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sldIdLst>
    <p:sldId id="319" r:id="rId3"/>
    <p:sldId id="256" r:id="rId4"/>
    <p:sldId id="284" r:id="rId5"/>
    <p:sldId id="287" r:id="rId6"/>
    <p:sldId id="257" r:id="rId7"/>
    <p:sldId id="268" r:id="rId8"/>
    <p:sldId id="258" r:id="rId9"/>
    <p:sldId id="259" r:id="rId10"/>
    <p:sldId id="285" r:id="rId11"/>
    <p:sldId id="288" r:id="rId12"/>
    <p:sldId id="267" r:id="rId13"/>
    <p:sldId id="270" r:id="rId14"/>
    <p:sldId id="275" r:id="rId15"/>
    <p:sldId id="260" r:id="rId16"/>
    <p:sldId id="265" r:id="rId17"/>
    <p:sldId id="261" r:id="rId18"/>
    <p:sldId id="264" r:id="rId19"/>
    <p:sldId id="271" r:id="rId20"/>
    <p:sldId id="272" r:id="rId21"/>
    <p:sldId id="273" r:id="rId22"/>
    <p:sldId id="274" r:id="rId23"/>
    <p:sldId id="276" r:id="rId24"/>
    <p:sldId id="277" r:id="rId25"/>
    <p:sldId id="278" r:id="rId26"/>
    <p:sldId id="279" r:id="rId27"/>
    <p:sldId id="280" r:id="rId28"/>
    <p:sldId id="281" r:id="rId29"/>
    <p:sldId id="282" r:id="rId30"/>
    <p:sldId id="283" r:id="rId31"/>
    <p:sldId id="262" r:id="rId32"/>
    <p:sldId id="286" r:id="rId33"/>
    <p:sldId id="293" r:id="rId34"/>
    <p:sldId id="295" r:id="rId35"/>
    <p:sldId id="296" r:id="rId36"/>
    <p:sldId id="297" r:id="rId37"/>
    <p:sldId id="299" r:id="rId38"/>
    <p:sldId id="298" r:id="rId39"/>
    <p:sldId id="301" r:id="rId40"/>
    <p:sldId id="300" r:id="rId41"/>
    <p:sldId id="302" r:id="rId42"/>
    <p:sldId id="303" r:id="rId43"/>
    <p:sldId id="304" r:id="rId44"/>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98" autoAdjust="0"/>
    <p:restoredTop sz="94660"/>
  </p:normalViewPr>
  <p:slideViewPr>
    <p:cSldViewPr snapToGrid="0">
      <p:cViewPr varScale="1">
        <p:scale>
          <a:sx n="103" d="100"/>
          <a:sy n="103" d="100"/>
        </p:scale>
        <p:origin x="14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F1D46E-6C02-43BA-9140-F662BAEFBAEE}" type="datetimeFigureOut">
              <a:rPr lang="en-GB" smtClean="0"/>
              <a:t>05/10/2021</a:t>
            </a:fld>
            <a:endParaRPr lang="en-GB"/>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2D5C9-13A7-4560-85DE-45A72BA05B2B}" type="slidenum">
              <a:rPr lang="en-GB" smtClean="0"/>
              <a:t>‹#›</a:t>
            </a:fld>
            <a:endParaRPr lang="en-GB"/>
          </a:p>
        </p:txBody>
      </p:sp>
    </p:spTree>
    <p:extLst>
      <p:ext uri="{BB962C8B-B14F-4D97-AF65-F5344CB8AC3E}">
        <p14:creationId xmlns:p14="http://schemas.microsoft.com/office/powerpoint/2010/main" val="1810101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endParaRPr lang="en-GB"/>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Alcím mintájának szerkesztése</a:t>
            </a:r>
            <a:endParaRPr lang="en-GB"/>
          </a:p>
        </p:txBody>
      </p:sp>
      <p:sp>
        <p:nvSpPr>
          <p:cNvPr id="4" name="Dátum helye 3"/>
          <p:cNvSpPr>
            <a:spLocks noGrp="1"/>
          </p:cNvSpPr>
          <p:nvPr>
            <p:ph type="dt" sz="half" idx="10"/>
          </p:nvPr>
        </p:nvSpPr>
        <p:spPr/>
        <p:txBody>
          <a:bodyPr/>
          <a:lstStyle/>
          <a:p>
            <a:fld id="{5DD2F8A9-620A-4875-BA89-244B5EF59453}" type="datetimeFigureOut">
              <a:rPr lang="en-GB" smtClean="0"/>
              <a:t>05/10/2021</a:t>
            </a:fld>
            <a:endParaRPr lang="en-GB"/>
          </a:p>
        </p:txBody>
      </p:sp>
      <p:sp>
        <p:nvSpPr>
          <p:cNvPr id="5" name="Élőláb helye 4"/>
          <p:cNvSpPr>
            <a:spLocks noGrp="1"/>
          </p:cNvSpPr>
          <p:nvPr>
            <p:ph type="ftr" sz="quarter" idx="11"/>
          </p:nvPr>
        </p:nvSpPr>
        <p:spPr/>
        <p:txBody>
          <a:bodyPr/>
          <a:lstStyle/>
          <a:p>
            <a:endParaRPr lang="en-GB"/>
          </a:p>
        </p:txBody>
      </p:sp>
      <p:sp>
        <p:nvSpPr>
          <p:cNvPr id="6" name="Dia számának helye 5"/>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579243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endParaRPr lang="en-GB"/>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Dátum helye 3"/>
          <p:cNvSpPr>
            <a:spLocks noGrp="1"/>
          </p:cNvSpPr>
          <p:nvPr>
            <p:ph type="dt" sz="half" idx="10"/>
          </p:nvPr>
        </p:nvSpPr>
        <p:spPr/>
        <p:txBody>
          <a:bodyPr/>
          <a:lstStyle/>
          <a:p>
            <a:fld id="{5DD2F8A9-620A-4875-BA89-244B5EF59453}" type="datetimeFigureOut">
              <a:rPr lang="en-GB" smtClean="0"/>
              <a:t>05/10/2021</a:t>
            </a:fld>
            <a:endParaRPr lang="en-GB"/>
          </a:p>
        </p:txBody>
      </p:sp>
      <p:sp>
        <p:nvSpPr>
          <p:cNvPr id="5" name="Élőláb helye 4"/>
          <p:cNvSpPr>
            <a:spLocks noGrp="1"/>
          </p:cNvSpPr>
          <p:nvPr>
            <p:ph type="ftr" sz="quarter" idx="11"/>
          </p:nvPr>
        </p:nvSpPr>
        <p:spPr/>
        <p:txBody>
          <a:bodyPr/>
          <a:lstStyle/>
          <a:p>
            <a:endParaRPr lang="en-GB"/>
          </a:p>
        </p:txBody>
      </p:sp>
      <p:sp>
        <p:nvSpPr>
          <p:cNvPr id="6" name="Dia számának helye 5"/>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1129555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endParaRPr lang="en-GB"/>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Dátum helye 3"/>
          <p:cNvSpPr>
            <a:spLocks noGrp="1"/>
          </p:cNvSpPr>
          <p:nvPr>
            <p:ph type="dt" sz="half" idx="10"/>
          </p:nvPr>
        </p:nvSpPr>
        <p:spPr/>
        <p:txBody>
          <a:bodyPr/>
          <a:lstStyle/>
          <a:p>
            <a:fld id="{5DD2F8A9-620A-4875-BA89-244B5EF59453}" type="datetimeFigureOut">
              <a:rPr lang="en-GB" smtClean="0"/>
              <a:t>05/10/2021</a:t>
            </a:fld>
            <a:endParaRPr lang="en-GB"/>
          </a:p>
        </p:txBody>
      </p:sp>
      <p:sp>
        <p:nvSpPr>
          <p:cNvPr id="5" name="Élőláb helye 4"/>
          <p:cNvSpPr>
            <a:spLocks noGrp="1"/>
          </p:cNvSpPr>
          <p:nvPr>
            <p:ph type="ftr" sz="quarter" idx="11"/>
          </p:nvPr>
        </p:nvSpPr>
        <p:spPr/>
        <p:txBody>
          <a:bodyPr/>
          <a:lstStyle/>
          <a:p>
            <a:endParaRPr lang="en-GB"/>
          </a:p>
        </p:txBody>
      </p:sp>
      <p:sp>
        <p:nvSpPr>
          <p:cNvPr id="6" name="Dia számának helye 5"/>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1054211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Alcím mintájának szerkesztése</a:t>
            </a:r>
          </a:p>
        </p:txBody>
      </p:sp>
      <p:sp>
        <p:nvSpPr>
          <p:cNvPr id="4" name="Dátum helye 3"/>
          <p:cNvSpPr>
            <a:spLocks noGrp="1"/>
          </p:cNvSpPr>
          <p:nvPr>
            <p:ph type="dt" sz="half" idx="10"/>
          </p:nvPr>
        </p:nvSpPr>
        <p:spPr/>
        <p:txBody>
          <a:bodyPr/>
          <a:lstStyle/>
          <a:p>
            <a:fld id="{A2EF8000-AFA9-4BED-B358-90494899D2ED}" type="datetime1">
              <a:rPr lang="hu-HU" smtClean="0"/>
              <a:t>2021. 10. 05.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4112643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a:xfrm>
            <a:off x="2974206" y="114870"/>
            <a:ext cx="7979344" cy="866908"/>
          </a:xfrm>
        </p:spPr>
        <p:txBody>
          <a:bodyPr>
            <a:normAutofit/>
          </a:bodyPr>
          <a:lstStyle>
            <a:lvl1pPr algn="ctr">
              <a:defRPr sz="3500" b="1">
                <a:solidFill>
                  <a:schemeClr val="tx1"/>
                </a:solidFill>
              </a:defRPr>
            </a:lvl1pPr>
          </a:lstStyle>
          <a:p>
            <a:r>
              <a:rPr lang="hu-HU"/>
              <a:t>Mintacím szerkesztése</a:t>
            </a:r>
          </a:p>
        </p:txBody>
      </p:sp>
      <p:sp>
        <p:nvSpPr>
          <p:cNvPr id="3" name="Tartalom helye 2"/>
          <p:cNvSpPr>
            <a:spLocks noGrp="1"/>
          </p:cNvSpPr>
          <p:nvPr>
            <p:ph idx="1"/>
          </p:nvPr>
        </p:nvSpPr>
        <p:spPr>
          <a:xfrm>
            <a:off x="221381" y="1232035"/>
            <a:ext cx="11608067" cy="494492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10F2672B-E127-4547-BD2E-1AAA7655F84A}" type="datetime1">
              <a:rPr lang="hu-HU" smtClean="0"/>
              <a:t>2021. 10. 05.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35238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D107C0EA-DE5C-4186-AED9-DA0D257A3085}" type="datetime1">
              <a:rPr lang="hu-HU" smtClean="0"/>
              <a:t>2021. 10. 05.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3552593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EFCDD9D0-E272-409A-AB17-A882CF1DD8FA}" type="datetime1">
              <a:rPr lang="hu-HU" smtClean="0"/>
              <a:t>2021. 10. 05.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29350601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ED5FE4D7-A085-416F-A4A0-1FD0B98103EC}" type="datetime1">
              <a:rPr lang="hu-HU" smtClean="0"/>
              <a:t>2021. 10. 05.</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3394236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A67575B1-5095-41CB-B20E-442F48FFBB6D}" type="datetime1">
              <a:rPr lang="hu-HU" smtClean="0"/>
              <a:t>2021. 10. 05.</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2829852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6936C10-6AC2-41FE-B19B-5CDC0D9DAF0A}" type="datetime1">
              <a:rPr lang="hu-HU" smtClean="0"/>
              <a:t>2021. 10. 05.</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34003749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2F1AEBC5-0ADB-4D2B-B767-56697C3D67BD}" type="datetime1">
              <a:rPr lang="hu-HU" smtClean="0"/>
              <a:t>2021. 10. 05.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251133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endParaRPr lang="en-GB"/>
          </a:p>
        </p:txBody>
      </p:sp>
      <p:sp>
        <p:nvSpPr>
          <p:cNvPr id="3" name="Tartalom helye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Dátum helye 3"/>
          <p:cNvSpPr>
            <a:spLocks noGrp="1"/>
          </p:cNvSpPr>
          <p:nvPr>
            <p:ph type="dt" sz="half" idx="10"/>
          </p:nvPr>
        </p:nvSpPr>
        <p:spPr/>
        <p:txBody>
          <a:bodyPr/>
          <a:lstStyle/>
          <a:p>
            <a:fld id="{5DD2F8A9-620A-4875-BA89-244B5EF59453}" type="datetimeFigureOut">
              <a:rPr lang="en-GB" smtClean="0"/>
              <a:t>05/10/2021</a:t>
            </a:fld>
            <a:endParaRPr lang="en-GB"/>
          </a:p>
        </p:txBody>
      </p:sp>
      <p:sp>
        <p:nvSpPr>
          <p:cNvPr id="5" name="Élőláb helye 4"/>
          <p:cNvSpPr>
            <a:spLocks noGrp="1"/>
          </p:cNvSpPr>
          <p:nvPr>
            <p:ph type="ftr" sz="quarter" idx="11"/>
          </p:nvPr>
        </p:nvSpPr>
        <p:spPr/>
        <p:txBody>
          <a:bodyPr/>
          <a:lstStyle/>
          <a:p>
            <a:endParaRPr lang="en-GB"/>
          </a:p>
        </p:txBody>
      </p:sp>
      <p:sp>
        <p:nvSpPr>
          <p:cNvPr id="6" name="Dia számának helye 5"/>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762853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A8D96389-0110-4976-84CC-3300DFE4B9AC}" type="datetime1">
              <a:rPr lang="hu-HU" smtClean="0"/>
              <a:t>2021. 10. 05.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10048598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77980415-7B39-47C0-91A4-900EBC58FBFC}" type="datetime1">
              <a:rPr lang="hu-HU" smtClean="0"/>
              <a:t>2021. 10. 05.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2815727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D973BFDF-C6CF-456B-BFC8-C5D5254C05C9}" type="datetime1">
              <a:rPr lang="hu-HU" smtClean="0"/>
              <a:t>2021. 10. 05.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29DC037-E7BD-4C73-8B08-BA96F3CF2969}" type="slidenum">
              <a:rPr lang="hu-HU" smtClean="0"/>
              <a:t>‹#›</a:t>
            </a:fld>
            <a:endParaRPr lang="hu-HU"/>
          </a:p>
        </p:txBody>
      </p:sp>
    </p:spTree>
    <p:extLst>
      <p:ext uri="{BB962C8B-B14F-4D97-AF65-F5344CB8AC3E}">
        <p14:creationId xmlns:p14="http://schemas.microsoft.com/office/powerpoint/2010/main" val="2106974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endParaRPr lang="en-GB"/>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5DD2F8A9-620A-4875-BA89-244B5EF59453}" type="datetimeFigureOut">
              <a:rPr lang="en-GB" smtClean="0"/>
              <a:t>05/10/2021</a:t>
            </a:fld>
            <a:endParaRPr lang="en-GB"/>
          </a:p>
        </p:txBody>
      </p:sp>
      <p:sp>
        <p:nvSpPr>
          <p:cNvPr id="5" name="Élőláb helye 4"/>
          <p:cNvSpPr>
            <a:spLocks noGrp="1"/>
          </p:cNvSpPr>
          <p:nvPr>
            <p:ph type="ftr" sz="quarter" idx="11"/>
          </p:nvPr>
        </p:nvSpPr>
        <p:spPr/>
        <p:txBody>
          <a:bodyPr/>
          <a:lstStyle/>
          <a:p>
            <a:endParaRPr lang="en-GB"/>
          </a:p>
        </p:txBody>
      </p:sp>
      <p:sp>
        <p:nvSpPr>
          <p:cNvPr id="6" name="Dia számának helye 5"/>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90942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endParaRPr lang="en-GB"/>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5" name="Dátum helye 4"/>
          <p:cNvSpPr>
            <a:spLocks noGrp="1"/>
          </p:cNvSpPr>
          <p:nvPr>
            <p:ph type="dt" sz="half" idx="10"/>
          </p:nvPr>
        </p:nvSpPr>
        <p:spPr/>
        <p:txBody>
          <a:bodyPr/>
          <a:lstStyle/>
          <a:p>
            <a:fld id="{5DD2F8A9-620A-4875-BA89-244B5EF59453}" type="datetimeFigureOut">
              <a:rPr lang="en-GB" smtClean="0"/>
              <a:t>05/10/2021</a:t>
            </a:fld>
            <a:endParaRPr lang="en-GB"/>
          </a:p>
        </p:txBody>
      </p:sp>
      <p:sp>
        <p:nvSpPr>
          <p:cNvPr id="6" name="Élőláb helye 5"/>
          <p:cNvSpPr>
            <a:spLocks noGrp="1"/>
          </p:cNvSpPr>
          <p:nvPr>
            <p:ph type="ftr" sz="quarter" idx="11"/>
          </p:nvPr>
        </p:nvSpPr>
        <p:spPr/>
        <p:txBody>
          <a:bodyPr/>
          <a:lstStyle/>
          <a:p>
            <a:endParaRPr lang="en-GB"/>
          </a:p>
        </p:txBody>
      </p:sp>
      <p:sp>
        <p:nvSpPr>
          <p:cNvPr id="7" name="Dia számának helye 6"/>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25211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endParaRPr lang="en-GB"/>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7" name="Dátum helye 6"/>
          <p:cNvSpPr>
            <a:spLocks noGrp="1"/>
          </p:cNvSpPr>
          <p:nvPr>
            <p:ph type="dt" sz="half" idx="10"/>
          </p:nvPr>
        </p:nvSpPr>
        <p:spPr/>
        <p:txBody>
          <a:bodyPr/>
          <a:lstStyle/>
          <a:p>
            <a:fld id="{5DD2F8A9-620A-4875-BA89-244B5EF59453}" type="datetimeFigureOut">
              <a:rPr lang="en-GB" smtClean="0"/>
              <a:t>05/10/2021</a:t>
            </a:fld>
            <a:endParaRPr lang="en-GB"/>
          </a:p>
        </p:txBody>
      </p:sp>
      <p:sp>
        <p:nvSpPr>
          <p:cNvPr id="8" name="Élőláb helye 7"/>
          <p:cNvSpPr>
            <a:spLocks noGrp="1"/>
          </p:cNvSpPr>
          <p:nvPr>
            <p:ph type="ftr" sz="quarter" idx="11"/>
          </p:nvPr>
        </p:nvSpPr>
        <p:spPr/>
        <p:txBody>
          <a:bodyPr/>
          <a:lstStyle/>
          <a:p>
            <a:endParaRPr lang="en-GB"/>
          </a:p>
        </p:txBody>
      </p:sp>
      <p:sp>
        <p:nvSpPr>
          <p:cNvPr id="9" name="Dia számának helye 8"/>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100190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endParaRPr lang="en-GB"/>
          </a:p>
        </p:txBody>
      </p:sp>
      <p:sp>
        <p:nvSpPr>
          <p:cNvPr id="3" name="Dátum helye 2"/>
          <p:cNvSpPr>
            <a:spLocks noGrp="1"/>
          </p:cNvSpPr>
          <p:nvPr>
            <p:ph type="dt" sz="half" idx="10"/>
          </p:nvPr>
        </p:nvSpPr>
        <p:spPr/>
        <p:txBody>
          <a:bodyPr/>
          <a:lstStyle/>
          <a:p>
            <a:fld id="{5DD2F8A9-620A-4875-BA89-244B5EF59453}" type="datetimeFigureOut">
              <a:rPr lang="en-GB" smtClean="0"/>
              <a:t>05/10/2021</a:t>
            </a:fld>
            <a:endParaRPr lang="en-GB"/>
          </a:p>
        </p:txBody>
      </p:sp>
      <p:sp>
        <p:nvSpPr>
          <p:cNvPr id="4" name="Élőláb helye 3"/>
          <p:cNvSpPr>
            <a:spLocks noGrp="1"/>
          </p:cNvSpPr>
          <p:nvPr>
            <p:ph type="ftr" sz="quarter" idx="11"/>
          </p:nvPr>
        </p:nvSpPr>
        <p:spPr/>
        <p:txBody>
          <a:bodyPr/>
          <a:lstStyle/>
          <a:p>
            <a:endParaRPr lang="en-GB"/>
          </a:p>
        </p:txBody>
      </p:sp>
      <p:sp>
        <p:nvSpPr>
          <p:cNvPr id="5" name="Dia számának helye 4"/>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608706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5DD2F8A9-620A-4875-BA89-244B5EF59453}" type="datetimeFigureOut">
              <a:rPr lang="en-GB" smtClean="0"/>
              <a:t>05/10/2021</a:t>
            </a:fld>
            <a:endParaRPr lang="en-GB"/>
          </a:p>
        </p:txBody>
      </p:sp>
      <p:sp>
        <p:nvSpPr>
          <p:cNvPr id="3" name="Élőláb helye 2"/>
          <p:cNvSpPr>
            <a:spLocks noGrp="1"/>
          </p:cNvSpPr>
          <p:nvPr>
            <p:ph type="ftr" sz="quarter" idx="11"/>
          </p:nvPr>
        </p:nvSpPr>
        <p:spPr/>
        <p:txBody>
          <a:bodyPr/>
          <a:lstStyle/>
          <a:p>
            <a:endParaRPr lang="en-GB"/>
          </a:p>
        </p:txBody>
      </p:sp>
      <p:sp>
        <p:nvSpPr>
          <p:cNvPr id="4" name="Dia számának helye 3"/>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827367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endParaRPr lang="en-GB"/>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5DD2F8A9-620A-4875-BA89-244B5EF59453}" type="datetimeFigureOut">
              <a:rPr lang="en-GB" smtClean="0"/>
              <a:t>05/10/2021</a:t>
            </a:fld>
            <a:endParaRPr lang="en-GB"/>
          </a:p>
        </p:txBody>
      </p:sp>
      <p:sp>
        <p:nvSpPr>
          <p:cNvPr id="6" name="Élőláb helye 5"/>
          <p:cNvSpPr>
            <a:spLocks noGrp="1"/>
          </p:cNvSpPr>
          <p:nvPr>
            <p:ph type="ftr" sz="quarter" idx="11"/>
          </p:nvPr>
        </p:nvSpPr>
        <p:spPr/>
        <p:txBody>
          <a:bodyPr/>
          <a:lstStyle/>
          <a:p>
            <a:endParaRPr lang="en-GB"/>
          </a:p>
        </p:txBody>
      </p:sp>
      <p:sp>
        <p:nvSpPr>
          <p:cNvPr id="7" name="Dia számának helye 6"/>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116800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endParaRPr lang="en-GB"/>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5DD2F8A9-620A-4875-BA89-244B5EF59453}" type="datetimeFigureOut">
              <a:rPr lang="en-GB" smtClean="0"/>
              <a:t>05/10/2021</a:t>
            </a:fld>
            <a:endParaRPr lang="en-GB"/>
          </a:p>
        </p:txBody>
      </p:sp>
      <p:sp>
        <p:nvSpPr>
          <p:cNvPr id="6" name="Élőláb helye 5"/>
          <p:cNvSpPr>
            <a:spLocks noGrp="1"/>
          </p:cNvSpPr>
          <p:nvPr>
            <p:ph type="ftr" sz="quarter" idx="11"/>
          </p:nvPr>
        </p:nvSpPr>
        <p:spPr/>
        <p:txBody>
          <a:bodyPr/>
          <a:lstStyle/>
          <a:p>
            <a:endParaRPr lang="en-GB"/>
          </a:p>
        </p:txBody>
      </p:sp>
      <p:sp>
        <p:nvSpPr>
          <p:cNvPr id="7" name="Dia számának helye 6"/>
          <p:cNvSpPr>
            <a:spLocks noGrp="1"/>
          </p:cNvSpPr>
          <p:nvPr>
            <p:ph type="sldNum" sz="quarter" idx="12"/>
          </p:nvPr>
        </p:nvSpPr>
        <p:spPr/>
        <p:txBody>
          <a:bodyPr/>
          <a:lstStyle/>
          <a:p>
            <a:fld id="{C0BD7278-F45E-444C-9B5E-2EA3961F230D}" type="slidenum">
              <a:rPr lang="en-GB" smtClean="0"/>
              <a:t>‹#›</a:t>
            </a:fld>
            <a:endParaRPr lang="en-GB"/>
          </a:p>
        </p:txBody>
      </p:sp>
    </p:spTree>
    <p:extLst>
      <p:ext uri="{BB962C8B-B14F-4D97-AF65-F5344CB8AC3E}">
        <p14:creationId xmlns:p14="http://schemas.microsoft.com/office/powerpoint/2010/main" val="3317196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endParaRPr lang="en-GB"/>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GB"/>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D2F8A9-620A-4875-BA89-244B5EF59453}" type="datetimeFigureOut">
              <a:rPr lang="en-GB" smtClean="0"/>
              <a:t>05/10/2021</a:t>
            </a:fld>
            <a:endParaRPr lang="en-GB"/>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D7278-F45E-444C-9B5E-2EA3961F230D}" type="slidenum">
              <a:rPr lang="en-GB" smtClean="0"/>
              <a:t>‹#›</a:t>
            </a:fld>
            <a:endParaRPr lang="en-GB"/>
          </a:p>
        </p:txBody>
      </p:sp>
    </p:spTree>
    <p:extLst>
      <p:ext uri="{BB962C8B-B14F-4D97-AF65-F5344CB8AC3E}">
        <p14:creationId xmlns:p14="http://schemas.microsoft.com/office/powerpoint/2010/main" val="2814712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EFDD4-4024-461E-ACBD-964883C5309E}" type="datetime1">
              <a:rPr lang="hu-HU" smtClean="0"/>
              <a:t>2021. 10. 05.</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9DC037-E7BD-4C73-8B08-BA96F3CF2969}" type="slidenum">
              <a:rPr lang="hu-HU" smtClean="0"/>
              <a:t>‹#›</a:t>
            </a:fld>
            <a:endParaRPr lang="hu-HU"/>
          </a:p>
        </p:txBody>
      </p:sp>
    </p:spTree>
    <p:extLst>
      <p:ext uri="{BB962C8B-B14F-4D97-AF65-F5344CB8AC3E}">
        <p14:creationId xmlns:p14="http://schemas.microsoft.com/office/powerpoint/2010/main" val="13404076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zövegdoboz 4">
            <a:extLst>
              <a:ext uri="{FF2B5EF4-FFF2-40B4-BE49-F238E27FC236}">
                <a16:creationId xmlns:a16="http://schemas.microsoft.com/office/drawing/2014/main" id="{4265B3B9-4B0D-4060-B581-620F9FE9AE5E}"/>
              </a:ext>
            </a:extLst>
          </p:cNvPr>
          <p:cNvSpPr txBox="1"/>
          <p:nvPr/>
        </p:nvSpPr>
        <p:spPr>
          <a:xfrm>
            <a:off x="3048778" y="2690336"/>
            <a:ext cx="6097554" cy="1477328"/>
          </a:xfrm>
          <a:prstGeom prst="rect">
            <a:avLst/>
          </a:prstGeom>
          <a:noFill/>
        </p:spPr>
        <p:txBody>
          <a:bodyPr wrap="square">
            <a:spAutoFit/>
          </a:bodyPr>
          <a:lstStyle/>
          <a:p>
            <a:pPr algn="ctr"/>
            <a:r>
              <a:rPr lang="hu-HU" sz="1800" b="1" dirty="0">
                <a:solidFill>
                  <a:schemeClr val="bg1"/>
                </a:solidFill>
                <a:latin typeface="Tw Cen MT" panose="020B0602020104020603" pitchFamily="34" charset="-18"/>
              </a:rPr>
              <a:t>GINOP-5.3.5-18-2019-00115</a:t>
            </a:r>
            <a:br>
              <a:rPr lang="hu-HU" b="1" dirty="0">
                <a:solidFill>
                  <a:schemeClr val="bg1"/>
                </a:solidFill>
                <a:latin typeface="Tw Cen MT" panose="020B0602020104020603" pitchFamily="34" charset="-18"/>
              </a:rPr>
            </a:br>
            <a:r>
              <a:rPr lang="hu-HU" sz="1800" b="1" dirty="0">
                <a:solidFill>
                  <a:schemeClr val="bg1"/>
                </a:solidFill>
                <a:latin typeface="Tw Cen MT" panose="020B0602020104020603" pitchFamily="34" charset="-18"/>
              </a:rPr>
              <a:t>A munkaerőhiány és az elöregedő társadalom okozta, az egészségügyi intézményeket érintő foglalkoztatási válsághelyzetek megelőzése és kezelése az ápoló képzés szintjeinek és hatásköreinek fejlesztésével</a:t>
            </a:r>
            <a:endParaRPr lang="hu-HU" dirty="0">
              <a:solidFill>
                <a:schemeClr val="bg1"/>
              </a:solidFill>
            </a:endParaRPr>
          </a:p>
        </p:txBody>
      </p:sp>
      <p:pic>
        <p:nvPicPr>
          <p:cNvPr id="6" name="Tartalom helye 4">
            <a:extLst>
              <a:ext uri="{FF2B5EF4-FFF2-40B4-BE49-F238E27FC236}">
                <a16:creationId xmlns:a16="http://schemas.microsoft.com/office/drawing/2014/main" id="{C36DCA5B-D7F2-441D-9F95-8C436D37DD44}"/>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
            <a:ext cx="2495550" cy="895350"/>
          </a:xfrm>
          <a:prstGeom prst="rect">
            <a:avLst/>
          </a:prstGeom>
          <a:noFill/>
          <a:ln>
            <a:noFill/>
          </a:ln>
        </p:spPr>
      </p:pic>
      <p:pic>
        <p:nvPicPr>
          <p:cNvPr id="7" name="Kép 6">
            <a:extLst>
              <a:ext uri="{FF2B5EF4-FFF2-40B4-BE49-F238E27FC236}">
                <a16:creationId xmlns:a16="http://schemas.microsoft.com/office/drawing/2014/main" id="{83860A89-5E38-4C85-A55B-A27A9F3FB3E7}"/>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8896350" y="4371975"/>
            <a:ext cx="3295650" cy="24860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23582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6"/>
            <a:ext cx="10515600" cy="878048"/>
          </a:xfrm>
        </p:spPr>
        <p:txBody>
          <a:bodyPr/>
          <a:lstStyle/>
          <a:p>
            <a:pPr algn="ctr"/>
            <a:r>
              <a:rPr lang="hu-HU" altLang="en-US" b="1" dirty="0">
                <a:solidFill>
                  <a:schemeClr val="bg1"/>
                </a:solidFill>
              </a:rPr>
              <a:t>Nem verbális kommunikáció</a:t>
            </a:r>
            <a:endParaRPr lang="en-GB" b="1" dirty="0">
              <a:solidFill>
                <a:schemeClr val="bg1"/>
              </a:solidFill>
            </a:endParaRPr>
          </a:p>
        </p:txBody>
      </p:sp>
      <p:sp>
        <p:nvSpPr>
          <p:cNvPr id="3" name="Tartalom helye 2"/>
          <p:cNvSpPr>
            <a:spLocks noGrp="1"/>
          </p:cNvSpPr>
          <p:nvPr>
            <p:ph idx="1"/>
          </p:nvPr>
        </p:nvSpPr>
        <p:spPr>
          <a:xfrm>
            <a:off x="565079" y="1397286"/>
            <a:ext cx="11116638" cy="5095588"/>
          </a:xfrm>
        </p:spPr>
        <p:txBody>
          <a:bodyPr>
            <a:normAutofit/>
          </a:bodyPr>
          <a:lstStyle/>
          <a:p>
            <a:r>
              <a:rPr lang="hu-HU" dirty="0">
                <a:solidFill>
                  <a:schemeClr val="bg1"/>
                </a:solidFill>
              </a:rPr>
              <a:t>Az emberi közlés nem egész 30 %-a történik verbális úton, a többi az arc, szem, fej, kéz, láb, tehát a test által. Ezért is használja – elsősorban az amerikai szakirodalom – a </a:t>
            </a:r>
            <a:r>
              <a:rPr lang="hu-HU" i="1" dirty="0">
                <a:solidFill>
                  <a:schemeClr val="bg1"/>
                </a:solidFill>
              </a:rPr>
              <a:t>testbeszéd </a:t>
            </a:r>
            <a:r>
              <a:rPr lang="hu-HU" dirty="0">
                <a:solidFill>
                  <a:schemeClr val="bg1"/>
                </a:solidFill>
              </a:rPr>
              <a:t>gyűjtőfogalmat.</a:t>
            </a:r>
            <a:endParaRPr lang="hu-HU" altLang="en-US" dirty="0">
              <a:solidFill>
                <a:schemeClr val="bg1"/>
              </a:solidFill>
            </a:endParaRPr>
          </a:p>
          <a:p>
            <a:r>
              <a:rPr lang="hu-HU" altLang="en-US" dirty="0">
                <a:solidFill>
                  <a:schemeClr val="bg1"/>
                </a:solidFill>
              </a:rPr>
              <a:t>Kommunikáció megindulása a cél - funkciója</a:t>
            </a:r>
          </a:p>
          <a:p>
            <a:r>
              <a:rPr lang="hu-HU" altLang="en-US" dirty="0">
                <a:solidFill>
                  <a:schemeClr val="bg1"/>
                </a:solidFill>
              </a:rPr>
              <a:t>Kommunikáció fenntartása</a:t>
            </a:r>
          </a:p>
          <a:p>
            <a:r>
              <a:rPr lang="hu-HU" altLang="en-US" dirty="0">
                <a:solidFill>
                  <a:schemeClr val="bg1"/>
                </a:solidFill>
              </a:rPr>
              <a:t>Kéz, fej és testmozgás és szemkontaktus és annak fenntartása</a:t>
            </a:r>
          </a:p>
          <a:p>
            <a:r>
              <a:rPr lang="hu-HU" altLang="en-US" dirty="0">
                <a:solidFill>
                  <a:schemeClr val="bg1"/>
                </a:solidFill>
              </a:rPr>
              <a:t>Elválás rituálé</a:t>
            </a:r>
          </a:p>
          <a:p>
            <a:r>
              <a:rPr lang="hu-HU" altLang="en-US" dirty="0">
                <a:solidFill>
                  <a:schemeClr val="bg1"/>
                </a:solidFill>
              </a:rPr>
              <a:t>Az én megjelenítés (szimbólumok, testfestés, stb.)</a:t>
            </a:r>
          </a:p>
          <a:p>
            <a:r>
              <a:rPr lang="hu-HU" altLang="en-US" dirty="0">
                <a:solidFill>
                  <a:schemeClr val="bg1"/>
                </a:solidFill>
              </a:rPr>
              <a:t>Érzelmi állapotok kifejezése (álarc- tudatos  és </a:t>
            </a:r>
            <a:r>
              <a:rPr lang="hu-HU" altLang="en-US" dirty="0" err="1">
                <a:solidFill>
                  <a:schemeClr val="bg1"/>
                </a:solidFill>
              </a:rPr>
              <a:t>mikromozgások-</a:t>
            </a:r>
            <a:r>
              <a:rPr lang="hu-HU" altLang="en-US" dirty="0">
                <a:solidFill>
                  <a:schemeClr val="bg1"/>
                </a:solidFill>
              </a:rPr>
              <a:t> nem tudatos)</a:t>
            </a:r>
          </a:p>
        </p:txBody>
      </p:sp>
    </p:spTree>
    <p:extLst>
      <p:ext uri="{BB962C8B-B14F-4D97-AF65-F5344CB8AC3E}">
        <p14:creationId xmlns:p14="http://schemas.microsoft.com/office/powerpoint/2010/main" val="1471248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A nem verbális kommunikáció funkciói</a:t>
            </a:r>
            <a:br>
              <a:rPr lang="hu-HU"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019176"/>
            <a:ext cx="10515600" cy="5157788"/>
          </a:xfrm>
        </p:spPr>
        <p:txBody>
          <a:bodyPr/>
          <a:lstStyle/>
          <a:p>
            <a:pPr indent="-228240">
              <a:buClr>
                <a:srgbClr val="000000"/>
              </a:buClr>
              <a:buFont typeface="Arial"/>
              <a:buChar char="•"/>
            </a:pPr>
            <a:r>
              <a:rPr lang="hu-HU" spc="-1" dirty="0">
                <a:solidFill>
                  <a:schemeClr val="bg1"/>
                </a:solidFill>
                <a:uFill>
                  <a:solidFill>
                    <a:srgbClr val="FFFFFF"/>
                  </a:solidFill>
                </a:uFill>
              </a:rPr>
              <a:t>cél: kommunikáció megindulása és fenntartása</a:t>
            </a:r>
          </a:p>
          <a:p>
            <a:pPr indent="-228240">
              <a:buClr>
                <a:srgbClr val="000000"/>
              </a:buClr>
              <a:buFont typeface="Arial"/>
              <a:buChar char="•"/>
            </a:pPr>
            <a:r>
              <a:rPr lang="hu-HU" spc="-1" dirty="0">
                <a:solidFill>
                  <a:schemeClr val="bg1"/>
                </a:solidFill>
                <a:uFill>
                  <a:solidFill>
                    <a:srgbClr val="FFFFFF"/>
                  </a:solidFill>
                </a:uFill>
              </a:rPr>
              <a:t>szemkontaktus, kéz, fej, testmozgás </a:t>
            </a:r>
          </a:p>
          <a:p>
            <a:pPr indent="-228240">
              <a:buClr>
                <a:srgbClr val="000000"/>
              </a:buClr>
              <a:buFont typeface="Arial"/>
              <a:buChar char="•"/>
            </a:pPr>
            <a:r>
              <a:rPr lang="hu-HU" spc="-1" dirty="0">
                <a:solidFill>
                  <a:schemeClr val="bg1"/>
                </a:solidFill>
                <a:uFill>
                  <a:solidFill>
                    <a:srgbClr val="FFFFFF"/>
                  </a:solidFill>
                </a:uFill>
              </a:rPr>
              <a:t>elválás rituálé</a:t>
            </a:r>
          </a:p>
          <a:p>
            <a:pPr indent="-228240">
              <a:buClr>
                <a:srgbClr val="000000"/>
              </a:buClr>
              <a:buFont typeface="Arial"/>
              <a:buChar char="•"/>
            </a:pPr>
            <a:r>
              <a:rPr lang="hu-HU" spc="-1" dirty="0">
                <a:solidFill>
                  <a:schemeClr val="bg1"/>
                </a:solidFill>
                <a:uFill>
                  <a:solidFill>
                    <a:srgbClr val="FFFFFF"/>
                  </a:solidFill>
                </a:uFill>
              </a:rPr>
              <a:t>az én megjelenítés (szimbólumok)</a:t>
            </a:r>
          </a:p>
          <a:p>
            <a:pPr indent="-228240">
              <a:buClr>
                <a:srgbClr val="000000"/>
              </a:buClr>
              <a:buFont typeface="Arial"/>
              <a:buChar char="•"/>
            </a:pPr>
            <a:r>
              <a:rPr lang="hu-HU" spc="-1" dirty="0">
                <a:solidFill>
                  <a:schemeClr val="bg1"/>
                </a:solidFill>
                <a:uFill>
                  <a:solidFill>
                    <a:srgbClr val="FFFFFF"/>
                  </a:solidFill>
                </a:uFill>
              </a:rPr>
              <a:t>érzelmi állapotok kifejezése: álarc (tudatos)  és </a:t>
            </a:r>
            <a:r>
              <a:rPr lang="hu-HU" spc="-1" dirty="0" err="1">
                <a:solidFill>
                  <a:schemeClr val="bg1"/>
                </a:solidFill>
                <a:uFill>
                  <a:solidFill>
                    <a:srgbClr val="FFFFFF"/>
                  </a:solidFill>
                </a:uFill>
              </a:rPr>
              <a:t>mikromozgások</a:t>
            </a:r>
            <a:r>
              <a:rPr lang="hu-HU" spc="-1" dirty="0">
                <a:solidFill>
                  <a:schemeClr val="bg1"/>
                </a:solidFill>
                <a:uFill>
                  <a:solidFill>
                    <a:srgbClr val="FFFFFF"/>
                  </a:solidFill>
                </a:uFill>
              </a:rPr>
              <a:t> (nem tudatos</a:t>
            </a:r>
            <a:r>
              <a:rPr lang="hu-HU" sz="2400" spc="-1" dirty="0">
                <a:solidFill>
                  <a:schemeClr val="bg1"/>
                </a:solidFill>
                <a:uFill>
                  <a:solidFill>
                    <a:srgbClr val="FFFFFF"/>
                  </a:solidFill>
                </a:uFill>
              </a:rPr>
              <a:t>)</a:t>
            </a:r>
          </a:p>
          <a:p>
            <a:pPr marL="360">
              <a:buClr>
                <a:srgbClr val="000000"/>
              </a:buClr>
            </a:pPr>
            <a:endParaRPr lang="hu-HU" sz="2400" spc="-1" dirty="0">
              <a:solidFill>
                <a:schemeClr val="bg1"/>
              </a:solidFill>
              <a:uFill>
                <a:solidFill>
                  <a:srgbClr val="FFFFFF"/>
                </a:solidFill>
              </a:uFill>
            </a:endParaRPr>
          </a:p>
          <a:p>
            <a:pPr marL="360">
              <a:buClr>
                <a:srgbClr val="000000"/>
              </a:buClr>
            </a:pPr>
            <a:r>
              <a:rPr lang="hu-HU" sz="2400" b="1" spc="-1" dirty="0">
                <a:solidFill>
                  <a:schemeClr val="bg1"/>
                </a:solidFill>
                <a:uFill>
                  <a:solidFill>
                    <a:srgbClr val="FFFFFF"/>
                  </a:solidFill>
                </a:uFill>
              </a:rPr>
              <a:t>Mozgásos testbeszéd</a:t>
            </a:r>
          </a:p>
        </p:txBody>
      </p:sp>
      <p:pic>
        <p:nvPicPr>
          <p:cNvPr id="4" name="Tartalom helye 3"/>
          <p:cNvPicPr/>
          <p:nvPr/>
        </p:nvPicPr>
        <p:blipFill>
          <a:blip r:embed="rId2"/>
          <a:stretch/>
        </p:blipFill>
        <p:spPr>
          <a:xfrm>
            <a:off x="5229224" y="3677912"/>
            <a:ext cx="5096303" cy="3153103"/>
          </a:xfrm>
          <a:prstGeom prst="rect">
            <a:avLst/>
          </a:prstGeom>
          <a:ln>
            <a:noFill/>
          </a:ln>
        </p:spPr>
      </p:pic>
    </p:spTree>
    <p:extLst>
      <p:ext uri="{BB962C8B-B14F-4D97-AF65-F5344CB8AC3E}">
        <p14:creationId xmlns:p14="http://schemas.microsoft.com/office/powerpoint/2010/main" val="2279896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algn="ctr">
              <a:lnSpc>
                <a:spcPct val="100000"/>
              </a:lnSpc>
            </a:pPr>
            <a:r>
              <a:rPr lang="hu-HU" b="1" spc="-1" dirty="0">
                <a:solidFill>
                  <a:schemeClr val="bg1"/>
                </a:solidFill>
                <a:uFill>
                  <a:solidFill>
                    <a:srgbClr val="FFFFFF"/>
                  </a:solidFill>
                </a:uFill>
                <a:latin typeface="Calibri"/>
              </a:rPr>
              <a:t>Személyes viszony kifejezése</a:t>
            </a:r>
            <a:br>
              <a:rPr lang="hu-HU" b="1" spc="-1" dirty="0">
                <a:solidFill>
                  <a:schemeClr val="bg1"/>
                </a:solidFill>
                <a:uFill>
                  <a:solidFill>
                    <a:srgbClr val="FFFFFF"/>
                  </a:solidFill>
                </a:uFill>
                <a:latin typeface="Calibri"/>
              </a:rPr>
            </a:br>
            <a:r>
              <a:rPr lang="hu-HU" b="1" spc="-1" dirty="0">
                <a:solidFill>
                  <a:schemeClr val="bg1"/>
                </a:solidFill>
                <a:uFill>
                  <a:solidFill>
                    <a:srgbClr val="FFFFFF"/>
                  </a:solidFill>
                </a:uFill>
                <a:latin typeface="Calibri"/>
              </a:rPr>
              <a:t>és viselkedéskultúra</a:t>
            </a:r>
            <a:br>
              <a:rPr lang="hu-HU" sz="1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543050"/>
            <a:ext cx="10515600" cy="4633913"/>
          </a:xfrm>
        </p:spPr>
        <p:txBody>
          <a:bodyPr>
            <a:normAutofit fontScale="92500" lnSpcReduction="10000"/>
          </a:bodyPr>
          <a:lstStyle/>
          <a:p>
            <a:pPr indent="-228240">
              <a:buClr>
                <a:srgbClr val="000000"/>
              </a:buClr>
              <a:buFont typeface="Arial"/>
              <a:buChar char="•"/>
            </a:pPr>
            <a:r>
              <a:rPr lang="hu-HU" spc="-1" dirty="0">
                <a:solidFill>
                  <a:schemeClr val="bg1"/>
                </a:solidFill>
                <a:uFill>
                  <a:solidFill>
                    <a:srgbClr val="FFFFFF"/>
                  </a:solidFill>
                </a:uFill>
              </a:rPr>
              <a:t>tilalomfák – ellenszenv szavakba öntése tiltott</a:t>
            </a:r>
          </a:p>
          <a:p>
            <a:pPr indent="-228240">
              <a:buClr>
                <a:srgbClr val="000000"/>
              </a:buClr>
              <a:buFont typeface="Arial"/>
              <a:buChar char="•"/>
            </a:pPr>
            <a:r>
              <a:rPr lang="hu-HU" spc="-1" dirty="0">
                <a:solidFill>
                  <a:schemeClr val="bg1"/>
                </a:solidFill>
                <a:uFill>
                  <a:solidFill>
                    <a:srgbClr val="FFFFFF"/>
                  </a:solidFill>
                </a:uFill>
              </a:rPr>
              <a:t>munka jellegű közlések</a:t>
            </a:r>
          </a:p>
          <a:p>
            <a:pPr indent="-228240">
              <a:buClr>
                <a:srgbClr val="000000"/>
              </a:buClr>
              <a:buFont typeface="Arial"/>
              <a:buChar char="•"/>
            </a:pPr>
            <a:r>
              <a:rPr lang="hu-HU" spc="-1" dirty="0">
                <a:solidFill>
                  <a:schemeClr val="bg1"/>
                </a:solidFill>
                <a:uFill>
                  <a:solidFill>
                    <a:srgbClr val="FFFFFF"/>
                  </a:solidFill>
                </a:uFill>
              </a:rPr>
              <a:t>magán jellegű közlések</a:t>
            </a:r>
          </a:p>
          <a:p>
            <a:pPr indent="-228240">
              <a:buClr>
                <a:srgbClr val="000000"/>
              </a:buClr>
              <a:buFont typeface="Arial"/>
              <a:buChar char="•"/>
            </a:pPr>
            <a:r>
              <a:rPr lang="hu-HU" spc="-1" dirty="0">
                <a:solidFill>
                  <a:schemeClr val="bg1"/>
                </a:solidFill>
                <a:uFill>
                  <a:solidFill>
                    <a:srgbClr val="FFFFFF"/>
                  </a:solidFill>
                </a:uFill>
              </a:rPr>
              <a:t>személyes viszony(n, v) és szóbeli közlések viszonya</a:t>
            </a:r>
          </a:p>
          <a:p>
            <a:pPr indent="-228240">
              <a:buClr>
                <a:srgbClr val="000000"/>
              </a:buClr>
              <a:buFont typeface="Arial"/>
              <a:buChar char="•"/>
            </a:pPr>
            <a:endParaRPr lang="hu-HU" spc="-1" dirty="0">
              <a:solidFill>
                <a:schemeClr val="bg1"/>
              </a:solidFill>
              <a:uFill>
                <a:solidFill>
                  <a:srgbClr val="FFFFFF"/>
                </a:solidFill>
              </a:uFill>
            </a:endParaRPr>
          </a:p>
          <a:p>
            <a:pPr marL="360">
              <a:buClr>
                <a:srgbClr val="000000"/>
              </a:buClr>
            </a:pPr>
            <a:r>
              <a:rPr lang="hu-HU" spc="-1" dirty="0">
                <a:solidFill>
                  <a:schemeClr val="bg1"/>
                </a:solidFill>
                <a:uFill>
                  <a:solidFill>
                    <a:srgbClr val="FFFFFF"/>
                  </a:solidFill>
                </a:uFill>
              </a:rPr>
              <a:t>A rólunk kialakítandó ítéletet befolyásolja a</a:t>
            </a:r>
          </a:p>
          <a:p>
            <a:pPr marL="360">
              <a:buClr>
                <a:srgbClr val="000000"/>
              </a:buClr>
            </a:pPr>
            <a:r>
              <a:rPr lang="hu-HU" spc="-1" dirty="0">
                <a:solidFill>
                  <a:schemeClr val="bg1"/>
                </a:solidFill>
                <a:uFill>
                  <a:solidFill>
                    <a:srgbClr val="FFFFFF"/>
                  </a:solidFill>
                </a:uFill>
              </a:rPr>
              <a:t>a fizikai megjelenés,
a stílus,
a magatartás,
a kulturális szignál használat.</a:t>
            </a:r>
          </a:p>
          <a:p>
            <a:endParaRPr lang="en-GB" dirty="0"/>
          </a:p>
        </p:txBody>
      </p:sp>
    </p:spTree>
    <p:extLst>
      <p:ext uri="{BB962C8B-B14F-4D97-AF65-F5344CB8AC3E}">
        <p14:creationId xmlns:p14="http://schemas.microsoft.com/office/powerpoint/2010/main" val="1076562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algn="ctr"/>
            <a:r>
              <a:rPr lang="hu-HU" b="1" spc="-1" dirty="0">
                <a:solidFill>
                  <a:schemeClr val="bg1"/>
                </a:solidFill>
                <a:uFill>
                  <a:solidFill>
                    <a:srgbClr val="FFFFFF"/>
                  </a:solidFill>
                </a:uFill>
                <a:latin typeface="Calibri"/>
              </a:rPr>
              <a:t>Kommunikációs stílus – 
konfliktusmegoldó viselkedés</a:t>
            </a:r>
            <a:br>
              <a:rPr lang="hu-HU" sz="1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p:txBody>
          <a:bodyPr/>
          <a:lstStyle/>
          <a:p>
            <a:pPr indent="-340920">
              <a:lnSpc>
                <a:spcPct val="100000"/>
              </a:lnSpc>
            </a:pPr>
            <a:r>
              <a:rPr lang="hu-HU" b="1" spc="-1" dirty="0">
                <a:solidFill>
                  <a:schemeClr val="bg1"/>
                </a:solidFill>
                <a:uFill>
                  <a:solidFill>
                    <a:srgbClr val="FFFFFF"/>
                  </a:solidFill>
                </a:uFill>
              </a:rPr>
              <a:t>Típusai:</a:t>
            </a:r>
            <a:endParaRPr lang="hu-HU" spc="-1" dirty="0">
              <a:solidFill>
                <a:schemeClr val="bg1"/>
              </a:solidFill>
              <a:uFill>
                <a:solidFill>
                  <a:srgbClr val="FFFFFF"/>
                </a:solidFill>
              </a:uFill>
            </a:endParaRPr>
          </a:p>
          <a:p>
            <a:pPr marL="741240" lvl="1" indent="-283680">
              <a:lnSpc>
                <a:spcPct val="100000"/>
              </a:lnSpc>
              <a:buClr>
                <a:srgbClr val="EAEAEA"/>
              </a:buClr>
              <a:buFont typeface="Verdana"/>
              <a:buChar char="–"/>
            </a:pPr>
            <a:r>
              <a:rPr lang="hu-HU" sz="2800" b="1" i="1" spc="-1" dirty="0">
                <a:solidFill>
                  <a:schemeClr val="bg1"/>
                </a:solidFill>
                <a:uFill>
                  <a:solidFill>
                    <a:srgbClr val="FFFFFF"/>
                  </a:solidFill>
                </a:uFill>
              </a:rPr>
              <a:t>agresszív:</a:t>
            </a:r>
            <a:r>
              <a:rPr lang="hu-HU" sz="2800" i="1" spc="-1" dirty="0">
                <a:solidFill>
                  <a:schemeClr val="bg1"/>
                </a:solidFill>
                <a:uFill>
                  <a:solidFill>
                    <a:srgbClr val="FFFFFF"/>
                  </a:solidFill>
                </a:uFill>
              </a:rPr>
              <a:t> csak az önérvényesítés dominál</a:t>
            </a:r>
            <a:endParaRPr lang="hu-HU" sz="2800" spc="-1" dirty="0">
              <a:solidFill>
                <a:schemeClr val="bg1"/>
              </a:solidFill>
              <a:uFill>
                <a:solidFill>
                  <a:srgbClr val="FFFFFF"/>
                </a:solidFill>
              </a:uFill>
            </a:endParaRPr>
          </a:p>
          <a:p>
            <a:endParaRPr lang="hu-HU" spc="-1" dirty="0">
              <a:solidFill>
                <a:schemeClr val="bg1"/>
              </a:solidFill>
              <a:uFill>
                <a:solidFill>
                  <a:srgbClr val="FFFFFF"/>
                </a:solidFill>
              </a:uFill>
            </a:endParaRPr>
          </a:p>
          <a:p>
            <a:pPr marL="741240" lvl="1" indent="-283680">
              <a:lnSpc>
                <a:spcPct val="100000"/>
              </a:lnSpc>
              <a:buClr>
                <a:srgbClr val="EAEAEA"/>
              </a:buClr>
              <a:buFont typeface="Verdana"/>
              <a:buChar char="–"/>
            </a:pPr>
            <a:r>
              <a:rPr lang="hu-HU" sz="2800" b="1" i="1" spc="-1" dirty="0" err="1">
                <a:solidFill>
                  <a:schemeClr val="bg1"/>
                </a:solidFill>
                <a:uFill>
                  <a:solidFill>
                    <a:srgbClr val="FFFFFF"/>
                  </a:solidFill>
                </a:uFill>
              </a:rPr>
              <a:t>szubmisszív</a:t>
            </a:r>
            <a:r>
              <a:rPr lang="hu-HU" sz="2800" b="1" i="1" spc="-1" dirty="0">
                <a:solidFill>
                  <a:schemeClr val="bg1"/>
                </a:solidFill>
                <a:uFill>
                  <a:solidFill>
                    <a:srgbClr val="FFFFFF"/>
                  </a:solidFill>
                </a:uFill>
              </a:rPr>
              <a:t>:</a:t>
            </a:r>
            <a:r>
              <a:rPr lang="hu-HU" sz="2800" i="1" spc="-1" dirty="0">
                <a:solidFill>
                  <a:schemeClr val="bg1"/>
                </a:solidFill>
                <a:uFill>
                  <a:solidFill>
                    <a:srgbClr val="FFFFFF"/>
                  </a:solidFill>
                </a:uFill>
              </a:rPr>
              <a:t> alárendelt, önalávető viszonyulás (elkerülő)</a:t>
            </a:r>
            <a:endParaRPr lang="hu-HU" sz="2800" spc="-1" dirty="0">
              <a:solidFill>
                <a:schemeClr val="bg1"/>
              </a:solidFill>
              <a:uFill>
                <a:solidFill>
                  <a:srgbClr val="FFFFFF"/>
                </a:solidFill>
              </a:uFill>
            </a:endParaRPr>
          </a:p>
          <a:p>
            <a:endParaRPr lang="hu-HU" spc="-1" dirty="0">
              <a:solidFill>
                <a:schemeClr val="bg1"/>
              </a:solidFill>
              <a:uFill>
                <a:solidFill>
                  <a:srgbClr val="FFFFFF"/>
                </a:solidFill>
              </a:uFill>
            </a:endParaRPr>
          </a:p>
          <a:p>
            <a:pPr marL="741240" lvl="1" indent="-283680">
              <a:lnSpc>
                <a:spcPct val="100000"/>
              </a:lnSpc>
              <a:buClr>
                <a:srgbClr val="EAEAEA"/>
              </a:buClr>
              <a:buFont typeface="Verdana"/>
              <a:buChar char="–"/>
            </a:pPr>
            <a:r>
              <a:rPr lang="hu-HU" sz="2800" b="1" i="1" spc="-1" dirty="0">
                <a:solidFill>
                  <a:schemeClr val="bg1"/>
                </a:solidFill>
                <a:uFill>
                  <a:solidFill>
                    <a:srgbClr val="FFFFFF"/>
                  </a:solidFill>
                </a:uFill>
              </a:rPr>
              <a:t>asszertív:</a:t>
            </a:r>
            <a:r>
              <a:rPr lang="hu-HU" sz="2800" i="1" spc="-1" dirty="0">
                <a:solidFill>
                  <a:schemeClr val="bg1"/>
                </a:solidFill>
                <a:uFill>
                  <a:solidFill>
                    <a:srgbClr val="FFFFFF"/>
                  </a:solidFill>
                </a:uFill>
              </a:rPr>
              <a:t> konstruktív, határozott, céltudatos, együttműködésre kész viszonyulás (önérvényesítési képességünk)</a:t>
            </a:r>
            <a:endParaRPr lang="hu-HU" sz="2800" spc="-1" dirty="0">
              <a:solidFill>
                <a:schemeClr val="bg1"/>
              </a:solidFill>
              <a:uFill>
                <a:solidFill>
                  <a:srgbClr val="FFFFFF"/>
                </a:solidFill>
              </a:uFill>
            </a:endParaRPr>
          </a:p>
          <a:p>
            <a:endParaRPr lang="en-GB" dirty="0"/>
          </a:p>
        </p:txBody>
      </p:sp>
    </p:spTree>
    <p:extLst>
      <p:ext uri="{BB962C8B-B14F-4D97-AF65-F5344CB8AC3E}">
        <p14:creationId xmlns:p14="http://schemas.microsoft.com/office/powerpoint/2010/main" val="3024163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spc="-1" dirty="0">
                <a:solidFill>
                  <a:schemeClr val="bg1"/>
                </a:solidFill>
                <a:uFill>
                  <a:solidFill>
                    <a:srgbClr val="FFFFFF"/>
                  </a:solidFill>
                </a:uFill>
                <a:latin typeface="Calibri"/>
              </a:rPr>
              <a:t>Konfliktus, </a:t>
            </a:r>
            <a:r>
              <a:rPr lang="hu-HU" spc="-1" dirty="0" err="1">
                <a:solidFill>
                  <a:schemeClr val="bg1"/>
                </a:solidFill>
                <a:uFill>
                  <a:solidFill>
                    <a:srgbClr val="FFFFFF"/>
                  </a:solidFill>
                </a:uFill>
                <a:latin typeface="Calibri"/>
              </a:rPr>
              <a:t>konfliktus</a:t>
            </a:r>
            <a:r>
              <a:rPr lang="hu-HU" spc="-1" dirty="0">
                <a:solidFill>
                  <a:schemeClr val="bg1"/>
                </a:solidFill>
                <a:uFill>
                  <a:solidFill>
                    <a:srgbClr val="FFFFFF"/>
                  </a:solidFill>
                </a:uFill>
                <a:latin typeface="Calibri"/>
              </a:rPr>
              <a:t> kezelése</a:t>
            </a:r>
            <a:endParaRPr lang="en-GB" dirty="0">
              <a:solidFill>
                <a:schemeClr val="bg1"/>
              </a:solidFill>
            </a:endParaRPr>
          </a:p>
        </p:txBody>
      </p:sp>
      <p:sp>
        <p:nvSpPr>
          <p:cNvPr id="3" name="Tartalom helye 2"/>
          <p:cNvSpPr>
            <a:spLocks noGrp="1"/>
          </p:cNvSpPr>
          <p:nvPr>
            <p:ph idx="1"/>
          </p:nvPr>
        </p:nvSpPr>
        <p:spPr>
          <a:xfrm>
            <a:off x="838200" y="1419225"/>
            <a:ext cx="10515600" cy="5219700"/>
          </a:xfrm>
        </p:spPr>
        <p:txBody>
          <a:bodyPr>
            <a:normAutofit fontScale="85000" lnSpcReduction="10000"/>
          </a:bodyPr>
          <a:lstStyle/>
          <a:p>
            <a:pPr indent="-228240" algn="just">
              <a:lnSpc>
                <a:spcPct val="100000"/>
              </a:lnSpc>
              <a:buClr>
                <a:srgbClr val="000000"/>
              </a:buClr>
              <a:buFont typeface="Arial"/>
              <a:buChar char="•"/>
            </a:pPr>
            <a:r>
              <a:rPr lang="hu-HU" u="sng" spc="-1" dirty="0">
                <a:solidFill>
                  <a:schemeClr val="bg1"/>
                </a:solidFill>
                <a:uFill>
                  <a:solidFill>
                    <a:srgbClr val="FFFFFF"/>
                  </a:solidFill>
                </a:uFill>
              </a:rPr>
              <a:t>Konfliktus fogalma </a:t>
            </a:r>
            <a:r>
              <a:rPr lang="hu-HU" spc="-1" dirty="0">
                <a:solidFill>
                  <a:schemeClr val="bg1"/>
                </a:solidFill>
                <a:uFill>
                  <a:solidFill>
                    <a:srgbClr val="FFFFFF"/>
                  </a:solidFill>
                </a:uFill>
              </a:rPr>
              <a:t>(Szekszárdi Júlia szerint): „A konfliktus olyan ütközés, melynek során igények, szándékok, vágyak, törekvések, érdekek, szükségletek, vélemények, értékek kerülnek szembe egymással.”</a:t>
            </a:r>
          </a:p>
          <a:p>
            <a:pPr indent="-228240" algn="just">
              <a:lnSpc>
                <a:spcPct val="100000"/>
              </a:lnSpc>
              <a:buClr>
                <a:srgbClr val="000000"/>
              </a:buClr>
              <a:buFont typeface="Arial"/>
              <a:buChar char="•"/>
            </a:pPr>
            <a:r>
              <a:rPr lang="hu-HU" spc="-1" dirty="0">
                <a:solidFill>
                  <a:schemeClr val="bg1"/>
                </a:solidFill>
                <a:uFill>
                  <a:solidFill>
                    <a:srgbClr val="FFFFFF"/>
                  </a:solidFill>
                </a:uFill>
              </a:rPr>
              <a:t> A konfliktus egy olyan folyamat eredménye, amelyben valaki úgy érzi, hogy a másik fél egy számára fontos ügy megvalósításban akadályozza.</a:t>
            </a:r>
          </a:p>
          <a:p>
            <a:pPr indent="-228240" algn="just">
              <a:lnSpc>
                <a:spcPct val="100000"/>
              </a:lnSpc>
              <a:buClr>
                <a:srgbClr val="000000"/>
              </a:buClr>
              <a:buFont typeface="Arial"/>
              <a:buChar char="•"/>
            </a:pPr>
            <a:r>
              <a:rPr lang="hu-HU" spc="-1" dirty="0">
                <a:solidFill>
                  <a:schemeClr val="bg1"/>
                </a:solidFill>
                <a:uFill>
                  <a:solidFill>
                    <a:srgbClr val="FFFFFF"/>
                  </a:solidFill>
                </a:uFill>
              </a:rPr>
              <a:t>A konfliktus összeegyeztethetetlen különbségeket jelent, ami ellentéthez vezet.</a:t>
            </a:r>
          </a:p>
          <a:p>
            <a:pPr indent="-228240" algn="just">
              <a:lnSpc>
                <a:spcPct val="100000"/>
              </a:lnSpc>
              <a:buClr>
                <a:srgbClr val="000000"/>
              </a:buClr>
              <a:buFont typeface="Arial"/>
              <a:buChar char="•"/>
            </a:pPr>
            <a:r>
              <a:rPr lang="hu-HU" spc="-1" dirty="0">
                <a:solidFill>
                  <a:schemeClr val="bg1"/>
                </a:solidFill>
                <a:uFill>
                  <a:solidFill>
                    <a:srgbClr val="FFFFFF"/>
                  </a:solidFill>
                </a:uFill>
              </a:rPr>
              <a:t>A konfliktus egymás ellen irányul, a versengés pedig egy cél egymástól független elérésére.</a:t>
            </a:r>
          </a:p>
          <a:p>
            <a:pPr indent="-228240" algn="just">
              <a:lnSpc>
                <a:spcPct val="100000"/>
              </a:lnSpc>
              <a:buClr>
                <a:srgbClr val="000000"/>
              </a:buClr>
              <a:buFont typeface="Arial"/>
              <a:buChar char="•"/>
            </a:pPr>
            <a:r>
              <a:rPr lang="hu-HU" spc="-1" dirty="0">
                <a:solidFill>
                  <a:schemeClr val="bg1"/>
                </a:solidFill>
                <a:uFill>
                  <a:solidFill>
                    <a:srgbClr val="FFFFFF"/>
                  </a:solidFill>
                </a:uFill>
              </a:rPr>
              <a:t>Gyakran erős érzelmi töltése van, indulatok kísérik.</a:t>
            </a:r>
          </a:p>
          <a:p>
            <a:pPr indent="-228240" algn="just">
              <a:lnSpc>
                <a:spcPct val="100000"/>
              </a:lnSpc>
              <a:buClr>
                <a:srgbClr val="000000"/>
              </a:buClr>
              <a:buFont typeface="Arial"/>
              <a:buChar char="•"/>
            </a:pPr>
            <a:r>
              <a:rPr lang="hu-HU" spc="-1" dirty="0">
                <a:solidFill>
                  <a:schemeClr val="bg1"/>
                </a:solidFill>
                <a:uFill>
                  <a:solidFill>
                    <a:srgbClr val="FFFFFF"/>
                  </a:solidFill>
                </a:uFill>
              </a:rPr>
              <a:t>Nem mindig arányos a konfliktus valódi súlyával; inkább függ a konfliktushordozók személyiségétől, mentálhigiéniai állapotától és a környezettől.</a:t>
            </a:r>
          </a:p>
          <a:p>
            <a:pPr indent="-228240">
              <a:lnSpc>
                <a:spcPct val="100000"/>
              </a:lnSpc>
              <a:buClr>
                <a:srgbClr val="000000"/>
              </a:buClr>
              <a:buFont typeface="Arial"/>
              <a:buChar char="•"/>
            </a:pPr>
            <a:r>
              <a:rPr lang="hu-HU" u="sng" spc="-1" dirty="0">
                <a:solidFill>
                  <a:schemeClr val="bg1"/>
                </a:solidFill>
                <a:uFill>
                  <a:solidFill>
                    <a:srgbClr val="FFFFFF"/>
                  </a:solidFill>
                </a:uFill>
              </a:rPr>
              <a:t>Fokozatai</a:t>
            </a:r>
            <a:r>
              <a:rPr lang="hu-HU" spc="-1" dirty="0">
                <a:solidFill>
                  <a:schemeClr val="bg1"/>
                </a:solidFill>
                <a:uFill>
                  <a:solidFill>
                    <a:srgbClr val="FFFFFF"/>
                  </a:solidFill>
                </a:uFill>
              </a:rPr>
              <a:t>: nézeteltérés, összeütközés, kritikus összecsapás</a:t>
            </a:r>
          </a:p>
        </p:txBody>
      </p:sp>
    </p:spTree>
    <p:extLst>
      <p:ext uri="{BB962C8B-B14F-4D97-AF65-F5344CB8AC3E}">
        <p14:creationId xmlns:p14="http://schemas.microsoft.com/office/powerpoint/2010/main" val="614056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6"/>
            <a:ext cx="10515600" cy="939800"/>
          </a:xfrm>
        </p:spPr>
        <p:txBody>
          <a:bodyPr>
            <a:normAutofit fontScale="90000"/>
          </a:bodyPr>
          <a:lstStyle/>
          <a:p>
            <a:pPr algn="ct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A konfliktusok  forrása és típusai </a:t>
            </a:r>
            <a:br>
              <a:rPr lang="hu-HU" b="1"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819150"/>
            <a:ext cx="10515600" cy="6038850"/>
          </a:xfrm>
        </p:spPr>
        <p:txBody>
          <a:bodyPr>
            <a:normAutofit fontScale="85000" lnSpcReduction="20000"/>
          </a:bodyPr>
          <a:lstStyle/>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információ hiányából eredő konfliktusok (ténykonfliktus): </a:t>
            </a: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információhiány, téves információ, illetve az információ eltérő értelmezése az ok</a:t>
            </a:r>
          </a:p>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a viszonyrendszer konfliktusai</a:t>
            </a:r>
            <a:endPar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endParaRPr>
          </a:p>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strukturális konfliktusok</a:t>
            </a: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 itt az ok valamilyen külső körülményre (kooperációt gátló fizikai, környezeti tényezők illetve időhiány), vagy a hierarchiára vezethető vissza (alá-fölérendeltség, egyenlőtlen erőforrások, egyenlőtlen kontrollálási lehetőség)</a:t>
            </a:r>
          </a:p>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értékkonfliktusok</a:t>
            </a: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 alapját eltérő életfelfogás és világnézet alkotja; a résztvevők az elérendő célokat és a viselkedést más szempontok alapján ítélik meg</a:t>
            </a:r>
          </a:p>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érdekkonfliktusok (zérus összegű játék) </a:t>
            </a: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Összeegyeztethetetlen szükségletek, versengés a szűkös erőforrásokért; látszólagos vagy tényleges érdekellentétek okozzák</a:t>
            </a:r>
          </a:p>
          <a:p>
            <a:pPr indent="-228240">
              <a:lnSpc>
                <a:spcPct val="120000"/>
              </a:lnSpc>
              <a:buClr>
                <a:srgbClr val="000000"/>
              </a:buClr>
              <a:buFont typeface="Arial"/>
              <a:buChar char="•"/>
            </a:pPr>
            <a:r>
              <a:rPr lang="hu-HU" b="1" spc="-1" dirty="0">
                <a:solidFill>
                  <a:schemeClr val="bg1"/>
                </a:solidFill>
                <a:uFill>
                  <a:solidFill>
                    <a:srgbClr val="FFFFFF"/>
                  </a:solidFill>
                </a:uFill>
                <a:latin typeface="Times New Roman" panose="02020603050405020304" pitchFamily="18" charset="0"/>
                <a:cs typeface="Times New Roman" panose="02020603050405020304" pitchFamily="18" charset="0"/>
              </a:rPr>
              <a:t>kapcsolati konfliktusok (érzelmi): </a:t>
            </a: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erős érzelmek, sorozatos negatív viselkedés, illetve téves észlelés, sztereotípiák okozhatják</a:t>
            </a:r>
          </a:p>
          <a:p>
            <a:endParaRPr lang="en-GB" dirty="0"/>
          </a:p>
        </p:txBody>
      </p:sp>
    </p:spTree>
    <p:extLst>
      <p:ext uri="{BB962C8B-B14F-4D97-AF65-F5344CB8AC3E}">
        <p14:creationId xmlns:p14="http://schemas.microsoft.com/office/powerpoint/2010/main" val="2374540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algn="ctr"/>
            <a:r>
              <a:rPr lang="hu-HU" b="1" spc="-1" dirty="0">
                <a:solidFill>
                  <a:schemeClr val="bg1"/>
                </a:solidFill>
                <a:uFill>
                  <a:solidFill>
                    <a:srgbClr val="FFFFFF"/>
                  </a:solidFill>
                </a:uFill>
                <a:latin typeface="Calibri"/>
              </a:rPr>
              <a:t>Kulcskompetenciák a megfelelő társas kapcsolatokhoz</a:t>
            </a:r>
            <a:br>
              <a:rPr lang="hu-HU" sz="1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524000"/>
            <a:ext cx="10515600" cy="5048249"/>
          </a:xfrm>
        </p:spPr>
        <p:txBody>
          <a:bodyPr/>
          <a:lstStyle/>
          <a:p>
            <a:pPr indent="-228240">
              <a:buClr>
                <a:srgbClr val="000000"/>
              </a:buClr>
              <a:buFont typeface="Arial"/>
              <a:buChar char="•"/>
            </a:pPr>
            <a:r>
              <a:rPr lang="hu-HU" spc="-1" dirty="0">
                <a:solidFill>
                  <a:schemeClr val="bg1"/>
                </a:solidFill>
                <a:uFill>
                  <a:solidFill>
                    <a:srgbClr val="FFFFFF"/>
                  </a:solidFill>
                </a:uFill>
              </a:rPr>
              <a:t>rugalmasság</a:t>
            </a:r>
          </a:p>
          <a:p>
            <a:pPr indent="-228240">
              <a:buClr>
                <a:srgbClr val="000000"/>
              </a:buClr>
              <a:buFont typeface="Arial"/>
              <a:buChar char="•"/>
            </a:pPr>
            <a:r>
              <a:rPr lang="hu-HU" spc="-1" dirty="0">
                <a:solidFill>
                  <a:schemeClr val="bg1"/>
                </a:solidFill>
                <a:uFill>
                  <a:solidFill>
                    <a:srgbClr val="FFFFFF"/>
                  </a:solidFill>
                </a:uFill>
              </a:rPr>
              <a:t>önállóság</a:t>
            </a:r>
          </a:p>
          <a:p>
            <a:pPr indent="-228240">
              <a:buClr>
                <a:srgbClr val="000000"/>
              </a:buClr>
              <a:buFont typeface="Arial"/>
              <a:buChar char="•"/>
            </a:pPr>
            <a:r>
              <a:rPr lang="hu-HU" spc="-1" dirty="0">
                <a:solidFill>
                  <a:schemeClr val="bg1"/>
                </a:solidFill>
                <a:uFill>
                  <a:solidFill>
                    <a:srgbClr val="FFFFFF"/>
                  </a:solidFill>
                </a:uFill>
              </a:rPr>
              <a:t>együttműködés</a:t>
            </a:r>
          </a:p>
          <a:p>
            <a:pPr indent="-228240">
              <a:buClr>
                <a:srgbClr val="000000"/>
              </a:buClr>
              <a:buFont typeface="Arial"/>
              <a:buChar char="•"/>
            </a:pPr>
            <a:r>
              <a:rPr lang="hu-HU" spc="-1" dirty="0">
                <a:solidFill>
                  <a:schemeClr val="bg1"/>
                </a:solidFill>
                <a:uFill>
                  <a:solidFill>
                    <a:srgbClr val="FFFFFF"/>
                  </a:solidFill>
                </a:uFill>
              </a:rPr>
              <a:t>konfliktuskezelés</a:t>
            </a:r>
          </a:p>
          <a:p>
            <a:pPr indent="-228240">
              <a:buClr>
                <a:srgbClr val="000000"/>
              </a:buClr>
              <a:buFont typeface="Arial"/>
              <a:buChar char="•"/>
            </a:pPr>
            <a:r>
              <a:rPr lang="hu-HU" spc="-1" dirty="0">
                <a:solidFill>
                  <a:schemeClr val="bg1"/>
                </a:solidFill>
                <a:uFill>
                  <a:solidFill>
                    <a:srgbClr val="FFFFFF"/>
                  </a:solidFill>
                </a:uFill>
              </a:rPr>
              <a:t>felelősségvállalás</a:t>
            </a:r>
          </a:p>
          <a:p>
            <a:pPr indent="-228240">
              <a:buClr>
                <a:srgbClr val="000000"/>
              </a:buClr>
              <a:buFont typeface="Arial"/>
              <a:buChar char="•"/>
            </a:pPr>
            <a:r>
              <a:rPr lang="hu-HU" spc="-1" dirty="0">
                <a:solidFill>
                  <a:schemeClr val="bg1"/>
                </a:solidFill>
                <a:uFill>
                  <a:solidFill>
                    <a:srgbClr val="FFFFFF"/>
                  </a:solidFill>
                </a:uFill>
              </a:rPr>
              <a:t>kommunikációs készség</a:t>
            </a:r>
          </a:p>
          <a:p>
            <a:pPr indent="-228240">
              <a:buClr>
                <a:srgbClr val="000000"/>
              </a:buClr>
              <a:buFont typeface="Arial"/>
              <a:buChar char="•"/>
            </a:pPr>
            <a:r>
              <a:rPr lang="hu-HU" spc="-1" dirty="0">
                <a:solidFill>
                  <a:schemeClr val="bg1"/>
                </a:solidFill>
                <a:uFill>
                  <a:solidFill>
                    <a:srgbClr val="FFFFFF"/>
                  </a:solidFill>
                </a:uFill>
              </a:rPr>
              <a:t>frusztrációtűrés</a:t>
            </a:r>
          </a:p>
        </p:txBody>
      </p:sp>
    </p:spTree>
    <p:extLst>
      <p:ext uri="{BB962C8B-B14F-4D97-AF65-F5344CB8AC3E}">
        <p14:creationId xmlns:p14="http://schemas.microsoft.com/office/powerpoint/2010/main" val="3669694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algn="ctr"/>
            <a:r>
              <a:rPr lang="hu-HU" sz="6000" b="1" spc="-1" dirty="0" err="1">
                <a:solidFill>
                  <a:schemeClr val="bg1"/>
                </a:solidFill>
                <a:uFill>
                  <a:solidFill>
                    <a:srgbClr val="FFFFFF"/>
                  </a:solidFill>
                </a:uFill>
                <a:latin typeface="Calibri"/>
              </a:rPr>
              <a:t>Konfliktusmegoldási</a:t>
            </a:r>
            <a:r>
              <a:rPr lang="hu-HU" sz="6000" b="1" spc="-1" dirty="0">
                <a:solidFill>
                  <a:schemeClr val="bg1"/>
                </a:solidFill>
                <a:uFill>
                  <a:solidFill>
                    <a:srgbClr val="FFFFFF"/>
                  </a:solidFill>
                </a:uFill>
                <a:latin typeface="Calibri"/>
              </a:rPr>
              <a:t> stratégiák</a:t>
            </a:r>
            <a:r>
              <a:rPr lang="hu-HU" sz="6000" spc="-1" dirty="0">
                <a:solidFill>
                  <a:schemeClr val="bg1"/>
                </a:solidFill>
                <a:uFill>
                  <a:solidFill>
                    <a:srgbClr val="FFFFFF"/>
                  </a:solidFill>
                </a:uFill>
                <a:latin typeface="Calibri"/>
              </a:rPr>
              <a:t>
</a:t>
            </a:r>
            <a:r>
              <a:rPr lang="hu-HU" spc="-1" dirty="0">
                <a:solidFill>
                  <a:schemeClr val="bg1"/>
                </a:solidFill>
                <a:uFill>
                  <a:solidFill>
                    <a:srgbClr val="FFFFFF"/>
                  </a:solidFill>
                </a:uFill>
                <a:latin typeface="Calibri"/>
              </a:rPr>
              <a:t>a </a:t>
            </a:r>
            <a:r>
              <a:rPr lang="hu-HU" spc="-1" dirty="0" err="1">
                <a:solidFill>
                  <a:schemeClr val="bg1"/>
                </a:solidFill>
                <a:uFill>
                  <a:solidFill>
                    <a:srgbClr val="FFFFFF"/>
                  </a:solidFill>
                </a:uFill>
                <a:latin typeface="Calibri"/>
              </a:rPr>
              <a:t>Thomas-Killmann</a:t>
            </a:r>
            <a:r>
              <a:rPr lang="hu-HU" spc="-1" dirty="0">
                <a:solidFill>
                  <a:schemeClr val="bg1"/>
                </a:solidFill>
                <a:uFill>
                  <a:solidFill>
                    <a:srgbClr val="FFFFFF"/>
                  </a:solidFill>
                </a:uFill>
                <a:latin typeface="Calibri"/>
              </a:rPr>
              <a:t> modell szerint</a:t>
            </a:r>
            <a:br>
              <a:rPr lang="hu-HU" sz="2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514475"/>
            <a:ext cx="10515600" cy="4662488"/>
          </a:xfrm>
        </p:spPr>
        <p:txBody>
          <a:bodyPr/>
          <a:lstStyle/>
          <a:p>
            <a:pPr indent="-228240" algn="just">
              <a:lnSpc>
                <a:spcPct val="100000"/>
              </a:lnSpc>
              <a:buClr>
                <a:srgbClr val="000000"/>
              </a:buClr>
              <a:buFont typeface="Arial"/>
              <a:buChar char="•"/>
            </a:pPr>
            <a:r>
              <a:rPr lang="hu-HU" spc="-1" dirty="0">
                <a:solidFill>
                  <a:schemeClr val="bg1"/>
                </a:solidFill>
                <a:uFill>
                  <a:solidFill>
                    <a:srgbClr val="FFFFFF"/>
                  </a:solidFill>
                </a:uFill>
              </a:rPr>
              <a:t>A konfliktusok kezelésének </a:t>
            </a:r>
            <a:r>
              <a:rPr lang="hu-HU" u="sng" spc="-1" dirty="0">
                <a:solidFill>
                  <a:schemeClr val="bg1"/>
                </a:solidFill>
                <a:uFill>
                  <a:solidFill>
                    <a:srgbClr val="FFFFFF"/>
                  </a:solidFill>
                </a:uFill>
              </a:rPr>
              <a:t>érdekérvényesítés alapú megközelítése </a:t>
            </a:r>
            <a:r>
              <a:rPr lang="hu-HU" spc="-1" dirty="0">
                <a:solidFill>
                  <a:schemeClr val="bg1"/>
                </a:solidFill>
                <a:uFill>
                  <a:solidFill>
                    <a:srgbClr val="FFFFFF"/>
                  </a:solidFill>
                </a:uFill>
              </a:rPr>
              <a:t>abból indul ki, hogy kétszemélyes konfliktus szituációkban </a:t>
            </a:r>
            <a:r>
              <a:rPr lang="hu-HU" b="1" spc="-1" dirty="0">
                <a:solidFill>
                  <a:schemeClr val="bg1"/>
                </a:solidFill>
                <a:uFill>
                  <a:solidFill>
                    <a:srgbClr val="FFFFFF"/>
                  </a:solidFill>
                </a:uFill>
              </a:rPr>
              <a:t>a felek kinek a javát akarják elérni a konfliktusmegoldás során: saját érdekeiket tartják szem előtt, vagy a közös érdekeket?</a:t>
            </a:r>
            <a:endParaRPr lang="hu-HU" spc="-1" dirty="0">
              <a:solidFill>
                <a:schemeClr val="bg1"/>
              </a:solidFill>
              <a:uFill>
                <a:solidFill>
                  <a:srgbClr val="FFFFFF"/>
                </a:solidFill>
              </a:uFill>
            </a:endParaRPr>
          </a:p>
          <a:p>
            <a:pPr algn="just">
              <a:lnSpc>
                <a:spcPct val="100000"/>
              </a:lnSpc>
            </a:pPr>
            <a:endParaRPr lang="hu-HU" spc="-1" dirty="0">
              <a:solidFill>
                <a:schemeClr val="bg1"/>
              </a:solidFill>
              <a:uFill>
                <a:solidFill>
                  <a:srgbClr val="FFFFFF"/>
                </a:solidFill>
              </a:uFill>
            </a:endParaRPr>
          </a:p>
          <a:p>
            <a:pPr indent="-228240">
              <a:lnSpc>
                <a:spcPct val="100000"/>
              </a:lnSpc>
              <a:buClr>
                <a:srgbClr val="000000"/>
              </a:buClr>
              <a:buFont typeface="Arial"/>
              <a:buChar char="•"/>
            </a:pPr>
            <a:r>
              <a:rPr lang="hu-HU" spc="-1" dirty="0">
                <a:solidFill>
                  <a:schemeClr val="bg1"/>
                </a:solidFill>
                <a:uFill>
                  <a:solidFill>
                    <a:srgbClr val="FFFFFF"/>
                  </a:solidFill>
                </a:uFill>
              </a:rPr>
              <a:t>Az érdekérvényesítés során </a:t>
            </a:r>
            <a:r>
              <a:rPr lang="hu-HU" b="1" spc="-1" dirty="0">
                <a:solidFill>
                  <a:schemeClr val="bg1"/>
                </a:solidFill>
                <a:uFill>
                  <a:solidFill>
                    <a:srgbClr val="FFFFFF"/>
                  </a:solidFill>
                </a:uFill>
              </a:rPr>
              <a:t>ötféle stratégiát különböztetünk meg</a:t>
            </a:r>
            <a:r>
              <a:rPr lang="hu-HU" spc="-1" dirty="0">
                <a:solidFill>
                  <a:schemeClr val="bg1"/>
                </a:solidFill>
                <a:uFill>
                  <a:solidFill>
                    <a:srgbClr val="FFFFFF"/>
                  </a:solidFill>
                </a:uFill>
              </a:rPr>
              <a:t>. </a:t>
            </a:r>
          </a:p>
          <a:p>
            <a:pPr>
              <a:lnSpc>
                <a:spcPct val="100000"/>
              </a:lnSpc>
            </a:pPr>
            <a:endParaRPr lang="hu-HU" spc="-1" dirty="0">
              <a:solidFill>
                <a:schemeClr val="bg1"/>
              </a:solidFill>
              <a:uFill>
                <a:solidFill>
                  <a:srgbClr val="FFFFFF"/>
                </a:solidFill>
              </a:uFill>
            </a:endParaRPr>
          </a:p>
          <a:p>
            <a:pPr indent="-228240">
              <a:lnSpc>
                <a:spcPct val="100000"/>
              </a:lnSpc>
              <a:buClr>
                <a:srgbClr val="000000"/>
              </a:buClr>
              <a:buFont typeface="Arial"/>
              <a:buChar char="•"/>
            </a:pPr>
            <a:r>
              <a:rPr lang="hu-HU" sz="2000" spc="-1" dirty="0">
                <a:solidFill>
                  <a:schemeClr val="bg1"/>
                </a:solidFill>
                <a:uFill>
                  <a:solidFill>
                    <a:srgbClr val="FFFFFF"/>
                  </a:solidFill>
                </a:uFill>
              </a:rPr>
              <a:t>Az </a:t>
            </a:r>
            <a:r>
              <a:rPr lang="hu-HU" sz="2000" u="sng" spc="-1" dirty="0">
                <a:solidFill>
                  <a:schemeClr val="bg1"/>
                </a:solidFill>
                <a:uFill>
                  <a:solidFill>
                    <a:srgbClr val="FFFFFF"/>
                  </a:solidFill>
                </a:uFill>
              </a:rPr>
              <a:t>egyéni </a:t>
            </a:r>
            <a:r>
              <a:rPr lang="hu-HU" sz="2000" u="sng" spc="-1" dirty="0" err="1">
                <a:solidFill>
                  <a:schemeClr val="bg1"/>
                </a:solidFill>
                <a:uFill>
                  <a:solidFill>
                    <a:srgbClr val="FFFFFF"/>
                  </a:solidFill>
                </a:uFill>
              </a:rPr>
              <a:t>konfliktusmegoldási</a:t>
            </a:r>
            <a:r>
              <a:rPr lang="hu-HU" sz="2000" u="sng" spc="-1" dirty="0">
                <a:solidFill>
                  <a:schemeClr val="bg1"/>
                </a:solidFill>
                <a:uFill>
                  <a:solidFill>
                    <a:srgbClr val="FFFFFF"/>
                  </a:solidFill>
                </a:uFill>
              </a:rPr>
              <a:t> stratégiák feltárására </a:t>
            </a:r>
            <a:r>
              <a:rPr lang="hu-HU" sz="2000" spc="-1" dirty="0" err="1">
                <a:solidFill>
                  <a:schemeClr val="bg1"/>
                </a:solidFill>
                <a:uFill>
                  <a:solidFill>
                    <a:srgbClr val="FFFFFF"/>
                  </a:solidFill>
                </a:uFill>
              </a:rPr>
              <a:t>Kenneth</a:t>
            </a:r>
            <a:r>
              <a:rPr lang="hu-HU" sz="2000" spc="-1" dirty="0">
                <a:solidFill>
                  <a:schemeClr val="bg1"/>
                </a:solidFill>
                <a:uFill>
                  <a:solidFill>
                    <a:srgbClr val="FFFFFF"/>
                  </a:solidFill>
                </a:uFill>
              </a:rPr>
              <a:t> L. Thomas és Ralph H. </a:t>
            </a:r>
            <a:r>
              <a:rPr lang="hu-HU" sz="2000" spc="-1" dirty="0" err="1">
                <a:solidFill>
                  <a:schemeClr val="bg1"/>
                </a:solidFill>
                <a:uFill>
                  <a:solidFill>
                    <a:srgbClr val="FFFFFF"/>
                  </a:solidFill>
                </a:uFill>
              </a:rPr>
              <a:t>Kilmann</a:t>
            </a:r>
            <a:r>
              <a:rPr lang="hu-HU" sz="2000" spc="-1" dirty="0">
                <a:solidFill>
                  <a:schemeClr val="bg1"/>
                </a:solidFill>
                <a:uFill>
                  <a:solidFill>
                    <a:srgbClr val="FFFFFF"/>
                  </a:solidFill>
                </a:uFill>
              </a:rPr>
              <a:t> kidolgozott egy eljárást. (TKI: </a:t>
            </a:r>
            <a:r>
              <a:rPr lang="hu-HU" sz="2000" spc="-1" dirty="0" err="1">
                <a:solidFill>
                  <a:schemeClr val="bg1"/>
                </a:solidFill>
                <a:uFill>
                  <a:solidFill>
                    <a:srgbClr val="FFFFFF"/>
                  </a:solidFill>
                </a:uFill>
              </a:rPr>
              <a:t>Iventory</a:t>
            </a:r>
            <a:r>
              <a:rPr lang="hu-HU" sz="2000" spc="-1" dirty="0">
                <a:solidFill>
                  <a:schemeClr val="bg1"/>
                </a:solidFill>
                <a:uFill>
                  <a:solidFill>
                    <a:srgbClr val="FFFFFF"/>
                  </a:solidFill>
                </a:uFill>
              </a:rPr>
              <a:t> Thomas - </a:t>
            </a:r>
            <a:r>
              <a:rPr lang="hu-HU" sz="2000" spc="-1" dirty="0" err="1">
                <a:solidFill>
                  <a:schemeClr val="bg1"/>
                </a:solidFill>
                <a:uFill>
                  <a:solidFill>
                    <a:srgbClr val="FFFFFF"/>
                  </a:solidFill>
                </a:uFill>
              </a:rPr>
              <a:t>Kilmann</a:t>
            </a:r>
            <a:r>
              <a:rPr lang="hu-HU" sz="2000" spc="-1" dirty="0">
                <a:solidFill>
                  <a:schemeClr val="bg1"/>
                </a:solidFill>
                <a:uFill>
                  <a:solidFill>
                    <a:srgbClr val="FFFFFF"/>
                  </a:solidFill>
                </a:uFill>
              </a:rPr>
              <a:t> </a:t>
            </a:r>
            <a:r>
              <a:rPr lang="hu-HU" sz="2000" spc="-1" dirty="0" err="1">
                <a:solidFill>
                  <a:schemeClr val="bg1"/>
                </a:solidFill>
                <a:uFill>
                  <a:solidFill>
                    <a:srgbClr val="FFFFFF"/>
                  </a:solidFill>
                </a:uFill>
              </a:rPr>
              <a:t>Conflict</a:t>
            </a:r>
            <a:r>
              <a:rPr lang="hu-HU" sz="2000" spc="-1" dirty="0">
                <a:solidFill>
                  <a:schemeClr val="bg1"/>
                </a:solidFill>
                <a:uFill>
                  <a:solidFill>
                    <a:srgbClr val="FFFFFF"/>
                  </a:solidFill>
                </a:uFill>
              </a:rPr>
              <a:t> </a:t>
            </a:r>
            <a:r>
              <a:rPr lang="hu-HU" sz="2000" spc="-1" dirty="0" err="1">
                <a:solidFill>
                  <a:schemeClr val="bg1"/>
                </a:solidFill>
                <a:uFill>
                  <a:solidFill>
                    <a:srgbClr val="FFFFFF"/>
                  </a:solidFill>
                </a:uFill>
              </a:rPr>
              <a:t>Mode</a:t>
            </a:r>
            <a:r>
              <a:rPr lang="hu-HU" sz="2000" spc="-1" dirty="0">
                <a:solidFill>
                  <a:schemeClr val="bg1"/>
                </a:solidFill>
                <a:uFill>
                  <a:solidFill>
                    <a:srgbClr val="FFFFFF"/>
                  </a:solidFill>
                </a:uFill>
              </a:rPr>
              <a:t> </a:t>
            </a:r>
            <a:r>
              <a:rPr lang="hu-HU" sz="2000" spc="-1" dirty="0" err="1">
                <a:solidFill>
                  <a:schemeClr val="bg1"/>
                </a:solidFill>
                <a:uFill>
                  <a:solidFill>
                    <a:srgbClr val="FFFFFF"/>
                  </a:solidFill>
                </a:uFill>
              </a:rPr>
              <a:t>Instrument</a:t>
            </a:r>
            <a:r>
              <a:rPr lang="hu-HU" sz="2000" spc="-1" dirty="0">
                <a:solidFill>
                  <a:schemeClr val="bg1"/>
                </a:solidFill>
                <a:uFill>
                  <a:solidFill>
                    <a:srgbClr val="FFFFFF"/>
                  </a:solidFill>
                </a:uFill>
              </a:rPr>
              <a:t>). </a:t>
            </a:r>
          </a:p>
          <a:p>
            <a:endParaRPr lang="hu-HU" spc="-1" dirty="0">
              <a:solidFill>
                <a:srgbClr val="000000"/>
              </a:solidFill>
              <a:uFill>
                <a:solidFill>
                  <a:srgbClr val="FFFFFF"/>
                </a:solidFill>
              </a:uFill>
            </a:endParaRPr>
          </a:p>
        </p:txBody>
      </p:sp>
    </p:spTree>
    <p:extLst>
      <p:ext uri="{BB962C8B-B14F-4D97-AF65-F5344CB8AC3E}">
        <p14:creationId xmlns:p14="http://schemas.microsoft.com/office/powerpoint/2010/main" val="3399429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ctr">
              <a:lnSpc>
                <a:spcPct val="100000"/>
              </a:lnSpc>
            </a:pPr>
            <a:r>
              <a:rPr lang="hu-HU" sz="3200" b="1" spc="-1" dirty="0">
                <a:solidFill>
                  <a:schemeClr val="bg1"/>
                </a:solidFill>
                <a:uFill>
                  <a:solidFill>
                    <a:srgbClr val="FFFFFF"/>
                  </a:solidFill>
                </a:uFill>
                <a:latin typeface="Calibri"/>
              </a:rPr>
              <a:t>Konfliktus kezelés a
</a:t>
            </a:r>
            <a:r>
              <a:rPr lang="hu-HU" sz="3200" b="1" spc="-1" dirty="0" err="1">
                <a:solidFill>
                  <a:schemeClr val="bg1"/>
                </a:solidFill>
                <a:uFill>
                  <a:solidFill>
                    <a:srgbClr val="FFFFFF"/>
                  </a:solidFill>
                </a:uFill>
                <a:latin typeface="Calibri"/>
              </a:rPr>
              <a:t>Thomas-Killmann</a:t>
            </a:r>
            <a:r>
              <a:rPr lang="hu-HU" sz="3200" b="1" spc="-1" dirty="0">
                <a:solidFill>
                  <a:schemeClr val="bg1"/>
                </a:solidFill>
                <a:uFill>
                  <a:solidFill>
                    <a:srgbClr val="FFFFFF"/>
                  </a:solidFill>
                </a:uFill>
                <a:latin typeface="Calibri"/>
              </a:rPr>
              <a:t> modell szerint </a:t>
            </a:r>
            <a:r>
              <a:rPr lang="hu-HU" sz="3200" spc="-1" dirty="0">
                <a:solidFill>
                  <a:schemeClr val="bg1"/>
                </a:solidFill>
                <a:uFill>
                  <a:solidFill>
                    <a:srgbClr val="FFFFFF"/>
                  </a:solidFill>
                </a:uFill>
                <a:latin typeface="Calibri"/>
              </a:rPr>
              <a:t>
</a:t>
            </a:r>
            <a:r>
              <a:rPr lang="hu-HU" sz="2400" spc="-1" dirty="0">
                <a:solidFill>
                  <a:schemeClr val="bg1"/>
                </a:solidFill>
                <a:uFill>
                  <a:solidFill>
                    <a:srgbClr val="FFFFFF"/>
                  </a:solidFill>
                </a:uFill>
                <a:latin typeface="Calibri"/>
              </a:rPr>
              <a:t>(</a:t>
            </a:r>
            <a:r>
              <a:rPr lang="hu-HU" sz="2400" spc="-1" dirty="0" err="1">
                <a:solidFill>
                  <a:schemeClr val="bg1"/>
                </a:solidFill>
                <a:uFill>
                  <a:solidFill>
                    <a:srgbClr val="FFFFFF"/>
                  </a:solidFill>
                </a:uFill>
                <a:latin typeface="Calibri"/>
              </a:rPr>
              <a:t>Kenneth</a:t>
            </a:r>
            <a:r>
              <a:rPr lang="hu-HU" sz="2400" spc="-1" dirty="0">
                <a:solidFill>
                  <a:schemeClr val="bg1"/>
                </a:solidFill>
                <a:uFill>
                  <a:solidFill>
                    <a:srgbClr val="FFFFFF"/>
                  </a:solidFill>
                </a:uFill>
                <a:latin typeface="Calibri"/>
              </a:rPr>
              <a:t> L. Thomas és Ralph H. </a:t>
            </a:r>
            <a:r>
              <a:rPr lang="hu-HU" sz="2400" spc="-1" dirty="0" err="1">
                <a:solidFill>
                  <a:schemeClr val="bg1"/>
                </a:solidFill>
                <a:uFill>
                  <a:solidFill>
                    <a:srgbClr val="FFFFFF"/>
                  </a:solidFill>
                </a:uFill>
                <a:latin typeface="Calibri"/>
              </a:rPr>
              <a:t>Kilmann</a:t>
            </a:r>
            <a:r>
              <a:rPr lang="hu-HU" sz="2400" spc="-1" dirty="0">
                <a:solidFill>
                  <a:schemeClr val="bg1"/>
                </a:solidFill>
                <a:uFill>
                  <a:solidFill>
                    <a:srgbClr val="FFFFFF"/>
                  </a:solidFill>
                </a:uFill>
                <a:latin typeface="Calibri"/>
              </a:rPr>
              <a:t>)</a:t>
            </a:r>
          </a:p>
        </p:txBody>
      </p:sp>
      <p:pic>
        <p:nvPicPr>
          <p:cNvPr id="4" name="Picture 2"/>
          <p:cNvPicPr>
            <a:picLocks noGrp="1"/>
          </p:cNvPicPr>
          <p:nvPr>
            <p:ph idx="1"/>
          </p:nvPr>
        </p:nvPicPr>
        <p:blipFill>
          <a:blip r:embed="rId2"/>
          <a:stretch/>
        </p:blipFill>
        <p:spPr>
          <a:xfrm>
            <a:off x="3182495" y="2254250"/>
            <a:ext cx="5827009" cy="4351338"/>
          </a:xfrm>
          <a:prstGeom prst="rect">
            <a:avLst/>
          </a:prstGeom>
          <a:ln>
            <a:noFill/>
          </a:ln>
        </p:spPr>
      </p:pic>
    </p:spTree>
    <p:extLst>
      <p:ext uri="{BB962C8B-B14F-4D97-AF65-F5344CB8AC3E}">
        <p14:creationId xmlns:p14="http://schemas.microsoft.com/office/powerpoint/2010/main" val="2723089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Konfliktus kezelési stratégiák 1.</a:t>
            </a:r>
            <a:endParaRPr lang="en-GB" dirty="0">
              <a:solidFill>
                <a:schemeClr val="bg1"/>
              </a:solidFill>
            </a:endParaRPr>
          </a:p>
        </p:txBody>
      </p:sp>
      <p:sp>
        <p:nvSpPr>
          <p:cNvPr id="3" name="Tartalom helye 2"/>
          <p:cNvSpPr>
            <a:spLocks noGrp="1"/>
          </p:cNvSpPr>
          <p:nvPr>
            <p:ph idx="1"/>
          </p:nvPr>
        </p:nvSpPr>
        <p:spPr>
          <a:xfrm>
            <a:off x="838200" y="1371600"/>
            <a:ext cx="10515600" cy="5210175"/>
          </a:xfrm>
        </p:spPr>
        <p:txBody>
          <a:bodyPr>
            <a:normAutofit fontScale="92500" lnSpcReduction="20000"/>
          </a:bodyPr>
          <a:lstStyle/>
          <a:p>
            <a:pPr indent="-228240" algn="just">
              <a:lnSpc>
                <a:spcPct val="100000"/>
              </a:lnSpc>
              <a:buClr>
                <a:srgbClr val="000000"/>
              </a:buClr>
              <a:buFont typeface="Arial"/>
              <a:buChar char="•"/>
            </a:pPr>
            <a:r>
              <a:rPr lang="hu-HU" b="1" i="1" spc="-1" dirty="0">
                <a:solidFill>
                  <a:schemeClr val="bg1"/>
                </a:solidFill>
                <a:uFill>
                  <a:solidFill>
                    <a:srgbClr val="FFFFFF"/>
                  </a:solidFill>
                </a:uFill>
              </a:rPr>
              <a:t>önérvényesítő</a:t>
            </a:r>
            <a:r>
              <a:rPr lang="hu-HU" b="1" spc="-1" dirty="0">
                <a:solidFill>
                  <a:schemeClr val="bg1"/>
                </a:solidFill>
                <a:uFill>
                  <a:solidFill>
                    <a:srgbClr val="FFFFFF"/>
                  </a:solidFill>
                </a:uFill>
              </a:rPr>
              <a:t> (győztes-vesztes vagy versengő) stratégia: </a:t>
            </a:r>
            <a:r>
              <a:rPr lang="hu-HU" spc="-1" dirty="0">
                <a:solidFill>
                  <a:schemeClr val="bg1"/>
                </a:solidFill>
                <a:uFill>
                  <a:solidFill>
                    <a:srgbClr val="FFFFFF"/>
                  </a:solidFill>
                </a:uFill>
              </a:rPr>
              <a:t>saját szándékaink megvalósítása vezérel bennünket akár mások törekvéseivel szemben is; bizonyos helyzetekben (tipikusan ilyen a katasztrófahelyzet) ez az egyetlen megoldási mód, s alkalmazása jelentheti a felelősség személyes és kockázatos vállalását</a:t>
            </a:r>
          </a:p>
          <a:p>
            <a:pPr marL="360" algn="just">
              <a:lnSpc>
                <a:spcPct val="100000"/>
              </a:lnSpc>
              <a:buClr>
                <a:srgbClr val="000000"/>
              </a:buClr>
            </a:pPr>
            <a:r>
              <a:rPr lang="hu-HU" spc="-1" dirty="0">
                <a:solidFill>
                  <a:schemeClr val="bg1"/>
                </a:solidFill>
                <a:uFill>
                  <a:solidFill>
                    <a:srgbClr val="FFFFFF"/>
                  </a:solidFill>
                </a:uFill>
              </a:rPr>
              <a:t>   Gond: ha valaki csak ezt a megközelítést képes elfogadni, minden körülmények   </a:t>
            </a:r>
          </a:p>
          <a:p>
            <a:pPr marL="360" algn="just">
              <a:lnSpc>
                <a:spcPct val="100000"/>
              </a:lnSpc>
              <a:buClr>
                <a:srgbClr val="000000"/>
              </a:buClr>
            </a:pPr>
            <a:r>
              <a:rPr lang="hu-HU" spc="-1" dirty="0">
                <a:solidFill>
                  <a:schemeClr val="bg1"/>
                </a:solidFill>
                <a:uFill>
                  <a:solidFill>
                    <a:srgbClr val="FFFFFF"/>
                  </a:solidFill>
                </a:uFill>
              </a:rPr>
              <a:t>   között kizárólag a saját szándékait, ötleteit, szempontjait tartja szem előtt; </a:t>
            </a:r>
          </a:p>
          <a:p>
            <a:pPr marL="360" algn="just">
              <a:lnSpc>
                <a:spcPct val="100000"/>
              </a:lnSpc>
              <a:buClr>
                <a:srgbClr val="000000"/>
              </a:buClr>
            </a:pPr>
            <a:r>
              <a:rPr lang="hu-HU" spc="-1" dirty="0">
                <a:solidFill>
                  <a:schemeClr val="bg1"/>
                </a:solidFill>
                <a:uFill>
                  <a:solidFill>
                    <a:srgbClr val="FFFFFF"/>
                  </a:solidFill>
                </a:uFill>
              </a:rPr>
              <a:t>   bizonyos határon túl → gátlástalanság, agresszió</a:t>
            </a:r>
          </a:p>
          <a:p>
            <a:pPr indent="-228240" algn="just">
              <a:lnSpc>
                <a:spcPct val="100000"/>
              </a:lnSpc>
              <a:buClr>
                <a:srgbClr val="000000"/>
              </a:buClr>
              <a:buFont typeface="Arial"/>
              <a:buChar char="•"/>
            </a:pPr>
            <a:r>
              <a:rPr lang="hu-HU" b="1" i="1" spc="-1" dirty="0">
                <a:solidFill>
                  <a:schemeClr val="bg1"/>
                </a:solidFill>
                <a:uFill>
                  <a:solidFill>
                    <a:srgbClr val="FFFFFF"/>
                  </a:solidFill>
                </a:uFill>
              </a:rPr>
              <a:t>önalávető</a:t>
            </a:r>
            <a:r>
              <a:rPr lang="hu-HU" b="1" spc="-1" dirty="0">
                <a:solidFill>
                  <a:schemeClr val="bg1"/>
                </a:solidFill>
                <a:uFill>
                  <a:solidFill>
                    <a:srgbClr val="FFFFFF"/>
                  </a:solidFill>
                </a:uFill>
              </a:rPr>
              <a:t> (alkalmazkodó vagy engedékeny) stratégia: </a:t>
            </a:r>
            <a:r>
              <a:rPr lang="hu-HU" spc="-1" dirty="0">
                <a:solidFill>
                  <a:schemeClr val="bg1"/>
                </a:solidFill>
                <a:uFill>
                  <a:solidFill>
                    <a:srgbClr val="FFFFFF"/>
                  </a:solidFill>
                </a:uFill>
              </a:rPr>
              <a:t>mögötte erőtlenség, önbizalomhiány, szkepszis, közömbösség, passzivitás áll; elképzelhető: a háttérben a bölcs belátás, békülékenység, mások véleményének, kompetenciájának elismerése vagy a partner iránti feltétlen bizalom rejlik.</a:t>
            </a:r>
          </a:p>
        </p:txBody>
      </p:sp>
    </p:spTree>
    <p:extLst>
      <p:ext uri="{BB962C8B-B14F-4D97-AF65-F5344CB8AC3E}">
        <p14:creationId xmlns:p14="http://schemas.microsoft.com/office/powerpoint/2010/main" val="160022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normAutofit/>
          </a:bodyPr>
          <a:lstStyle/>
          <a:p>
            <a:r>
              <a:rPr lang="hu-HU" sz="4000" dirty="0">
                <a:solidFill>
                  <a:schemeClr val="bg1"/>
                </a:solidFill>
              </a:rPr>
              <a:t>A szakmai kommunikáció sajátosságai az egészségügyben</a:t>
            </a:r>
            <a:endParaRPr lang="en-GB" sz="4000" dirty="0">
              <a:solidFill>
                <a:schemeClr val="bg1"/>
              </a:solidFill>
            </a:endParaRPr>
          </a:p>
        </p:txBody>
      </p:sp>
    </p:spTree>
    <p:extLst>
      <p:ext uri="{BB962C8B-B14F-4D97-AF65-F5344CB8AC3E}">
        <p14:creationId xmlns:p14="http://schemas.microsoft.com/office/powerpoint/2010/main" val="2378223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Konfliktus kezelési stratégiák 2.</a:t>
            </a:r>
            <a:endParaRPr lang="en-GB" dirty="0">
              <a:solidFill>
                <a:schemeClr val="bg1"/>
              </a:solidFill>
            </a:endParaRPr>
          </a:p>
        </p:txBody>
      </p:sp>
      <p:sp>
        <p:nvSpPr>
          <p:cNvPr id="3" name="Tartalom helye 2"/>
          <p:cNvSpPr>
            <a:spLocks noGrp="1"/>
          </p:cNvSpPr>
          <p:nvPr>
            <p:ph idx="1"/>
          </p:nvPr>
        </p:nvSpPr>
        <p:spPr>
          <a:xfrm>
            <a:off x="838200" y="1390650"/>
            <a:ext cx="10515600" cy="4786313"/>
          </a:xfrm>
        </p:spPr>
        <p:txBody>
          <a:bodyPr>
            <a:normAutofit fontScale="92500" lnSpcReduction="10000"/>
          </a:bodyPr>
          <a:lstStyle/>
          <a:p>
            <a:pPr indent="-228240" algn="just">
              <a:lnSpc>
                <a:spcPct val="100000"/>
              </a:lnSpc>
              <a:buClr>
                <a:srgbClr val="000000"/>
              </a:buClr>
              <a:buFont typeface="Arial"/>
              <a:buChar char="•"/>
            </a:pPr>
            <a:r>
              <a:rPr lang="hu-HU" b="1" i="1" spc="-1" dirty="0">
                <a:solidFill>
                  <a:schemeClr val="bg1"/>
                </a:solidFill>
                <a:uFill>
                  <a:solidFill>
                    <a:srgbClr val="FFFFFF"/>
                  </a:solidFill>
                </a:uFill>
              </a:rPr>
              <a:t>elkerülő</a:t>
            </a:r>
            <a:r>
              <a:rPr lang="hu-HU" b="1" spc="-1" dirty="0">
                <a:solidFill>
                  <a:schemeClr val="bg1"/>
                </a:solidFill>
                <a:uFill>
                  <a:solidFill>
                    <a:srgbClr val="FFFFFF"/>
                  </a:solidFill>
                </a:uFill>
              </a:rPr>
              <a:t> magatartás </a:t>
            </a:r>
            <a:endParaRPr lang="hu-HU" spc="-1" dirty="0">
              <a:solidFill>
                <a:schemeClr val="bg1"/>
              </a:solidFill>
              <a:uFill>
                <a:solidFill>
                  <a:srgbClr val="FFFFFF"/>
                </a:solidFill>
              </a:uFill>
            </a:endParaRPr>
          </a:p>
          <a:p>
            <a:pPr marL="360" algn="just">
              <a:lnSpc>
                <a:spcPct val="100000"/>
              </a:lnSpc>
              <a:buClr>
                <a:srgbClr val="000000"/>
              </a:buClr>
            </a:pPr>
            <a:r>
              <a:rPr lang="hu-HU" spc="-1" dirty="0">
                <a:solidFill>
                  <a:schemeClr val="bg1"/>
                </a:solidFill>
                <a:uFill>
                  <a:solidFill>
                    <a:srgbClr val="FFFFFF"/>
                  </a:solidFill>
                </a:uFill>
              </a:rPr>
              <a:t>lehetséges ok: az érintett úgy véli, nincs most energiája, ideje ezzel a problémával foglalkozni, vagy úgy gondolja, a dolog nem az ő hatáskörébe tartozik, nem kívánja magát beleártani, illetéktelenül beleavatkozni. (Ha azonban valaki minden problémát elkerül, a szőnyeg alá söpör → váratlan helyen, időben, kontrollálhatatlanul zúdulnak rá a felhalmozódó feszültségek, amelyekkel azután már végképp nem tud mit kezdeni.</a:t>
            </a:r>
          </a:p>
          <a:p>
            <a:pPr indent="-228240" algn="just">
              <a:lnSpc>
                <a:spcPct val="100000"/>
              </a:lnSpc>
              <a:buClr>
                <a:srgbClr val="000000"/>
              </a:buClr>
              <a:buFont typeface="Arial"/>
              <a:buChar char="•"/>
            </a:pPr>
            <a:r>
              <a:rPr lang="hu-HU" b="1" i="1" spc="-1" dirty="0">
                <a:solidFill>
                  <a:schemeClr val="bg1"/>
                </a:solidFill>
                <a:uFill>
                  <a:solidFill>
                    <a:srgbClr val="FFFFFF"/>
                  </a:solidFill>
                </a:uFill>
              </a:rPr>
              <a:t>kompromisszumkeresés</a:t>
            </a:r>
            <a:r>
              <a:rPr lang="hu-HU" spc="-1" dirty="0">
                <a:solidFill>
                  <a:schemeClr val="bg1"/>
                </a:solidFill>
                <a:uFill>
                  <a:solidFill>
                    <a:srgbClr val="FFFFFF"/>
                  </a:solidFill>
                </a:uFill>
              </a:rPr>
              <a:t> feltételezi az együttműködést, a kölcsönös bizalmat, az igazságosságot. Ha egy-egy kompromisszum megkötésénél ezek a feltételek hiányoznak, a megegyezés következtében csak rövid időre jöhet létre egyensúly, s ennek felborulásával mélyebb és rombolóbb hatású feszültségekkel, ütközésekkel kell számolni.</a:t>
            </a:r>
          </a:p>
          <a:p>
            <a:endParaRPr lang="en-GB" dirty="0"/>
          </a:p>
        </p:txBody>
      </p:sp>
    </p:spTree>
    <p:extLst>
      <p:ext uri="{BB962C8B-B14F-4D97-AF65-F5344CB8AC3E}">
        <p14:creationId xmlns:p14="http://schemas.microsoft.com/office/powerpoint/2010/main" val="3740864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Konfliktus kezelési stratégiák 3.</a:t>
            </a:r>
            <a:endParaRPr lang="en-GB" dirty="0">
              <a:solidFill>
                <a:schemeClr val="bg1"/>
              </a:solidFill>
            </a:endParaRPr>
          </a:p>
        </p:txBody>
      </p:sp>
      <p:sp>
        <p:nvSpPr>
          <p:cNvPr id="3" name="Tartalom helye 2"/>
          <p:cNvSpPr>
            <a:spLocks noGrp="1"/>
          </p:cNvSpPr>
          <p:nvPr>
            <p:ph idx="1"/>
          </p:nvPr>
        </p:nvSpPr>
        <p:spPr>
          <a:xfrm>
            <a:off x="838200" y="1366464"/>
            <a:ext cx="10515600" cy="5126412"/>
          </a:xfrm>
        </p:spPr>
        <p:txBody>
          <a:bodyPr/>
          <a:lstStyle/>
          <a:p>
            <a:pPr>
              <a:buClr>
                <a:srgbClr val="000000"/>
              </a:buClr>
              <a:buFont typeface="Arial"/>
              <a:buChar char="•"/>
            </a:pPr>
            <a:r>
              <a:rPr lang="hu-HU" b="1" i="1" spc="-1" dirty="0">
                <a:solidFill>
                  <a:schemeClr val="bg1"/>
                </a:solidFill>
                <a:uFill>
                  <a:solidFill>
                    <a:srgbClr val="FFFFFF"/>
                  </a:solidFill>
                </a:uFill>
              </a:rPr>
              <a:t>problémamegoldó </a:t>
            </a:r>
            <a:r>
              <a:rPr lang="hu-HU" b="1" spc="-1" dirty="0">
                <a:solidFill>
                  <a:schemeClr val="bg1"/>
                </a:solidFill>
                <a:uFill>
                  <a:solidFill>
                    <a:srgbClr val="FFFFFF"/>
                  </a:solidFill>
                </a:uFill>
              </a:rPr>
              <a:t>stratégia</a:t>
            </a:r>
            <a:r>
              <a:rPr lang="hu-HU" spc="-1" dirty="0">
                <a:solidFill>
                  <a:schemeClr val="bg1"/>
                </a:solidFill>
                <a:uFill>
                  <a:solidFill>
                    <a:srgbClr val="FFFFFF"/>
                  </a:solidFill>
                </a:uFill>
              </a:rPr>
              <a:t> </a:t>
            </a:r>
          </a:p>
          <a:p>
            <a:pPr>
              <a:buClr>
                <a:srgbClr val="000000"/>
              </a:buClr>
            </a:pPr>
            <a:r>
              <a:rPr lang="hu-HU" spc="-1" dirty="0">
                <a:solidFill>
                  <a:schemeClr val="bg1"/>
                </a:solidFill>
                <a:uFill>
                  <a:solidFill>
                    <a:srgbClr val="FFFFFF"/>
                  </a:solidFill>
                </a:uFill>
              </a:rPr>
              <a:t>legoptimálisabb; a felek („konfliktuspartnerek”) nem ellenséget látnak egymásban, hanem egy olyan együttműködésre kész társat, akivel közösen lehet megkeresni a probléma minden érintett számára legkedvezőbb megoldását </a:t>
            </a:r>
          </a:p>
          <a:p>
            <a:pPr marL="360" algn="just">
              <a:lnSpc>
                <a:spcPct val="100000"/>
              </a:lnSpc>
              <a:buClr>
                <a:srgbClr val="000000"/>
              </a:buClr>
            </a:pPr>
            <a:r>
              <a:rPr lang="hu-HU" spc="-1" dirty="0">
                <a:solidFill>
                  <a:schemeClr val="bg1"/>
                </a:solidFill>
                <a:uFill>
                  <a:solidFill>
                    <a:srgbClr val="FFFFFF"/>
                  </a:solidFill>
                </a:uFill>
              </a:rPr>
              <a:t>jellemző: nem a győztes-vesztes játszmára tör</a:t>
            </a:r>
          </a:p>
          <a:p>
            <a:pPr marL="360" algn="just">
              <a:lnSpc>
                <a:spcPct val="100000"/>
              </a:lnSpc>
              <a:buClr>
                <a:srgbClr val="000000"/>
              </a:buClr>
            </a:pPr>
            <a:r>
              <a:rPr lang="hu-HU" spc="-1" dirty="0">
                <a:solidFill>
                  <a:schemeClr val="bg1"/>
                </a:solidFill>
                <a:uFill>
                  <a:solidFill>
                    <a:srgbClr val="FFFFFF"/>
                  </a:solidFill>
                </a:uFill>
              </a:rPr>
              <a:t>célja: a felek közös megegyezéssel, mindenki szempontjait figyelembe véve egyeztessenek érdekeket, szükségleteket, szándékokat</a:t>
            </a:r>
          </a:p>
        </p:txBody>
      </p:sp>
    </p:spTree>
    <p:extLst>
      <p:ext uri="{BB962C8B-B14F-4D97-AF65-F5344CB8AC3E}">
        <p14:creationId xmlns:p14="http://schemas.microsoft.com/office/powerpoint/2010/main" val="1704856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err="1">
                <a:solidFill>
                  <a:schemeClr val="bg1"/>
                </a:solidFill>
                <a:uFill>
                  <a:solidFill>
                    <a:srgbClr val="FFFFFF"/>
                  </a:solidFill>
                </a:uFill>
                <a:latin typeface="Calibri"/>
              </a:rPr>
              <a:t>Szubmisszív</a:t>
            </a:r>
            <a:r>
              <a:rPr lang="hu-HU" b="1" spc="-1" dirty="0">
                <a:solidFill>
                  <a:schemeClr val="bg1"/>
                </a:solidFill>
                <a:uFill>
                  <a:solidFill>
                    <a:srgbClr val="FFFFFF"/>
                  </a:solidFill>
                </a:uFill>
                <a:latin typeface="Calibri"/>
              </a:rPr>
              <a:t> és agresszív viselkedés</a:t>
            </a:r>
            <a:br>
              <a:rPr lang="hu-HU" sz="1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314450"/>
            <a:ext cx="10515600" cy="5238750"/>
          </a:xfrm>
        </p:spPr>
        <p:txBody>
          <a:bodyPr>
            <a:normAutofit/>
          </a:bodyPr>
          <a:lstStyle/>
          <a:p>
            <a:pPr indent="-228240">
              <a:lnSpc>
                <a:spcPct val="100000"/>
              </a:lnSpc>
              <a:buClr>
                <a:srgbClr val="000000"/>
              </a:buClr>
              <a:buFont typeface="Arial"/>
              <a:buChar char="•"/>
            </a:pPr>
            <a:r>
              <a:rPr lang="hu-HU" sz="2000" b="1" spc="-1" dirty="0">
                <a:solidFill>
                  <a:schemeClr val="bg1"/>
                </a:solidFill>
                <a:uFill>
                  <a:solidFill>
                    <a:srgbClr val="FFFFFF"/>
                  </a:solidFill>
                </a:uFill>
                <a:latin typeface="Calibri" panose="020F0502020204030204" pitchFamily="34" charset="0"/>
              </a:rPr>
              <a:t>Az alárendelődő / </a:t>
            </a:r>
            <a:r>
              <a:rPr lang="hu-HU" sz="2000" b="1" spc="-1" dirty="0" err="1">
                <a:solidFill>
                  <a:schemeClr val="bg1"/>
                </a:solidFill>
                <a:uFill>
                  <a:solidFill>
                    <a:srgbClr val="FFFFFF"/>
                  </a:solidFill>
                </a:uFill>
                <a:latin typeface="Calibri" panose="020F0502020204030204" pitchFamily="34" charset="0"/>
              </a:rPr>
              <a:t>szubmisszív</a:t>
            </a:r>
            <a:r>
              <a:rPr lang="hu-HU" sz="2000" b="1" spc="-1" dirty="0">
                <a:solidFill>
                  <a:schemeClr val="bg1"/>
                </a:solidFill>
                <a:uFill>
                  <a:solidFill>
                    <a:srgbClr val="FFFFFF"/>
                  </a:solidFill>
                </a:uFill>
                <a:latin typeface="Calibri" panose="020F0502020204030204" pitchFamily="34" charset="0"/>
              </a:rPr>
              <a:t> viselkedés: </a:t>
            </a:r>
            <a:endParaRPr lang="hu-HU" sz="2000" spc="-1" dirty="0">
              <a:solidFill>
                <a:schemeClr val="bg1"/>
              </a:solidFill>
              <a:uFill>
                <a:solidFill>
                  <a:srgbClr val="FFFFFF"/>
                </a:solidFill>
              </a:uFill>
              <a:latin typeface="Calibri" panose="020F0502020204030204" pitchFamily="34" charset="0"/>
            </a:endParaRP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passzív és indirekt</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mások szükségleteit és jogait fontosabbnak tekinti a sajátjánál</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kisebbrendűség érzetét kelti</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„győztes-vesztes” helyzetet teremt, amelyben ő áldozattá, vesztessé válik,</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másokat a saját vesztesége árán enged győzni</a:t>
            </a:r>
          </a:p>
          <a:p>
            <a:pPr indent="-228240">
              <a:lnSpc>
                <a:spcPct val="100000"/>
              </a:lnSpc>
              <a:buClr>
                <a:srgbClr val="000000"/>
              </a:buClr>
              <a:buFont typeface="Arial"/>
              <a:buChar char="•"/>
            </a:pPr>
            <a:r>
              <a:rPr lang="hu-HU" sz="2000" b="1" spc="-1" dirty="0">
                <a:solidFill>
                  <a:schemeClr val="bg1"/>
                </a:solidFill>
                <a:uFill>
                  <a:solidFill>
                    <a:srgbClr val="FFFFFF"/>
                  </a:solidFill>
                </a:uFill>
                <a:latin typeface="Calibri" panose="020F0502020204030204" pitchFamily="34" charset="0"/>
              </a:rPr>
              <a:t>Az agresszív viselkedés:</a:t>
            </a:r>
            <a:endParaRPr lang="hu-HU" sz="2000" spc="-1" dirty="0">
              <a:solidFill>
                <a:schemeClr val="bg1"/>
              </a:solidFill>
              <a:uFill>
                <a:solidFill>
                  <a:srgbClr val="FFFFFF"/>
                </a:solidFill>
              </a:uFill>
              <a:latin typeface="Calibri" panose="020F0502020204030204" pitchFamily="34" charset="0"/>
            </a:endParaRP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mindig a felsőbbrendűség érzetét kelti és mások lenézését közvetíti</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saját céljait, érdekeit és vágyait fontosabbnak tekinti a másokéinál</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nem biztosít választási lehetőséget</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„győztes-vesztes” helyzetet teremt, másokat áldozattá tesz</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rövid távon kifizetődőnek tűnik, mert gyorsabb, könnyebb megoldást eredményez, mint a hosszas egyeztetéseket igénylő „győztes-győztes” helyzet</a:t>
            </a:r>
          </a:p>
          <a:p>
            <a:pPr lvl="1" indent="-228240">
              <a:lnSpc>
                <a:spcPct val="100000"/>
              </a:lnSpc>
              <a:buClr>
                <a:srgbClr val="000000"/>
              </a:buClr>
              <a:buFont typeface="Times New Roman"/>
              <a:buChar char="–"/>
            </a:pPr>
            <a:r>
              <a:rPr lang="hu-HU" sz="2000" spc="-1" dirty="0">
                <a:solidFill>
                  <a:schemeClr val="bg1"/>
                </a:solidFill>
                <a:uFill>
                  <a:solidFill>
                    <a:srgbClr val="FFFFFF"/>
                  </a:solidFill>
                </a:uFill>
                <a:latin typeface="Calibri" panose="020F0502020204030204" pitchFamily="34" charset="0"/>
              </a:rPr>
              <a:t>hosszú távon vesztes stratégia – áldozatok „bosszúja”</a:t>
            </a:r>
          </a:p>
          <a:p>
            <a:endParaRPr lang="en-GB" dirty="0"/>
          </a:p>
        </p:txBody>
      </p:sp>
    </p:spTree>
    <p:extLst>
      <p:ext uri="{BB962C8B-B14F-4D97-AF65-F5344CB8AC3E}">
        <p14:creationId xmlns:p14="http://schemas.microsoft.com/office/powerpoint/2010/main" val="2846836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Az asszertív filozófia és viselkedés jellemzői </a:t>
            </a:r>
            <a:br>
              <a:rPr lang="hu-HU"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276350"/>
            <a:ext cx="10515600" cy="4981575"/>
          </a:xfrm>
        </p:spPr>
        <p:txBody>
          <a:bodyPr>
            <a:normAutofit/>
          </a:bodyPr>
          <a:lstStyle/>
          <a:p>
            <a:pPr lvl="1" indent="-228240">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aktív, direkt, őszinte; önmaga és mások elfogadását közvetíti („</a:t>
            </a:r>
            <a:r>
              <a:rPr lang="hu-HU" spc="-1" dirty="0">
                <a:solidFill>
                  <a:schemeClr val="bg1"/>
                </a:solidFill>
                <a:uFill>
                  <a:solidFill>
                    <a:srgbClr val="FFFFFF"/>
                  </a:solidFill>
                </a:uFill>
              </a:rPr>
              <a:t>Megértem, hogy az emberek csak olyan mértékben képesek változni, amilyen mértékben igazán akarják a változást.”) („Mások kommunikációs stílusát tényként fogadom el.”)</a:t>
            </a:r>
            <a:endParaRPr lang="hu-HU" spc="-1" dirty="0">
              <a:solidFill>
                <a:schemeClr val="bg1"/>
              </a:solidFill>
              <a:uFill>
                <a:solidFill>
                  <a:srgbClr val="FFFFFF"/>
                </a:solidFill>
              </a:uFill>
              <a:latin typeface="Calibri" panose="020F0502020204030204" pitchFamily="34" charset="0"/>
            </a:endParaRPr>
          </a:p>
          <a:p>
            <a:pPr lvl="1" indent="-228240">
              <a:lnSpc>
                <a:spcPct val="100000"/>
              </a:lnSpc>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saját céljait, érdekeit, jogait ugyanolyan fontosnak tartja, mint a másokéit</a:t>
            </a:r>
          </a:p>
          <a:p>
            <a:pPr lvl="1" indent="-228240">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„győztes-győztes” kimenetelre törekszik és amennyiben rajta múlik, meg is teremti azt („</a:t>
            </a:r>
            <a:r>
              <a:rPr lang="hu-HU" spc="-1" dirty="0">
                <a:solidFill>
                  <a:schemeClr val="bg1"/>
                </a:solidFill>
                <a:uFill>
                  <a:solidFill>
                    <a:srgbClr val="FFFFFF"/>
                  </a:solidFill>
                </a:uFill>
              </a:rPr>
              <a:t>Asszertív kommunikációt és „győztes-győztes” pozíciót ajánlok fel, még akkor is, amikor mások alárendelő vagy agresszív stílust képviselnek.</a:t>
            </a:r>
            <a:r>
              <a:rPr lang="hu-HU" spc="-1" dirty="0">
                <a:solidFill>
                  <a:schemeClr val="bg1"/>
                </a:solidFill>
                <a:uFill>
                  <a:solidFill>
                    <a:srgbClr val="FFFFFF"/>
                  </a:solidFill>
                </a:uFill>
                <a:latin typeface="Calibri" panose="020F0502020204030204" pitchFamily="34" charset="0"/>
              </a:rPr>
              <a:t>„)</a:t>
            </a:r>
          </a:p>
          <a:p>
            <a:pPr lvl="1" indent="-228240">
              <a:lnSpc>
                <a:spcPct val="100000"/>
              </a:lnSpc>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partnerei ezáltal önként vállalják a vele való együttműködést és szívesen tartanak fent vele kapcsolatot a jövőben is</a:t>
            </a:r>
          </a:p>
          <a:p>
            <a:pPr lvl="1" indent="-228240">
              <a:lnSpc>
                <a:spcPct val="100000"/>
              </a:lnSpc>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megtorlás és irigység nélkül sikereket eredményez, továbbá nyílt őszinte kapcsolatokra bátorít</a:t>
            </a:r>
          </a:p>
          <a:p>
            <a:endParaRPr lang="en-GB" dirty="0"/>
          </a:p>
        </p:txBody>
      </p:sp>
    </p:spTree>
    <p:extLst>
      <p:ext uri="{BB962C8B-B14F-4D97-AF65-F5344CB8AC3E}">
        <p14:creationId xmlns:p14="http://schemas.microsoft.com/office/powerpoint/2010/main" val="3765073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8200" y="365125"/>
            <a:ext cx="10515600" cy="6226175"/>
          </a:xfrm>
        </p:spPr>
        <p:txBody>
          <a:bodyPr>
            <a:normAutofit fontScale="92500" lnSpcReduction="10000"/>
          </a:bodyPr>
          <a:lstStyle/>
          <a:p>
            <a:pPr lvl="1" indent="-228240">
              <a:lnSpc>
                <a:spcPct val="100000"/>
              </a:lnSpc>
              <a:buClr>
                <a:srgbClr val="000000"/>
              </a:buClr>
              <a:buFont typeface="Times New Roman"/>
              <a:buChar char="–"/>
            </a:pPr>
            <a:r>
              <a:rPr lang="hu-HU" u="sng" spc="-1" dirty="0">
                <a:solidFill>
                  <a:schemeClr val="bg1"/>
                </a:solidFill>
                <a:uFill>
                  <a:solidFill>
                    <a:srgbClr val="FFFFFF"/>
                  </a:solidFill>
                </a:uFill>
                <a:latin typeface="Calibri" panose="020F0502020204030204" pitchFamily="34" charset="0"/>
              </a:rPr>
              <a:t>mások meghallgatása, meggyőzése vagy befolyásolása által válik győztessé</a:t>
            </a:r>
            <a:endParaRPr lang="hu-HU" spc="-1" dirty="0">
              <a:solidFill>
                <a:schemeClr val="bg1"/>
              </a:solidFill>
              <a:uFill>
                <a:solidFill>
                  <a:srgbClr val="FFFFFF"/>
                </a:solidFill>
              </a:uFill>
              <a:latin typeface="Calibri" panose="020F0502020204030204" pitchFamily="34" charset="0"/>
            </a:endParaRPr>
          </a:p>
          <a:p>
            <a:pPr lvl="1" indent="-228240">
              <a:buClr>
                <a:srgbClr val="000000"/>
              </a:buClr>
              <a:buFont typeface="Times New Roman"/>
              <a:buChar char="–"/>
            </a:pPr>
            <a:r>
              <a:rPr lang="hu-HU" spc="-1" dirty="0">
                <a:solidFill>
                  <a:schemeClr val="bg1"/>
                </a:solidFill>
                <a:uFill>
                  <a:solidFill>
                    <a:srgbClr val="FFFFFF"/>
                  </a:solidFill>
                </a:uFill>
                <a:latin typeface="Calibri" panose="020F0502020204030204" pitchFamily="34" charset="0"/>
              </a:rPr>
              <a:t>másokat is enged győzni, sőt </a:t>
            </a:r>
            <a:r>
              <a:rPr lang="hu-HU" u="sng" spc="-1" dirty="0">
                <a:solidFill>
                  <a:schemeClr val="bg1"/>
                </a:solidFill>
                <a:uFill>
                  <a:solidFill>
                    <a:srgbClr val="FFFFFF"/>
                  </a:solidFill>
                </a:uFill>
                <a:latin typeface="Calibri" panose="020F0502020204030204" pitchFamily="34" charset="0"/>
              </a:rPr>
              <a:t>aktívan keresi az együttműködő partnerek érdekeinek érvényesítési lehetőségét is („</a:t>
            </a:r>
            <a:r>
              <a:rPr lang="hu-HU" spc="-1" dirty="0">
                <a:solidFill>
                  <a:schemeClr val="bg1"/>
                </a:solidFill>
                <a:uFill>
                  <a:solidFill>
                    <a:srgbClr val="FFFFFF"/>
                  </a:solidFill>
                </a:uFill>
              </a:rPr>
              <a:t>Felismerem, hogy mindenkinek van egy jól begyakorolt kommunikációs szokása és tartós beállítódása, ami támogatja és védi ezeket a szokásokat.”)</a:t>
            </a:r>
            <a:endParaRPr lang="hu-HU" spc="-1" dirty="0">
              <a:solidFill>
                <a:schemeClr val="bg1"/>
              </a:solidFill>
              <a:uFill>
                <a:solidFill>
                  <a:srgbClr val="FFFFFF"/>
                </a:solidFill>
              </a:uFill>
              <a:latin typeface="Calibri" panose="020F0502020204030204" pitchFamily="34" charset="0"/>
            </a:endParaRPr>
          </a:p>
          <a:p>
            <a:pPr lvl="1" indent="-228240">
              <a:buClr>
                <a:srgbClr val="000000"/>
              </a:buClr>
              <a:buFont typeface="Times New Roman"/>
              <a:buChar char="–"/>
            </a:pPr>
            <a:r>
              <a:rPr lang="hu-HU" spc="-1" dirty="0">
                <a:solidFill>
                  <a:schemeClr val="bg1"/>
                </a:solidFill>
                <a:uFill>
                  <a:solidFill>
                    <a:srgbClr val="FFFFFF"/>
                  </a:solidFill>
                </a:uFill>
              </a:rPr>
              <a:t>magabiztos, határozott („Inkább én választom meg a saját kommunikációs stílusomat, semmint  a másokéira reagáljak.”</a:t>
            </a:r>
          </a:p>
          <a:p>
            <a:pPr lvl="1" indent="-228240">
              <a:buClr>
                <a:srgbClr val="000000"/>
              </a:buClr>
              <a:buFont typeface="Times New Roman"/>
              <a:buChar char="–"/>
            </a:pPr>
            <a:r>
              <a:rPr lang="hu-HU" spc="-1" dirty="0">
                <a:solidFill>
                  <a:schemeClr val="bg1"/>
                </a:solidFill>
                <a:uFill>
                  <a:solidFill>
                    <a:srgbClr val="FFFFFF"/>
                  </a:solidFill>
                </a:uFill>
              </a:rPr>
              <a:t>eléri célját anélkül, hogy másoknak ártana</a:t>
            </a:r>
          </a:p>
          <a:p>
            <a:pPr lvl="1" indent="-228240">
              <a:buClr>
                <a:srgbClr val="000000"/>
              </a:buClr>
              <a:buFont typeface="Times New Roman"/>
              <a:buChar char="–"/>
            </a:pPr>
            <a:r>
              <a:rPr lang="hu-HU" spc="-1" dirty="0">
                <a:solidFill>
                  <a:schemeClr val="bg1"/>
                </a:solidFill>
                <a:uFill>
                  <a:solidFill>
                    <a:srgbClr val="FFFFFF"/>
                  </a:solidFill>
                </a:uFill>
              </a:rPr>
              <a:t>megvédi jogait anélkül, hogy más emberi jogait sértené</a:t>
            </a:r>
          </a:p>
          <a:p>
            <a:pPr lvl="1" indent="-228240">
              <a:buClr>
                <a:srgbClr val="000000"/>
              </a:buClr>
              <a:buFont typeface="Times New Roman"/>
              <a:buChar char="–"/>
            </a:pPr>
            <a:r>
              <a:rPr lang="hu-HU" spc="-1" dirty="0">
                <a:solidFill>
                  <a:schemeClr val="bg1"/>
                </a:solidFill>
                <a:uFill>
                  <a:solidFill>
                    <a:srgbClr val="FFFFFF"/>
                  </a:solidFill>
                </a:uFill>
              </a:rPr>
              <a:t>tisztel másokat és saját magát</a:t>
            </a:r>
          </a:p>
          <a:p>
            <a:pPr lvl="1" indent="-228240">
              <a:buClr>
                <a:srgbClr val="000000"/>
              </a:buClr>
              <a:buFont typeface="Times New Roman"/>
              <a:buChar char="–"/>
            </a:pPr>
            <a:r>
              <a:rPr lang="hu-HU" spc="-1" dirty="0">
                <a:solidFill>
                  <a:schemeClr val="bg1"/>
                </a:solidFill>
                <a:uFill>
                  <a:solidFill>
                    <a:srgbClr val="FFFFFF"/>
                  </a:solidFill>
                </a:uFill>
              </a:rPr>
              <a:t>nyíltan bánik a konfliktusokkal </a:t>
            </a:r>
          </a:p>
          <a:p>
            <a:pPr marL="108000">
              <a:lnSpc>
                <a:spcPct val="80000"/>
              </a:lnSpc>
              <a:buClr>
                <a:srgbClr val="000000"/>
              </a:buClr>
              <a:buSzPct val="45000"/>
            </a:pPr>
            <a:endParaRPr lang="hu-HU" sz="2400" spc="-1" dirty="0">
              <a:solidFill>
                <a:schemeClr val="bg1"/>
              </a:solidFill>
              <a:uFill>
                <a:solidFill>
                  <a:srgbClr val="FFFFFF"/>
                </a:solidFill>
              </a:uFill>
            </a:endParaRPr>
          </a:p>
          <a:p>
            <a:pPr marL="0" indent="0">
              <a:lnSpc>
                <a:spcPct val="80000"/>
              </a:lnSpc>
              <a:buClr>
                <a:srgbClr val="000000"/>
              </a:buClr>
              <a:buSzPct val="45000"/>
              <a:buNone/>
            </a:pPr>
            <a:r>
              <a:rPr lang="hu-HU" sz="2400" b="1" spc="-1" dirty="0">
                <a:solidFill>
                  <a:schemeClr val="bg1"/>
                </a:solidFill>
                <a:uFill>
                  <a:solidFill>
                    <a:srgbClr val="FFFFFF"/>
                  </a:solidFill>
                </a:uFill>
              </a:rPr>
              <a:t>Az </a:t>
            </a:r>
            <a:r>
              <a:rPr lang="hu-HU" sz="2400" b="1" spc="-1" dirty="0" err="1">
                <a:solidFill>
                  <a:schemeClr val="bg1"/>
                </a:solidFill>
                <a:uFill>
                  <a:solidFill>
                    <a:srgbClr val="FFFFFF"/>
                  </a:solidFill>
                </a:uFill>
              </a:rPr>
              <a:t>asszertivitás</a:t>
            </a:r>
            <a:r>
              <a:rPr lang="hu-HU" sz="2400" b="1" spc="-1" dirty="0">
                <a:solidFill>
                  <a:schemeClr val="bg1"/>
                </a:solidFill>
                <a:uFill>
                  <a:solidFill>
                    <a:srgbClr val="FFFFFF"/>
                  </a:solidFill>
                </a:uFill>
              </a:rPr>
              <a:t> bármely szituációban a meggyőződésen alapul</a:t>
            </a:r>
            <a:endParaRPr lang="hu-HU" sz="2400" spc="-1" dirty="0">
              <a:solidFill>
                <a:schemeClr val="bg1"/>
              </a:solidFill>
              <a:uFill>
                <a:solidFill>
                  <a:srgbClr val="FFFFFF"/>
                </a:solidFill>
              </a:uFill>
            </a:endParaRPr>
          </a:p>
          <a:p>
            <a:pPr>
              <a:lnSpc>
                <a:spcPct val="100000"/>
              </a:lnSpc>
            </a:pPr>
            <a:r>
              <a:rPr lang="hu-HU" sz="2400" spc="-1" dirty="0">
                <a:solidFill>
                  <a:schemeClr val="bg1"/>
                </a:solidFill>
                <a:uFill>
                  <a:solidFill>
                    <a:srgbClr val="FFFFFF"/>
                  </a:solidFill>
                </a:uFill>
                <a:latin typeface="Calibri" panose="020F0502020204030204" pitchFamily="34" charset="0"/>
              </a:rPr>
              <a:t>Önnek vannak igényei, amit ki kell elégíteni</a:t>
            </a:r>
          </a:p>
          <a:p>
            <a:pPr>
              <a:lnSpc>
                <a:spcPct val="100000"/>
              </a:lnSpc>
            </a:pPr>
            <a:r>
              <a:rPr lang="hu-HU" sz="2400" spc="-1" dirty="0">
                <a:solidFill>
                  <a:schemeClr val="bg1"/>
                </a:solidFill>
                <a:uFill>
                  <a:solidFill>
                    <a:srgbClr val="FFFFFF"/>
                  </a:solidFill>
                </a:uFill>
                <a:latin typeface="Calibri" panose="020F0502020204030204" pitchFamily="34" charset="0"/>
              </a:rPr>
              <a:t>a másik félnek is vannak igényei, amit szintén ki kell elégíteni</a:t>
            </a:r>
          </a:p>
          <a:p>
            <a:pPr>
              <a:lnSpc>
                <a:spcPct val="100000"/>
              </a:lnSpc>
            </a:pPr>
            <a:r>
              <a:rPr lang="hu-HU" sz="2400" spc="-1" dirty="0">
                <a:solidFill>
                  <a:schemeClr val="bg1"/>
                </a:solidFill>
                <a:uFill>
                  <a:solidFill>
                    <a:srgbClr val="FFFFFF"/>
                  </a:solidFill>
                </a:uFill>
                <a:latin typeface="Calibri" panose="020F0502020204030204" pitchFamily="34" charset="0"/>
              </a:rPr>
              <a:t>Önnek vannak jogai és a másik félnek is vannak jogai</a:t>
            </a:r>
          </a:p>
          <a:p>
            <a:pPr>
              <a:lnSpc>
                <a:spcPct val="100000"/>
              </a:lnSpc>
            </a:pPr>
            <a:r>
              <a:rPr lang="hu-HU" sz="2400" spc="-1" dirty="0">
                <a:solidFill>
                  <a:schemeClr val="bg1"/>
                </a:solidFill>
                <a:uFill>
                  <a:solidFill>
                    <a:srgbClr val="FFFFFF"/>
                  </a:solidFill>
                </a:uFill>
                <a:latin typeface="Calibri" panose="020F0502020204030204" pitchFamily="34" charset="0"/>
              </a:rPr>
              <a:t>Önnek is hozzá kell járulni a megoldáshoz és a másiknak is hozzá kell járulni a megoldáshoz</a:t>
            </a:r>
          </a:p>
        </p:txBody>
      </p:sp>
    </p:spTree>
    <p:extLst>
      <p:ext uri="{BB962C8B-B14F-4D97-AF65-F5344CB8AC3E}">
        <p14:creationId xmlns:p14="http://schemas.microsoft.com/office/powerpoint/2010/main" val="1869037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133351"/>
            <a:ext cx="10515600" cy="781049"/>
          </a:xfrm>
        </p:spPr>
        <p:txBody>
          <a:bodyPr/>
          <a:lstStyle/>
          <a:p>
            <a:pPr algn="ctr"/>
            <a:r>
              <a:rPr lang="hu-HU" b="1" spc="-1" dirty="0">
                <a:solidFill>
                  <a:schemeClr val="bg1"/>
                </a:solidFill>
                <a:uFill>
                  <a:solidFill>
                    <a:srgbClr val="FFFFFF"/>
                  </a:solidFill>
                </a:uFill>
                <a:latin typeface="Calibri"/>
              </a:rPr>
              <a:t>Asszertív magatartás</a:t>
            </a:r>
          </a:p>
        </p:txBody>
      </p:sp>
      <p:sp>
        <p:nvSpPr>
          <p:cNvPr id="3" name="Tartalom helye 2"/>
          <p:cNvSpPr>
            <a:spLocks noGrp="1"/>
          </p:cNvSpPr>
          <p:nvPr>
            <p:ph idx="1"/>
          </p:nvPr>
        </p:nvSpPr>
        <p:spPr>
          <a:xfrm>
            <a:off x="838200" y="771524"/>
            <a:ext cx="10515600" cy="5819775"/>
          </a:xfrm>
        </p:spPr>
        <p:txBody>
          <a:bodyPr>
            <a:normAutofit fontScale="92500" lnSpcReduction="20000"/>
          </a:bodyPr>
          <a:lstStyle/>
          <a:p>
            <a:pPr marL="457200" indent="-457200">
              <a:lnSpc>
                <a:spcPct val="100000"/>
              </a:lnSpc>
              <a:spcBef>
                <a:spcPts val="0"/>
              </a:spcBef>
              <a:buFontTx/>
              <a:buChar char="-"/>
            </a:pPr>
            <a:r>
              <a:rPr lang="hu-HU" spc="-1" dirty="0">
                <a:solidFill>
                  <a:schemeClr val="bg1"/>
                </a:solidFill>
                <a:uFill>
                  <a:solidFill>
                    <a:srgbClr val="FFFFFF"/>
                  </a:solidFill>
                </a:uFill>
                <a:latin typeface="Arial"/>
              </a:rPr>
              <a:t>nem velünk született, de tanulható </a:t>
            </a:r>
          </a:p>
          <a:p>
            <a:pPr marL="457200" indent="-457200">
              <a:lnSpc>
                <a:spcPct val="100000"/>
              </a:lnSpc>
              <a:spcBef>
                <a:spcPts val="0"/>
              </a:spcBef>
              <a:buFontTx/>
              <a:buChar char="-"/>
            </a:pPr>
            <a:r>
              <a:rPr lang="hu-HU" spc="-1" dirty="0">
                <a:solidFill>
                  <a:schemeClr val="bg1"/>
                </a:solidFill>
                <a:uFill>
                  <a:solidFill>
                    <a:srgbClr val="FFFFFF"/>
                  </a:solidFill>
                </a:uFill>
                <a:latin typeface="Arial"/>
              </a:rPr>
              <a:t>n</a:t>
            </a:r>
            <a:r>
              <a:rPr lang="hu-HU" spc="-1" dirty="0">
                <a:solidFill>
                  <a:schemeClr val="bg1"/>
                </a:solidFill>
                <a:uFill>
                  <a:solidFill>
                    <a:srgbClr val="FFFFFF"/>
                  </a:solidFill>
                </a:uFill>
                <a:latin typeface="Calibri" panose="020F0502020204030204" pitchFamily="34" charset="0"/>
              </a:rPr>
              <a:t>yitott testtartás (keresztezetlen kezek és lábak) </a:t>
            </a:r>
          </a:p>
          <a:p>
            <a:pPr marL="457200" indent="-457200">
              <a:lnSpc>
                <a:spcPct val="100000"/>
              </a:lnSpc>
              <a:spcBef>
                <a:spcPts val="0"/>
              </a:spcBef>
              <a:buFontTx/>
              <a:buChar char="-"/>
            </a:pPr>
            <a:r>
              <a:rPr lang="hu-HU" spc="-1" dirty="0">
                <a:solidFill>
                  <a:schemeClr val="bg1"/>
                </a:solidFill>
                <a:uFill>
                  <a:solidFill>
                    <a:srgbClr val="FFFFFF"/>
                  </a:solidFill>
                </a:uFill>
                <a:latin typeface="Calibri" panose="020F0502020204030204" pitchFamily="34" charset="0"/>
              </a:rPr>
              <a:t>egymás felé fordulás, kissé előredőlt testhelyzet, bólogatás (a figyelem és az érdeklődés kifejeződései)</a:t>
            </a:r>
          </a:p>
          <a:p>
            <a:pPr marL="457200" indent="-457200">
              <a:lnSpc>
                <a:spcPct val="100000"/>
              </a:lnSpc>
              <a:spcBef>
                <a:spcPts val="0"/>
              </a:spcBef>
              <a:buFontTx/>
              <a:buChar char="-"/>
            </a:pPr>
            <a:r>
              <a:rPr lang="hu-HU" spc="-1" dirty="0">
                <a:solidFill>
                  <a:schemeClr val="bg1"/>
                </a:solidFill>
                <a:uFill>
                  <a:solidFill>
                    <a:srgbClr val="FFFFFF"/>
                  </a:solidFill>
                </a:uFill>
                <a:latin typeface="Calibri" panose="020F0502020204030204" pitchFamily="34" charset="0"/>
              </a:rPr>
              <a:t>empátia </a:t>
            </a:r>
          </a:p>
          <a:p>
            <a:pPr marL="457200" indent="-457200">
              <a:lnSpc>
                <a:spcPct val="100000"/>
              </a:lnSpc>
              <a:spcBef>
                <a:spcPts val="0"/>
              </a:spcBef>
              <a:buFontTx/>
              <a:buChar char="-"/>
            </a:pPr>
            <a:r>
              <a:rPr lang="hu-HU" spc="-1" dirty="0">
                <a:solidFill>
                  <a:schemeClr val="bg1"/>
                </a:solidFill>
                <a:uFill>
                  <a:solidFill>
                    <a:srgbClr val="FFFFFF"/>
                  </a:solidFill>
                </a:uFill>
                <a:latin typeface="Calibri" panose="020F0502020204030204" pitchFamily="34" charset="0"/>
              </a:rPr>
              <a:t>megnyugtató és támogató magatartás </a:t>
            </a:r>
          </a:p>
          <a:p>
            <a:pPr marL="457200" indent="-457200">
              <a:lnSpc>
                <a:spcPct val="100000"/>
              </a:lnSpc>
              <a:spcBef>
                <a:spcPts val="0"/>
              </a:spcBef>
              <a:buFontTx/>
              <a:buChar char="-"/>
            </a:pPr>
            <a:r>
              <a:rPr lang="hu-HU" spc="-1" dirty="0">
                <a:solidFill>
                  <a:schemeClr val="bg1"/>
                </a:solidFill>
                <a:uFill>
                  <a:solidFill>
                    <a:srgbClr val="FFFFFF"/>
                  </a:solidFill>
                </a:uFill>
                <a:latin typeface="Calibri" panose="020F0502020204030204" pitchFamily="34" charset="0"/>
              </a:rPr>
              <a:t>a páciens bátorítása arra, hogy kérdezzen </a:t>
            </a:r>
          </a:p>
          <a:p>
            <a:pPr marL="457200" indent="-457200">
              <a:lnSpc>
                <a:spcPct val="100000"/>
              </a:lnSpc>
              <a:spcBef>
                <a:spcPts val="0"/>
              </a:spcBef>
              <a:buFontTx/>
              <a:buChar char="-"/>
            </a:pPr>
            <a:r>
              <a:rPr lang="hu-HU" spc="-1" dirty="0">
                <a:solidFill>
                  <a:schemeClr val="bg1"/>
                </a:solidFill>
                <a:uFill>
                  <a:solidFill>
                    <a:srgbClr val="FFFFFF"/>
                  </a:solidFill>
                </a:uFill>
                <a:latin typeface="Calibri" panose="020F0502020204030204" pitchFamily="34" charset="0"/>
              </a:rPr>
              <a:t>humor mint feszültségoldás</a:t>
            </a:r>
            <a:r>
              <a:rPr lang="hu-HU" spc="-1" dirty="0">
                <a:solidFill>
                  <a:schemeClr val="bg1"/>
                </a:solidFill>
                <a:uFill>
                  <a:solidFill>
                    <a:srgbClr val="FFFFFF"/>
                  </a:solidFill>
                </a:uFill>
                <a:latin typeface="Arial"/>
              </a:rPr>
              <a:t> </a:t>
            </a:r>
          </a:p>
          <a:p>
            <a:pPr marL="457200" indent="-457200">
              <a:lnSpc>
                <a:spcPct val="100000"/>
              </a:lnSpc>
              <a:spcBef>
                <a:spcPts val="0"/>
              </a:spcBef>
              <a:buFontTx/>
              <a:buChar char="-"/>
            </a:pPr>
            <a:endParaRPr lang="hu-HU" sz="3600" spc="-1" dirty="0">
              <a:solidFill>
                <a:schemeClr val="bg1"/>
              </a:solidFill>
              <a:uFill>
                <a:solidFill>
                  <a:srgbClr val="FFFFFF"/>
                </a:solidFill>
              </a:uFill>
              <a:latin typeface="Arial"/>
            </a:endParaRPr>
          </a:p>
          <a:p>
            <a:pPr marL="108000">
              <a:lnSpc>
                <a:spcPct val="80000"/>
              </a:lnSpc>
              <a:spcBef>
                <a:spcPts val="0"/>
              </a:spcBef>
              <a:buClr>
                <a:srgbClr val="000000"/>
              </a:buClr>
              <a:buSzPct val="45000"/>
            </a:pPr>
            <a:r>
              <a:rPr lang="hu-HU" b="1" spc="-1" dirty="0">
                <a:solidFill>
                  <a:schemeClr val="bg1"/>
                </a:solidFill>
                <a:uFill>
                  <a:solidFill>
                    <a:srgbClr val="FFFFFF"/>
                  </a:solidFill>
                </a:uFill>
              </a:rPr>
              <a:t>Terelőutak akadályok elkerülésére</a:t>
            </a:r>
          </a:p>
          <a:p>
            <a:pPr marL="108000">
              <a:lnSpc>
                <a:spcPct val="80000"/>
              </a:lnSpc>
              <a:spcBef>
                <a:spcPts val="0"/>
              </a:spcBef>
              <a:buClr>
                <a:srgbClr val="000000"/>
              </a:buClr>
              <a:buSzPct val="45000"/>
            </a:pPr>
            <a:endParaRPr lang="hu-HU" b="1" spc="-1" dirty="0">
              <a:solidFill>
                <a:schemeClr val="bg1"/>
              </a:solidFill>
              <a:uFill>
                <a:solidFill>
                  <a:srgbClr val="FFFFFF"/>
                </a:solidFill>
              </a:uFill>
            </a:endParaRPr>
          </a:p>
          <a:p>
            <a:pPr marL="108000">
              <a:lnSpc>
                <a:spcPct val="80000"/>
              </a:lnSpc>
              <a:spcBef>
                <a:spcPts val="0"/>
              </a:spcBef>
              <a:buClr>
                <a:srgbClr val="000000"/>
              </a:buClr>
              <a:buSzPct val="45000"/>
            </a:pPr>
            <a:r>
              <a:rPr lang="hu-HU" spc="-1" dirty="0">
                <a:solidFill>
                  <a:schemeClr val="bg1"/>
                </a:solidFill>
                <a:uFill>
                  <a:solidFill>
                    <a:srgbClr val="FFFFFF"/>
                  </a:solidFill>
                </a:uFill>
              </a:rPr>
              <a:t>1. Buldózer </a:t>
            </a:r>
          </a:p>
          <a:p>
            <a:pPr marL="108000">
              <a:lnSpc>
                <a:spcPct val="80000"/>
              </a:lnSpc>
              <a:spcBef>
                <a:spcPts val="0"/>
              </a:spcBef>
              <a:buClr>
                <a:srgbClr val="000000"/>
              </a:buClr>
              <a:buSzPct val="45000"/>
            </a:pPr>
            <a:r>
              <a:rPr lang="hu-HU" spc="-1" dirty="0">
                <a:solidFill>
                  <a:schemeClr val="bg1"/>
                </a:solidFill>
                <a:uFill>
                  <a:solidFill>
                    <a:srgbClr val="FFFFFF"/>
                  </a:solidFill>
                </a:uFill>
              </a:rPr>
              <a:t>2. Öszvér </a:t>
            </a:r>
          </a:p>
          <a:p>
            <a:pPr marL="108000">
              <a:lnSpc>
                <a:spcPct val="80000"/>
              </a:lnSpc>
              <a:spcBef>
                <a:spcPts val="0"/>
              </a:spcBef>
              <a:buClr>
                <a:srgbClr val="000000"/>
              </a:buClr>
              <a:buSzPct val="45000"/>
            </a:pPr>
            <a:r>
              <a:rPr lang="hu-HU" spc="-1" dirty="0">
                <a:solidFill>
                  <a:schemeClr val="bg1"/>
                </a:solidFill>
                <a:uFill>
                  <a:solidFill>
                    <a:srgbClr val="FFFFFF"/>
                  </a:solidFill>
                </a:uFill>
              </a:rPr>
              <a:t>3. A manipulátor</a:t>
            </a:r>
          </a:p>
          <a:p>
            <a:pPr marL="108000">
              <a:lnSpc>
                <a:spcPct val="80000"/>
              </a:lnSpc>
              <a:spcBef>
                <a:spcPts val="0"/>
              </a:spcBef>
              <a:buClr>
                <a:srgbClr val="000000"/>
              </a:buClr>
              <a:buSzPct val="45000"/>
            </a:pPr>
            <a:r>
              <a:rPr lang="hu-HU" spc="-1" dirty="0">
                <a:solidFill>
                  <a:schemeClr val="bg1"/>
                </a:solidFill>
                <a:uFill>
                  <a:solidFill>
                    <a:srgbClr val="FFFFFF"/>
                  </a:solidFill>
                </a:uFill>
              </a:rPr>
              <a:t>4. Aki elismerést vár</a:t>
            </a:r>
          </a:p>
          <a:p>
            <a:pPr marL="108000">
              <a:lnSpc>
                <a:spcPct val="80000"/>
              </a:lnSpc>
              <a:spcBef>
                <a:spcPts val="0"/>
              </a:spcBef>
              <a:buClr>
                <a:srgbClr val="000000"/>
              </a:buClr>
              <a:buSzPct val="45000"/>
            </a:pPr>
            <a:r>
              <a:rPr lang="hu-HU" spc="-1" dirty="0">
                <a:solidFill>
                  <a:schemeClr val="bg1"/>
                </a:solidFill>
                <a:uFill>
                  <a:solidFill>
                    <a:srgbClr val="FFFFFF"/>
                  </a:solidFill>
                </a:uFill>
              </a:rPr>
              <a:t>5. A bohóc</a:t>
            </a:r>
          </a:p>
          <a:p>
            <a:pPr marL="108000">
              <a:lnSpc>
                <a:spcPct val="80000"/>
              </a:lnSpc>
              <a:spcBef>
                <a:spcPts val="0"/>
              </a:spcBef>
              <a:buClr>
                <a:srgbClr val="000000"/>
              </a:buClr>
              <a:buSzPct val="45000"/>
            </a:pPr>
            <a:r>
              <a:rPr lang="hu-HU" spc="-1" dirty="0">
                <a:solidFill>
                  <a:schemeClr val="bg1"/>
                </a:solidFill>
                <a:uFill>
                  <a:solidFill>
                    <a:srgbClr val="FFFFFF"/>
                  </a:solidFill>
                </a:uFill>
              </a:rPr>
              <a:t>6. A szószátyár</a:t>
            </a:r>
          </a:p>
          <a:p>
            <a:pPr marL="108000">
              <a:lnSpc>
                <a:spcPct val="80000"/>
              </a:lnSpc>
              <a:spcBef>
                <a:spcPts val="0"/>
              </a:spcBef>
              <a:buClr>
                <a:srgbClr val="000000"/>
              </a:buClr>
              <a:buSzPct val="45000"/>
            </a:pPr>
            <a:r>
              <a:rPr lang="hu-HU" spc="-1" dirty="0">
                <a:solidFill>
                  <a:schemeClr val="bg1"/>
                </a:solidFill>
                <a:uFill>
                  <a:solidFill>
                    <a:srgbClr val="FFFFFF"/>
                  </a:solidFill>
                </a:uFill>
              </a:rPr>
              <a:t>7. Akinek mindenről eszébe jut valami</a:t>
            </a:r>
          </a:p>
          <a:p>
            <a:pPr marL="108000">
              <a:lnSpc>
                <a:spcPct val="80000"/>
              </a:lnSpc>
              <a:spcBef>
                <a:spcPts val="0"/>
              </a:spcBef>
              <a:buClr>
                <a:srgbClr val="000000"/>
              </a:buClr>
              <a:buSzPct val="45000"/>
            </a:pPr>
            <a:r>
              <a:rPr lang="hu-HU" spc="-1" dirty="0">
                <a:solidFill>
                  <a:schemeClr val="bg1"/>
                </a:solidFill>
                <a:uFill>
                  <a:solidFill>
                    <a:srgbClr val="FFFFFF"/>
                  </a:solidFill>
                </a:uFill>
              </a:rPr>
              <a:t>8. A gyámoltalan </a:t>
            </a:r>
          </a:p>
          <a:p>
            <a:pPr marL="108000">
              <a:lnSpc>
                <a:spcPct val="80000"/>
              </a:lnSpc>
              <a:spcBef>
                <a:spcPts val="0"/>
              </a:spcBef>
              <a:buClr>
                <a:srgbClr val="000000"/>
              </a:buClr>
              <a:buSzPct val="45000"/>
            </a:pPr>
            <a:r>
              <a:rPr lang="hu-HU" spc="-1" dirty="0">
                <a:solidFill>
                  <a:schemeClr val="bg1"/>
                </a:solidFill>
                <a:uFill>
                  <a:solidFill>
                    <a:srgbClr val="FFFFFF"/>
                  </a:solidFill>
                </a:uFill>
              </a:rPr>
              <a:t>9. Akinek semmi sem sikerül</a:t>
            </a:r>
          </a:p>
        </p:txBody>
      </p:sp>
    </p:spTree>
    <p:extLst>
      <p:ext uri="{BB962C8B-B14F-4D97-AF65-F5344CB8AC3E}">
        <p14:creationId xmlns:p14="http://schemas.microsoft.com/office/powerpoint/2010/main" val="380158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5"/>
            <a:ext cx="10515600" cy="701675"/>
          </a:xfrm>
        </p:spPr>
        <p:txBody>
          <a:bodyPr>
            <a:normAutofit fontScale="90000"/>
          </a:bodyPr>
          <a:lstStyle/>
          <a:p>
            <a:pPr algn="ctr"/>
            <a:r>
              <a:rPr lang="hu-HU" b="1" spc="-1" dirty="0">
                <a:solidFill>
                  <a:schemeClr val="bg1"/>
                </a:solidFill>
                <a:uFill>
                  <a:solidFill>
                    <a:srgbClr val="FFFFFF"/>
                  </a:solidFill>
                </a:uFill>
                <a:latin typeface="Calibri" panose="020F0502020204030204" pitchFamily="34" charset="0"/>
              </a:rPr>
              <a:t>Probléma megoldásának lépései</a:t>
            </a:r>
            <a:br>
              <a:rPr lang="hu-HU" sz="1800" b="1" spc="-1" dirty="0">
                <a:uFill>
                  <a:solidFill>
                    <a:srgbClr val="FFFFFF"/>
                  </a:solidFill>
                </a:uFill>
                <a:latin typeface="Calibri" panose="020F0502020204030204" pitchFamily="34" charset="0"/>
              </a:rPr>
            </a:br>
            <a:endParaRPr lang="en-GB" dirty="0"/>
          </a:p>
        </p:txBody>
      </p:sp>
      <p:sp>
        <p:nvSpPr>
          <p:cNvPr id="3" name="Tartalom helye 2"/>
          <p:cNvSpPr>
            <a:spLocks noGrp="1"/>
          </p:cNvSpPr>
          <p:nvPr>
            <p:ph idx="1"/>
          </p:nvPr>
        </p:nvSpPr>
        <p:spPr>
          <a:xfrm>
            <a:off x="838200" y="1133475"/>
            <a:ext cx="10515600" cy="5441986"/>
          </a:xfrm>
        </p:spPr>
        <p:txBody>
          <a:bodyPr/>
          <a:lstStyle/>
          <a:p>
            <a:pPr>
              <a:lnSpc>
                <a:spcPct val="100000"/>
              </a:lnSpc>
            </a:pPr>
            <a:r>
              <a:rPr lang="hu-HU" spc="-1" dirty="0">
                <a:solidFill>
                  <a:schemeClr val="bg1"/>
                </a:solidFill>
                <a:uFill>
                  <a:solidFill>
                    <a:srgbClr val="FFFFFF"/>
                  </a:solidFill>
                </a:uFill>
              </a:rPr>
              <a:t>1. A másik nézőpontjának megismerése</a:t>
            </a:r>
          </a:p>
          <a:p>
            <a:pPr>
              <a:lnSpc>
                <a:spcPct val="100000"/>
              </a:lnSpc>
            </a:pPr>
            <a:r>
              <a:rPr lang="hu-HU" spc="-1" dirty="0">
                <a:solidFill>
                  <a:schemeClr val="bg1"/>
                </a:solidFill>
                <a:uFill>
                  <a:solidFill>
                    <a:srgbClr val="FFFFFF"/>
                  </a:solidFill>
                </a:uFill>
              </a:rPr>
              <a:t>2. A másik fél gondolatainak megismerése és megértése</a:t>
            </a:r>
          </a:p>
          <a:p>
            <a:pPr>
              <a:lnSpc>
                <a:spcPct val="100000"/>
              </a:lnSpc>
            </a:pPr>
            <a:r>
              <a:rPr lang="hu-HU" spc="-1" dirty="0">
                <a:solidFill>
                  <a:schemeClr val="bg1"/>
                </a:solidFill>
                <a:uFill>
                  <a:solidFill>
                    <a:srgbClr val="FFFFFF"/>
                  </a:solidFill>
                </a:uFill>
              </a:rPr>
              <a:t>3. A megértett gondolatok átfogalmazása és visszatükrözése</a:t>
            </a:r>
          </a:p>
          <a:p>
            <a:pPr>
              <a:lnSpc>
                <a:spcPct val="100000"/>
              </a:lnSpc>
            </a:pPr>
            <a:r>
              <a:rPr lang="hu-HU" spc="-1" dirty="0">
                <a:solidFill>
                  <a:schemeClr val="bg1"/>
                </a:solidFill>
                <a:uFill>
                  <a:solidFill>
                    <a:srgbClr val="FFFFFF"/>
                  </a:solidFill>
                </a:uFill>
              </a:rPr>
              <a:t>4. A saját nézőpontunk megfogalmazása és ismertetése</a:t>
            </a:r>
          </a:p>
          <a:p>
            <a:pPr>
              <a:lnSpc>
                <a:spcPct val="100000"/>
              </a:lnSpc>
            </a:pPr>
            <a:r>
              <a:rPr lang="hu-HU" spc="-1" dirty="0">
                <a:solidFill>
                  <a:schemeClr val="bg1"/>
                </a:solidFill>
                <a:uFill>
                  <a:solidFill>
                    <a:srgbClr val="FFFFFF"/>
                  </a:solidFill>
                </a:uFill>
              </a:rPr>
              <a:t>5. Törekvés a közös megoldás megtalálására</a:t>
            </a:r>
          </a:p>
          <a:p>
            <a:pPr>
              <a:lnSpc>
                <a:spcPct val="100000"/>
              </a:lnSpc>
            </a:pPr>
            <a:r>
              <a:rPr lang="hu-HU" spc="-1" dirty="0">
                <a:solidFill>
                  <a:schemeClr val="bg1"/>
                </a:solidFill>
                <a:uFill>
                  <a:solidFill>
                    <a:srgbClr val="FFFFFF"/>
                  </a:solidFill>
                </a:uFill>
              </a:rPr>
              <a:t>6. Probléma felismerése és tudatosítása</a:t>
            </a:r>
          </a:p>
          <a:p>
            <a:pPr>
              <a:lnSpc>
                <a:spcPct val="100000"/>
              </a:lnSpc>
            </a:pPr>
            <a:r>
              <a:rPr lang="hu-HU" spc="-1" dirty="0">
                <a:solidFill>
                  <a:schemeClr val="bg1"/>
                </a:solidFill>
                <a:uFill>
                  <a:solidFill>
                    <a:srgbClr val="FFFFFF"/>
                  </a:solidFill>
                </a:uFill>
              </a:rPr>
              <a:t>7. Megoldáskeresés: opciók, lehetőségek vizsgálata</a:t>
            </a:r>
          </a:p>
          <a:p>
            <a:pPr>
              <a:lnSpc>
                <a:spcPct val="100000"/>
              </a:lnSpc>
            </a:pPr>
            <a:r>
              <a:rPr lang="hu-HU" spc="-1" dirty="0">
                <a:solidFill>
                  <a:schemeClr val="bg1"/>
                </a:solidFill>
                <a:uFill>
                  <a:solidFill>
                    <a:srgbClr val="FFFFFF"/>
                  </a:solidFill>
                </a:uFill>
              </a:rPr>
              <a:t>8. A megoldás nyomon követése</a:t>
            </a:r>
          </a:p>
        </p:txBody>
      </p:sp>
    </p:spTree>
    <p:extLst>
      <p:ext uri="{BB962C8B-B14F-4D97-AF65-F5344CB8AC3E}">
        <p14:creationId xmlns:p14="http://schemas.microsoft.com/office/powerpoint/2010/main" val="1002275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152399"/>
            <a:ext cx="10515600" cy="876301"/>
          </a:xfrm>
        </p:spPr>
        <p:txBody>
          <a:bodyPr>
            <a:normAutofit fontScale="90000"/>
          </a:bodyPr>
          <a:lstStyle/>
          <a:p>
            <a:pPr algn="ctr"/>
            <a:r>
              <a:rPr lang="hu-HU" b="1" spc="-1" dirty="0">
                <a:solidFill>
                  <a:schemeClr val="bg1"/>
                </a:solidFill>
                <a:uFill>
                  <a:solidFill>
                    <a:srgbClr val="FFFFFF"/>
                  </a:solidFill>
                </a:uFill>
                <a:latin typeface="Calibri"/>
              </a:rPr>
              <a:t>Empátiás kommunikációs technikák</a:t>
            </a:r>
            <a:br>
              <a:rPr lang="hu-HU" b="1"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171255"/>
            <a:ext cx="10515600" cy="5005708"/>
          </a:xfrm>
        </p:spPr>
        <p:txBody>
          <a:bodyPr/>
          <a:lstStyle/>
          <a:p>
            <a:pPr marL="341280" indent="-341280">
              <a:buClr>
                <a:srgbClr val="EEC85E"/>
              </a:buClr>
              <a:buSzPct val="70000"/>
              <a:buFont typeface="Wingdings" charset="2"/>
              <a:buChar char=""/>
            </a:pPr>
            <a:r>
              <a:rPr lang="hu-HU" spc="-1" dirty="0">
                <a:solidFill>
                  <a:schemeClr val="bg1"/>
                </a:solidFill>
                <a:uFill>
                  <a:solidFill>
                    <a:srgbClr val="FFFFFF"/>
                  </a:solidFill>
                </a:uFill>
              </a:rPr>
              <a:t>nyitott kérdések</a:t>
            </a:r>
          </a:p>
          <a:p>
            <a:pPr marL="341280" indent="-341280">
              <a:buClr>
                <a:srgbClr val="EEC85E"/>
              </a:buClr>
              <a:buSzPct val="70000"/>
              <a:buFont typeface="Wingdings" charset="2"/>
              <a:buChar char=""/>
            </a:pPr>
            <a:r>
              <a:rPr lang="hu-HU" spc="-1" dirty="0">
                <a:solidFill>
                  <a:schemeClr val="bg1"/>
                </a:solidFill>
                <a:uFill>
                  <a:solidFill>
                    <a:srgbClr val="FFFFFF"/>
                  </a:solidFill>
                </a:uFill>
              </a:rPr>
              <a:t>újrafogalmazás</a:t>
            </a:r>
          </a:p>
          <a:p>
            <a:pPr marL="341280" indent="-341280">
              <a:buClr>
                <a:srgbClr val="EEC85E"/>
              </a:buClr>
              <a:buSzPct val="70000"/>
              <a:buFont typeface="Wingdings" charset="2"/>
              <a:buChar char=""/>
            </a:pPr>
            <a:r>
              <a:rPr lang="hu-HU" spc="-1" dirty="0">
                <a:solidFill>
                  <a:schemeClr val="bg1"/>
                </a:solidFill>
                <a:uFill>
                  <a:solidFill>
                    <a:srgbClr val="FFFFFF"/>
                  </a:solidFill>
                </a:uFill>
              </a:rPr>
              <a:t>reflektálás</a:t>
            </a:r>
          </a:p>
          <a:p>
            <a:pPr marL="341280" indent="-341280">
              <a:buClr>
                <a:srgbClr val="EEC85E"/>
              </a:buClr>
              <a:buSzPct val="70000"/>
              <a:buFont typeface="Wingdings" charset="2"/>
              <a:buChar char=""/>
            </a:pPr>
            <a:r>
              <a:rPr lang="hu-HU" spc="-1" dirty="0">
                <a:solidFill>
                  <a:schemeClr val="bg1"/>
                </a:solidFill>
                <a:uFill>
                  <a:solidFill>
                    <a:srgbClr val="FFFFFF"/>
                  </a:solidFill>
                </a:uFill>
              </a:rPr>
              <a:t>értelmezés</a:t>
            </a:r>
          </a:p>
          <a:p>
            <a:pPr marL="341280" indent="-341280">
              <a:buClr>
                <a:srgbClr val="EEC85E"/>
              </a:buClr>
              <a:buSzPct val="70000"/>
              <a:buFont typeface="Wingdings" charset="2"/>
              <a:buChar char=""/>
            </a:pPr>
            <a:r>
              <a:rPr lang="hu-HU" spc="-1" dirty="0">
                <a:solidFill>
                  <a:schemeClr val="bg1"/>
                </a:solidFill>
                <a:uFill>
                  <a:solidFill>
                    <a:srgbClr val="FFFFFF"/>
                  </a:solidFill>
                </a:uFill>
              </a:rPr>
              <a:t>megerősítés: elismerés, beleegyezés, támogatás</a:t>
            </a:r>
          </a:p>
          <a:p>
            <a:pPr marL="0" indent="0">
              <a:buNone/>
            </a:pPr>
            <a:endParaRPr lang="en-GB" dirty="0"/>
          </a:p>
        </p:txBody>
      </p:sp>
    </p:spTree>
    <p:extLst>
      <p:ext uri="{BB962C8B-B14F-4D97-AF65-F5344CB8AC3E}">
        <p14:creationId xmlns:p14="http://schemas.microsoft.com/office/powerpoint/2010/main" val="1675528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5"/>
            <a:ext cx="10515600" cy="693113"/>
          </a:xfrm>
        </p:spPr>
        <p:txBody>
          <a:bodyPr>
            <a:normAutofit fontScale="90000"/>
          </a:bodyPr>
          <a:lstStyle/>
          <a:p>
            <a:pPr algn="ctr"/>
            <a:r>
              <a:rPr lang="hu-HU" b="1" spc="-1" dirty="0">
                <a:solidFill>
                  <a:schemeClr val="bg1"/>
                </a:solidFill>
                <a:uFill>
                  <a:solidFill>
                    <a:srgbClr val="FFFFFF"/>
                  </a:solidFill>
                </a:uFill>
                <a:latin typeface="Calibri"/>
              </a:rPr>
              <a:t>Bizalom</a:t>
            </a:r>
            <a:endParaRPr lang="en-GB" dirty="0">
              <a:solidFill>
                <a:schemeClr val="bg1"/>
              </a:solidFill>
            </a:endParaRPr>
          </a:p>
        </p:txBody>
      </p:sp>
      <p:sp>
        <p:nvSpPr>
          <p:cNvPr id="3" name="Tartalom helye 2"/>
          <p:cNvSpPr>
            <a:spLocks noGrp="1"/>
          </p:cNvSpPr>
          <p:nvPr>
            <p:ph idx="1"/>
          </p:nvPr>
        </p:nvSpPr>
        <p:spPr>
          <a:xfrm>
            <a:off x="838200" y="1058238"/>
            <a:ext cx="10515600" cy="5494962"/>
          </a:xfrm>
        </p:spPr>
        <p:txBody>
          <a:bodyPr>
            <a:normAutofit fontScale="85000" lnSpcReduction="20000"/>
          </a:bodyPr>
          <a:lstStyle/>
          <a:p>
            <a:pPr marL="0" indent="0">
              <a:lnSpc>
                <a:spcPct val="70000"/>
              </a:lnSpc>
              <a:buNone/>
            </a:pPr>
            <a:r>
              <a:rPr lang="hu-HU" b="1" i="1" spc="-1" dirty="0">
                <a:solidFill>
                  <a:schemeClr val="bg1"/>
                </a:solidFill>
                <a:uFill>
                  <a:solidFill>
                    <a:srgbClr val="FFFFFF"/>
                  </a:solidFill>
                </a:uFill>
                <a:latin typeface="Calibri" panose="020F0502020204030204" pitchFamily="34" charset="0"/>
              </a:rPr>
              <a:t>Fogalma</a:t>
            </a:r>
            <a:r>
              <a:rPr lang="hu-HU" i="1" spc="-1" dirty="0">
                <a:solidFill>
                  <a:schemeClr val="bg1"/>
                </a:solidFill>
                <a:uFill>
                  <a:solidFill>
                    <a:srgbClr val="FFFFFF"/>
                  </a:solidFill>
                </a:uFill>
                <a:latin typeface="Calibri" panose="020F0502020204030204" pitchFamily="34" charset="0"/>
              </a:rPr>
              <a:t>:  </a:t>
            </a:r>
            <a:r>
              <a:rPr lang="hu-HU" spc="-1" dirty="0">
                <a:solidFill>
                  <a:schemeClr val="bg1"/>
                </a:solidFill>
                <a:uFill>
                  <a:solidFill>
                    <a:srgbClr val="FFFFFF"/>
                  </a:solidFill>
                </a:uFill>
                <a:latin typeface="Calibri" panose="020F0502020204030204" pitchFamily="34" charset="0"/>
              </a:rPr>
              <a:t>A másik fél bírálat nélküli elfogadása</a:t>
            </a:r>
            <a:r>
              <a:rPr lang="hu-HU" i="1" spc="-1" dirty="0">
                <a:solidFill>
                  <a:schemeClr val="bg1"/>
                </a:solidFill>
                <a:uFill>
                  <a:solidFill>
                    <a:srgbClr val="FFFFFF"/>
                  </a:solidFill>
                </a:uFill>
                <a:latin typeface="Calibri" panose="020F0502020204030204" pitchFamily="34" charset="0"/>
              </a:rPr>
              <a:t>;</a:t>
            </a:r>
            <a:r>
              <a:rPr lang="hu-HU" spc="-1" dirty="0">
                <a:solidFill>
                  <a:schemeClr val="bg1"/>
                </a:solidFill>
                <a:uFill>
                  <a:solidFill>
                    <a:srgbClr val="FFFFFF"/>
                  </a:solidFill>
                </a:uFill>
                <a:latin typeface="Calibri" panose="020F0502020204030204" pitchFamily="34" charset="0"/>
              </a:rPr>
              <a:t> ez alapján feltételezzük a</a:t>
            </a:r>
          </a:p>
          <a:p>
            <a:pPr marL="0" indent="0">
              <a:lnSpc>
                <a:spcPct val="70000"/>
              </a:lnSpc>
              <a:buNone/>
            </a:pPr>
            <a:r>
              <a:rPr lang="hu-HU" spc="-1" dirty="0">
                <a:solidFill>
                  <a:schemeClr val="bg1"/>
                </a:solidFill>
                <a:uFill>
                  <a:solidFill>
                    <a:srgbClr val="FFFFFF"/>
                  </a:solidFill>
                </a:uFill>
                <a:latin typeface="Calibri" panose="020F0502020204030204" pitchFamily="34" charset="0"/>
              </a:rPr>
              <a:t> kapcsolatban az őszinteséget, az események kiszámíthatóságát.</a:t>
            </a:r>
          </a:p>
          <a:p>
            <a:pPr marL="0" indent="0">
              <a:lnSpc>
                <a:spcPct val="70000"/>
              </a:lnSpc>
              <a:buNone/>
            </a:pPr>
            <a:r>
              <a:rPr lang="hu-HU" spc="-1" dirty="0">
                <a:solidFill>
                  <a:schemeClr val="bg1"/>
                </a:solidFill>
                <a:uFill>
                  <a:solidFill>
                    <a:srgbClr val="FFFFFF"/>
                  </a:solidFill>
                </a:uFill>
                <a:latin typeface="Calibri" panose="020F0502020204030204" pitchFamily="34" charset="0"/>
              </a:rPr>
              <a:t> </a:t>
            </a:r>
          </a:p>
          <a:p>
            <a:pPr marL="0" indent="0">
              <a:lnSpc>
                <a:spcPct val="70000"/>
              </a:lnSpc>
              <a:buNone/>
            </a:pPr>
            <a:r>
              <a:rPr lang="hu-HU" i="1" spc="-1" dirty="0">
                <a:solidFill>
                  <a:schemeClr val="bg1"/>
                </a:solidFill>
                <a:uFill>
                  <a:solidFill>
                    <a:srgbClr val="FFFFFF"/>
                  </a:solidFill>
                </a:uFill>
                <a:latin typeface="Calibri" panose="020F0502020204030204" pitchFamily="34" charset="0"/>
              </a:rPr>
              <a:t>Jótékony hatásai:	</a:t>
            </a:r>
            <a:r>
              <a:rPr lang="hu-HU" spc="-1" dirty="0">
                <a:solidFill>
                  <a:schemeClr val="bg1"/>
                </a:solidFill>
                <a:uFill>
                  <a:solidFill>
                    <a:srgbClr val="FFFFFF"/>
                  </a:solidFill>
                </a:uFill>
                <a:latin typeface="Calibri" panose="020F0502020204030204" pitchFamily="34" charset="0"/>
              </a:rPr>
              <a:t>- betegek biztonságérzete</a:t>
            </a:r>
          </a:p>
          <a:p>
            <a:pPr marL="0" indent="0">
              <a:lnSpc>
                <a:spcPct val="70000"/>
              </a:lnSpc>
              <a:buClr>
                <a:srgbClr val="EEC85E"/>
              </a:buClr>
              <a:buSzPct val="70000"/>
              <a:buNone/>
            </a:pPr>
            <a:r>
              <a:rPr lang="hu-HU" spc="-1" dirty="0">
                <a:solidFill>
                  <a:schemeClr val="bg1"/>
                </a:solidFill>
                <a:uFill>
                  <a:solidFill>
                    <a:srgbClr val="FFFFFF"/>
                  </a:solidFill>
                </a:uFill>
                <a:latin typeface="Calibri" panose="020F0502020204030204" pitchFamily="34" charset="0"/>
              </a:rPr>
              <a:t>			- támogató légkör: csökkenti a védekező mechanizmusokat.</a:t>
            </a:r>
          </a:p>
          <a:p>
            <a:pPr marL="0" indent="0">
              <a:lnSpc>
                <a:spcPct val="70000"/>
              </a:lnSpc>
              <a:buNone/>
            </a:pPr>
            <a:r>
              <a:rPr lang="hu-HU" i="1" spc="-1" dirty="0">
                <a:solidFill>
                  <a:schemeClr val="bg1"/>
                </a:solidFill>
                <a:uFill>
                  <a:solidFill>
                    <a:srgbClr val="FFFFFF"/>
                  </a:solidFill>
                </a:uFill>
                <a:latin typeface="Calibri" panose="020F0502020204030204" pitchFamily="34" charset="0"/>
              </a:rPr>
              <a:t>Feltételei:</a:t>
            </a:r>
            <a:r>
              <a:rPr lang="hu-HU" spc="-1" dirty="0">
                <a:solidFill>
                  <a:schemeClr val="bg1"/>
                </a:solidFill>
                <a:uFill>
                  <a:solidFill>
                    <a:srgbClr val="FFFFFF"/>
                  </a:solidFill>
                </a:uFill>
                <a:latin typeface="Calibri" panose="020F0502020204030204" pitchFamily="34" charset="0"/>
              </a:rPr>
              <a:t> támogató kommunikációs technikák (problémafeltárás, empátia)</a:t>
            </a:r>
          </a:p>
          <a:p>
            <a:pPr marL="0" indent="0" algn="ctr">
              <a:lnSpc>
                <a:spcPct val="80000"/>
              </a:lnSpc>
              <a:buClr>
                <a:srgbClr val="F0A22E"/>
              </a:buClr>
              <a:buSzPct val="70000"/>
              <a:buNone/>
            </a:pPr>
            <a:r>
              <a:rPr lang="hu-HU" sz="3600" spc="-1" dirty="0">
                <a:solidFill>
                  <a:schemeClr val="bg1"/>
                </a:solidFill>
                <a:uFill>
                  <a:solidFill>
                    <a:srgbClr val="FFFFFF"/>
                  </a:solidFill>
                </a:uFill>
                <a:latin typeface="Book Antiqua"/>
              </a:rPr>
              <a:t> </a:t>
            </a:r>
          </a:p>
          <a:p>
            <a:pPr marL="0" indent="0" algn="ctr">
              <a:lnSpc>
                <a:spcPct val="80000"/>
              </a:lnSpc>
              <a:buClr>
                <a:srgbClr val="F0A22E"/>
              </a:buClr>
              <a:buSzPct val="70000"/>
              <a:buNone/>
            </a:pPr>
            <a:r>
              <a:rPr lang="hu-HU" sz="4800" b="1" spc="-1" dirty="0">
                <a:solidFill>
                  <a:schemeClr val="bg1"/>
                </a:solidFill>
                <a:uFill>
                  <a:solidFill>
                    <a:srgbClr val="FFFFFF"/>
                  </a:solidFill>
                </a:uFill>
              </a:rPr>
              <a:t>Szakértelem</a:t>
            </a:r>
          </a:p>
          <a:p>
            <a:pPr marL="0" indent="0">
              <a:lnSpc>
                <a:spcPct val="80000"/>
              </a:lnSpc>
              <a:buClr>
                <a:srgbClr val="F0A22E"/>
              </a:buClr>
              <a:buSzPct val="70000"/>
              <a:buNone/>
            </a:pPr>
            <a:r>
              <a:rPr lang="hu-HU" i="1" spc="-1" dirty="0">
                <a:solidFill>
                  <a:schemeClr val="bg1"/>
                </a:solidFill>
                <a:uFill>
                  <a:solidFill>
                    <a:srgbClr val="FFFFFF"/>
                  </a:solidFill>
                </a:uFill>
              </a:rPr>
              <a:t>Jellemzői:		</a:t>
            </a:r>
            <a:r>
              <a:rPr lang="hu-HU" spc="-1" dirty="0">
                <a:solidFill>
                  <a:schemeClr val="bg1"/>
                </a:solidFill>
                <a:uFill>
                  <a:solidFill>
                    <a:srgbClr val="FFFFFF"/>
                  </a:solidFill>
                </a:uFill>
              </a:rPr>
              <a:t>- képzettség, tudás</a:t>
            </a:r>
          </a:p>
          <a:p>
            <a:pPr marL="0" indent="0">
              <a:buClr>
                <a:srgbClr val="EEC85E"/>
              </a:buClr>
              <a:buSzPct val="70000"/>
              <a:buNone/>
            </a:pPr>
            <a:r>
              <a:rPr lang="hu-HU" spc="-1" dirty="0">
                <a:solidFill>
                  <a:schemeClr val="bg1"/>
                </a:solidFill>
                <a:uFill>
                  <a:solidFill>
                    <a:srgbClr val="FFFFFF"/>
                  </a:solidFill>
                </a:uFill>
              </a:rPr>
              <a:t>			- a tudás helyes felhasználása, hatékonyság</a:t>
            </a:r>
          </a:p>
          <a:p>
            <a:pPr marL="0" indent="0">
              <a:buClr>
                <a:srgbClr val="EEC85E"/>
              </a:buClr>
              <a:buSzPct val="70000"/>
              <a:buNone/>
            </a:pPr>
            <a:r>
              <a:rPr lang="hu-HU" spc="-1" dirty="0">
                <a:solidFill>
                  <a:schemeClr val="bg1"/>
                </a:solidFill>
                <a:uFill>
                  <a:solidFill>
                    <a:srgbClr val="FFFFFF"/>
                  </a:solidFill>
                </a:uFill>
              </a:rPr>
              <a:t>			- jó probléma-felismerés</a:t>
            </a:r>
          </a:p>
          <a:p>
            <a:pPr marL="0" indent="0">
              <a:buNone/>
            </a:pPr>
            <a:r>
              <a:rPr lang="hu-HU" i="1" spc="-1" dirty="0">
                <a:solidFill>
                  <a:schemeClr val="bg1"/>
                </a:solidFill>
                <a:uFill>
                  <a:solidFill>
                    <a:srgbClr val="FFFFFF"/>
                  </a:solidFill>
                </a:uFill>
              </a:rPr>
              <a:t>Szakértői készségek: </a:t>
            </a:r>
            <a:r>
              <a:rPr lang="hu-HU" spc="-1" dirty="0">
                <a:solidFill>
                  <a:schemeClr val="bg1"/>
                </a:solidFill>
                <a:uFill>
                  <a:solidFill>
                    <a:srgbClr val="FFFFFF"/>
                  </a:solidFill>
                </a:uFill>
              </a:rPr>
              <a:t>- hatékony információátadás</a:t>
            </a:r>
          </a:p>
          <a:p>
            <a:pPr marL="0" indent="0">
              <a:buClr>
                <a:srgbClr val="EEC85E"/>
              </a:buClr>
              <a:buSzPct val="70000"/>
              <a:buNone/>
            </a:pPr>
            <a:r>
              <a:rPr lang="hu-HU" spc="-1" dirty="0">
                <a:solidFill>
                  <a:schemeClr val="bg1"/>
                </a:solidFill>
                <a:uFill>
                  <a:solidFill>
                    <a:srgbClr val="FFFFFF"/>
                  </a:solidFill>
                </a:uFill>
              </a:rPr>
              <a:t>			- hatékony magyarázat</a:t>
            </a:r>
          </a:p>
          <a:p>
            <a:pPr marL="0" indent="0">
              <a:buClr>
                <a:srgbClr val="EEC85E"/>
              </a:buClr>
              <a:buSzPct val="70000"/>
              <a:buNone/>
            </a:pPr>
            <a:r>
              <a:rPr lang="hu-HU" spc="-1" dirty="0">
                <a:solidFill>
                  <a:schemeClr val="bg1"/>
                </a:solidFill>
                <a:uFill>
                  <a:solidFill>
                    <a:srgbClr val="FFFFFF"/>
                  </a:solidFill>
                </a:uFill>
              </a:rPr>
              <a:t>			- jó problémamegoldás</a:t>
            </a:r>
          </a:p>
        </p:txBody>
      </p:sp>
    </p:spTree>
    <p:extLst>
      <p:ext uri="{BB962C8B-B14F-4D97-AF65-F5344CB8AC3E}">
        <p14:creationId xmlns:p14="http://schemas.microsoft.com/office/powerpoint/2010/main" val="14845829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6"/>
            <a:ext cx="10515600" cy="958850"/>
          </a:xfrm>
        </p:spPr>
        <p:txBody>
          <a:bodyPr>
            <a:normAutofit fontScale="90000"/>
          </a:bodyPr>
          <a:lstStyle/>
          <a:p>
            <a:pPr algn="ctr"/>
            <a:r>
              <a:rPr lang="hu-HU" b="1" spc="-1" dirty="0">
                <a:solidFill>
                  <a:schemeClr val="bg1"/>
                </a:solidFill>
                <a:uFill>
                  <a:solidFill>
                    <a:srgbClr val="FFFFFF"/>
                  </a:solidFill>
                </a:uFill>
                <a:latin typeface="Calibri"/>
              </a:rPr>
              <a:t>Empátia feltételei, hatásai</a:t>
            </a:r>
            <a:br>
              <a:rPr lang="hu-HU" b="1"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066800"/>
            <a:ext cx="10515600" cy="5476875"/>
          </a:xfrm>
        </p:spPr>
        <p:txBody>
          <a:bodyPr>
            <a:normAutofit fontScale="92500" lnSpcReduction="10000"/>
          </a:bodyPr>
          <a:lstStyle/>
          <a:p>
            <a:pPr marL="0" indent="0">
              <a:buClr>
                <a:srgbClr val="EEC85E"/>
              </a:buClr>
              <a:buSzPct val="70000"/>
              <a:buNone/>
            </a:pPr>
            <a:r>
              <a:rPr lang="hu-HU" b="1" spc="-1" dirty="0">
                <a:solidFill>
                  <a:schemeClr val="bg1"/>
                </a:solidFill>
                <a:uFill>
                  <a:solidFill>
                    <a:srgbClr val="FFFFFF"/>
                  </a:solidFill>
                </a:uFill>
              </a:rPr>
              <a:t>fogalma: </a:t>
            </a:r>
            <a:r>
              <a:rPr lang="hu-HU" spc="-1" dirty="0">
                <a:solidFill>
                  <a:schemeClr val="bg1"/>
                </a:solidFill>
                <a:uFill>
                  <a:solidFill>
                    <a:srgbClr val="FFFFFF"/>
                  </a:solidFill>
                </a:uFill>
              </a:rPr>
              <a:t>teljes figyelem és érzelmi azonosulás (Theodor </a:t>
            </a:r>
            <a:r>
              <a:rPr lang="hu-HU" spc="-1" dirty="0" err="1">
                <a:solidFill>
                  <a:schemeClr val="bg1"/>
                </a:solidFill>
                <a:uFill>
                  <a:solidFill>
                    <a:srgbClr val="FFFFFF"/>
                  </a:solidFill>
                </a:uFill>
              </a:rPr>
              <a:t>Lipps</a:t>
            </a:r>
            <a:r>
              <a:rPr lang="hu-HU" spc="-1" dirty="0">
                <a:solidFill>
                  <a:schemeClr val="bg1"/>
                </a:solidFill>
                <a:uFill>
                  <a:solidFill>
                    <a:srgbClr val="FFFFFF"/>
                  </a:solidFill>
                </a:uFill>
              </a:rPr>
              <a:t>, 1909)</a:t>
            </a:r>
          </a:p>
          <a:p>
            <a:pPr marL="0" indent="0">
              <a:buClr>
                <a:srgbClr val="EEC85E"/>
              </a:buClr>
              <a:buSzPct val="70000"/>
              <a:buNone/>
            </a:pPr>
            <a:r>
              <a:rPr lang="hu-HU" b="1" spc="-1" dirty="0">
                <a:solidFill>
                  <a:schemeClr val="bg1"/>
                </a:solidFill>
                <a:uFill>
                  <a:solidFill>
                    <a:srgbClr val="FFFFFF"/>
                  </a:solidFill>
                </a:uFill>
              </a:rPr>
              <a:t>empátiás folyamat szakaszai:</a:t>
            </a:r>
          </a:p>
          <a:p>
            <a:pPr>
              <a:buClr>
                <a:srgbClr val="EEC85E"/>
              </a:buClr>
              <a:buSzPct val="70000"/>
            </a:pPr>
            <a:r>
              <a:rPr lang="hu-HU" spc="-1" dirty="0">
                <a:solidFill>
                  <a:schemeClr val="bg1"/>
                </a:solidFill>
                <a:uFill>
                  <a:solidFill>
                    <a:srgbClr val="FFFFFF"/>
                  </a:solidFill>
                </a:uFill>
              </a:rPr>
              <a:t>	elfogadás</a:t>
            </a:r>
          </a:p>
          <a:p>
            <a:pPr>
              <a:buClr>
                <a:srgbClr val="EEC85E"/>
              </a:buClr>
              <a:buSzPct val="70000"/>
            </a:pPr>
            <a:r>
              <a:rPr lang="hu-HU" spc="-1" dirty="0">
                <a:solidFill>
                  <a:schemeClr val="bg1"/>
                </a:solidFill>
                <a:uFill>
                  <a:solidFill>
                    <a:srgbClr val="FFFFFF"/>
                  </a:solidFill>
                </a:uFill>
              </a:rPr>
              <a:t>	élmény</a:t>
            </a:r>
          </a:p>
          <a:p>
            <a:pPr>
              <a:buClr>
                <a:srgbClr val="EEC85E"/>
              </a:buClr>
              <a:buSzPct val="70000"/>
            </a:pPr>
            <a:r>
              <a:rPr lang="hu-HU" spc="-1" dirty="0">
                <a:solidFill>
                  <a:schemeClr val="bg1"/>
                </a:solidFill>
                <a:uFill>
                  <a:solidFill>
                    <a:srgbClr val="FFFFFF"/>
                  </a:solidFill>
                </a:uFill>
              </a:rPr>
              <a:t>	kommunikációs szakasz</a:t>
            </a:r>
          </a:p>
          <a:p>
            <a:pPr marL="0" lvl="1"/>
            <a:r>
              <a:rPr lang="hu-HU" sz="2800" b="1" spc="-1" dirty="0">
                <a:solidFill>
                  <a:schemeClr val="bg1"/>
                </a:solidFill>
                <a:uFill>
                  <a:solidFill>
                    <a:srgbClr val="FFFFFF"/>
                  </a:solidFill>
                </a:uFill>
                <a:latin typeface="Calibri" panose="020F0502020204030204" pitchFamily="34" charset="0"/>
              </a:rPr>
              <a:t>empátiás folyamat feltételei:</a:t>
            </a:r>
          </a:p>
          <a:p>
            <a:r>
              <a:rPr lang="hu-HU" spc="-1" dirty="0">
                <a:solidFill>
                  <a:schemeClr val="bg1"/>
                </a:solidFill>
                <a:uFill>
                  <a:solidFill>
                    <a:srgbClr val="FFFFFF"/>
                  </a:solidFill>
                </a:uFill>
                <a:latin typeface="Calibri" panose="020F0502020204030204" pitchFamily="34" charset="0"/>
              </a:rPr>
              <a:t>	szakember kongruens viselkedése</a:t>
            </a:r>
          </a:p>
          <a:p>
            <a:r>
              <a:rPr lang="hu-HU" spc="-1" dirty="0">
                <a:solidFill>
                  <a:schemeClr val="bg1"/>
                </a:solidFill>
                <a:uFill>
                  <a:solidFill>
                    <a:srgbClr val="FFFFFF"/>
                  </a:solidFill>
                </a:uFill>
                <a:latin typeface="Calibri" panose="020F0502020204030204" pitchFamily="34" charset="0"/>
              </a:rPr>
              <a:t>	a beteg feltétel nélküli elfogadása</a:t>
            </a:r>
          </a:p>
          <a:p>
            <a:r>
              <a:rPr lang="hu-HU" spc="-1" dirty="0">
                <a:solidFill>
                  <a:schemeClr val="bg1"/>
                </a:solidFill>
                <a:uFill>
                  <a:solidFill>
                    <a:srgbClr val="FFFFFF"/>
                  </a:solidFill>
                </a:uFill>
                <a:latin typeface="Calibri" panose="020F0502020204030204" pitchFamily="34" charset="0"/>
              </a:rPr>
              <a:t>	a szakember megértő képessége</a:t>
            </a:r>
          </a:p>
          <a:p>
            <a:r>
              <a:rPr lang="hu-HU" spc="-1" dirty="0">
                <a:solidFill>
                  <a:schemeClr val="bg1"/>
                </a:solidFill>
                <a:uFill>
                  <a:solidFill>
                    <a:srgbClr val="FFFFFF"/>
                  </a:solidFill>
                </a:uFill>
                <a:latin typeface="Calibri" panose="020F0502020204030204" pitchFamily="34" charset="0"/>
              </a:rPr>
              <a:t>	az empátia kommunikációja</a:t>
            </a:r>
          </a:p>
          <a:p>
            <a:pPr marL="341280" indent="-341280"/>
            <a:r>
              <a:rPr lang="hu-HU" b="1" spc="-1" dirty="0">
                <a:solidFill>
                  <a:schemeClr val="bg1"/>
                </a:solidFill>
                <a:uFill>
                  <a:solidFill>
                    <a:srgbClr val="FFFFFF"/>
                  </a:solidFill>
                </a:uFill>
                <a:latin typeface="Calibri" panose="020F0502020204030204" pitchFamily="34" charset="0"/>
              </a:rPr>
              <a:t>hatásai a kliensre</a:t>
            </a:r>
          </a:p>
          <a:p>
            <a:pPr marL="341280" indent="-341280"/>
            <a:r>
              <a:rPr lang="hu-HU" spc="-1" dirty="0">
                <a:solidFill>
                  <a:schemeClr val="bg1"/>
                </a:solidFill>
                <a:uFill>
                  <a:solidFill>
                    <a:srgbClr val="FFFFFF"/>
                  </a:solidFill>
                </a:uFill>
                <a:latin typeface="Calibri" panose="020F0502020204030204" pitchFamily="34" charset="0"/>
              </a:rPr>
              <a:t> </a:t>
            </a:r>
            <a:r>
              <a:rPr lang="hu-HU" b="1" spc="-1" dirty="0">
                <a:solidFill>
                  <a:schemeClr val="bg1"/>
                </a:solidFill>
                <a:uFill>
                  <a:solidFill>
                    <a:srgbClr val="FFFFFF"/>
                  </a:solidFill>
                </a:uFill>
                <a:latin typeface="Calibri" panose="020F0502020204030204" pitchFamily="34" charset="0"/>
              </a:rPr>
              <a:t>hatásai a szakemberre</a:t>
            </a:r>
          </a:p>
          <a:p>
            <a:endParaRPr lang="en-GB" dirty="0"/>
          </a:p>
        </p:txBody>
      </p:sp>
    </p:spTree>
    <p:extLst>
      <p:ext uri="{BB962C8B-B14F-4D97-AF65-F5344CB8AC3E}">
        <p14:creationId xmlns:p14="http://schemas.microsoft.com/office/powerpoint/2010/main" val="3600951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EADF911-BEC9-4E86-97D2-4BFF58E0E8FF}"/>
              </a:ext>
            </a:extLst>
          </p:cNvPr>
          <p:cNvSpPr>
            <a:spLocks noGrp="1"/>
          </p:cNvSpPr>
          <p:nvPr>
            <p:ph type="title"/>
          </p:nvPr>
        </p:nvSpPr>
        <p:spPr/>
        <p:txBody>
          <a:bodyPr/>
          <a:lstStyle/>
          <a:p>
            <a:r>
              <a:rPr lang="hu-HU" dirty="0">
                <a:solidFill>
                  <a:schemeClr val="bg1"/>
                </a:solidFill>
              </a:rPr>
              <a:t>Témavázlat</a:t>
            </a:r>
          </a:p>
        </p:txBody>
      </p:sp>
      <p:sp>
        <p:nvSpPr>
          <p:cNvPr id="3" name="Tartalom helye 2">
            <a:extLst>
              <a:ext uri="{FF2B5EF4-FFF2-40B4-BE49-F238E27FC236}">
                <a16:creationId xmlns:a16="http://schemas.microsoft.com/office/drawing/2014/main" id="{9EF8EDAB-9662-4369-B000-F9A5D0ACE350}"/>
              </a:ext>
            </a:extLst>
          </p:cNvPr>
          <p:cNvSpPr>
            <a:spLocks noGrp="1"/>
          </p:cNvSpPr>
          <p:nvPr>
            <p:ph idx="1"/>
          </p:nvPr>
        </p:nvSpPr>
        <p:spPr/>
        <p:txBody>
          <a:bodyPr/>
          <a:lstStyle/>
          <a:p>
            <a:r>
              <a:rPr lang="hu-HU" dirty="0">
                <a:solidFill>
                  <a:schemeClr val="bg1"/>
                </a:solidFill>
              </a:rPr>
              <a:t>Kommunikáció fogalma</a:t>
            </a:r>
          </a:p>
          <a:p>
            <a:r>
              <a:rPr lang="hu-HU" dirty="0">
                <a:solidFill>
                  <a:schemeClr val="bg1"/>
                </a:solidFill>
              </a:rPr>
              <a:t>Metakommunikáció</a:t>
            </a:r>
          </a:p>
          <a:p>
            <a:r>
              <a:rPr lang="hu-HU" dirty="0">
                <a:solidFill>
                  <a:schemeClr val="bg1"/>
                </a:solidFill>
              </a:rPr>
              <a:t>Verbális és nonverbális kommunikáció</a:t>
            </a:r>
          </a:p>
          <a:p>
            <a:r>
              <a:rPr lang="hu-HU" dirty="0">
                <a:solidFill>
                  <a:schemeClr val="bg1"/>
                </a:solidFill>
              </a:rPr>
              <a:t>A jó előadó</a:t>
            </a:r>
          </a:p>
          <a:p>
            <a:r>
              <a:rPr lang="hu-HU" dirty="0">
                <a:solidFill>
                  <a:schemeClr val="bg1"/>
                </a:solidFill>
              </a:rPr>
              <a:t>Egészségügyi kommunikáció ismérvei (kommunikáció hozzátartozókkal, telefonos kommunikáció, a beteg együttműködésének javítása, értő figyelem/hallgatás, kommunikáció az egészségügyi teamben)</a:t>
            </a:r>
          </a:p>
          <a:p>
            <a:r>
              <a:rPr lang="hu-HU" dirty="0">
                <a:solidFill>
                  <a:schemeClr val="bg1"/>
                </a:solidFill>
              </a:rPr>
              <a:t>Speciális kommunikáció fogyatékkal élőkkel</a:t>
            </a:r>
          </a:p>
        </p:txBody>
      </p:sp>
    </p:spTree>
    <p:extLst>
      <p:ext uri="{BB962C8B-B14F-4D97-AF65-F5344CB8AC3E}">
        <p14:creationId xmlns:p14="http://schemas.microsoft.com/office/powerpoint/2010/main" val="21769436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ím 3"/>
          <p:cNvSpPr>
            <a:spLocks noGrp="1"/>
          </p:cNvSpPr>
          <p:nvPr>
            <p:ph type="title"/>
          </p:nvPr>
        </p:nvSpPr>
        <p:spPr>
          <a:xfrm>
            <a:off x="1" y="152401"/>
            <a:ext cx="12011024" cy="1190624"/>
          </a:xfrm>
        </p:spPr>
        <p:txBody>
          <a:bodyPr>
            <a:normAutofit fontScale="90000"/>
          </a:bodyPr>
          <a:lstStyle/>
          <a:p>
            <a:pPr algn="ctr"/>
            <a:r>
              <a:rPr lang="hu-HU" dirty="0">
                <a:solidFill>
                  <a:schemeClr val="bg1"/>
                </a:solidFill>
              </a:rPr>
              <a:t>Személyiség modellek / </a:t>
            </a:r>
            <a:r>
              <a:rPr lang="hu-HU" dirty="0" err="1">
                <a:solidFill>
                  <a:schemeClr val="bg1"/>
                </a:solidFill>
              </a:rPr>
              <a:t>Maslow</a:t>
            </a:r>
            <a:r>
              <a:rPr lang="hu-HU" dirty="0">
                <a:solidFill>
                  <a:schemeClr val="bg1"/>
                </a:solidFill>
              </a:rPr>
              <a:t> szükséglet hierarchia</a:t>
            </a:r>
            <a:endParaRPr lang="en-GB" dirty="0">
              <a:solidFill>
                <a:schemeClr val="bg1"/>
              </a:solidFill>
            </a:endParaRPr>
          </a:p>
        </p:txBody>
      </p:sp>
      <p:pic>
        <p:nvPicPr>
          <p:cNvPr id="5" name="Picture 2" descr="masl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5854" y="1171576"/>
            <a:ext cx="7740293" cy="5600700"/>
          </a:xfrm>
          <a:prstGeom prst="rect">
            <a:avLst/>
          </a:prstGeom>
          <a:solidFill>
            <a:schemeClr val="tx2">
              <a:lumMod val="20000"/>
              <a:lumOff val="80000"/>
            </a:schemeClr>
          </a:solidFill>
        </p:spPr>
      </p:pic>
    </p:spTree>
    <p:extLst>
      <p:ext uri="{BB962C8B-B14F-4D97-AF65-F5344CB8AC3E}">
        <p14:creationId xmlns:p14="http://schemas.microsoft.com/office/powerpoint/2010/main" val="429780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02342E0-1AD1-43B0-9B87-54E7FE203350}"/>
              </a:ext>
            </a:extLst>
          </p:cNvPr>
          <p:cNvSpPr>
            <a:spLocks noGrp="1"/>
          </p:cNvSpPr>
          <p:nvPr>
            <p:ph type="title"/>
          </p:nvPr>
        </p:nvSpPr>
        <p:spPr>
          <a:xfrm>
            <a:off x="838200" y="143838"/>
            <a:ext cx="10515600" cy="565079"/>
          </a:xfrm>
        </p:spPr>
        <p:txBody>
          <a:bodyPr>
            <a:normAutofit fontScale="90000"/>
          </a:bodyPr>
          <a:lstStyle/>
          <a:p>
            <a:pPr algn="ctr"/>
            <a:r>
              <a:rPr lang="hu-HU" dirty="0">
                <a:solidFill>
                  <a:schemeClr val="bg1"/>
                </a:solidFill>
              </a:rPr>
              <a:t>Az attitűdök befolyásolása</a:t>
            </a:r>
          </a:p>
        </p:txBody>
      </p:sp>
      <p:sp>
        <p:nvSpPr>
          <p:cNvPr id="3" name="Tartalom helye 2">
            <a:extLst>
              <a:ext uri="{FF2B5EF4-FFF2-40B4-BE49-F238E27FC236}">
                <a16:creationId xmlns:a16="http://schemas.microsoft.com/office/drawing/2014/main" id="{50453BCE-A383-4A9E-98CF-7DFC051B68F3}"/>
              </a:ext>
            </a:extLst>
          </p:cNvPr>
          <p:cNvSpPr>
            <a:spLocks noGrp="1"/>
          </p:cNvSpPr>
          <p:nvPr>
            <p:ph idx="1"/>
          </p:nvPr>
        </p:nvSpPr>
        <p:spPr>
          <a:xfrm>
            <a:off x="838200" y="708917"/>
            <a:ext cx="10515600" cy="6149083"/>
          </a:xfrm>
        </p:spPr>
        <p:txBody>
          <a:bodyPr>
            <a:normAutofit fontScale="70000" lnSpcReduction="20000"/>
          </a:bodyPr>
          <a:lstStyle/>
          <a:p>
            <a:pPr>
              <a:lnSpc>
                <a:spcPct val="120000"/>
              </a:lnSpc>
            </a:pPr>
            <a:r>
              <a:rPr lang="hu-HU" dirty="0">
                <a:solidFill>
                  <a:schemeClr val="bg1"/>
                </a:solidFill>
              </a:rPr>
              <a:t>A meggyőzés nem csak kellemetlen szívességek elérése ígéretekkel, fenyegetésekkel, magyarázatokkal, dicséretekkel stb. inkább általánosan az önkéntes attitűdváltozás elérése verbális üzenetekkel. Attitűd alatt gondolatokat, érzéseket, cselekvési szándékokat tartalmazó belső válaszokat, irányultságot értenek, meghatározott válaszra való fogékonyságot (bár a kinyilvánított vélemény, egy attitűdskálán való elutasítás és egyetértés jelzése nagyban eltérhet egy későbbi tényleges viselkedéstől). Miben hisz, mit tesz szívből, mit tervez konkrétan? </a:t>
            </a:r>
          </a:p>
          <a:p>
            <a:pPr marL="0" indent="0">
              <a:lnSpc>
                <a:spcPct val="120000"/>
              </a:lnSpc>
              <a:buNone/>
            </a:pPr>
            <a:r>
              <a:rPr lang="hu-HU" dirty="0">
                <a:solidFill>
                  <a:schemeClr val="bg1"/>
                </a:solidFill>
              </a:rPr>
              <a:t>• üzenet tanulás:  a tartalom a lényeg, meg az, hogy arra mekkora figyelmet fordítanak, mennyire értik meg és mennyi ideig emlékeznek rá </a:t>
            </a:r>
          </a:p>
          <a:p>
            <a:pPr marL="0" indent="0">
              <a:lnSpc>
                <a:spcPct val="120000"/>
              </a:lnSpc>
              <a:buNone/>
            </a:pPr>
            <a:r>
              <a:rPr lang="hu-HU" dirty="0">
                <a:solidFill>
                  <a:schemeClr val="bg1"/>
                </a:solidFill>
              </a:rPr>
              <a:t>• észlelés-megítélés: csak az értelmezésre koncentrál, ugyanaz az üzenet két emberre teljesen eltérően hathat </a:t>
            </a:r>
          </a:p>
          <a:p>
            <a:pPr marL="0" indent="0">
              <a:lnSpc>
                <a:spcPct val="120000"/>
              </a:lnSpc>
              <a:buNone/>
            </a:pPr>
            <a:r>
              <a:rPr lang="hu-HU" dirty="0">
                <a:solidFill>
                  <a:schemeClr val="bg1"/>
                </a:solidFill>
              </a:rPr>
              <a:t>• motivációelméletek:  itt is a szükségletek kielégítésére való törekvés a központi elem</a:t>
            </a:r>
          </a:p>
          <a:p>
            <a:pPr marL="0" indent="0">
              <a:lnSpc>
                <a:spcPct val="120000"/>
              </a:lnSpc>
              <a:buNone/>
            </a:pPr>
            <a:r>
              <a:rPr lang="hu-HU" dirty="0">
                <a:solidFill>
                  <a:schemeClr val="bg1"/>
                </a:solidFill>
              </a:rPr>
              <a:t> • </a:t>
            </a:r>
            <a:r>
              <a:rPr lang="hu-HU" dirty="0" err="1">
                <a:solidFill>
                  <a:schemeClr val="bg1"/>
                </a:solidFill>
              </a:rPr>
              <a:t>attribúció</a:t>
            </a:r>
            <a:r>
              <a:rPr lang="hu-HU" dirty="0">
                <a:solidFill>
                  <a:schemeClr val="bg1"/>
                </a:solidFill>
              </a:rPr>
              <a:t>: </a:t>
            </a:r>
            <a:r>
              <a:rPr lang="hu-HU" dirty="0" err="1">
                <a:solidFill>
                  <a:schemeClr val="bg1"/>
                </a:solidFill>
              </a:rPr>
              <a:t>önbeteljesítő</a:t>
            </a:r>
            <a:r>
              <a:rPr lang="hu-HU" dirty="0">
                <a:solidFill>
                  <a:schemeClr val="bg1"/>
                </a:solidFill>
              </a:rPr>
              <a:t> jóslat, a tükör-én szerepéből kiindulva  </a:t>
            </a:r>
          </a:p>
          <a:p>
            <a:pPr marL="0" indent="0">
              <a:lnSpc>
                <a:spcPct val="120000"/>
              </a:lnSpc>
              <a:buNone/>
            </a:pPr>
            <a:r>
              <a:rPr lang="hu-HU" dirty="0">
                <a:solidFill>
                  <a:schemeClr val="bg1"/>
                </a:solidFill>
              </a:rPr>
              <a:t>• kombinatorikus elméletek: az új ötletek mérlegelése, egyeztetése korábbi elképzeléseikkel </a:t>
            </a:r>
          </a:p>
          <a:p>
            <a:pPr marL="0" indent="0">
              <a:lnSpc>
                <a:spcPct val="120000"/>
              </a:lnSpc>
              <a:buNone/>
            </a:pPr>
            <a:r>
              <a:rPr lang="hu-HU" dirty="0">
                <a:solidFill>
                  <a:schemeClr val="bg1"/>
                </a:solidFill>
              </a:rPr>
              <a:t>• önmeggyőzés: a belső érvrendszer szerepe a meggyőződés kialakításában Nyilvánvaló, hogy ezek különböző kombinációban működhetnek különböző szituációk, üzenetek, források és befogadók esetében. Az üzenet tartalma csak egy dolog, a forrás, a hitelesség és sok más kérdés dönti el a meggyőzés sikerességét.</a:t>
            </a:r>
          </a:p>
          <a:p>
            <a:endParaRPr lang="hu-HU" dirty="0"/>
          </a:p>
        </p:txBody>
      </p:sp>
    </p:spTree>
    <p:extLst>
      <p:ext uri="{BB962C8B-B14F-4D97-AF65-F5344CB8AC3E}">
        <p14:creationId xmlns:p14="http://schemas.microsoft.com/office/powerpoint/2010/main" val="1339432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ím 3">
            <a:extLst>
              <a:ext uri="{FF2B5EF4-FFF2-40B4-BE49-F238E27FC236}">
                <a16:creationId xmlns:a16="http://schemas.microsoft.com/office/drawing/2014/main" id="{1ACED865-FE43-4A68-9652-BB22D127BFDA}"/>
              </a:ext>
            </a:extLst>
          </p:cNvPr>
          <p:cNvSpPr>
            <a:spLocks noGrp="1"/>
          </p:cNvSpPr>
          <p:nvPr>
            <p:ph type="title"/>
          </p:nvPr>
        </p:nvSpPr>
        <p:spPr/>
        <p:txBody>
          <a:bodyPr/>
          <a:lstStyle/>
          <a:p>
            <a:r>
              <a:rPr lang="hu-HU" dirty="0">
                <a:solidFill>
                  <a:schemeClr val="bg1"/>
                </a:solidFill>
              </a:rPr>
              <a:t>Kommunikáció típusai</a:t>
            </a:r>
          </a:p>
        </p:txBody>
      </p:sp>
      <p:sp>
        <p:nvSpPr>
          <p:cNvPr id="5" name="Tartalom helye 4">
            <a:extLst>
              <a:ext uri="{FF2B5EF4-FFF2-40B4-BE49-F238E27FC236}">
                <a16:creationId xmlns:a16="http://schemas.microsoft.com/office/drawing/2014/main" id="{D8D3DA18-D922-433E-A081-EE4BBA153AB5}"/>
              </a:ext>
            </a:extLst>
          </p:cNvPr>
          <p:cNvSpPr>
            <a:spLocks noGrp="1"/>
          </p:cNvSpPr>
          <p:nvPr>
            <p:ph idx="1"/>
          </p:nvPr>
        </p:nvSpPr>
        <p:spPr/>
        <p:txBody>
          <a:bodyPr/>
          <a:lstStyle/>
          <a:p>
            <a:r>
              <a:rPr lang="hu-HU" dirty="0">
                <a:solidFill>
                  <a:schemeClr val="bg1"/>
                </a:solidFill>
              </a:rPr>
              <a:t>Kommunikációs csatornák:</a:t>
            </a:r>
          </a:p>
          <a:p>
            <a:endParaRPr lang="hu-HU" dirty="0">
              <a:solidFill>
                <a:schemeClr val="bg1"/>
              </a:solidFill>
            </a:endParaRPr>
          </a:p>
          <a:p>
            <a:r>
              <a:rPr lang="hu-HU" dirty="0">
                <a:solidFill>
                  <a:schemeClr val="bg1"/>
                </a:solidFill>
              </a:rPr>
              <a:t>Szóban</a:t>
            </a:r>
          </a:p>
          <a:p>
            <a:r>
              <a:rPr lang="hu-HU" dirty="0">
                <a:solidFill>
                  <a:schemeClr val="bg1"/>
                </a:solidFill>
              </a:rPr>
              <a:t>Írásban</a:t>
            </a:r>
          </a:p>
          <a:p>
            <a:r>
              <a:rPr lang="hu-HU" dirty="0">
                <a:solidFill>
                  <a:schemeClr val="bg1"/>
                </a:solidFill>
              </a:rPr>
              <a:t>Telefonon</a:t>
            </a:r>
          </a:p>
          <a:p>
            <a:endParaRPr lang="hu-HU" dirty="0">
              <a:solidFill>
                <a:schemeClr val="bg1"/>
              </a:solidFill>
            </a:endParaRPr>
          </a:p>
          <a:p>
            <a:r>
              <a:rPr lang="hu-HU" dirty="0">
                <a:solidFill>
                  <a:schemeClr val="bg1"/>
                </a:solidFill>
              </a:rPr>
              <a:t>Munkatársakkal, szakemberekkel, egyészségügyi team tagjaival</a:t>
            </a:r>
          </a:p>
          <a:p>
            <a:r>
              <a:rPr lang="hu-HU" dirty="0">
                <a:solidFill>
                  <a:schemeClr val="bg1"/>
                </a:solidFill>
              </a:rPr>
              <a:t>Betegoktatás</a:t>
            </a:r>
          </a:p>
          <a:p>
            <a:r>
              <a:rPr lang="hu-HU" dirty="0">
                <a:solidFill>
                  <a:schemeClr val="bg1"/>
                </a:solidFill>
              </a:rPr>
              <a:t>Tanácsadás</a:t>
            </a:r>
          </a:p>
        </p:txBody>
      </p:sp>
      <p:sp>
        <p:nvSpPr>
          <p:cNvPr id="3" name="Dia számának helye 2">
            <a:extLst>
              <a:ext uri="{FF2B5EF4-FFF2-40B4-BE49-F238E27FC236}">
                <a16:creationId xmlns:a16="http://schemas.microsoft.com/office/drawing/2014/main" id="{695C3A8B-4019-420C-84F3-46ED378C86F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DC037-E7BD-4C73-8B08-BA96F3CF2969}" type="slidenum">
              <a:rPr kumimoji="0" lang="hu-H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hu-H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0917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4086DBF-FDB2-48FF-AC0D-805DE3764208}"/>
              </a:ext>
            </a:extLst>
          </p:cNvPr>
          <p:cNvSpPr>
            <a:spLocks noGrp="1"/>
          </p:cNvSpPr>
          <p:nvPr>
            <p:ph type="title"/>
          </p:nvPr>
        </p:nvSpPr>
        <p:spPr/>
        <p:txBody>
          <a:bodyPr/>
          <a:lstStyle/>
          <a:p>
            <a:pPr algn="ctr"/>
            <a:r>
              <a:rPr lang="hu-HU" dirty="0">
                <a:solidFill>
                  <a:schemeClr val="bg1"/>
                </a:solidFill>
              </a:rPr>
              <a:t>Kommunikáció írásban</a:t>
            </a:r>
          </a:p>
        </p:txBody>
      </p:sp>
      <p:sp>
        <p:nvSpPr>
          <p:cNvPr id="3" name="Tartalom helye 2">
            <a:extLst>
              <a:ext uri="{FF2B5EF4-FFF2-40B4-BE49-F238E27FC236}">
                <a16:creationId xmlns:a16="http://schemas.microsoft.com/office/drawing/2014/main" id="{B96CFB0E-AF7E-4EDE-A601-85A1FEC59481}"/>
              </a:ext>
            </a:extLst>
          </p:cNvPr>
          <p:cNvSpPr>
            <a:spLocks noGrp="1"/>
          </p:cNvSpPr>
          <p:nvPr>
            <p:ph idx="1"/>
          </p:nvPr>
        </p:nvSpPr>
        <p:spPr>
          <a:xfrm>
            <a:off x="838200" y="1392865"/>
            <a:ext cx="10515600" cy="5100010"/>
          </a:xfrm>
        </p:spPr>
        <p:txBody>
          <a:bodyPr>
            <a:normAutofit/>
          </a:bodyPr>
          <a:lstStyle/>
          <a:p>
            <a:r>
              <a:rPr lang="pt-BR" dirty="0">
                <a:solidFill>
                  <a:schemeClr val="bg1"/>
                </a:solidFill>
              </a:rPr>
              <a:t>az írottszó pontossága rendkívül fontos</a:t>
            </a:r>
            <a:r>
              <a:rPr lang="hu-HU" dirty="0">
                <a:solidFill>
                  <a:schemeClr val="bg1"/>
                </a:solidFill>
              </a:rPr>
              <a:t> – Nyilvántartás, diagnózis, </a:t>
            </a:r>
            <a:r>
              <a:rPr lang="hu-HU" dirty="0" err="1">
                <a:solidFill>
                  <a:schemeClr val="bg1"/>
                </a:solidFill>
              </a:rPr>
              <a:t>stb</a:t>
            </a:r>
            <a:r>
              <a:rPr lang="hu-HU" dirty="0">
                <a:solidFill>
                  <a:schemeClr val="bg1"/>
                </a:solidFill>
              </a:rPr>
              <a:t> esetében</a:t>
            </a:r>
          </a:p>
          <a:p>
            <a:r>
              <a:rPr lang="hu-HU" dirty="0">
                <a:solidFill>
                  <a:schemeClr val="bg1"/>
                </a:solidFill>
              </a:rPr>
              <a:t>Az írásos kommunikációs formák használatának egyik </a:t>
            </a:r>
            <a:r>
              <a:rPr lang="hu-HU" b="1" dirty="0">
                <a:solidFill>
                  <a:schemeClr val="bg1"/>
                </a:solidFill>
              </a:rPr>
              <a:t>előnye</a:t>
            </a:r>
            <a:r>
              <a:rPr lang="hu-HU" dirty="0">
                <a:solidFill>
                  <a:schemeClr val="bg1"/>
                </a:solidFill>
              </a:rPr>
              <a:t>, hogy az írásos üzeneteket nem kell a pillanat erejével szállítani; </a:t>
            </a:r>
          </a:p>
          <a:p>
            <a:r>
              <a:rPr lang="hu-HU" dirty="0">
                <a:solidFill>
                  <a:schemeClr val="bg1"/>
                </a:solidFill>
              </a:rPr>
              <a:t>ehelyett többször szerkeszthetőkés módosíthatók, mielőtt elküldenék azokat, hogy a tartalom maximálisan pontoslegyen. </a:t>
            </a:r>
          </a:p>
          <a:p>
            <a:r>
              <a:rPr lang="hu-HU" dirty="0">
                <a:solidFill>
                  <a:schemeClr val="bg1"/>
                </a:solidFill>
              </a:rPr>
              <a:t>Egy másik előnye az, hogy az írásos kommunikáció folyamatosan rögzíti az üzeneteket, és menthető a későbbi felhasználásra, visszanézhető.</a:t>
            </a:r>
          </a:p>
          <a:p>
            <a:r>
              <a:rPr lang="hu-HU" dirty="0">
                <a:solidFill>
                  <a:schemeClr val="bg1"/>
                </a:solidFill>
              </a:rPr>
              <a:t>a címzettek számára, hogy több időt szánjanak az üzenet </a:t>
            </a:r>
            <a:r>
              <a:rPr lang="hu-HU" dirty="0" err="1">
                <a:solidFill>
                  <a:schemeClr val="bg1"/>
                </a:solidFill>
              </a:rPr>
              <a:t>átnézéséreés</a:t>
            </a:r>
            <a:r>
              <a:rPr lang="hu-HU" dirty="0">
                <a:solidFill>
                  <a:schemeClr val="bg1"/>
                </a:solidFill>
              </a:rPr>
              <a:t> megfelelő visszajelzést nyújtsanak.</a:t>
            </a:r>
          </a:p>
          <a:p>
            <a:endParaRPr lang="hu-HU" dirty="0"/>
          </a:p>
        </p:txBody>
      </p:sp>
    </p:spTree>
    <p:extLst>
      <p:ext uri="{BB962C8B-B14F-4D97-AF65-F5344CB8AC3E}">
        <p14:creationId xmlns:p14="http://schemas.microsoft.com/office/powerpoint/2010/main" val="8310455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63DE08B-D8BC-4C9E-89D1-ADE207A1F96C}"/>
              </a:ext>
            </a:extLst>
          </p:cNvPr>
          <p:cNvSpPr>
            <a:spLocks noGrp="1"/>
          </p:cNvSpPr>
          <p:nvPr>
            <p:ph type="title"/>
          </p:nvPr>
        </p:nvSpPr>
        <p:spPr/>
        <p:txBody>
          <a:bodyPr/>
          <a:lstStyle/>
          <a:p>
            <a:pPr algn="ctr"/>
            <a:r>
              <a:rPr lang="hu-HU" dirty="0">
                <a:solidFill>
                  <a:schemeClr val="bg1"/>
                </a:solidFill>
              </a:rPr>
              <a:t>Kommunikáció írásban</a:t>
            </a:r>
          </a:p>
        </p:txBody>
      </p:sp>
      <p:sp>
        <p:nvSpPr>
          <p:cNvPr id="3" name="Tartalom helye 2">
            <a:extLst>
              <a:ext uri="{FF2B5EF4-FFF2-40B4-BE49-F238E27FC236}">
                <a16:creationId xmlns:a16="http://schemas.microsoft.com/office/drawing/2014/main" id="{17CCC513-C94D-4BAA-921B-30E799E34C4C}"/>
              </a:ext>
            </a:extLst>
          </p:cNvPr>
          <p:cNvSpPr>
            <a:spLocks noGrp="1"/>
          </p:cNvSpPr>
          <p:nvPr>
            <p:ph idx="1"/>
          </p:nvPr>
        </p:nvSpPr>
        <p:spPr/>
        <p:txBody>
          <a:bodyPr/>
          <a:lstStyle/>
          <a:p>
            <a:r>
              <a:rPr lang="hu-HU" b="1" dirty="0">
                <a:solidFill>
                  <a:schemeClr val="bg1"/>
                </a:solidFill>
              </a:rPr>
              <a:t>Hátránya:</a:t>
            </a:r>
          </a:p>
          <a:p>
            <a:endParaRPr lang="hu-HU" dirty="0">
              <a:solidFill>
                <a:schemeClr val="bg1"/>
              </a:solidFill>
            </a:endParaRPr>
          </a:p>
          <a:p>
            <a:r>
              <a:rPr lang="hu-HU" dirty="0">
                <a:solidFill>
                  <a:schemeClr val="bg1"/>
                </a:solidFill>
              </a:rPr>
              <a:t>Például, a szóbeli kommunikációtól eltérően, ahol a benyomások és a reakciók azonnal cserélődnek, az írásos kommunikáció küldője általában nem kap azonnali visszajelzést az üzenetéhez.</a:t>
            </a:r>
          </a:p>
          <a:p>
            <a:r>
              <a:rPr lang="hu-HU" dirty="0">
                <a:solidFill>
                  <a:schemeClr val="bg1"/>
                </a:solidFill>
              </a:rPr>
              <a:t>Ezen kívül az írásos üzenetek elkészítése gyakran több időt vesz igénybe.</a:t>
            </a:r>
          </a:p>
          <a:p>
            <a:endParaRPr lang="hu-HU" dirty="0"/>
          </a:p>
        </p:txBody>
      </p:sp>
    </p:spTree>
    <p:extLst>
      <p:ext uri="{BB962C8B-B14F-4D97-AF65-F5344CB8AC3E}">
        <p14:creationId xmlns:p14="http://schemas.microsoft.com/office/powerpoint/2010/main" val="133819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3CB4B0D-3643-4D7D-B757-94A89CF8E584}"/>
              </a:ext>
            </a:extLst>
          </p:cNvPr>
          <p:cNvSpPr>
            <a:spLocks noGrp="1"/>
          </p:cNvSpPr>
          <p:nvPr>
            <p:ph type="title"/>
          </p:nvPr>
        </p:nvSpPr>
        <p:spPr/>
        <p:txBody>
          <a:bodyPr/>
          <a:lstStyle/>
          <a:p>
            <a:pPr algn="ctr"/>
            <a:r>
              <a:rPr lang="hu-HU" dirty="0">
                <a:solidFill>
                  <a:schemeClr val="bg1"/>
                </a:solidFill>
              </a:rPr>
              <a:t>Kommunikáció szóban</a:t>
            </a:r>
          </a:p>
        </p:txBody>
      </p:sp>
      <p:sp>
        <p:nvSpPr>
          <p:cNvPr id="3" name="Tartalom helye 2">
            <a:extLst>
              <a:ext uri="{FF2B5EF4-FFF2-40B4-BE49-F238E27FC236}">
                <a16:creationId xmlns:a16="http://schemas.microsoft.com/office/drawing/2014/main" id="{249E2478-6506-410B-AEBA-C364F652CEB2}"/>
              </a:ext>
            </a:extLst>
          </p:cNvPr>
          <p:cNvSpPr>
            <a:spLocks noGrp="1"/>
          </p:cNvSpPr>
          <p:nvPr>
            <p:ph idx="1"/>
          </p:nvPr>
        </p:nvSpPr>
        <p:spPr>
          <a:xfrm>
            <a:off x="838200" y="1467293"/>
            <a:ext cx="10515600" cy="5025582"/>
          </a:xfrm>
        </p:spPr>
        <p:txBody>
          <a:bodyPr>
            <a:normAutofit/>
          </a:bodyPr>
          <a:lstStyle/>
          <a:p>
            <a:r>
              <a:rPr lang="hu-HU" dirty="0">
                <a:solidFill>
                  <a:schemeClr val="bg1"/>
                </a:solidFill>
              </a:rPr>
              <a:t>A szóbeli kommunikáció a kommunikáció egyik fő típusa. </a:t>
            </a:r>
          </a:p>
          <a:p>
            <a:r>
              <a:rPr lang="hu-HU" dirty="0">
                <a:solidFill>
                  <a:schemeClr val="bg1"/>
                </a:solidFill>
              </a:rPr>
              <a:t>Fontos, hogy világos beszédet, megfelelő nyelvet válasszanak, megfelelő hangot és hangnemet, tempót használjanak.</a:t>
            </a:r>
          </a:p>
          <a:p>
            <a:r>
              <a:rPr lang="hu-HU" dirty="0">
                <a:solidFill>
                  <a:schemeClr val="bg1"/>
                </a:solidFill>
              </a:rPr>
              <a:t>Fontos figyelembe venni az </a:t>
            </a:r>
            <a:r>
              <a:rPr lang="hu-HU" b="1" dirty="0">
                <a:solidFill>
                  <a:schemeClr val="bg1"/>
                </a:solidFill>
              </a:rPr>
              <a:t>aktív hallgatási </a:t>
            </a:r>
            <a:r>
              <a:rPr lang="hu-HU" dirty="0">
                <a:solidFill>
                  <a:schemeClr val="bg1"/>
                </a:solidFill>
              </a:rPr>
              <a:t>készségeket is. </a:t>
            </a:r>
          </a:p>
          <a:p>
            <a:r>
              <a:rPr lang="hu-HU" dirty="0">
                <a:solidFill>
                  <a:schemeClr val="bg1"/>
                </a:solidFill>
              </a:rPr>
              <a:t>Az aktív hallgatás arról szól, hogy miközben tényleg részt vesz a beszélgetésben, hallgat és kérdéseket tesz fel.</a:t>
            </a:r>
          </a:p>
          <a:p>
            <a:r>
              <a:rPr lang="hu-HU" dirty="0">
                <a:solidFill>
                  <a:schemeClr val="bg1"/>
                </a:solidFill>
              </a:rPr>
              <a:t>A közvetlen kommunikáció magában foglalja nemcsak a verbális kommunikációt, hanem a nem-verbális kommunikációt is. </a:t>
            </a:r>
          </a:p>
          <a:p>
            <a:r>
              <a:rPr lang="hu-HU" dirty="0">
                <a:solidFill>
                  <a:schemeClr val="bg1"/>
                </a:solidFill>
              </a:rPr>
              <a:t>Az egészségügyi gondozókkal való beszélgetés során fontos figyelembe venni a testtartást, az arckifejezéseket, a szemkontaktust, az érintés és a személyes tér megfelelő használatát, gesztusokat.</a:t>
            </a:r>
          </a:p>
          <a:p>
            <a:endParaRPr lang="hu-HU" dirty="0"/>
          </a:p>
        </p:txBody>
      </p:sp>
    </p:spTree>
    <p:extLst>
      <p:ext uri="{BB962C8B-B14F-4D97-AF65-F5344CB8AC3E}">
        <p14:creationId xmlns:p14="http://schemas.microsoft.com/office/powerpoint/2010/main" val="9774616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B2193FA-517D-4393-BD08-288AA06C5A0D}"/>
              </a:ext>
            </a:extLst>
          </p:cNvPr>
          <p:cNvSpPr>
            <a:spLocks noGrp="1"/>
          </p:cNvSpPr>
          <p:nvPr>
            <p:ph type="title"/>
          </p:nvPr>
        </p:nvSpPr>
        <p:spPr/>
        <p:txBody>
          <a:bodyPr/>
          <a:lstStyle/>
          <a:p>
            <a:pPr algn="ctr"/>
            <a:r>
              <a:rPr lang="hu-HU" dirty="0">
                <a:solidFill>
                  <a:schemeClr val="bg1"/>
                </a:solidFill>
              </a:rPr>
              <a:t>Kommunikáció szóban</a:t>
            </a:r>
          </a:p>
        </p:txBody>
      </p:sp>
      <p:sp>
        <p:nvSpPr>
          <p:cNvPr id="3" name="Tartalom helye 2">
            <a:extLst>
              <a:ext uri="{FF2B5EF4-FFF2-40B4-BE49-F238E27FC236}">
                <a16:creationId xmlns:a16="http://schemas.microsoft.com/office/drawing/2014/main" id="{AAAA4C3B-03C4-4905-9DF2-D3C32B4F2168}"/>
              </a:ext>
            </a:extLst>
          </p:cNvPr>
          <p:cNvSpPr>
            <a:spLocks noGrp="1"/>
          </p:cNvSpPr>
          <p:nvPr>
            <p:ph idx="1"/>
          </p:nvPr>
        </p:nvSpPr>
        <p:spPr>
          <a:xfrm>
            <a:off x="838200" y="1414130"/>
            <a:ext cx="10515600" cy="5078745"/>
          </a:xfrm>
        </p:spPr>
        <p:txBody>
          <a:bodyPr>
            <a:normAutofit lnSpcReduction="10000"/>
          </a:bodyPr>
          <a:lstStyle/>
          <a:p>
            <a:r>
              <a:rPr lang="hu-HU" dirty="0">
                <a:solidFill>
                  <a:schemeClr val="bg1"/>
                </a:solidFill>
              </a:rPr>
              <a:t>Telefonon:</a:t>
            </a:r>
          </a:p>
          <a:p>
            <a:r>
              <a:rPr lang="hu-HU" dirty="0">
                <a:solidFill>
                  <a:schemeClr val="bg1"/>
                </a:solidFill>
              </a:rPr>
              <a:t>szóbeli kommunikáció egyik módja: de a nem-verbális kommunikáció nagy része elvész a telefonhívás során: az üzenetek félremehetnek és a jelentések </a:t>
            </a:r>
            <a:r>
              <a:rPr lang="hu-HU" i="1" dirty="0">
                <a:solidFill>
                  <a:schemeClr val="bg1"/>
                </a:solidFill>
              </a:rPr>
              <a:t>félreértelmezhetők</a:t>
            </a:r>
            <a:r>
              <a:rPr lang="hu-HU" dirty="0">
                <a:solidFill>
                  <a:schemeClr val="bg1"/>
                </a:solidFill>
              </a:rPr>
              <a:t>. </a:t>
            </a:r>
          </a:p>
          <a:p>
            <a:r>
              <a:rPr lang="hu-HU" dirty="0">
                <a:solidFill>
                  <a:schemeClr val="bg1"/>
                </a:solidFill>
              </a:rPr>
              <a:t>Ezért kell figyelni az egyéni verbális készségekre, amikor telefonon beszélnek. Beszélgetés egy kollégával a telefonon gyakran nehéz feladat. </a:t>
            </a:r>
          </a:p>
          <a:p>
            <a:r>
              <a:rPr lang="hu-HU" dirty="0">
                <a:solidFill>
                  <a:schemeClr val="bg1"/>
                </a:solidFill>
              </a:rPr>
              <a:t>Különösen a hívófélnek kell ügyelnie a világos és professzionális nyelv használatára, pozitív hangnemben, tisztázva saját kijelentését, és általában is igyekezni kell </a:t>
            </a:r>
            <a:r>
              <a:rPr lang="hu-HU" b="1" dirty="0">
                <a:solidFill>
                  <a:schemeClr val="bg1"/>
                </a:solidFill>
              </a:rPr>
              <a:t>pozitívnak lenni a beszélgetés során</a:t>
            </a:r>
            <a:r>
              <a:rPr lang="hu-HU" dirty="0">
                <a:solidFill>
                  <a:schemeClr val="bg1"/>
                </a:solidFill>
              </a:rPr>
              <a:t>. Fontos, hogy a beszélőt mindig </a:t>
            </a:r>
            <a:r>
              <a:rPr lang="hu-HU" b="1" dirty="0">
                <a:solidFill>
                  <a:schemeClr val="bg1"/>
                </a:solidFill>
              </a:rPr>
              <a:t>udvariasan, gondosan és odafigyelve hallgassuk</a:t>
            </a:r>
            <a:r>
              <a:rPr lang="hu-HU" dirty="0">
                <a:solidFill>
                  <a:schemeClr val="bg1"/>
                </a:solidFill>
              </a:rPr>
              <a:t>.</a:t>
            </a:r>
          </a:p>
          <a:p>
            <a:endParaRPr lang="hu-HU" dirty="0"/>
          </a:p>
        </p:txBody>
      </p:sp>
    </p:spTree>
    <p:extLst>
      <p:ext uri="{BB962C8B-B14F-4D97-AF65-F5344CB8AC3E}">
        <p14:creationId xmlns:p14="http://schemas.microsoft.com/office/powerpoint/2010/main" val="30074534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09D421B-E956-4B18-A085-A936FDD3568B}"/>
              </a:ext>
            </a:extLst>
          </p:cNvPr>
          <p:cNvSpPr>
            <a:spLocks noGrp="1"/>
          </p:cNvSpPr>
          <p:nvPr>
            <p:ph type="title"/>
          </p:nvPr>
        </p:nvSpPr>
        <p:spPr/>
        <p:txBody>
          <a:bodyPr/>
          <a:lstStyle/>
          <a:p>
            <a:pPr algn="ctr"/>
            <a:r>
              <a:rPr lang="hu-HU" dirty="0">
                <a:solidFill>
                  <a:schemeClr val="bg1"/>
                </a:solidFill>
              </a:rPr>
              <a:t>A kommunikáció lehet</a:t>
            </a:r>
            <a:br>
              <a:rPr lang="hu-HU" dirty="0"/>
            </a:br>
            <a:endParaRPr lang="hu-HU" dirty="0"/>
          </a:p>
        </p:txBody>
      </p:sp>
      <p:sp>
        <p:nvSpPr>
          <p:cNvPr id="3" name="Tartalom helye 2">
            <a:extLst>
              <a:ext uri="{FF2B5EF4-FFF2-40B4-BE49-F238E27FC236}">
                <a16:creationId xmlns:a16="http://schemas.microsoft.com/office/drawing/2014/main" id="{4C6328A8-E581-4B7F-828E-6EECF6D4F04D}"/>
              </a:ext>
            </a:extLst>
          </p:cNvPr>
          <p:cNvSpPr>
            <a:spLocks noGrp="1"/>
          </p:cNvSpPr>
          <p:nvPr>
            <p:ph idx="1"/>
          </p:nvPr>
        </p:nvSpPr>
        <p:spPr>
          <a:xfrm>
            <a:off x="838200" y="1244009"/>
            <a:ext cx="10515600" cy="5248866"/>
          </a:xfrm>
        </p:spPr>
        <p:txBody>
          <a:bodyPr/>
          <a:lstStyle/>
          <a:p>
            <a:r>
              <a:rPr lang="hu-HU" dirty="0">
                <a:solidFill>
                  <a:schemeClr val="bg1"/>
                </a:solidFill>
              </a:rPr>
              <a:t>függőleges: hierarchikus kommunikáció</a:t>
            </a:r>
          </a:p>
          <a:p>
            <a:r>
              <a:rPr lang="hu-HU" dirty="0">
                <a:solidFill>
                  <a:schemeClr val="bg1"/>
                </a:solidFill>
              </a:rPr>
              <a:t> vízszintes </a:t>
            </a:r>
          </a:p>
          <a:p>
            <a:r>
              <a:rPr lang="hu-HU" dirty="0">
                <a:solidFill>
                  <a:schemeClr val="bg1"/>
                </a:solidFill>
              </a:rPr>
              <a:t> átlós</a:t>
            </a:r>
          </a:p>
          <a:p>
            <a:r>
              <a:rPr lang="hu-HU" dirty="0">
                <a:solidFill>
                  <a:schemeClr val="bg1"/>
                </a:solidFill>
              </a:rPr>
              <a:t>Az egészségügyi ellátási környezetet hierarchikus kultúra jellemzi, ahol az orvosok általában a csúcson vannak. </a:t>
            </a:r>
          </a:p>
          <a:p>
            <a:r>
              <a:rPr lang="hu-HU" dirty="0">
                <a:solidFill>
                  <a:schemeClr val="bg1"/>
                </a:solidFill>
              </a:rPr>
              <a:t>A  hierarchia ténylegesen a hatékony kommunikáció és együttműködés közös akadályát jelenti. </a:t>
            </a:r>
          </a:p>
          <a:p>
            <a:r>
              <a:rPr lang="hu-HU" dirty="0">
                <a:solidFill>
                  <a:schemeClr val="bg1"/>
                </a:solidFill>
              </a:rPr>
              <a:t>A hierarchia tetején lévő egyének megfélemlítő magatartása akadályozhatja a kommunikációt. </a:t>
            </a:r>
          </a:p>
          <a:p>
            <a:endParaRPr lang="hu-HU" dirty="0"/>
          </a:p>
        </p:txBody>
      </p:sp>
    </p:spTree>
    <p:extLst>
      <p:ext uri="{BB962C8B-B14F-4D97-AF65-F5344CB8AC3E}">
        <p14:creationId xmlns:p14="http://schemas.microsoft.com/office/powerpoint/2010/main" val="34064438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86F9451-522E-4460-9036-9ED2AC3F5C5E}"/>
              </a:ext>
            </a:extLst>
          </p:cNvPr>
          <p:cNvSpPr>
            <a:spLocks noGrp="1"/>
          </p:cNvSpPr>
          <p:nvPr>
            <p:ph type="title"/>
          </p:nvPr>
        </p:nvSpPr>
        <p:spPr/>
        <p:txBody>
          <a:bodyPr/>
          <a:lstStyle/>
          <a:p>
            <a:pPr algn="ctr"/>
            <a:r>
              <a:rPr lang="hu-HU" dirty="0">
                <a:solidFill>
                  <a:schemeClr val="bg1"/>
                </a:solidFill>
              </a:rPr>
              <a:t>Életkor és nem szerepe a kommunikációban</a:t>
            </a:r>
          </a:p>
        </p:txBody>
      </p:sp>
      <p:sp>
        <p:nvSpPr>
          <p:cNvPr id="3" name="Tartalom helye 2">
            <a:extLst>
              <a:ext uri="{FF2B5EF4-FFF2-40B4-BE49-F238E27FC236}">
                <a16:creationId xmlns:a16="http://schemas.microsoft.com/office/drawing/2014/main" id="{CC742EB2-B95D-4B3F-999F-6D9C7F4B64AC}"/>
              </a:ext>
            </a:extLst>
          </p:cNvPr>
          <p:cNvSpPr>
            <a:spLocks noGrp="1"/>
          </p:cNvSpPr>
          <p:nvPr>
            <p:ph idx="1"/>
          </p:nvPr>
        </p:nvSpPr>
        <p:spPr>
          <a:xfrm>
            <a:off x="838200" y="1424764"/>
            <a:ext cx="10515600" cy="5273748"/>
          </a:xfrm>
        </p:spPr>
        <p:txBody>
          <a:bodyPr/>
          <a:lstStyle/>
          <a:p>
            <a:endParaRPr lang="hu-HU" dirty="0">
              <a:solidFill>
                <a:schemeClr val="bg1"/>
              </a:solidFill>
            </a:endParaRPr>
          </a:p>
          <a:p>
            <a:r>
              <a:rPr lang="hu-HU" dirty="0">
                <a:solidFill>
                  <a:schemeClr val="bg1"/>
                </a:solidFill>
              </a:rPr>
              <a:t>A kommunikációs stílusok, értékek és elvárások nemi és életkor szerinti különbségeire vonatkozó kérdések gyakoriak minden munkahelyi helyzetben:</a:t>
            </a:r>
          </a:p>
          <a:p>
            <a:r>
              <a:rPr lang="hu-HU" dirty="0">
                <a:solidFill>
                  <a:schemeClr val="bg1"/>
                </a:solidFill>
              </a:rPr>
              <a:t> Az egészségügyi ágazatban, ahol a legtöbb orvos férfi átlagosan magas az életkorral, viszont a legtöbb nővér fiatal és nő, a kommunikációs problémákat a nemi különbségek tovább erősítik.</a:t>
            </a:r>
          </a:p>
          <a:p>
            <a:r>
              <a:rPr lang="hu-HU" dirty="0">
                <a:solidFill>
                  <a:schemeClr val="bg1"/>
                </a:solidFill>
              </a:rPr>
              <a:t>De ez bármely munkahelyen problémát jelenthet.</a:t>
            </a:r>
          </a:p>
          <a:p>
            <a:endParaRPr lang="hu-HU" dirty="0"/>
          </a:p>
        </p:txBody>
      </p:sp>
    </p:spTree>
    <p:extLst>
      <p:ext uri="{BB962C8B-B14F-4D97-AF65-F5344CB8AC3E}">
        <p14:creationId xmlns:p14="http://schemas.microsoft.com/office/powerpoint/2010/main" val="252724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645DDC0-C63A-41B7-A9E2-6B69448D5344}"/>
              </a:ext>
            </a:extLst>
          </p:cNvPr>
          <p:cNvSpPr>
            <a:spLocks noGrp="1"/>
          </p:cNvSpPr>
          <p:nvPr>
            <p:ph type="title"/>
          </p:nvPr>
        </p:nvSpPr>
        <p:spPr>
          <a:xfrm>
            <a:off x="838200" y="365125"/>
            <a:ext cx="10515600" cy="740661"/>
          </a:xfrm>
        </p:spPr>
        <p:txBody>
          <a:bodyPr/>
          <a:lstStyle/>
          <a:p>
            <a:pPr algn="ctr"/>
            <a:r>
              <a:rPr lang="hu-HU" dirty="0">
                <a:solidFill>
                  <a:schemeClr val="bg1"/>
                </a:solidFill>
              </a:rPr>
              <a:t>Szerepek és irányok</a:t>
            </a:r>
          </a:p>
        </p:txBody>
      </p:sp>
      <p:sp>
        <p:nvSpPr>
          <p:cNvPr id="3" name="Tartalom helye 2">
            <a:extLst>
              <a:ext uri="{FF2B5EF4-FFF2-40B4-BE49-F238E27FC236}">
                <a16:creationId xmlns:a16="http://schemas.microsoft.com/office/drawing/2014/main" id="{5DEBF491-0390-4F11-A135-1DF28D1BBFFB}"/>
              </a:ext>
            </a:extLst>
          </p:cNvPr>
          <p:cNvSpPr>
            <a:spLocks noGrp="1"/>
          </p:cNvSpPr>
          <p:nvPr>
            <p:ph idx="1"/>
          </p:nvPr>
        </p:nvSpPr>
        <p:spPr>
          <a:xfrm>
            <a:off x="838200" y="1212112"/>
            <a:ext cx="10515600" cy="5390707"/>
          </a:xfrm>
        </p:spPr>
        <p:txBody>
          <a:bodyPr>
            <a:normAutofit fontScale="85000" lnSpcReduction="20000"/>
          </a:bodyPr>
          <a:lstStyle/>
          <a:p>
            <a:r>
              <a:rPr lang="hu-HU" dirty="0">
                <a:solidFill>
                  <a:schemeClr val="bg1"/>
                </a:solidFill>
              </a:rPr>
              <a:t>A vezetés egyértelműsége feltételezi, hogy  a csoport egyértelmű célokat követ, magas szintű a részvétel, elkötelezettek a kiválóság iránt és támogatják az innovációt. </a:t>
            </a:r>
          </a:p>
          <a:p>
            <a:r>
              <a:rPr lang="hu-HU" dirty="0">
                <a:solidFill>
                  <a:schemeClr val="bg1"/>
                </a:solidFill>
              </a:rPr>
              <a:t>Minden szervezetben szoros a kapcsolat a kommunikáció és a szervezet társadalmi összetétele között, függetlenül attól, hogy jól szervezetten próbáljuk-e átadni az információt a rendszeren keresztül, vagy az informális csatorna működik-e. </a:t>
            </a:r>
          </a:p>
          <a:p>
            <a:r>
              <a:rPr lang="hu-HU" dirty="0">
                <a:solidFill>
                  <a:schemeClr val="bg1"/>
                </a:solidFill>
              </a:rPr>
              <a:t>Szükség van a </a:t>
            </a:r>
            <a:r>
              <a:rPr lang="hu-HU" b="1" dirty="0">
                <a:solidFill>
                  <a:schemeClr val="bg1"/>
                </a:solidFill>
              </a:rPr>
              <a:t>szerepek differenciálására </a:t>
            </a:r>
            <a:r>
              <a:rPr lang="hu-HU" dirty="0">
                <a:solidFill>
                  <a:schemeClr val="bg1"/>
                </a:solidFill>
              </a:rPr>
              <a:t>az alábbiak szerint:</a:t>
            </a:r>
          </a:p>
          <a:p>
            <a:r>
              <a:rPr lang="hu-HU" dirty="0">
                <a:solidFill>
                  <a:schemeClr val="bg1"/>
                </a:solidFill>
              </a:rPr>
              <a:t>megosztani a munkát és a felelősséget a csoport tagjai között annak érdekében, hogy megakadályozzák a vezető fizikai vagy kognitív túlterhelését </a:t>
            </a:r>
          </a:p>
          <a:p>
            <a:r>
              <a:rPr lang="hu-HU" dirty="0">
                <a:solidFill>
                  <a:schemeClr val="bg1"/>
                </a:solidFill>
              </a:rPr>
              <a:t>A csoport formális megalakítása: meg kell határoznia, hogy ki mit csinál, milyen feladatokat és felelősségeket visel;-önmeghatározás a csoporton belül: a szerepkör a társadalmi identitás és </a:t>
            </a:r>
            <a:r>
              <a:rPr lang="hu-HU" dirty="0" err="1">
                <a:solidFill>
                  <a:schemeClr val="bg1"/>
                </a:solidFill>
              </a:rPr>
              <a:t>önkép</a:t>
            </a:r>
            <a:r>
              <a:rPr lang="hu-HU" dirty="0">
                <a:solidFill>
                  <a:schemeClr val="bg1"/>
                </a:solidFill>
              </a:rPr>
              <a:t> egy aspektusa, a csoportomban és összességében is. </a:t>
            </a:r>
          </a:p>
          <a:p>
            <a:r>
              <a:rPr lang="hu-HU" dirty="0">
                <a:solidFill>
                  <a:schemeClr val="bg1"/>
                </a:solidFill>
              </a:rPr>
              <a:t>A szerepek differenciálása funkcionális a csoport tevékenységére, de a társadalmi és személyes identitás meghatározására is.</a:t>
            </a:r>
          </a:p>
          <a:p>
            <a:endParaRPr lang="hu-HU" dirty="0"/>
          </a:p>
        </p:txBody>
      </p:sp>
    </p:spTree>
    <p:extLst>
      <p:ext uri="{BB962C8B-B14F-4D97-AF65-F5344CB8AC3E}">
        <p14:creationId xmlns:p14="http://schemas.microsoft.com/office/powerpoint/2010/main" val="1219058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B4B26AA3-450C-4438-BDD6-D4B931B1F3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951" y="407157"/>
            <a:ext cx="8067674" cy="5803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65880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DD2C691-C86B-498E-AED3-E920E05EC3F1}"/>
              </a:ext>
            </a:extLst>
          </p:cNvPr>
          <p:cNvSpPr>
            <a:spLocks noGrp="1"/>
          </p:cNvSpPr>
          <p:nvPr>
            <p:ph type="title"/>
          </p:nvPr>
        </p:nvSpPr>
        <p:spPr/>
        <p:txBody>
          <a:bodyPr/>
          <a:lstStyle/>
          <a:p>
            <a:pPr algn="ctr"/>
            <a:r>
              <a:rPr lang="hu-HU" dirty="0">
                <a:solidFill>
                  <a:schemeClr val="bg1"/>
                </a:solidFill>
              </a:rPr>
              <a:t>Szerepek</a:t>
            </a:r>
          </a:p>
        </p:txBody>
      </p:sp>
      <p:sp>
        <p:nvSpPr>
          <p:cNvPr id="3" name="Tartalom helye 2">
            <a:extLst>
              <a:ext uri="{FF2B5EF4-FFF2-40B4-BE49-F238E27FC236}">
                <a16:creationId xmlns:a16="http://schemas.microsoft.com/office/drawing/2014/main" id="{D28A4438-359C-4EB3-BB60-AD1C7248993D}"/>
              </a:ext>
            </a:extLst>
          </p:cNvPr>
          <p:cNvSpPr>
            <a:spLocks noGrp="1"/>
          </p:cNvSpPr>
          <p:nvPr>
            <p:ph idx="1"/>
          </p:nvPr>
        </p:nvSpPr>
        <p:spPr>
          <a:xfrm>
            <a:off x="838200" y="1414130"/>
            <a:ext cx="10515600" cy="4762833"/>
          </a:xfrm>
        </p:spPr>
        <p:txBody>
          <a:bodyPr>
            <a:normAutofit lnSpcReduction="10000"/>
          </a:bodyPr>
          <a:lstStyle/>
          <a:p>
            <a:r>
              <a:rPr lang="hu-HU" dirty="0">
                <a:solidFill>
                  <a:schemeClr val="bg1"/>
                </a:solidFill>
              </a:rPr>
              <a:t>Az egészségügyi dolgozók közötti kapcsolat pozitív jelenségei a következők:</a:t>
            </a:r>
          </a:p>
          <a:p>
            <a:r>
              <a:rPr lang="hu-HU" dirty="0">
                <a:solidFill>
                  <a:schemeClr val="bg1"/>
                </a:solidFill>
              </a:rPr>
              <a:t>döntéshozatal és megosztott felelősségvállalás,</a:t>
            </a:r>
          </a:p>
          <a:p>
            <a:r>
              <a:rPr lang="hu-HU" dirty="0">
                <a:solidFill>
                  <a:schemeClr val="bg1"/>
                </a:solidFill>
              </a:rPr>
              <a:t>egyértelmű elírások az elszámoltathatóságról (számon kérhetőségről),</a:t>
            </a:r>
          </a:p>
          <a:p>
            <a:r>
              <a:rPr lang="hu-HU" dirty="0">
                <a:solidFill>
                  <a:schemeClr val="bg1"/>
                </a:solidFill>
              </a:rPr>
              <a:t>a verseny hiánya,</a:t>
            </a:r>
          </a:p>
          <a:p>
            <a:endParaRPr lang="hu-HU" dirty="0">
              <a:solidFill>
                <a:schemeClr val="bg1"/>
              </a:solidFill>
            </a:endParaRPr>
          </a:p>
          <a:p>
            <a:r>
              <a:rPr lang="hu-HU" dirty="0">
                <a:solidFill>
                  <a:schemeClr val="bg1"/>
                </a:solidFill>
              </a:rPr>
              <a:t>proaktív megítélés: a feladatnak van elsőbbsége, nem a személynek.</a:t>
            </a:r>
          </a:p>
          <a:p>
            <a:endParaRPr lang="hu-HU" dirty="0">
              <a:solidFill>
                <a:schemeClr val="bg1"/>
              </a:solidFill>
            </a:endParaRPr>
          </a:p>
          <a:p>
            <a:r>
              <a:rPr lang="hu-HU" dirty="0">
                <a:solidFill>
                  <a:schemeClr val="bg1"/>
                </a:solidFill>
              </a:rPr>
              <a:t>Egyenlőség és a szerepek különbségei: bár mindenkinek saját szerepe van, fontos, hogy mindenki ugyanazt érezze.</a:t>
            </a:r>
          </a:p>
          <a:p>
            <a:endParaRPr lang="hu-HU" dirty="0"/>
          </a:p>
        </p:txBody>
      </p:sp>
    </p:spTree>
    <p:extLst>
      <p:ext uri="{BB962C8B-B14F-4D97-AF65-F5344CB8AC3E}">
        <p14:creationId xmlns:p14="http://schemas.microsoft.com/office/powerpoint/2010/main" val="29163628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3F8F805-5454-4E62-9D26-66C1AB4E041A}"/>
              </a:ext>
            </a:extLst>
          </p:cNvPr>
          <p:cNvSpPr>
            <a:spLocks noGrp="1"/>
          </p:cNvSpPr>
          <p:nvPr>
            <p:ph type="title"/>
          </p:nvPr>
        </p:nvSpPr>
        <p:spPr>
          <a:xfrm>
            <a:off x="838200" y="365126"/>
            <a:ext cx="10515600" cy="825722"/>
          </a:xfrm>
        </p:spPr>
        <p:txBody>
          <a:bodyPr>
            <a:normAutofit fontScale="90000"/>
          </a:bodyPr>
          <a:lstStyle/>
          <a:p>
            <a:pPr algn="ctr"/>
            <a:r>
              <a:rPr lang="hu-HU" dirty="0">
                <a:solidFill>
                  <a:schemeClr val="bg1"/>
                </a:solidFill>
              </a:rPr>
              <a:t>Attitűd: Tiszteletteljes, együttműködő légkör, negatív interakciók kezelése</a:t>
            </a:r>
          </a:p>
        </p:txBody>
      </p:sp>
      <p:sp>
        <p:nvSpPr>
          <p:cNvPr id="3" name="Tartalom helye 2">
            <a:extLst>
              <a:ext uri="{FF2B5EF4-FFF2-40B4-BE49-F238E27FC236}">
                <a16:creationId xmlns:a16="http://schemas.microsoft.com/office/drawing/2014/main" id="{B8225018-FF41-4C38-A732-B4350FCB5B49}"/>
              </a:ext>
            </a:extLst>
          </p:cNvPr>
          <p:cNvSpPr>
            <a:spLocks noGrp="1"/>
          </p:cNvSpPr>
          <p:nvPr>
            <p:ph idx="1"/>
          </p:nvPr>
        </p:nvSpPr>
        <p:spPr>
          <a:xfrm>
            <a:off x="838200" y="1456660"/>
            <a:ext cx="10515600" cy="5178056"/>
          </a:xfrm>
        </p:spPr>
        <p:txBody>
          <a:bodyPr>
            <a:normAutofit fontScale="92500" lnSpcReduction="20000"/>
          </a:bodyPr>
          <a:lstStyle/>
          <a:p>
            <a:r>
              <a:rPr lang="hu-HU" dirty="0">
                <a:solidFill>
                  <a:schemeClr val="bg1"/>
                </a:solidFill>
              </a:rPr>
              <a:t>A dolgozók közötti </a:t>
            </a:r>
            <a:r>
              <a:rPr lang="hu-HU" b="1" dirty="0">
                <a:solidFill>
                  <a:schemeClr val="bg1"/>
                </a:solidFill>
              </a:rPr>
              <a:t>pozitív kommunikáció </a:t>
            </a:r>
            <a:r>
              <a:rPr lang="hu-HU" dirty="0">
                <a:solidFill>
                  <a:schemeClr val="bg1"/>
                </a:solidFill>
              </a:rPr>
              <a:t>ösztönzése és erősítése kulcsfontosságú a hatékony csapatmunka megteremtéséhez, minimalizálja a rossz kommunikációt és elkerüli a konfliktusokat.</a:t>
            </a:r>
          </a:p>
          <a:p>
            <a:r>
              <a:rPr lang="hu-HU" dirty="0">
                <a:solidFill>
                  <a:schemeClr val="bg1"/>
                </a:solidFill>
              </a:rPr>
              <a:t>Elérhető nyílt, becsületes és támogató csapatkommunikáció fejlesztésén keresztül. </a:t>
            </a:r>
          </a:p>
          <a:p>
            <a:r>
              <a:rPr lang="hu-HU" dirty="0" err="1">
                <a:solidFill>
                  <a:schemeClr val="bg1"/>
                </a:solidFill>
              </a:rPr>
              <a:t>Faragher</a:t>
            </a:r>
            <a:r>
              <a:rPr lang="hu-HU" dirty="0">
                <a:solidFill>
                  <a:schemeClr val="bg1"/>
                </a:solidFill>
              </a:rPr>
              <a:t> és </a:t>
            </a:r>
            <a:r>
              <a:rPr lang="hu-HU" dirty="0" err="1">
                <a:solidFill>
                  <a:schemeClr val="bg1"/>
                </a:solidFill>
              </a:rPr>
              <a:t>MacNaughton</a:t>
            </a:r>
            <a:r>
              <a:rPr lang="hu-HU" dirty="0">
                <a:solidFill>
                  <a:schemeClr val="bg1"/>
                </a:solidFill>
              </a:rPr>
              <a:t> (1998) szerint: "... a személyzetnek képesnek kell lennie arra, hogy jól kommunikáljon egymással és dolgozzon ki jó munkakapcsolatokat... Képesnek kell lenni arra, hogy ötleteiket összegyűjtsék, megoldják a véleménykülönbségeket és konfliktusokat, és stratégiákat dolgoznak ki a munkavégzésre„.</a:t>
            </a:r>
          </a:p>
          <a:p>
            <a:r>
              <a:rPr lang="hu-HU" dirty="0">
                <a:solidFill>
                  <a:schemeClr val="bg1"/>
                </a:solidFill>
              </a:rPr>
              <a:t>A csapatmunka, a panaszok és sérelmek kezelése, a szakmai fejlődés, a teljesítményértékelés, valamint a munkahelyi egészség és biztonság témaköreiben megfogalmazott </a:t>
            </a:r>
            <a:r>
              <a:rPr lang="hu-HU" b="1" i="1" dirty="0">
                <a:solidFill>
                  <a:schemeClr val="bg1"/>
                </a:solidFill>
              </a:rPr>
              <a:t>egyértelmű szabályok </a:t>
            </a:r>
            <a:r>
              <a:rPr lang="hu-HU" dirty="0">
                <a:solidFill>
                  <a:schemeClr val="bg1"/>
                </a:solidFill>
              </a:rPr>
              <a:t>és eljárások </a:t>
            </a:r>
            <a:r>
              <a:rPr lang="hu-HU" b="1" i="1" dirty="0">
                <a:solidFill>
                  <a:schemeClr val="bg1"/>
                </a:solidFill>
              </a:rPr>
              <a:t>egyértelmű útmutatást </a:t>
            </a:r>
            <a:r>
              <a:rPr lang="hu-HU" dirty="0">
                <a:solidFill>
                  <a:schemeClr val="bg1"/>
                </a:solidFill>
              </a:rPr>
              <a:t>és támogatást nyújtanak a személyzet számára a szolgáltatásokkal kapcsolatos kötelezettségekés elvárások tekintetében.</a:t>
            </a:r>
          </a:p>
          <a:p>
            <a:endParaRPr lang="hu-HU" dirty="0"/>
          </a:p>
        </p:txBody>
      </p:sp>
    </p:spTree>
    <p:extLst>
      <p:ext uri="{BB962C8B-B14F-4D97-AF65-F5344CB8AC3E}">
        <p14:creationId xmlns:p14="http://schemas.microsoft.com/office/powerpoint/2010/main" val="41415055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AC679EF-4882-4538-B55E-6AB309DD6A2C}"/>
              </a:ext>
            </a:extLst>
          </p:cNvPr>
          <p:cNvSpPr>
            <a:spLocks noGrp="1"/>
          </p:cNvSpPr>
          <p:nvPr>
            <p:ph type="title"/>
          </p:nvPr>
        </p:nvSpPr>
        <p:spPr/>
        <p:txBody>
          <a:bodyPr/>
          <a:lstStyle/>
          <a:p>
            <a:pPr algn="ctr"/>
            <a:r>
              <a:rPr lang="hu-HU" dirty="0">
                <a:solidFill>
                  <a:schemeClr val="bg1"/>
                </a:solidFill>
              </a:rPr>
              <a:t>Telefon etikett</a:t>
            </a:r>
          </a:p>
        </p:txBody>
      </p:sp>
      <p:sp>
        <p:nvSpPr>
          <p:cNvPr id="3" name="Tartalom helye 2">
            <a:extLst>
              <a:ext uri="{FF2B5EF4-FFF2-40B4-BE49-F238E27FC236}">
                <a16:creationId xmlns:a16="http://schemas.microsoft.com/office/drawing/2014/main" id="{9244E7A4-8F44-46F3-82E7-E1FA328E6E23}"/>
              </a:ext>
            </a:extLst>
          </p:cNvPr>
          <p:cNvSpPr>
            <a:spLocks noGrp="1"/>
          </p:cNvSpPr>
          <p:nvPr>
            <p:ph idx="1"/>
          </p:nvPr>
        </p:nvSpPr>
        <p:spPr>
          <a:xfrm>
            <a:off x="838200" y="1392865"/>
            <a:ext cx="10515600" cy="5284382"/>
          </a:xfrm>
        </p:spPr>
        <p:txBody>
          <a:bodyPr>
            <a:normAutofit fontScale="77500" lnSpcReduction="20000"/>
          </a:bodyPr>
          <a:lstStyle/>
          <a:p>
            <a:pPr>
              <a:lnSpc>
                <a:spcPct val="120000"/>
              </a:lnSpc>
              <a:spcBef>
                <a:spcPts val="0"/>
              </a:spcBef>
            </a:pPr>
            <a:r>
              <a:rPr lang="hu-HU" dirty="0">
                <a:solidFill>
                  <a:schemeClr val="bg1"/>
                </a:solidFill>
              </a:rPr>
              <a:t>"köszönöm" és a "kérem", elengedhetetlenek a professzionális hangulat megteremtéséhez</a:t>
            </a:r>
          </a:p>
          <a:p>
            <a:pPr>
              <a:lnSpc>
                <a:spcPct val="120000"/>
              </a:lnSpc>
              <a:spcBef>
                <a:spcPts val="0"/>
              </a:spcBef>
            </a:pPr>
            <a:r>
              <a:rPr lang="hu-HU" dirty="0">
                <a:solidFill>
                  <a:schemeClr val="bg1"/>
                </a:solidFill>
              </a:rPr>
              <a:t>fontos például, hogy barátságos üdvözléssel fogadja a hívást, és megfelelő hangnemet használjon.</a:t>
            </a:r>
          </a:p>
          <a:p>
            <a:pPr>
              <a:lnSpc>
                <a:spcPct val="120000"/>
              </a:lnSpc>
              <a:spcBef>
                <a:spcPts val="0"/>
              </a:spcBef>
            </a:pPr>
            <a:r>
              <a:rPr lang="hu-HU" dirty="0">
                <a:solidFill>
                  <a:schemeClr val="bg1"/>
                </a:solidFill>
              </a:rPr>
              <a:t>a hang közvetítheti a határozottságot és a bizalmat</a:t>
            </a:r>
          </a:p>
          <a:p>
            <a:pPr>
              <a:lnSpc>
                <a:spcPct val="120000"/>
              </a:lnSpc>
              <a:spcBef>
                <a:spcPts val="0"/>
              </a:spcBef>
            </a:pPr>
            <a:r>
              <a:rPr lang="hu-HU" dirty="0">
                <a:solidFill>
                  <a:schemeClr val="bg1"/>
                </a:solidFill>
              </a:rPr>
              <a:t>kommunikáció céljának megismerése és kijelölése, </a:t>
            </a:r>
          </a:p>
          <a:p>
            <a:pPr>
              <a:lnSpc>
                <a:spcPct val="120000"/>
              </a:lnSpc>
              <a:spcBef>
                <a:spcPts val="0"/>
              </a:spcBef>
            </a:pPr>
            <a:r>
              <a:rPr lang="hu-HU" dirty="0">
                <a:solidFill>
                  <a:schemeClr val="bg1"/>
                </a:solidFill>
              </a:rPr>
              <a:t>megvitatni kívánt elemek és kérdések megválaszolása és megszakítás nélkül aktívan kell hallgatni a hívót, </a:t>
            </a:r>
          </a:p>
          <a:p>
            <a:pPr>
              <a:lnSpc>
                <a:spcPct val="120000"/>
              </a:lnSpc>
              <a:spcBef>
                <a:spcPts val="0"/>
              </a:spcBef>
            </a:pPr>
            <a:r>
              <a:rPr lang="hu-HU" dirty="0">
                <a:solidFill>
                  <a:schemeClr val="bg1"/>
                </a:solidFill>
              </a:rPr>
              <a:t>Amikor a többiek durvák lesznek vagy türelmetlenekké válnak, alapvető fontosságú, hogy ne haragudjon, maradjon nyugodtnak, és diplomatikusan, udvariasan mindig mutasson hajlandóságot a probléma vagy a konfliktus megoldására.</a:t>
            </a:r>
          </a:p>
          <a:p>
            <a:pPr>
              <a:lnSpc>
                <a:spcPct val="120000"/>
              </a:lnSpc>
              <a:spcBef>
                <a:spcPts val="0"/>
              </a:spcBef>
            </a:pPr>
            <a:r>
              <a:rPr lang="hu-HU" dirty="0">
                <a:solidFill>
                  <a:schemeClr val="bg1"/>
                </a:solidFill>
              </a:rPr>
              <a:t>Mielőtt befejezi a beszélgetést, </a:t>
            </a:r>
            <a:r>
              <a:rPr lang="hu-HU" dirty="0" err="1">
                <a:solidFill>
                  <a:schemeClr val="bg1"/>
                </a:solidFill>
              </a:rPr>
              <a:t>győződjön</a:t>
            </a:r>
            <a:r>
              <a:rPr lang="hu-HU" dirty="0">
                <a:solidFill>
                  <a:schemeClr val="bg1"/>
                </a:solidFill>
              </a:rPr>
              <a:t> meg róla, hogy megválaszolta-e a hívó összes kérdését, és ha szükséges, hagyja nyitva a beszélgetést, és írja le a hívást követő műveleteket, beleértve az időkereteket / határidőket.</a:t>
            </a:r>
          </a:p>
          <a:p>
            <a:endParaRPr lang="hu-HU" dirty="0"/>
          </a:p>
        </p:txBody>
      </p:sp>
    </p:spTree>
    <p:extLst>
      <p:ext uri="{BB962C8B-B14F-4D97-AF65-F5344CB8AC3E}">
        <p14:creationId xmlns:p14="http://schemas.microsoft.com/office/powerpoint/2010/main" val="2453851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365126"/>
            <a:ext cx="10515600" cy="730250"/>
          </a:xfrm>
        </p:spPr>
        <p:txBody>
          <a:bodyPr/>
          <a:lstStyle/>
          <a:p>
            <a:pPr algn="ctr"/>
            <a:r>
              <a:rPr lang="hu-HU" dirty="0">
                <a:solidFill>
                  <a:schemeClr val="bg1"/>
                </a:solidFill>
              </a:rPr>
              <a:t>A kommunikáció alapjai</a:t>
            </a:r>
            <a:endParaRPr lang="en-GB" dirty="0">
              <a:solidFill>
                <a:schemeClr val="bg1"/>
              </a:solidFill>
            </a:endParaRPr>
          </a:p>
        </p:txBody>
      </p:sp>
      <p:sp>
        <p:nvSpPr>
          <p:cNvPr id="3" name="Tartalom helye 2"/>
          <p:cNvSpPr>
            <a:spLocks noGrp="1"/>
          </p:cNvSpPr>
          <p:nvPr>
            <p:ph idx="1"/>
          </p:nvPr>
        </p:nvSpPr>
        <p:spPr>
          <a:xfrm>
            <a:off x="838200" y="1019174"/>
            <a:ext cx="10839450" cy="5610225"/>
          </a:xfrm>
        </p:spPr>
        <p:txBody>
          <a:bodyPr>
            <a:normAutofit fontScale="92500" lnSpcReduction="10000"/>
          </a:bodyPr>
          <a:lstStyle/>
          <a:p>
            <a:pPr marL="360" indent="0" algn="just">
              <a:lnSpc>
                <a:spcPct val="110000"/>
              </a:lnSpc>
              <a:buClr>
                <a:srgbClr val="EEC85E"/>
              </a:buClr>
              <a:buSzPct val="70000"/>
              <a:buNone/>
            </a:pPr>
            <a:r>
              <a:rPr lang="hu-HU" spc="-1" dirty="0">
                <a:solidFill>
                  <a:schemeClr val="bg1"/>
                </a:solidFill>
                <a:uFill>
                  <a:solidFill>
                    <a:srgbClr val="FFFFFF"/>
                  </a:solidFill>
                </a:uFill>
              </a:rPr>
              <a:t>A kommunikáció    megindulásának alapvető feltétele, hogy a </a:t>
            </a:r>
            <a:r>
              <a:rPr lang="hu-HU" b="1" u="sng" spc="-1" dirty="0">
                <a:solidFill>
                  <a:schemeClr val="bg1"/>
                </a:solidFill>
                <a:uFill>
                  <a:solidFill>
                    <a:srgbClr val="FFFFFF"/>
                  </a:solidFill>
                </a:uFill>
              </a:rPr>
              <a:t>partnerek között kapcsolat</a:t>
            </a:r>
            <a:r>
              <a:rPr lang="hu-HU" spc="-1" dirty="0">
                <a:solidFill>
                  <a:schemeClr val="bg1"/>
                </a:solidFill>
                <a:uFill>
                  <a:solidFill>
                    <a:srgbClr val="FFFFFF"/>
                  </a:solidFill>
                </a:uFill>
              </a:rPr>
              <a:t> jöjjön létre. </a:t>
            </a:r>
            <a:endParaRPr lang="hu-HU" sz="3200" spc="-1" dirty="0">
              <a:solidFill>
                <a:schemeClr val="bg1"/>
              </a:solidFill>
              <a:uFill>
                <a:solidFill>
                  <a:srgbClr val="FFFFFF"/>
                </a:solidFill>
              </a:uFill>
            </a:endParaRPr>
          </a:p>
          <a:p>
            <a:pPr marL="360" indent="0" algn="just">
              <a:lnSpc>
                <a:spcPct val="110000"/>
              </a:lnSpc>
              <a:buClr>
                <a:srgbClr val="EEC85E"/>
              </a:buClr>
              <a:buSzPct val="70000"/>
              <a:buNone/>
            </a:pPr>
            <a:r>
              <a:rPr lang="hu-HU" spc="-1" dirty="0">
                <a:solidFill>
                  <a:schemeClr val="bg1"/>
                </a:solidFill>
                <a:uFill>
                  <a:solidFill>
                    <a:srgbClr val="FFFFFF"/>
                  </a:solidFill>
                </a:uFill>
              </a:rPr>
              <a:t>A kommunikáció létrejöttéhez szükség van az információ </a:t>
            </a:r>
            <a:r>
              <a:rPr lang="hu-HU" b="1" u="sng" spc="-1" dirty="0">
                <a:solidFill>
                  <a:schemeClr val="bg1"/>
                </a:solidFill>
                <a:uFill>
                  <a:solidFill>
                    <a:srgbClr val="FFFFFF"/>
                  </a:solidFill>
                </a:uFill>
              </a:rPr>
              <a:t>közlőjére, a befogadójára, az információra és egy kódrendszerre</a:t>
            </a:r>
            <a:r>
              <a:rPr lang="hu-HU" u="sng" spc="-1" dirty="0">
                <a:solidFill>
                  <a:schemeClr val="bg1"/>
                </a:solidFill>
                <a:uFill>
                  <a:solidFill>
                    <a:srgbClr val="FFFFFF"/>
                  </a:solidFill>
                </a:uFill>
              </a:rPr>
              <a:t>.</a:t>
            </a:r>
            <a:endParaRPr lang="hu-HU" sz="3200" spc="-1" dirty="0">
              <a:solidFill>
                <a:schemeClr val="bg1"/>
              </a:solidFill>
              <a:uFill>
                <a:solidFill>
                  <a:srgbClr val="FFFFFF"/>
                </a:solidFill>
              </a:uFill>
            </a:endParaRPr>
          </a:p>
          <a:p>
            <a:pPr marL="360" indent="0" algn="just">
              <a:lnSpc>
                <a:spcPct val="110000"/>
              </a:lnSpc>
              <a:buClr>
                <a:srgbClr val="EEC85E"/>
              </a:buClr>
              <a:buSzPct val="70000"/>
              <a:buNone/>
            </a:pPr>
            <a:r>
              <a:rPr lang="hu-HU" spc="-1" dirty="0">
                <a:solidFill>
                  <a:schemeClr val="bg1"/>
                </a:solidFill>
                <a:uFill>
                  <a:solidFill>
                    <a:srgbClr val="FFFFFF"/>
                  </a:solidFill>
                </a:uFill>
              </a:rPr>
              <a:t>A befogadó csak úgy értheti meg a kommunikáció tartalmát, ha számára </a:t>
            </a:r>
            <a:endParaRPr lang="hu-HU" sz="3200" spc="-1" dirty="0">
              <a:solidFill>
                <a:schemeClr val="bg1"/>
              </a:solidFill>
              <a:uFill>
                <a:solidFill>
                  <a:srgbClr val="FFFFFF"/>
                </a:solidFill>
              </a:uFill>
            </a:endParaRPr>
          </a:p>
          <a:p>
            <a:pPr marL="360" indent="0" algn="just">
              <a:lnSpc>
                <a:spcPct val="110000"/>
              </a:lnSpc>
              <a:buClr>
                <a:srgbClr val="EEC85E"/>
              </a:buClr>
              <a:buSzPct val="70000"/>
              <a:buNone/>
            </a:pPr>
            <a:r>
              <a:rPr lang="hu-HU" b="1" u="sng" spc="-1" dirty="0">
                <a:solidFill>
                  <a:schemeClr val="bg1"/>
                </a:solidFill>
                <a:uFill>
                  <a:solidFill>
                    <a:srgbClr val="FFFFFF"/>
                  </a:solidFill>
                </a:uFill>
              </a:rPr>
              <a:t>a kód megfejthető</a:t>
            </a:r>
            <a:r>
              <a:rPr lang="hu-HU" u="sng" spc="-1" dirty="0">
                <a:solidFill>
                  <a:schemeClr val="bg1"/>
                </a:solidFill>
                <a:uFill>
                  <a:solidFill>
                    <a:srgbClr val="FFFFFF"/>
                  </a:solidFill>
                </a:uFill>
              </a:rPr>
              <a:t>.</a:t>
            </a:r>
            <a:endParaRPr lang="hu-HU" sz="3200" spc="-1" dirty="0">
              <a:solidFill>
                <a:schemeClr val="bg1"/>
              </a:solidFill>
              <a:uFill>
                <a:solidFill>
                  <a:srgbClr val="FFFFFF"/>
                </a:solidFill>
              </a:uFill>
            </a:endParaRPr>
          </a:p>
          <a:p>
            <a:pPr marL="360" indent="0" algn="just">
              <a:lnSpc>
                <a:spcPct val="110000"/>
              </a:lnSpc>
              <a:buClr>
                <a:srgbClr val="000000"/>
              </a:buClr>
              <a:buNone/>
            </a:pPr>
            <a:r>
              <a:rPr lang="hu-HU" spc="-1" dirty="0">
                <a:solidFill>
                  <a:schemeClr val="bg1"/>
                </a:solidFill>
                <a:uFill>
                  <a:solidFill>
                    <a:srgbClr val="FFFFFF"/>
                  </a:solidFill>
                </a:uFill>
              </a:rPr>
              <a:t>Az üzenet mindig valamilyen jelrendszerben jön létre. </a:t>
            </a:r>
            <a:endParaRPr lang="hu-HU" sz="3200" spc="-1" dirty="0">
              <a:solidFill>
                <a:schemeClr val="bg1"/>
              </a:solidFill>
              <a:uFill>
                <a:solidFill>
                  <a:srgbClr val="FFFFFF"/>
                </a:solidFill>
              </a:uFill>
            </a:endParaRPr>
          </a:p>
          <a:p>
            <a:pPr marL="360" indent="0" algn="just">
              <a:lnSpc>
                <a:spcPct val="110000"/>
              </a:lnSpc>
              <a:buClr>
                <a:srgbClr val="000000"/>
              </a:buClr>
              <a:buNone/>
            </a:pPr>
            <a:r>
              <a:rPr lang="hu-HU" spc="-1" dirty="0">
                <a:solidFill>
                  <a:schemeClr val="bg1"/>
                </a:solidFill>
                <a:uFill>
                  <a:solidFill>
                    <a:srgbClr val="FFFFFF"/>
                  </a:solidFill>
                </a:uFill>
              </a:rPr>
              <a:t>Az információcsere módját, a kódolás, dekódolás folyamatát meghatározza az adott szituáció, amelyben erre sor kerül illetve a társadalmi környezet minden jogi, gazdasági infrastrukturális feltételrendszerével együtt.</a:t>
            </a:r>
            <a:endParaRPr lang="hu-HU" sz="3200" spc="-1" dirty="0">
              <a:solidFill>
                <a:schemeClr val="bg1"/>
              </a:solidFill>
              <a:uFill>
                <a:solidFill>
                  <a:srgbClr val="FFFFFF"/>
                </a:solidFill>
              </a:uFill>
            </a:endParaRPr>
          </a:p>
          <a:p>
            <a:pPr marL="360" indent="0" algn="just">
              <a:lnSpc>
                <a:spcPct val="110000"/>
              </a:lnSpc>
              <a:buClr>
                <a:srgbClr val="000000"/>
              </a:buClr>
              <a:buNone/>
            </a:pPr>
            <a:r>
              <a:rPr lang="hu-HU" spc="-1" dirty="0">
                <a:solidFill>
                  <a:schemeClr val="bg1"/>
                </a:solidFill>
                <a:uFill>
                  <a:solidFill>
                    <a:srgbClr val="FFFFFF"/>
                  </a:solidFill>
                </a:uFill>
              </a:rPr>
              <a:t>A kommunikációnak mindig célja van.</a:t>
            </a:r>
            <a:endParaRPr lang="en-GB" dirty="0">
              <a:solidFill>
                <a:schemeClr val="bg1"/>
              </a:solidFill>
            </a:endParaRPr>
          </a:p>
        </p:txBody>
      </p:sp>
    </p:spTree>
    <p:extLst>
      <p:ext uri="{BB962C8B-B14F-4D97-AF65-F5344CB8AC3E}">
        <p14:creationId xmlns:p14="http://schemas.microsoft.com/office/powerpoint/2010/main" val="4142058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b="1" spc="-1" dirty="0">
                <a:solidFill>
                  <a:schemeClr val="bg1"/>
                </a:solidFill>
                <a:uFill>
                  <a:solidFill>
                    <a:srgbClr val="FFFFFF"/>
                  </a:solidFill>
                </a:uFill>
                <a:latin typeface="Calibri"/>
              </a:rPr>
              <a:t>A nyelv és funkciói</a:t>
            </a:r>
            <a:br>
              <a:rPr lang="hu-HU" sz="1800"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387010"/>
            <a:ext cx="10515600" cy="5270643"/>
          </a:xfrm>
        </p:spPr>
        <p:txBody>
          <a:bodyPr>
            <a:normAutofit fontScale="92500" lnSpcReduction="20000"/>
          </a:bodyPr>
          <a:lstStyle/>
          <a:p>
            <a:pPr indent="-228240" algn="just">
              <a:lnSpc>
                <a:spcPct val="100000"/>
              </a:lnSpc>
              <a:buClr>
                <a:srgbClr val="000000"/>
              </a:buClr>
              <a:buFont typeface="Arial"/>
              <a:buChar char="•"/>
            </a:pPr>
            <a:r>
              <a:rPr lang="hu-HU" spc="-1" dirty="0">
                <a:solidFill>
                  <a:schemeClr val="bg1"/>
                </a:solidFill>
                <a:uFill>
                  <a:solidFill>
                    <a:srgbClr val="FFFFFF"/>
                  </a:solidFill>
                </a:uFill>
              </a:rPr>
              <a:t>A nyelv mint kódrendszer </a:t>
            </a:r>
            <a:r>
              <a:rPr lang="hu-HU" b="1" spc="-1" dirty="0">
                <a:solidFill>
                  <a:schemeClr val="bg1"/>
                </a:solidFill>
                <a:uFill>
                  <a:solidFill>
                    <a:srgbClr val="FFFFFF"/>
                  </a:solidFill>
                </a:uFill>
              </a:rPr>
              <a:t>kulturális termék</a:t>
            </a:r>
            <a:r>
              <a:rPr lang="hu-HU" spc="-1" dirty="0">
                <a:solidFill>
                  <a:schemeClr val="bg1"/>
                </a:solidFill>
                <a:uFill>
                  <a:solidFill>
                    <a:srgbClr val="FFFFFF"/>
                  </a:solidFill>
                </a:uFill>
              </a:rPr>
              <a:t>, az ember egész fejlődéstörténete során alakult ki.</a:t>
            </a:r>
          </a:p>
          <a:p>
            <a:pPr indent="-228240" algn="just">
              <a:lnSpc>
                <a:spcPct val="100000"/>
              </a:lnSpc>
              <a:buClr>
                <a:srgbClr val="000000"/>
              </a:buClr>
              <a:buFont typeface="Arial"/>
              <a:buChar char="•"/>
            </a:pPr>
            <a:r>
              <a:rPr lang="hu-HU" spc="-1" dirty="0">
                <a:solidFill>
                  <a:schemeClr val="bg1"/>
                </a:solidFill>
                <a:uFill>
                  <a:solidFill>
                    <a:srgbClr val="FFFFFF"/>
                  </a:solidFill>
                </a:uFill>
              </a:rPr>
              <a:t>A társadalmi réteghelyzet és az iskolázottság szorosan összefügg a nyelvhasználattal.</a:t>
            </a:r>
          </a:p>
          <a:p>
            <a:pPr indent="-228240" algn="just">
              <a:lnSpc>
                <a:spcPct val="100000"/>
              </a:lnSpc>
              <a:buClr>
                <a:srgbClr val="000000"/>
              </a:buClr>
              <a:buFont typeface="Arial"/>
              <a:buChar char="•"/>
            </a:pPr>
            <a:r>
              <a:rPr lang="hu-HU" spc="-1" dirty="0">
                <a:solidFill>
                  <a:schemeClr val="bg1"/>
                </a:solidFill>
                <a:uFill>
                  <a:solidFill>
                    <a:srgbClr val="FFFFFF"/>
                  </a:solidFill>
                </a:uFill>
              </a:rPr>
              <a:t>Nyelvi kódok jelentősége (B. Bernstein) – kidolgozott és korlátozott kód</a:t>
            </a:r>
          </a:p>
          <a:p>
            <a:pPr marL="360" algn="just">
              <a:lnSpc>
                <a:spcPct val="100000"/>
              </a:lnSpc>
              <a:buClr>
                <a:srgbClr val="000000"/>
              </a:buClr>
            </a:pPr>
            <a:r>
              <a:rPr lang="hu-HU" b="1" spc="-1" dirty="0">
                <a:solidFill>
                  <a:schemeClr val="bg1"/>
                </a:solidFill>
                <a:uFill>
                  <a:solidFill>
                    <a:srgbClr val="FFFFFF"/>
                  </a:solidFill>
                </a:uFill>
              </a:rPr>
              <a:t>A beszéd funkciói:</a:t>
            </a:r>
          </a:p>
          <a:p>
            <a:pPr marL="360" indent="0">
              <a:lnSpc>
                <a:spcPct val="100000"/>
              </a:lnSpc>
              <a:buNone/>
            </a:pPr>
            <a:r>
              <a:rPr lang="hu-HU" spc="-1" dirty="0">
                <a:solidFill>
                  <a:schemeClr val="bg1"/>
                </a:solidFill>
                <a:uFill>
                  <a:solidFill>
                    <a:srgbClr val="FFFFFF"/>
                  </a:solidFill>
                </a:uFill>
              </a:rPr>
              <a:t>• </a:t>
            </a:r>
            <a:r>
              <a:rPr lang="hu-HU" u="sng" spc="-1" dirty="0" err="1">
                <a:solidFill>
                  <a:schemeClr val="bg1"/>
                </a:solidFill>
                <a:uFill>
                  <a:solidFill>
                    <a:srgbClr val="FFFFFF"/>
                  </a:solidFill>
                </a:uFill>
              </a:rPr>
              <a:t>prezentatív</a:t>
            </a:r>
            <a:r>
              <a:rPr lang="hu-HU" spc="-1" dirty="0">
                <a:solidFill>
                  <a:schemeClr val="bg1"/>
                </a:solidFill>
                <a:uFill>
                  <a:solidFill>
                    <a:srgbClr val="FFFFFF"/>
                  </a:solidFill>
                </a:uFill>
              </a:rPr>
              <a:t>: a nyelv segítségével nemcsak gondolatokat közlünk, hanem a partner számára az érzékelés pontosságával képesek vagyunk leírni a jelenségeket, 
• </a:t>
            </a:r>
            <a:r>
              <a:rPr lang="hu-HU" u="sng" spc="-1" dirty="0" err="1">
                <a:solidFill>
                  <a:schemeClr val="bg1"/>
                </a:solidFill>
                <a:uFill>
                  <a:solidFill>
                    <a:srgbClr val="FFFFFF"/>
                  </a:solidFill>
                </a:uFill>
              </a:rPr>
              <a:t>emotív</a:t>
            </a:r>
            <a:r>
              <a:rPr lang="hu-HU" spc="-1" dirty="0">
                <a:solidFill>
                  <a:schemeClr val="bg1"/>
                </a:solidFill>
                <a:uFill>
                  <a:solidFill>
                    <a:srgbClr val="FFFFFF"/>
                  </a:solidFill>
                </a:uFill>
              </a:rPr>
              <a:t>: a beszélő vágyainak, attitűdjeinek a közvetítése, a hallgatóságban érzelmek(emóciók) keltése, </a:t>
            </a:r>
          </a:p>
          <a:p>
            <a:pPr marL="360" indent="0">
              <a:lnSpc>
                <a:spcPct val="100000"/>
              </a:lnSpc>
              <a:buNone/>
            </a:pPr>
            <a:r>
              <a:rPr lang="hu-HU" spc="-1" dirty="0">
                <a:solidFill>
                  <a:schemeClr val="bg1"/>
                </a:solidFill>
                <a:uFill>
                  <a:solidFill>
                    <a:srgbClr val="FFFFFF"/>
                  </a:solidFill>
                </a:uFill>
              </a:rPr>
              <a:t>• </a:t>
            </a:r>
            <a:r>
              <a:rPr lang="hu-HU" u="sng" spc="-1" dirty="0">
                <a:solidFill>
                  <a:schemeClr val="bg1"/>
                </a:solidFill>
                <a:uFill>
                  <a:solidFill>
                    <a:srgbClr val="FFFFFF"/>
                  </a:solidFill>
                </a:uFill>
              </a:rPr>
              <a:t>dinamikus</a:t>
            </a:r>
            <a:r>
              <a:rPr lang="hu-HU" spc="-1" dirty="0">
                <a:solidFill>
                  <a:schemeClr val="bg1"/>
                </a:solidFill>
                <a:uFill>
                  <a:solidFill>
                    <a:srgbClr val="FFFFFF"/>
                  </a:solidFill>
                </a:uFill>
              </a:rPr>
              <a:t>: a beszéd cselekedetekre is ösztönöz, motivációs hatású,
• </a:t>
            </a:r>
            <a:r>
              <a:rPr lang="hu-HU" u="sng" spc="-1" dirty="0" err="1">
                <a:solidFill>
                  <a:schemeClr val="bg1"/>
                </a:solidFill>
                <a:uFill>
                  <a:solidFill>
                    <a:srgbClr val="FFFFFF"/>
                  </a:solidFill>
                </a:uFill>
              </a:rPr>
              <a:t>performatív</a:t>
            </a:r>
            <a:r>
              <a:rPr lang="hu-HU" u="sng" spc="-1" dirty="0">
                <a:solidFill>
                  <a:schemeClr val="bg1"/>
                </a:solidFill>
                <a:uFill>
                  <a:solidFill>
                    <a:srgbClr val="FFFFFF"/>
                  </a:solidFill>
                </a:uFill>
              </a:rPr>
              <a:t>: a </a:t>
            </a:r>
            <a:r>
              <a:rPr lang="hu-HU" spc="-1" dirty="0">
                <a:solidFill>
                  <a:schemeClr val="bg1"/>
                </a:solidFill>
                <a:uFill>
                  <a:solidFill>
                    <a:srgbClr val="FFFFFF"/>
                  </a:solidFill>
                </a:uFill>
              </a:rPr>
              <a:t>kimondott szót cselekvésértékűnek tekinti a közösség.</a:t>
            </a:r>
          </a:p>
          <a:p>
            <a:endParaRPr lang="en-GB" dirty="0"/>
          </a:p>
        </p:txBody>
      </p:sp>
    </p:spTree>
    <p:extLst>
      <p:ext uri="{BB962C8B-B14F-4D97-AF65-F5344CB8AC3E}">
        <p14:creationId xmlns:p14="http://schemas.microsoft.com/office/powerpoint/2010/main" val="1230749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1"/>
            <a:ext cx="10515600" cy="934947"/>
          </a:xfrm>
        </p:spPr>
        <p:txBody>
          <a:bodyPr/>
          <a:lstStyle/>
          <a:p>
            <a:pPr algn="ctr">
              <a:lnSpc>
                <a:spcPct val="100000"/>
              </a:lnSpc>
            </a:pP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A kommunikáció csatornái</a:t>
            </a:r>
            <a:endParaRPr lang="hu-HU" sz="1800" strike="noStrike" spc="-1" dirty="0">
              <a:solidFill>
                <a:schemeClr val="bg1"/>
              </a:solidFill>
              <a:uFill>
                <a:solidFill>
                  <a:srgbClr val="FFFFFF"/>
                </a:solidFill>
              </a:uFill>
              <a:latin typeface="Times New Roman" panose="02020603050405020304" pitchFamily="18" charset="0"/>
              <a:cs typeface="Times New Roman" panose="02020603050405020304" pitchFamily="18" charset="0"/>
            </a:endParaRPr>
          </a:p>
        </p:txBody>
      </p:sp>
      <p:sp>
        <p:nvSpPr>
          <p:cNvPr id="3" name="Tartalom helye 2"/>
          <p:cNvSpPr>
            <a:spLocks noGrp="1"/>
          </p:cNvSpPr>
          <p:nvPr>
            <p:ph idx="1"/>
          </p:nvPr>
        </p:nvSpPr>
        <p:spPr>
          <a:xfrm>
            <a:off x="838200" y="1006867"/>
            <a:ext cx="10877550" cy="5851133"/>
          </a:xfrm>
        </p:spPr>
        <p:txBody>
          <a:bodyPr>
            <a:normAutofit fontScale="77500" lnSpcReduction="20000"/>
          </a:bodyPr>
          <a:lstStyle/>
          <a:p>
            <a:pPr marL="0" indent="0">
              <a:lnSpc>
                <a:spcPct val="100000"/>
              </a:lnSpc>
              <a:buNone/>
            </a:pPr>
            <a:r>
              <a:rPr lang="hu-HU" b="1" u="sng" spc="-1" dirty="0">
                <a:solidFill>
                  <a:schemeClr val="bg1"/>
                </a:solidFill>
                <a:uFill>
                  <a:solidFill>
                    <a:srgbClr val="FFFFFF"/>
                  </a:solidFill>
                </a:uFill>
              </a:rPr>
              <a:t>Verbális csatorna</a:t>
            </a:r>
            <a:r>
              <a:rPr lang="hu-HU" b="1" spc="-1" dirty="0">
                <a:solidFill>
                  <a:schemeClr val="bg1"/>
                </a:solidFill>
                <a:uFill>
                  <a:solidFill>
                    <a:srgbClr val="FFFFFF"/>
                  </a:solidFill>
                </a:uFill>
              </a:rPr>
              <a:t>: </a:t>
            </a:r>
            <a:r>
              <a:rPr lang="hu-HU" spc="-1" dirty="0">
                <a:solidFill>
                  <a:schemeClr val="bg1"/>
                </a:solidFill>
                <a:uFill>
                  <a:solidFill>
                    <a:srgbClr val="FFFFFF"/>
                  </a:solidFill>
                </a:uFill>
              </a:rPr>
              <a:t>nyelv útján történik beszéd vagy írás formájában</a:t>
            </a:r>
          </a:p>
          <a:p>
            <a:pPr marL="0" indent="0">
              <a:lnSpc>
                <a:spcPct val="100000"/>
              </a:lnSpc>
              <a:buClr>
                <a:srgbClr val="EEC85E"/>
              </a:buClr>
              <a:buSzPct val="70000"/>
              <a:buNone/>
            </a:pPr>
            <a:r>
              <a:rPr lang="hu-HU" spc="-1" dirty="0">
                <a:solidFill>
                  <a:schemeClr val="bg1"/>
                </a:solidFill>
                <a:uFill>
                  <a:solidFill>
                    <a:srgbClr val="FFFFFF"/>
                  </a:solidFill>
                </a:uFill>
              </a:rPr>
              <a:t>aktív szókincs</a:t>
            </a:r>
          </a:p>
          <a:p>
            <a:pPr marL="0" indent="0">
              <a:lnSpc>
                <a:spcPct val="100000"/>
              </a:lnSpc>
              <a:buClr>
                <a:srgbClr val="EEC85E"/>
              </a:buClr>
              <a:buSzPct val="70000"/>
              <a:buNone/>
            </a:pPr>
            <a:r>
              <a:rPr lang="hu-HU" spc="-1" dirty="0">
                <a:solidFill>
                  <a:schemeClr val="bg1"/>
                </a:solidFill>
                <a:uFill>
                  <a:solidFill>
                    <a:srgbClr val="FFFFFF"/>
                  </a:solidFill>
                </a:uFill>
              </a:rPr>
              <a:t>passzív szókincs</a:t>
            </a:r>
          </a:p>
          <a:p>
            <a:pPr marL="0" indent="0">
              <a:lnSpc>
                <a:spcPct val="100000"/>
              </a:lnSpc>
              <a:buNone/>
            </a:pPr>
            <a:r>
              <a:rPr lang="hu-HU" b="1" spc="-1" dirty="0">
                <a:solidFill>
                  <a:schemeClr val="bg1"/>
                </a:solidFill>
                <a:uFill>
                  <a:solidFill>
                    <a:srgbClr val="FFFFFF"/>
                  </a:solidFill>
                </a:uFill>
              </a:rPr>
              <a:t>Nyelvi kódok: </a:t>
            </a:r>
            <a:r>
              <a:rPr lang="hu-HU" spc="-1" dirty="0">
                <a:solidFill>
                  <a:schemeClr val="bg1"/>
                </a:solidFill>
                <a:uFill>
                  <a:solidFill>
                    <a:srgbClr val="FFFFFF"/>
                  </a:solidFill>
                </a:uFill>
              </a:rPr>
              <a:t>korlátozott és kidolgozott nyelvi kód (B. Bernstein)</a:t>
            </a:r>
          </a:p>
          <a:p>
            <a:pPr marL="0" indent="0">
              <a:lnSpc>
                <a:spcPct val="100000"/>
              </a:lnSpc>
              <a:buNone/>
            </a:pPr>
            <a:r>
              <a:rPr lang="hu-HU" b="1" u="sng" spc="-1" dirty="0">
                <a:solidFill>
                  <a:schemeClr val="bg1"/>
                </a:solidFill>
                <a:uFill>
                  <a:solidFill>
                    <a:srgbClr val="FFFFFF"/>
                  </a:solidFill>
                </a:uFill>
              </a:rPr>
              <a:t>Nonverbális csatorna</a:t>
            </a:r>
            <a:r>
              <a:rPr lang="hu-HU" b="1" spc="-1" dirty="0">
                <a:solidFill>
                  <a:schemeClr val="bg1"/>
                </a:solidFill>
                <a:uFill>
                  <a:solidFill>
                    <a:srgbClr val="FFFFFF"/>
                  </a:solidFill>
                </a:uFill>
              </a:rPr>
              <a:t>: </a:t>
            </a:r>
            <a:r>
              <a:rPr lang="hu-HU" spc="-1" dirty="0">
                <a:solidFill>
                  <a:schemeClr val="bg1"/>
                </a:solidFill>
                <a:uFill>
                  <a:solidFill>
                    <a:srgbClr val="FFFFFF"/>
                  </a:solidFill>
                </a:uFill>
              </a:rPr>
              <a:t>vokális jelek, mozgásos testbeszéd, kulturális szignálok</a:t>
            </a:r>
          </a:p>
          <a:p>
            <a:pPr marL="0" indent="0">
              <a:lnSpc>
                <a:spcPct val="80000"/>
              </a:lnSpc>
              <a:buNone/>
            </a:pPr>
            <a:r>
              <a:rPr lang="hu-HU" b="1" u="sng" spc="-1" dirty="0">
                <a:solidFill>
                  <a:schemeClr val="bg1"/>
                </a:solidFill>
                <a:uFill>
                  <a:solidFill>
                    <a:srgbClr val="FFFFFF"/>
                  </a:solidFill>
                </a:uFill>
              </a:rPr>
              <a:t>Non-verbális kommunikáció</a:t>
            </a:r>
            <a:r>
              <a:rPr lang="hu-HU" spc="-1" dirty="0">
                <a:solidFill>
                  <a:schemeClr val="bg1"/>
                </a:solidFill>
                <a:uFill>
                  <a:solidFill>
                    <a:srgbClr val="FFFFFF"/>
                  </a:solidFill>
                </a:uFill>
              </a:rPr>
              <a:t>: a tudati kontroll kevésbé érvényesül, inkább </a:t>
            </a:r>
            <a:r>
              <a:rPr lang="hu-HU" u="sng" spc="-1" dirty="0">
                <a:solidFill>
                  <a:schemeClr val="bg1"/>
                </a:solidFill>
                <a:uFill>
                  <a:solidFill>
                    <a:srgbClr val="FFFFFF"/>
                  </a:solidFill>
                </a:uFill>
              </a:rPr>
              <a:t>reflexes, </a:t>
            </a:r>
            <a:r>
              <a:rPr lang="hu-HU" spc="-1" dirty="0">
                <a:solidFill>
                  <a:schemeClr val="bg1"/>
                </a:solidFill>
                <a:uFill>
                  <a:solidFill>
                    <a:srgbClr val="FFFFFF"/>
                  </a:solidFill>
                </a:uFill>
              </a:rPr>
              <a:t>mint tanult tevékenység</a:t>
            </a:r>
          </a:p>
          <a:p>
            <a:pPr marL="360" indent="0">
              <a:lnSpc>
                <a:spcPct val="80000"/>
              </a:lnSpc>
              <a:buClr>
                <a:srgbClr val="EEC85E"/>
              </a:buClr>
              <a:buSzPct val="70000"/>
              <a:buNone/>
            </a:pPr>
            <a:r>
              <a:rPr lang="hu-HU" b="1" spc="-1" dirty="0">
                <a:solidFill>
                  <a:schemeClr val="bg1"/>
                </a:solidFill>
                <a:uFill>
                  <a:solidFill>
                    <a:srgbClr val="FFFFFF"/>
                  </a:solidFill>
                </a:uFill>
              </a:rPr>
              <a:t>Vokális eszközök:</a:t>
            </a:r>
            <a:r>
              <a:rPr lang="hu-HU" spc="-1" dirty="0">
                <a:solidFill>
                  <a:schemeClr val="bg1"/>
                </a:solidFill>
                <a:uFill>
                  <a:solidFill>
                    <a:srgbClr val="FFFFFF"/>
                  </a:solidFill>
                </a:uFill>
              </a:rPr>
              <a:t> </a:t>
            </a:r>
            <a:r>
              <a:rPr lang="hu-HU" u="sng" spc="-1" dirty="0">
                <a:solidFill>
                  <a:schemeClr val="bg1"/>
                </a:solidFill>
                <a:uFill>
                  <a:solidFill>
                    <a:srgbClr val="FFFFFF"/>
                  </a:solidFill>
                </a:uFill>
              </a:rPr>
              <a:t>a hangadást </a:t>
            </a:r>
            <a:r>
              <a:rPr lang="hu-HU" spc="-1" dirty="0">
                <a:solidFill>
                  <a:schemeClr val="bg1"/>
                </a:solidFill>
                <a:uFill>
                  <a:solidFill>
                    <a:srgbClr val="FFFFFF"/>
                  </a:solidFill>
                </a:uFill>
              </a:rPr>
              <a:t>(hangszín, tempó, hangerő, hanglejtés, artikuláció...)</a:t>
            </a:r>
            <a:r>
              <a:rPr lang="hu-HU" u="sng" spc="-1" dirty="0">
                <a:solidFill>
                  <a:schemeClr val="bg1"/>
                </a:solidFill>
                <a:uFill>
                  <a:solidFill>
                    <a:srgbClr val="FFFFFF"/>
                  </a:solidFill>
                </a:uFill>
              </a:rPr>
              <a:t>kísérik</a:t>
            </a:r>
            <a:endParaRPr lang="hu-HU" spc="-1" dirty="0">
              <a:solidFill>
                <a:schemeClr val="bg1"/>
              </a:solidFill>
              <a:uFill>
                <a:solidFill>
                  <a:srgbClr val="FFFFFF"/>
                </a:solidFill>
              </a:uFill>
            </a:endParaRPr>
          </a:p>
          <a:p>
            <a:pPr marL="360" indent="0">
              <a:lnSpc>
                <a:spcPct val="80000"/>
              </a:lnSpc>
              <a:buClr>
                <a:srgbClr val="000000"/>
              </a:buClr>
              <a:buSzPct val="70000"/>
              <a:buNone/>
            </a:pPr>
            <a:r>
              <a:rPr lang="hu-HU" b="1" spc="-1" dirty="0">
                <a:solidFill>
                  <a:schemeClr val="bg1"/>
                </a:solidFill>
                <a:uFill>
                  <a:solidFill>
                    <a:srgbClr val="FFFFFF"/>
                  </a:solidFill>
                </a:uFill>
              </a:rPr>
              <a:t>Mozgásos testbeszéd</a:t>
            </a:r>
            <a:r>
              <a:rPr lang="hu-HU" spc="-1" dirty="0">
                <a:solidFill>
                  <a:schemeClr val="bg1"/>
                </a:solidFill>
                <a:uFill>
                  <a:solidFill>
                    <a:srgbClr val="FFFFFF"/>
                  </a:solidFill>
                </a:uFill>
              </a:rPr>
              <a:t>:</a:t>
            </a:r>
          </a:p>
          <a:p>
            <a:pPr marL="457560" lvl="1" indent="0">
              <a:lnSpc>
                <a:spcPct val="80000"/>
              </a:lnSpc>
              <a:buClr>
                <a:srgbClr val="EAEAEA"/>
              </a:buClr>
              <a:buNone/>
            </a:pPr>
            <a:r>
              <a:rPr lang="hu-HU" spc="-1" dirty="0">
                <a:solidFill>
                  <a:schemeClr val="bg1"/>
                </a:solidFill>
                <a:uFill>
                  <a:solidFill>
                    <a:srgbClr val="FFFFFF"/>
                  </a:solidFill>
                </a:uFill>
              </a:rPr>
              <a:t>Tekintet</a:t>
            </a:r>
          </a:p>
          <a:p>
            <a:pPr marL="457560" lvl="1" indent="0">
              <a:lnSpc>
                <a:spcPct val="80000"/>
              </a:lnSpc>
              <a:buClr>
                <a:srgbClr val="EAEAEA"/>
              </a:buClr>
              <a:buNone/>
            </a:pPr>
            <a:r>
              <a:rPr lang="hu-HU" spc="-1" dirty="0">
                <a:solidFill>
                  <a:schemeClr val="bg1"/>
                </a:solidFill>
                <a:uFill>
                  <a:solidFill>
                    <a:srgbClr val="FFFFFF"/>
                  </a:solidFill>
                </a:uFill>
              </a:rPr>
              <a:t>Mimika: 7 alap érzelem kifejezése</a:t>
            </a:r>
          </a:p>
          <a:p>
            <a:pPr marL="457560" lvl="1" indent="0">
              <a:lnSpc>
                <a:spcPct val="80000"/>
              </a:lnSpc>
              <a:buClr>
                <a:srgbClr val="EAEAEA"/>
              </a:buClr>
              <a:buNone/>
            </a:pPr>
            <a:r>
              <a:rPr lang="hu-HU" spc="-1" dirty="0">
                <a:solidFill>
                  <a:schemeClr val="bg1"/>
                </a:solidFill>
                <a:uFill>
                  <a:solidFill>
                    <a:srgbClr val="FFFFFF"/>
                  </a:solidFill>
                </a:uFill>
              </a:rPr>
              <a:t>Gesztusok</a:t>
            </a:r>
          </a:p>
          <a:p>
            <a:pPr marL="457560" lvl="1" indent="0">
              <a:lnSpc>
                <a:spcPct val="80000"/>
              </a:lnSpc>
              <a:buClr>
                <a:srgbClr val="EAEAEA"/>
              </a:buClr>
              <a:buNone/>
            </a:pPr>
            <a:r>
              <a:rPr lang="hu-HU" spc="-1" dirty="0">
                <a:solidFill>
                  <a:schemeClr val="bg1"/>
                </a:solidFill>
                <a:uFill>
                  <a:solidFill>
                    <a:srgbClr val="FFFFFF"/>
                  </a:solidFill>
                </a:uFill>
              </a:rPr>
              <a:t>Testtartás</a:t>
            </a:r>
          </a:p>
          <a:p>
            <a:pPr marL="457560" lvl="1" indent="0">
              <a:lnSpc>
                <a:spcPct val="80000"/>
              </a:lnSpc>
              <a:buClr>
                <a:srgbClr val="EAEAEA"/>
              </a:buClr>
              <a:buNone/>
            </a:pPr>
            <a:r>
              <a:rPr lang="hu-HU" spc="-1" dirty="0">
                <a:solidFill>
                  <a:schemeClr val="bg1"/>
                </a:solidFill>
                <a:uFill>
                  <a:solidFill>
                    <a:srgbClr val="FFFFFF"/>
                  </a:solidFill>
                </a:uFill>
              </a:rPr>
              <a:t>Nagymozgások</a:t>
            </a:r>
          </a:p>
          <a:p>
            <a:pPr marL="457560" lvl="1" indent="0">
              <a:lnSpc>
                <a:spcPct val="80000"/>
              </a:lnSpc>
              <a:buClr>
                <a:srgbClr val="EAEAEA"/>
              </a:buClr>
              <a:buNone/>
            </a:pPr>
            <a:r>
              <a:rPr lang="hu-HU" spc="-1" dirty="0">
                <a:solidFill>
                  <a:schemeClr val="bg1"/>
                </a:solidFill>
                <a:uFill>
                  <a:solidFill>
                    <a:srgbClr val="FFFFFF"/>
                  </a:solidFill>
                </a:uFill>
              </a:rPr>
              <a:t>Térköztartás</a:t>
            </a:r>
          </a:p>
          <a:p>
            <a:pPr marL="457560" lvl="1" indent="0">
              <a:lnSpc>
                <a:spcPct val="80000"/>
              </a:lnSpc>
              <a:buClr>
                <a:srgbClr val="EAEAEA"/>
              </a:buClr>
              <a:buNone/>
            </a:pPr>
            <a:r>
              <a:rPr lang="hu-HU" spc="-1" dirty="0" err="1">
                <a:solidFill>
                  <a:schemeClr val="bg1"/>
                </a:solidFill>
                <a:uFill>
                  <a:solidFill>
                    <a:srgbClr val="FFFFFF"/>
                  </a:solidFill>
                </a:uFill>
              </a:rPr>
              <a:t>Taktilika</a:t>
            </a:r>
            <a:r>
              <a:rPr lang="hu-HU" spc="-1" dirty="0">
                <a:solidFill>
                  <a:schemeClr val="bg1"/>
                </a:solidFill>
                <a:uFill>
                  <a:solidFill>
                    <a:srgbClr val="FFFFFF"/>
                  </a:solidFill>
                </a:uFill>
              </a:rPr>
              <a:t>: érintés</a:t>
            </a:r>
          </a:p>
          <a:p>
            <a:pPr marL="360" indent="0">
              <a:lnSpc>
                <a:spcPct val="80000"/>
              </a:lnSpc>
              <a:buClr>
                <a:srgbClr val="EEC85E"/>
              </a:buClr>
              <a:buSzPct val="70000"/>
              <a:buNone/>
            </a:pPr>
            <a:r>
              <a:rPr lang="hu-HU" b="1" spc="-1" dirty="0">
                <a:solidFill>
                  <a:schemeClr val="bg1"/>
                </a:solidFill>
                <a:uFill>
                  <a:solidFill>
                    <a:srgbClr val="FFFFFF"/>
                  </a:solidFill>
                </a:uFill>
              </a:rPr>
              <a:t>Vegetatív kód</a:t>
            </a:r>
            <a:r>
              <a:rPr lang="hu-HU" spc="-1" dirty="0">
                <a:solidFill>
                  <a:schemeClr val="bg1"/>
                </a:solidFill>
                <a:uFill>
                  <a:solidFill>
                    <a:srgbClr val="FFFFFF"/>
                  </a:solidFill>
                </a:uFill>
              </a:rPr>
              <a:t>: </a:t>
            </a:r>
            <a:r>
              <a:rPr lang="hu-HU" spc="-1" dirty="0" err="1">
                <a:solidFill>
                  <a:schemeClr val="bg1"/>
                </a:solidFill>
                <a:uFill>
                  <a:solidFill>
                    <a:srgbClr val="FFFFFF"/>
                  </a:solidFill>
                </a:uFill>
              </a:rPr>
              <a:t>veg</a:t>
            </a:r>
            <a:r>
              <a:rPr lang="hu-HU" spc="-1" dirty="0">
                <a:solidFill>
                  <a:schemeClr val="bg1"/>
                </a:solidFill>
                <a:uFill>
                  <a:solidFill>
                    <a:srgbClr val="FFFFFF"/>
                  </a:solidFill>
                </a:uFill>
              </a:rPr>
              <a:t>. IDR megnyilvánulásai</a:t>
            </a:r>
          </a:p>
          <a:p>
            <a:pPr marL="360" indent="0">
              <a:lnSpc>
                <a:spcPct val="80000"/>
              </a:lnSpc>
              <a:buClr>
                <a:srgbClr val="EEC85E"/>
              </a:buClr>
              <a:buSzPct val="70000"/>
              <a:buNone/>
            </a:pPr>
            <a:r>
              <a:rPr lang="hu-HU" b="1" spc="-1" dirty="0">
                <a:solidFill>
                  <a:schemeClr val="bg1"/>
                </a:solidFill>
                <a:uFill>
                  <a:solidFill>
                    <a:srgbClr val="FFFFFF"/>
                  </a:solidFill>
                </a:uFill>
              </a:rPr>
              <a:t>Kulturális szignálok: </a:t>
            </a:r>
            <a:r>
              <a:rPr lang="hu-HU" spc="-1" dirty="0">
                <a:solidFill>
                  <a:schemeClr val="bg1"/>
                </a:solidFill>
                <a:uFill>
                  <a:solidFill>
                    <a:srgbClr val="FFFFFF"/>
                  </a:solidFill>
                </a:uFill>
              </a:rPr>
              <a:t>öltözködés, smink, tetoválás stb. </a:t>
            </a:r>
          </a:p>
          <a:p>
            <a:pPr marL="360" indent="0">
              <a:lnSpc>
                <a:spcPct val="80000"/>
              </a:lnSpc>
              <a:buClr>
                <a:srgbClr val="EEC85E"/>
              </a:buClr>
              <a:buSzPct val="70000"/>
              <a:buNone/>
            </a:pPr>
            <a:r>
              <a:rPr lang="hu-HU" b="1" spc="-1" dirty="0" err="1">
                <a:solidFill>
                  <a:schemeClr val="bg1"/>
                </a:solidFill>
                <a:uFill>
                  <a:solidFill>
                    <a:srgbClr val="FFFFFF"/>
                  </a:solidFill>
                </a:uFill>
              </a:rPr>
              <a:t>Ikonika</a:t>
            </a:r>
            <a:r>
              <a:rPr lang="hu-HU" b="1" spc="-1" dirty="0">
                <a:solidFill>
                  <a:schemeClr val="bg1"/>
                </a:solidFill>
                <a:uFill>
                  <a:solidFill>
                    <a:srgbClr val="FFFFFF"/>
                  </a:solidFill>
                </a:uFill>
              </a:rPr>
              <a:t>: </a:t>
            </a:r>
            <a:r>
              <a:rPr lang="hu-HU" spc="-1" dirty="0">
                <a:solidFill>
                  <a:schemeClr val="bg1"/>
                </a:solidFill>
                <a:uFill>
                  <a:solidFill>
                    <a:srgbClr val="FFFFFF"/>
                  </a:solidFill>
                </a:uFill>
              </a:rPr>
              <a:t>épített és tárgyi környezet szimbolikája  </a:t>
            </a:r>
          </a:p>
          <a:p>
            <a:endParaRPr lang="en-GB" dirty="0"/>
          </a:p>
        </p:txBody>
      </p:sp>
    </p:spTree>
    <p:extLst>
      <p:ext uri="{BB962C8B-B14F-4D97-AF65-F5344CB8AC3E}">
        <p14:creationId xmlns:p14="http://schemas.microsoft.com/office/powerpoint/2010/main" val="2624926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spc="-1" dirty="0">
                <a:solidFill>
                  <a:schemeClr val="bg1"/>
                </a:solidFill>
                <a:uFill>
                  <a:solidFill>
                    <a:srgbClr val="FFFFFF"/>
                  </a:solidFill>
                </a:uFill>
                <a:latin typeface="Times New Roman" panose="02020603050405020304" pitchFamily="18" charset="0"/>
                <a:cs typeface="Times New Roman" panose="02020603050405020304" pitchFamily="18" charset="0"/>
              </a:rPr>
              <a:t>A kommunikáció szintjei</a:t>
            </a:r>
            <a:br>
              <a:rPr lang="hu-HU" sz="1800" b="0" strike="noStrike" spc="-1" dirty="0">
                <a:solidFill>
                  <a:srgbClr val="000000"/>
                </a:solidFill>
                <a:uFill>
                  <a:solidFill>
                    <a:srgbClr val="FFFFFF"/>
                  </a:solidFill>
                </a:uFill>
                <a:latin typeface="Calibri"/>
              </a:rPr>
            </a:br>
            <a:endParaRPr lang="en-GB" dirty="0"/>
          </a:p>
        </p:txBody>
      </p:sp>
      <p:sp>
        <p:nvSpPr>
          <p:cNvPr id="3" name="Tartalom helye 2"/>
          <p:cNvSpPr>
            <a:spLocks noGrp="1"/>
          </p:cNvSpPr>
          <p:nvPr>
            <p:ph idx="1"/>
          </p:nvPr>
        </p:nvSpPr>
        <p:spPr>
          <a:xfrm>
            <a:off x="838200" y="1057275"/>
            <a:ext cx="10515600" cy="5581650"/>
          </a:xfrm>
        </p:spPr>
        <p:txBody>
          <a:bodyPr>
            <a:normAutofit/>
          </a:bodyPr>
          <a:lstStyle/>
          <a:p>
            <a:pPr indent="-228240">
              <a:buClr>
                <a:srgbClr val="000000"/>
              </a:buClr>
              <a:buFont typeface="Arial"/>
              <a:buChar char="•"/>
            </a:pPr>
            <a:r>
              <a:rPr lang="hu-HU" b="1" spc="-1" dirty="0" err="1">
                <a:solidFill>
                  <a:schemeClr val="bg1"/>
                </a:solidFill>
                <a:uFill>
                  <a:solidFill>
                    <a:srgbClr val="FFFFFF"/>
                  </a:solidFill>
                </a:uFill>
              </a:rPr>
              <a:t>Intraperszonális</a:t>
            </a:r>
            <a:r>
              <a:rPr lang="hu-HU" b="1" spc="-1" dirty="0">
                <a:solidFill>
                  <a:schemeClr val="bg1"/>
                </a:solidFill>
                <a:uFill>
                  <a:solidFill>
                    <a:srgbClr val="FFFFFF"/>
                  </a:solidFill>
                </a:uFill>
              </a:rPr>
              <a:t> kommunikáció: </a:t>
            </a:r>
            <a:r>
              <a:rPr lang="hu-HU" spc="-1" dirty="0">
                <a:solidFill>
                  <a:schemeClr val="bg1"/>
                </a:solidFill>
                <a:uFill>
                  <a:solidFill>
                    <a:srgbClr val="FFFFFF"/>
                  </a:solidFill>
                </a:uFill>
              </a:rPr>
              <a:t>belső folyamat, értelmi és érzelmi szintünkön folyik; a gondolkodás, megértés műveleteit, a valóság tárgyaival, jelenségeivel kapcsolatos viszonyunk gondolatainkban való tükröződését jelenti.</a:t>
            </a:r>
          </a:p>
          <a:p>
            <a:pPr indent="-228240">
              <a:buClr>
                <a:srgbClr val="000000"/>
              </a:buClr>
              <a:buFont typeface="Arial"/>
              <a:buChar char="•"/>
            </a:pPr>
            <a:r>
              <a:rPr lang="hu-HU" b="1" spc="-1" dirty="0">
                <a:solidFill>
                  <a:schemeClr val="bg1"/>
                </a:solidFill>
                <a:uFill>
                  <a:solidFill>
                    <a:srgbClr val="FFFFFF"/>
                  </a:solidFill>
                </a:uFill>
              </a:rPr>
              <a:t>Interperszonális kommunikáció: </a:t>
            </a:r>
            <a:r>
              <a:rPr lang="hu-HU" spc="-1" dirty="0">
                <a:solidFill>
                  <a:schemeClr val="bg1"/>
                </a:solidFill>
                <a:uFill>
                  <a:solidFill>
                    <a:srgbClr val="FFFFFF"/>
                  </a:solidFill>
                </a:uFill>
              </a:rPr>
              <a:t>közvetlen, két személy között zajlik (leghatékonyabb információcsere); lehetőségünk van az üzenetre azonnal reagálni→ ellenőrizhetjük, sikerült-e pontosan átadni; módunk van ismétlésre, korrekcióra.</a:t>
            </a:r>
          </a:p>
          <a:p>
            <a:pPr indent="-228240">
              <a:buClr>
                <a:srgbClr val="000000"/>
              </a:buClr>
              <a:buFont typeface="Arial"/>
              <a:buChar char="•"/>
            </a:pPr>
            <a:r>
              <a:rPr lang="hu-HU" b="1" spc="-1" dirty="0">
                <a:solidFill>
                  <a:schemeClr val="bg1"/>
                </a:solidFill>
                <a:uFill>
                  <a:solidFill>
                    <a:srgbClr val="FFFFFF"/>
                  </a:solidFill>
                </a:uFill>
              </a:rPr>
              <a:t>Csoportkommunikáció</a:t>
            </a:r>
            <a:r>
              <a:rPr lang="hu-HU" spc="-1" dirty="0">
                <a:solidFill>
                  <a:schemeClr val="bg1"/>
                </a:solidFill>
                <a:uFill>
                  <a:solidFill>
                    <a:srgbClr val="FFFFFF"/>
                  </a:solidFill>
                </a:uFill>
              </a:rPr>
              <a:t> </a:t>
            </a:r>
          </a:p>
          <a:p>
            <a:pPr indent="-228240">
              <a:buClr>
                <a:srgbClr val="000000"/>
              </a:buClr>
              <a:buFont typeface="Arial"/>
              <a:buChar char="•"/>
            </a:pPr>
            <a:r>
              <a:rPr lang="hu-HU" b="1" spc="-1" dirty="0">
                <a:solidFill>
                  <a:schemeClr val="bg1"/>
                </a:solidFill>
                <a:uFill>
                  <a:solidFill>
                    <a:srgbClr val="FFFFFF"/>
                  </a:solidFill>
                </a:uFill>
              </a:rPr>
              <a:t>Tömegkommunikáció</a:t>
            </a:r>
          </a:p>
          <a:p>
            <a:pPr indent="-228240">
              <a:buClr>
                <a:srgbClr val="000000"/>
              </a:buClr>
              <a:buFont typeface="Arial"/>
              <a:buChar char="•"/>
            </a:pPr>
            <a:r>
              <a:rPr lang="hu-HU" b="1" spc="-1" dirty="0">
                <a:solidFill>
                  <a:schemeClr val="bg1"/>
                </a:solidFill>
                <a:uFill>
                  <a:solidFill>
                    <a:srgbClr val="FFFFFF"/>
                  </a:solidFill>
                </a:uFill>
              </a:rPr>
              <a:t>Interkulturális kommunikáció: </a:t>
            </a:r>
            <a:r>
              <a:rPr lang="hu-HU" spc="-1" dirty="0">
                <a:solidFill>
                  <a:schemeClr val="bg1"/>
                </a:solidFill>
                <a:uFill>
                  <a:solidFill>
                    <a:srgbClr val="FFFFFF"/>
                  </a:solidFill>
                </a:uFill>
              </a:rPr>
              <a:t>egyazon nyelvközösség csoportjai, képviselői között is jelentős </a:t>
            </a:r>
            <a:r>
              <a:rPr lang="hu-HU" spc="-1" dirty="0" err="1">
                <a:solidFill>
                  <a:schemeClr val="bg1"/>
                </a:solidFill>
                <a:uFill>
                  <a:solidFill>
                    <a:srgbClr val="FFFFFF"/>
                  </a:solidFill>
                </a:uFill>
              </a:rPr>
              <a:t>kultúrális</a:t>
            </a:r>
            <a:r>
              <a:rPr lang="hu-HU" spc="-1" dirty="0">
                <a:solidFill>
                  <a:schemeClr val="bg1"/>
                </a:solidFill>
                <a:uFill>
                  <a:solidFill>
                    <a:srgbClr val="FFFFFF"/>
                  </a:solidFill>
                </a:uFill>
              </a:rPr>
              <a:t> különbségek vannak.</a:t>
            </a:r>
          </a:p>
          <a:p>
            <a:endParaRPr lang="hu-HU" spc="-1" dirty="0">
              <a:solidFill>
                <a:srgbClr val="000000"/>
              </a:solidFill>
              <a:uFill>
                <a:solidFill>
                  <a:srgbClr val="FFFFFF"/>
                </a:solidFill>
              </a:uFill>
            </a:endParaRPr>
          </a:p>
          <a:p>
            <a:endParaRPr lang="en-GB" dirty="0"/>
          </a:p>
        </p:txBody>
      </p:sp>
    </p:spTree>
    <p:extLst>
      <p:ext uri="{BB962C8B-B14F-4D97-AF65-F5344CB8AC3E}">
        <p14:creationId xmlns:p14="http://schemas.microsoft.com/office/powerpoint/2010/main" val="3029902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08BB167-EECF-42AA-9DCA-E72FCB969823}"/>
              </a:ext>
            </a:extLst>
          </p:cNvPr>
          <p:cNvSpPr>
            <a:spLocks noGrp="1"/>
          </p:cNvSpPr>
          <p:nvPr>
            <p:ph type="title"/>
          </p:nvPr>
        </p:nvSpPr>
        <p:spPr/>
        <p:txBody>
          <a:bodyPr/>
          <a:lstStyle/>
          <a:p>
            <a:pPr algn="ctr"/>
            <a:r>
              <a:rPr lang="hu-HU" dirty="0">
                <a:solidFill>
                  <a:schemeClr val="bg1"/>
                </a:solidFill>
              </a:rPr>
              <a:t>Metakommunikáció</a:t>
            </a:r>
          </a:p>
        </p:txBody>
      </p:sp>
      <p:sp>
        <p:nvSpPr>
          <p:cNvPr id="3" name="Tartalom helye 2">
            <a:extLst>
              <a:ext uri="{FF2B5EF4-FFF2-40B4-BE49-F238E27FC236}">
                <a16:creationId xmlns:a16="http://schemas.microsoft.com/office/drawing/2014/main" id="{8BB877CA-74D8-42E1-B585-7DBD7AB2156E}"/>
              </a:ext>
            </a:extLst>
          </p:cNvPr>
          <p:cNvSpPr>
            <a:spLocks noGrp="1"/>
          </p:cNvSpPr>
          <p:nvPr>
            <p:ph idx="1"/>
          </p:nvPr>
        </p:nvSpPr>
        <p:spPr>
          <a:xfrm>
            <a:off x="838200" y="1304818"/>
            <a:ext cx="10515600" cy="4872145"/>
          </a:xfrm>
        </p:spPr>
        <p:txBody>
          <a:bodyPr>
            <a:normAutofit/>
          </a:bodyPr>
          <a:lstStyle/>
          <a:p>
            <a:r>
              <a:rPr lang="hu-HU" dirty="0">
                <a:solidFill>
                  <a:schemeClr val="bg1"/>
                </a:solidFill>
              </a:rPr>
              <a:t>A metakommunikáció, kommunikáción túli kommunikációt jelent. Elsősorban </a:t>
            </a:r>
            <a:r>
              <a:rPr lang="hu-HU" b="1" i="1" dirty="0">
                <a:solidFill>
                  <a:schemeClr val="bg1"/>
                </a:solidFill>
                <a:effectLst>
                  <a:outerShdw blurRad="38100" dist="38100" dir="2700000" algn="tl">
                    <a:srgbClr val="000000">
                      <a:alpha val="43137"/>
                    </a:srgbClr>
                  </a:outerShdw>
                </a:effectLst>
              </a:rPr>
              <a:t>a kommunikáló felek egymás közötti kapcsolatáról nyújt információt.</a:t>
            </a:r>
            <a:r>
              <a:rPr lang="hu-HU" dirty="0">
                <a:solidFill>
                  <a:schemeClr val="bg1"/>
                </a:solidFill>
              </a:rPr>
              <a:t> Mit gondol a kommunikátor a vevőről, hogyan viszonyul hozzá, mennyire fogadja el, mennyire kedveli, vagy éppen nem kedveli. Másrészt információt nyújt arról is, ahogy a felek a közlés tartalmához viszonyulnak. Arról, hogy mennyire tartja igaznak, vagy nem igaznak, fontosnak, vagy jelentéktelennek a közlő azt, amiről beszél. Kifejezi a közlő viszonyát a kommunikációs helyzethez is. Hogyan érzi magát a közlő az adott kommunikációs helyzetben, és mit gondol azokról a társadalmi szükségszerűségekről és szerepviszonylatokról, amelyek befolyásolják a helyzetet (Csepeli, 1997, Buda </a:t>
            </a:r>
            <a:r>
              <a:rPr lang="hu-HU" dirty="0" err="1">
                <a:solidFill>
                  <a:schemeClr val="bg1"/>
                </a:solidFill>
              </a:rPr>
              <a:t>é.n</a:t>
            </a:r>
            <a:r>
              <a:rPr lang="hu-HU" dirty="0">
                <a:solidFill>
                  <a:schemeClr val="bg1"/>
                </a:solidFill>
              </a:rPr>
              <a:t>., </a:t>
            </a:r>
            <a:r>
              <a:rPr lang="hu-HU" dirty="0" err="1">
                <a:solidFill>
                  <a:schemeClr val="bg1"/>
                </a:solidFill>
              </a:rPr>
              <a:t>Forgas</a:t>
            </a:r>
            <a:r>
              <a:rPr lang="hu-HU" dirty="0">
                <a:solidFill>
                  <a:schemeClr val="bg1"/>
                </a:solidFill>
              </a:rPr>
              <a:t>, 1989, Hatvani, Varga, </a:t>
            </a:r>
            <a:r>
              <a:rPr lang="hu-HU" dirty="0" err="1">
                <a:solidFill>
                  <a:schemeClr val="bg1"/>
                </a:solidFill>
              </a:rPr>
              <a:t>Taskó</a:t>
            </a:r>
            <a:r>
              <a:rPr lang="hu-HU" dirty="0">
                <a:solidFill>
                  <a:schemeClr val="bg1"/>
                </a:solidFill>
              </a:rPr>
              <a:t> 2001). </a:t>
            </a:r>
          </a:p>
        </p:txBody>
      </p:sp>
    </p:spTree>
    <p:extLst>
      <p:ext uri="{BB962C8B-B14F-4D97-AF65-F5344CB8AC3E}">
        <p14:creationId xmlns:p14="http://schemas.microsoft.com/office/powerpoint/2010/main" val="2378846798"/>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1271</TotalTime>
  <Words>3349</Words>
  <Application>Microsoft Office PowerPoint</Application>
  <PresentationFormat>Szélesvásznú</PresentationFormat>
  <Paragraphs>307</Paragraphs>
  <Slides>42</Slides>
  <Notes>0</Notes>
  <HiddenSlides>0</HiddenSlides>
  <MMClips>0</MMClips>
  <ScaleCrop>false</ScaleCrop>
  <HeadingPairs>
    <vt:vector size="6" baseType="variant">
      <vt:variant>
        <vt:lpstr>Használt betűtípusok</vt:lpstr>
      </vt:variant>
      <vt:variant>
        <vt:i4>8</vt:i4>
      </vt:variant>
      <vt:variant>
        <vt:lpstr>Téma</vt:lpstr>
      </vt:variant>
      <vt:variant>
        <vt:i4>2</vt:i4>
      </vt:variant>
      <vt:variant>
        <vt:lpstr>Diacímek</vt:lpstr>
      </vt:variant>
      <vt:variant>
        <vt:i4>42</vt:i4>
      </vt:variant>
    </vt:vector>
  </HeadingPairs>
  <TitlesOfParts>
    <vt:vector size="52" baseType="lpstr">
      <vt:lpstr>Arial</vt:lpstr>
      <vt:lpstr>Book Antiqua</vt:lpstr>
      <vt:lpstr>Calibri</vt:lpstr>
      <vt:lpstr>Calibri Light</vt:lpstr>
      <vt:lpstr>Times New Roman</vt:lpstr>
      <vt:lpstr>Tw Cen MT</vt:lpstr>
      <vt:lpstr>Verdana</vt:lpstr>
      <vt:lpstr>Wingdings</vt:lpstr>
      <vt:lpstr>Office-téma</vt:lpstr>
      <vt:lpstr>1_Office-téma</vt:lpstr>
      <vt:lpstr>PowerPoint-bemutató</vt:lpstr>
      <vt:lpstr>A szakmai kommunikáció sajátosságai az egészségügyben</vt:lpstr>
      <vt:lpstr>Témavázlat</vt:lpstr>
      <vt:lpstr>PowerPoint-bemutató</vt:lpstr>
      <vt:lpstr>A kommunikáció alapjai</vt:lpstr>
      <vt:lpstr>A nyelv és funkciói </vt:lpstr>
      <vt:lpstr>A kommunikáció csatornái</vt:lpstr>
      <vt:lpstr>A kommunikáció szintjei </vt:lpstr>
      <vt:lpstr>Metakommunikáció</vt:lpstr>
      <vt:lpstr>Nem verbális kommunikáció</vt:lpstr>
      <vt:lpstr>A nem verbális kommunikáció funkciói </vt:lpstr>
      <vt:lpstr>Személyes viszony kifejezése és viselkedéskultúra </vt:lpstr>
      <vt:lpstr>Kommunikációs stílus – 
konfliktusmegoldó viselkedés </vt:lpstr>
      <vt:lpstr>Konfliktus, konfliktus kezelése</vt:lpstr>
      <vt:lpstr>A konfliktusok  forrása és típusai  </vt:lpstr>
      <vt:lpstr>Kulcskompetenciák a megfelelő társas kapcsolatokhoz </vt:lpstr>
      <vt:lpstr>Konfliktusmegoldási stratégiák
a Thomas-Killmann modell szerint </vt:lpstr>
      <vt:lpstr>Konfliktus kezelés a
Thomas-Killmann modell szerint 
(Kenneth L. Thomas és Ralph H. Kilmann)</vt:lpstr>
      <vt:lpstr>Konfliktus kezelési stratégiák 1.</vt:lpstr>
      <vt:lpstr>Konfliktus kezelési stratégiák 2.</vt:lpstr>
      <vt:lpstr>Konfliktus kezelési stratégiák 3.</vt:lpstr>
      <vt:lpstr>Szubmisszív és agresszív viselkedés </vt:lpstr>
      <vt:lpstr>Az asszertív filozófia és viselkedés jellemzői  </vt:lpstr>
      <vt:lpstr>PowerPoint-bemutató</vt:lpstr>
      <vt:lpstr>Asszertív magatartás</vt:lpstr>
      <vt:lpstr>Probléma megoldásának lépései </vt:lpstr>
      <vt:lpstr>Empátiás kommunikációs technikák </vt:lpstr>
      <vt:lpstr>Bizalom</vt:lpstr>
      <vt:lpstr>Empátia feltételei, hatásai </vt:lpstr>
      <vt:lpstr>Személyiség modellek / Maslow szükséglet hierarchia</vt:lpstr>
      <vt:lpstr>Az attitűdök befolyásolása</vt:lpstr>
      <vt:lpstr>Kommunikáció típusai</vt:lpstr>
      <vt:lpstr>Kommunikáció írásban</vt:lpstr>
      <vt:lpstr>Kommunikáció írásban</vt:lpstr>
      <vt:lpstr>Kommunikáció szóban</vt:lpstr>
      <vt:lpstr>Kommunikáció szóban</vt:lpstr>
      <vt:lpstr>A kommunikáció lehet </vt:lpstr>
      <vt:lpstr>Életkor és nem szerepe a kommunikációban</vt:lpstr>
      <vt:lpstr>Szerepek és irányok</vt:lpstr>
      <vt:lpstr>Szerepek</vt:lpstr>
      <vt:lpstr>Attitűd: Tiszteletteljes, együttműködő légkör, negatív interakciók kezelése</vt:lpstr>
      <vt:lpstr>Telefon etikett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Betegkísérő képzés</dc:title>
  <dc:creator>Dolgozo</dc:creator>
  <cp:lastModifiedBy>Novák Emese</cp:lastModifiedBy>
  <cp:revision>19</cp:revision>
  <dcterms:created xsi:type="dcterms:W3CDTF">2019-12-10T21:01:06Z</dcterms:created>
  <dcterms:modified xsi:type="dcterms:W3CDTF">2021-10-05T10:23:12Z</dcterms:modified>
</cp:coreProperties>
</file>