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4"/>
  </p:sldMasterIdLst>
  <p:sldIdLst>
    <p:sldId id="340" r:id="rId5"/>
    <p:sldId id="257" r:id="rId6"/>
    <p:sldId id="258" r:id="rId7"/>
    <p:sldId id="321" r:id="rId8"/>
    <p:sldId id="322" r:id="rId9"/>
    <p:sldId id="324" r:id="rId10"/>
    <p:sldId id="329" r:id="rId11"/>
    <p:sldId id="330" r:id="rId12"/>
    <p:sldId id="323" r:id="rId13"/>
    <p:sldId id="325" r:id="rId14"/>
    <p:sldId id="326" r:id="rId15"/>
    <p:sldId id="327" r:id="rId16"/>
    <p:sldId id="328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18" r:id="rId25"/>
    <p:sldId id="338" r:id="rId26"/>
    <p:sldId id="319" r:id="rId27"/>
    <p:sldId id="320" r:id="rId28"/>
    <p:sldId id="339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4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226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213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1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14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173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82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7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3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99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36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77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18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61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1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2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06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szöveti elváltozások formái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382" y="896471"/>
            <a:ext cx="11267983" cy="5679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• A sejtek adaptációs képességeit meghaladó káros hatások reverzibilis vagy irreverzíbilis</a:t>
            </a:r>
          </a:p>
          <a:p>
            <a:pPr marL="0" indent="0">
              <a:buNone/>
            </a:pPr>
            <a:r>
              <a:rPr lang="hu-HU" dirty="0"/>
              <a:t>alaki és működési változásokat (degeneráció - elfajulás) hoznak létre. Az irreverzíbilis</a:t>
            </a:r>
          </a:p>
          <a:p>
            <a:pPr marL="0" indent="0">
              <a:buNone/>
            </a:pPr>
            <a:r>
              <a:rPr lang="hu-HU" dirty="0"/>
              <a:t>változások tartós károsodást vagy akár a sejt, a szövet elhalását (nekrózis - elhalás) is</a:t>
            </a:r>
          </a:p>
          <a:p>
            <a:pPr marL="0" indent="0">
              <a:buNone/>
            </a:pPr>
            <a:r>
              <a:rPr lang="hu-HU" dirty="0"/>
              <a:t>okozhatják.</a:t>
            </a:r>
          </a:p>
          <a:p>
            <a:pPr marL="0" indent="0">
              <a:buNone/>
            </a:pPr>
            <a:r>
              <a:rPr lang="hu-HU" dirty="0"/>
              <a:t>• Az elpusztult, károsodott sejtek pótlása </a:t>
            </a:r>
            <a:r>
              <a:rPr lang="hu-HU" dirty="0" err="1"/>
              <a:t>újdonképzó'déssel</a:t>
            </a:r>
            <a:r>
              <a:rPr lang="hu-HU" dirty="0"/>
              <a:t>, regenerációval történik.</a:t>
            </a:r>
          </a:p>
          <a:p>
            <a:pPr marL="0" indent="0">
              <a:buNone/>
            </a:pPr>
            <a:r>
              <a:rPr lang="hu-HU" dirty="0"/>
              <a:t>Megfigyelhető, hogy a fenti jelenségeket tömegnövekedéssel, sejtosztódással járó, illetve tömegcsökkenéssel, sejtpusztulással járó folyamatokra oszthatjuk. így elkülönítünk progresszív és </a:t>
            </a:r>
            <a:r>
              <a:rPr lang="hu-HU" dirty="0" err="1"/>
              <a:t>regreszszív</a:t>
            </a:r>
            <a:r>
              <a:rPr lang="hu-HU" dirty="0"/>
              <a:t> szöveti elváltozásokat.</a:t>
            </a:r>
          </a:p>
        </p:txBody>
      </p:sp>
    </p:spTree>
    <p:extLst>
      <p:ext uri="{BB962C8B-B14F-4D97-AF65-F5344CB8AC3E}">
        <p14:creationId xmlns:p14="http://schemas.microsoft.com/office/powerpoint/2010/main" val="4075034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szöveti elváltozások formái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4" y="900953"/>
            <a:ext cx="11976846" cy="5634317"/>
          </a:xfrm>
        </p:spPr>
        <p:txBody>
          <a:bodyPr>
            <a:normAutofit/>
          </a:bodyPr>
          <a:lstStyle/>
          <a:p>
            <a:r>
              <a:rPr lang="hu-HU" sz="2800" dirty="0"/>
              <a:t>A progresszív elváltozásokhoz sorolhatjuk a túltengéseket, túlburjánzásokat, az újdonképződéseket, magát a sebgyógyulást, és nem utolsósorban a daganatokat. Ez utóbbiakat különös jelentőségük és bővebb jellemzésük miatt külön fejezetben tárgyaljuk.</a:t>
            </a:r>
          </a:p>
          <a:p>
            <a:r>
              <a:rPr lang="hu-HU" sz="2800" dirty="0"/>
              <a:t>A regresszív elváltozások között ismertetjük a sorvadások különböző formáit, a degenerációkat és a szövetelhalással járó folyamatokat.</a:t>
            </a:r>
          </a:p>
        </p:txBody>
      </p:sp>
    </p:spTree>
    <p:extLst>
      <p:ext uri="{BB962C8B-B14F-4D97-AF65-F5344CB8AC3E}">
        <p14:creationId xmlns:p14="http://schemas.microsoft.com/office/powerpoint/2010/main" val="671712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pt-BR" dirty="0"/>
              <a:t>Progresszí</a:t>
            </a:r>
            <a:r>
              <a:rPr lang="hu-HU" dirty="0"/>
              <a:t>v</a:t>
            </a:r>
            <a:r>
              <a:rPr lang="pt-BR" dirty="0"/>
              <a:t> szöveti elváltozások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7576" y="874059"/>
            <a:ext cx="11483789" cy="5822575"/>
          </a:xfrm>
        </p:spPr>
        <p:txBody>
          <a:bodyPr>
            <a:normAutofit/>
          </a:bodyPr>
          <a:lstStyle/>
          <a:p>
            <a:r>
              <a:rPr lang="hu-HU" dirty="0"/>
              <a:t>A túltengés formái, a hipertrófia és </a:t>
            </a:r>
            <a:r>
              <a:rPr lang="hu-HU" dirty="0" err="1"/>
              <a:t>hyperplasia</a:t>
            </a:r>
            <a:endParaRPr lang="hu-HU" dirty="0"/>
          </a:p>
          <a:p>
            <a:pPr marL="0" indent="0">
              <a:buNone/>
            </a:pPr>
            <a:r>
              <a:rPr lang="hu-HU" dirty="0"/>
              <a:t>A hipertrófia fogalma, okai és formái</a:t>
            </a:r>
          </a:p>
          <a:p>
            <a:pPr marL="0" indent="0">
              <a:buNone/>
            </a:pPr>
            <a:r>
              <a:rPr lang="hu-HU" dirty="0"/>
              <a:t>Hipertrófiának, túltengésnek nevezzük valamely szerv vagy szövet olyan tömegnövekedését, amely nem a sejtszám növekedése, hanem az egyes sejtek megnagyobbodása által jön létre.</a:t>
            </a:r>
          </a:p>
          <a:p>
            <a:pPr marL="0" indent="0">
              <a:buNone/>
            </a:pPr>
            <a:r>
              <a:rPr lang="hu-HU" dirty="0"/>
              <a:t>Ez az esetek többségében a fokozott igénybevételhez történő alkalmazkodás jele. A sejtek megnagyobbodásának oka a fokozott anyagcseréhez szükséges sejtalkotórészek felszaporodása.</a:t>
            </a:r>
          </a:p>
          <a:p>
            <a:pPr marL="0" indent="0">
              <a:buNone/>
            </a:pPr>
            <a:r>
              <a:rPr lang="hu-HU" dirty="0"/>
              <a:t>A túltengések több formája ismert:</a:t>
            </a:r>
          </a:p>
          <a:p>
            <a:pPr marL="0" indent="0">
              <a:buNone/>
            </a:pPr>
            <a:r>
              <a:rPr lang="hu-HU" dirty="0"/>
              <a:t>• Funkcionális vagy élettani hipertrófia</a:t>
            </a:r>
          </a:p>
          <a:p>
            <a:pPr marL="0" indent="0">
              <a:buNone/>
            </a:pPr>
            <a:r>
              <a:rPr lang="hu-HU" dirty="0"/>
              <a:t>• Patológiás hipertrófia</a:t>
            </a:r>
          </a:p>
          <a:p>
            <a:pPr marL="0" indent="0">
              <a:buNone/>
            </a:pPr>
            <a:r>
              <a:rPr lang="hu-HU" dirty="0"/>
              <a:t>• A patológiás hipertrófiák között el szokták különíteni az ún. </a:t>
            </a:r>
            <a:r>
              <a:rPr lang="hu-HU" dirty="0" err="1"/>
              <a:t>kompenzatorikus</a:t>
            </a:r>
            <a:r>
              <a:rPr lang="hu-HU" dirty="0"/>
              <a:t> </a:t>
            </a:r>
            <a:r>
              <a:rPr lang="hu-HU" dirty="0" err="1"/>
              <a:t>hipertró</a:t>
            </a:r>
            <a:r>
              <a:rPr lang="hu-HU" dirty="0"/>
              <a:t>-</a:t>
            </a:r>
          </a:p>
          <a:p>
            <a:pPr marL="0" indent="0">
              <a:buNone/>
            </a:pPr>
            <a:r>
              <a:rPr lang="hu-HU" dirty="0"/>
              <a:t>fiát (pótló túltengés</a:t>
            </a:r>
          </a:p>
        </p:txBody>
      </p:sp>
    </p:spTree>
    <p:extLst>
      <p:ext uri="{BB962C8B-B14F-4D97-AF65-F5344CB8AC3E}">
        <p14:creationId xmlns:p14="http://schemas.microsoft.com/office/powerpoint/2010/main" val="616068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5123" y="0"/>
            <a:ext cx="11308324" cy="1400530"/>
          </a:xfrm>
        </p:spPr>
        <p:txBody>
          <a:bodyPr/>
          <a:lstStyle/>
          <a:p>
            <a:r>
              <a:rPr lang="pt-BR" dirty="0"/>
              <a:t>A hyperplasia fogalma, okai és formái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5124" y="1021976"/>
            <a:ext cx="11631052" cy="5836024"/>
          </a:xfrm>
        </p:spPr>
        <p:txBody>
          <a:bodyPr>
            <a:normAutofit/>
          </a:bodyPr>
          <a:lstStyle/>
          <a:p>
            <a:r>
              <a:rPr lang="hu-HU" dirty="0"/>
              <a:t>Túlburjánzásban, </a:t>
            </a:r>
            <a:r>
              <a:rPr lang="hu-HU" dirty="0" err="1"/>
              <a:t>hyperplasiában</a:t>
            </a:r>
            <a:r>
              <a:rPr lang="hu-HU" dirty="0"/>
              <a:t> a működő elemek, sejtek száma felszaporodik, és ezt általában a funkció fokozódása kíséri.</a:t>
            </a:r>
          </a:p>
          <a:p>
            <a:r>
              <a:rPr lang="hu-HU" dirty="0"/>
              <a:t>Kialakulásában fokozott munkavégzés, ill. fokozott hormonhatás játszik szerepet.</a:t>
            </a:r>
          </a:p>
          <a:p>
            <a:r>
              <a:rPr lang="hu-HU" dirty="0"/>
              <a:t>fiziológiás formái: (hipertrófia mellett) a terhes méh megnagyobbodása, emlőnövekedés a terhesség és szoptatás alatt </a:t>
            </a:r>
            <a:r>
              <a:rPr lang="hu-HU" dirty="0">
                <a:sym typeface="Wingdings" panose="05000000000000000000" pitchFamily="2" charset="2"/>
              </a:rPr>
              <a:t>reverzibilisek, visszafejlődnek</a:t>
            </a:r>
            <a:endParaRPr lang="hu-HU" dirty="0"/>
          </a:p>
          <a:p>
            <a:r>
              <a:rPr lang="hu-HU" dirty="0"/>
              <a:t>Patológiás </a:t>
            </a:r>
            <a:r>
              <a:rPr lang="hu-HU" dirty="0" err="1"/>
              <a:t>hyperplasiával</a:t>
            </a:r>
            <a:r>
              <a:rPr lang="hu-HU" dirty="0"/>
              <a:t> a következő esetekben találkozhatunk:</a:t>
            </a:r>
          </a:p>
          <a:p>
            <a:r>
              <a:rPr lang="hu-HU" dirty="0"/>
              <a:t>• Zsírszövet-</a:t>
            </a:r>
            <a:r>
              <a:rPr lang="hu-HU" dirty="0" err="1"/>
              <a:t>hiperplasia</a:t>
            </a:r>
            <a:r>
              <a:rPr lang="hu-HU" dirty="0"/>
              <a:t> elhízásban.</a:t>
            </a:r>
          </a:p>
          <a:p>
            <a:r>
              <a:rPr lang="hu-HU" dirty="0"/>
              <a:t>• Csontvelő-</a:t>
            </a:r>
            <a:r>
              <a:rPr lang="hu-HU" dirty="0" err="1"/>
              <a:t>hyperplasia</a:t>
            </a:r>
            <a:r>
              <a:rPr lang="hu-HU" dirty="0"/>
              <a:t> </a:t>
            </a:r>
            <a:r>
              <a:rPr lang="hu-HU" dirty="0" err="1"/>
              <a:t>hypoxiás</a:t>
            </a:r>
            <a:r>
              <a:rPr lang="hu-HU" dirty="0"/>
              <a:t> állapotokban</a:t>
            </a:r>
          </a:p>
          <a:p>
            <a:r>
              <a:rPr lang="hu-HU" dirty="0"/>
              <a:t>• Endokrin szervek </a:t>
            </a:r>
            <a:r>
              <a:rPr lang="hu-HU" dirty="0" err="1"/>
              <a:t>hyperplasiája</a:t>
            </a:r>
            <a:r>
              <a:rPr lang="hu-HU" dirty="0"/>
              <a:t> kó­ros szabályozásban 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3244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049853" cy="1400530"/>
          </a:xfrm>
        </p:spPr>
        <p:txBody>
          <a:bodyPr/>
          <a:lstStyle/>
          <a:p>
            <a:r>
              <a:rPr lang="hu-HU" sz="3200" dirty="0"/>
              <a:t>Az egyes szövetek és szervek regenerációs képessége. Sebgyógyulás.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60" y="1237130"/>
            <a:ext cx="11846858" cy="5011270"/>
          </a:xfrm>
        </p:spPr>
        <p:txBody>
          <a:bodyPr>
            <a:noAutofit/>
          </a:bodyPr>
          <a:lstStyle/>
          <a:p>
            <a:r>
              <a:rPr lang="hu-HU" dirty="0"/>
              <a:t>A </a:t>
            </a:r>
            <a:r>
              <a:rPr lang="hu-HU" b="1" dirty="0"/>
              <a:t>regeneráció</a:t>
            </a:r>
            <a:r>
              <a:rPr lang="hu-HU" dirty="0"/>
              <a:t> fogalma: újdonképződést, az elpusztult sejtek pótlását jelenti.</a:t>
            </a:r>
          </a:p>
          <a:p>
            <a:r>
              <a:rPr lang="hu-HU" dirty="0"/>
              <a:t>Kétféle regenerációt különböztetünk meg:</a:t>
            </a:r>
          </a:p>
          <a:p>
            <a:pPr marL="0" indent="0">
              <a:buNone/>
            </a:pPr>
            <a:r>
              <a:rPr lang="hu-HU" dirty="0"/>
              <a:t>• A fiziológiás regeneráció az életműködések során elhasználódott sejtek pótlását jelenti.</a:t>
            </a:r>
          </a:p>
          <a:p>
            <a:pPr marL="0" indent="0">
              <a:buNone/>
            </a:pPr>
            <a:r>
              <a:rPr lang="hu-HU" dirty="0"/>
              <a:t>• A patológiás regeneráció során a kórfolyamatokban, ill. sérülések során elpusztult szöveteket kell pótolni.</a:t>
            </a:r>
          </a:p>
          <a:p>
            <a:pPr marL="0" indent="0">
              <a:buNone/>
            </a:pPr>
            <a:r>
              <a:rPr lang="hu-HU" b="1" u="sng" dirty="0"/>
              <a:t>Labilis (</a:t>
            </a:r>
            <a:r>
              <a:rPr lang="hu-HU" b="1" u="sng" dirty="0" err="1"/>
              <a:t>intennitotikus</a:t>
            </a:r>
            <a:r>
              <a:rPr lang="hu-HU" b="1" u="sng" dirty="0"/>
              <a:t>) sejtek: </a:t>
            </a:r>
            <a:r>
              <a:rPr lang="hu-HU" dirty="0"/>
              <a:t>a felnőtt szervezetben is, egész életünk során megújulnak, tehát állandó osztódásban vannak (a bőr és a nyálkahártyák fedőhámjai, vérképző szervek, spermiumképző sejtek)</a:t>
            </a:r>
          </a:p>
          <a:p>
            <a:pPr marL="0" indent="0">
              <a:buNone/>
            </a:pPr>
            <a:r>
              <a:rPr lang="hu-HU" b="1" u="sng" dirty="0"/>
              <a:t>Stabilis sejtek: </a:t>
            </a:r>
            <a:r>
              <a:rPr lang="hu-HU" dirty="0"/>
              <a:t>szaporodóképességük már fiatalkorban jelentősen csökken, de különböző behatásokra gyors osztódással tudnak válaszolni, és teljes értékű </a:t>
            </a:r>
            <a:r>
              <a:rPr lang="hu-HU" dirty="0" err="1"/>
              <a:t>parenchymasejteket</a:t>
            </a:r>
            <a:r>
              <a:rPr lang="hu-HU" dirty="0"/>
              <a:t> tudnak képezni (a szervezet </a:t>
            </a:r>
            <a:r>
              <a:rPr lang="hu-HU" b="1" dirty="0" err="1"/>
              <a:t>parenchymás</a:t>
            </a:r>
            <a:r>
              <a:rPr lang="hu-HU" b="1" dirty="0"/>
              <a:t>, </a:t>
            </a:r>
            <a:r>
              <a:rPr lang="hu-HU" dirty="0"/>
              <a:t>mirigyes szervei (máj, vese, hasnyálmirigy, pajzsmirigy stb.),</a:t>
            </a:r>
            <a:br>
              <a:rPr lang="hu-HU" dirty="0"/>
            </a:br>
            <a:r>
              <a:rPr lang="hu-HU" dirty="0"/>
              <a:t>valamint a </a:t>
            </a:r>
            <a:r>
              <a:rPr lang="hu-HU" b="1" dirty="0"/>
              <a:t>kötőszöveti </a:t>
            </a:r>
            <a:r>
              <a:rPr lang="hu-HU" dirty="0"/>
              <a:t>és </a:t>
            </a:r>
            <a:r>
              <a:rPr lang="hu-HU" b="1" dirty="0"/>
              <a:t>simaizomsejtek, </a:t>
            </a:r>
            <a:r>
              <a:rPr lang="hu-HU" dirty="0"/>
              <a:t>a </a:t>
            </a:r>
            <a:r>
              <a:rPr lang="hu-HU" b="1" dirty="0"/>
              <a:t>csontsejtek, </a:t>
            </a:r>
            <a:r>
              <a:rPr lang="hu-HU" dirty="0"/>
              <a:t>az </a:t>
            </a:r>
            <a:r>
              <a:rPr lang="hu-HU" b="1" dirty="0"/>
              <a:t>érbelhártya </a:t>
            </a:r>
            <a:r>
              <a:rPr lang="hu-HU" dirty="0"/>
              <a:t>sejtjei) </a:t>
            </a:r>
          </a:p>
          <a:p>
            <a:pPr marL="0" indent="0">
              <a:buNone/>
            </a:pPr>
            <a:r>
              <a:rPr lang="hu-HU" b="1" u="sng" dirty="0"/>
              <a:t>Permanens típusú sejtek</a:t>
            </a:r>
            <a:r>
              <a:rPr lang="hu-HU" dirty="0"/>
              <a:t>:</a:t>
            </a:r>
          </a:p>
          <a:p>
            <a:pPr marL="0" indent="0">
              <a:buNone/>
            </a:pPr>
            <a:r>
              <a:rPr lang="hu-HU" dirty="0"/>
              <a:t>A megszületés után osztódásra képtelen sejtek az idegsejtek, a szívizomsejtek és a vázizomsejtek.</a:t>
            </a:r>
            <a:br>
              <a:rPr lang="hu-HU" dirty="0"/>
            </a:b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97449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reparáció</a:t>
            </a:r>
            <a:r>
              <a:rPr lang="hu-HU" dirty="0"/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2048" y="1062318"/>
            <a:ext cx="11725834" cy="5553635"/>
          </a:xfrm>
        </p:spPr>
        <p:txBody>
          <a:bodyPr/>
          <a:lstStyle/>
          <a:p>
            <a:r>
              <a:rPr lang="hu-HU" dirty="0"/>
              <a:t>Szövetpótlás/</a:t>
            </a:r>
            <a:r>
              <a:rPr lang="hu-HU" dirty="0" err="1"/>
              <a:t>reparáció</a:t>
            </a:r>
            <a:r>
              <a:rPr lang="hu-HU" dirty="0"/>
              <a:t> fogalma: az elpusztult sejtek kitöltése kevésbé differenciált sejttel történik, ami általában a funkció romlását is jelenti</a:t>
            </a:r>
          </a:p>
          <a:p>
            <a:r>
              <a:rPr lang="hu-HU" dirty="0">
                <a:sym typeface="Wingdings" panose="05000000000000000000" pitchFamily="2" charset="2"/>
              </a:rPr>
              <a:t>első szakasza a szervülés hegszövet alakul ki</a:t>
            </a:r>
          </a:p>
          <a:p>
            <a:r>
              <a:rPr lang="hu-HU" dirty="0">
                <a:sym typeface="Wingdings" panose="05000000000000000000" pitchFamily="2" charset="2"/>
              </a:rPr>
              <a:t>Sebgyógyulás folyamata, sebgyógyulás fajtái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0734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Regresszív szöveti elváltozások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59" y="954741"/>
            <a:ext cx="11658599" cy="5768787"/>
          </a:xfrm>
        </p:spPr>
        <p:txBody>
          <a:bodyPr/>
          <a:lstStyle/>
          <a:p>
            <a:r>
              <a:rPr lang="hu-HU" dirty="0"/>
              <a:t>A körülírt és generalizált sorvadás</a:t>
            </a:r>
          </a:p>
          <a:p>
            <a:r>
              <a:rPr lang="hu-HU" dirty="0"/>
              <a:t>Az </a:t>
            </a:r>
            <a:r>
              <a:rPr lang="hu-HU" b="1" dirty="0"/>
              <a:t>atrófia (sorvadás) </a:t>
            </a:r>
            <a:r>
              <a:rPr lang="hu-HU" dirty="0"/>
              <a:t>az eredetileg normálisan kifejlett szerv tömegének csökkenése a sejtek megkisebbedése, néha számának csökkenése miatt. A funkció csökkenése kíséri.</a:t>
            </a:r>
          </a:p>
          <a:p>
            <a:r>
              <a:rPr lang="hu-HU" dirty="0"/>
              <a:t>Az </a:t>
            </a:r>
            <a:r>
              <a:rPr lang="hu-HU" b="1" dirty="0" err="1"/>
              <a:t>involúcióról</a:t>
            </a:r>
            <a:r>
              <a:rPr lang="hu-HU" dirty="0"/>
              <a:t> (élettani </a:t>
            </a:r>
            <a:r>
              <a:rPr lang="hu-HU" dirty="0" err="1"/>
              <a:t>visszafejlődésról</a:t>
            </a:r>
            <a:r>
              <a:rPr lang="hu-HU" dirty="0"/>
              <a:t>) akkor beszélünk, ha a szervezet egyes részei - feleslegessé válva - már a fiziológiás </a:t>
            </a:r>
            <a:r>
              <a:rPr lang="hu-HU" dirty="0" err="1"/>
              <a:t>fejló'dés</a:t>
            </a:r>
            <a:r>
              <a:rPr lang="hu-HU" dirty="0"/>
              <a:t> során visszafejlődnek.</a:t>
            </a:r>
          </a:p>
          <a:p>
            <a:r>
              <a:rPr lang="hu-HU" dirty="0"/>
              <a:t>így elsorvad a csak a magzati keringésben működő </a:t>
            </a:r>
            <a:r>
              <a:rPr lang="hu-HU" dirty="0" err="1"/>
              <a:t>ductus</a:t>
            </a:r>
            <a:r>
              <a:rPr lang="hu-HU" dirty="0"/>
              <a:t> </a:t>
            </a:r>
            <a:r>
              <a:rPr lang="hu-HU" dirty="0" err="1"/>
              <a:t>Botalli</a:t>
            </a:r>
            <a:r>
              <a:rPr lang="hu-HU" dirty="0"/>
              <a:t>, a </a:t>
            </a:r>
            <a:r>
              <a:rPr lang="hu-HU" dirty="0" err="1"/>
              <a:t>köldökerek</a:t>
            </a:r>
            <a:r>
              <a:rPr lang="hu-HU" dirty="0"/>
              <a:t> születés után, a terhes méh a szülés után, a csecsemőmirigy. A sorvadás lehet lokális és generalizált.</a:t>
            </a:r>
          </a:p>
        </p:txBody>
      </p:sp>
    </p:spTree>
    <p:extLst>
      <p:ext uri="{BB962C8B-B14F-4D97-AF65-F5344CB8AC3E}">
        <p14:creationId xmlns:p14="http://schemas.microsoft.com/office/powerpoint/2010/main" val="3845407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 A degeneráció fogalma, okai és típusai az egyes szövetekben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9090" y="1501589"/>
            <a:ext cx="11268145" cy="5181599"/>
          </a:xfrm>
        </p:spPr>
        <p:txBody>
          <a:bodyPr/>
          <a:lstStyle/>
          <a:p>
            <a:r>
              <a:rPr lang="hu-HU" dirty="0"/>
              <a:t>A degeneráció a szövetek elfajulása.</a:t>
            </a:r>
          </a:p>
          <a:p>
            <a:r>
              <a:rPr lang="hu-HU" dirty="0"/>
              <a:t>Típusai: </a:t>
            </a:r>
          </a:p>
          <a:p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hyalinosa</a:t>
            </a:r>
            <a:r>
              <a:rPr lang="hu-HU" dirty="0"/>
              <a:t> (</a:t>
            </a:r>
            <a:r>
              <a:rPr lang="hu-HU" dirty="0" err="1"/>
              <a:t>hialinos</a:t>
            </a:r>
            <a:r>
              <a:rPr lang="hu-HU" dirty="0"/>
              <a:t> degeneráció)</a:t>
            </a:r>
          </a:p>
          <a:p>
            <a:r>
              <a:rPr lang="hu-HU" dirty="0" err="1"/>
              <a:t>Fibrinoid</a:t>
            </a:r>
            <a:r>
              <a:rPr lang="hu-HU" dirty="0"/>
              <a:t> degeneráció</a:t>
            </a:r>
          </a:p>
          <a:p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mucinosa</a:t>
            </a:r>
            <a:r>
              <a:rPr lang="hu-HU" dirty="0"/>
              <a:t> (nyákos degeneráció)</a:t>
            </a:r>
          </a:p>
          <a:p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adiposa</a:t>
            </a:r>
            <a:r>
              <a:rPr lang="hu-HU" dirty="0"/>
              <a:t> (zsíros degeneráció) </a:t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29093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215154"/>
            <a:ext cx="11685494" cy="6642846"/>
          </a:xfrm>
        </p:spPr>
        <p:txBody>
          <a:bodyPr/>
          <a:lstStyle/>
          <a:p>
            <a:r>
              <a:rPr lang="hu-HU" dirty="0"/>
              <a:t>Kóros elszarusodás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Hyp</a:t>
            </a:r>
            <a:r>
              <a:rPr lang="hu-HU" dirty="0"/>
              <a:t>e</a:t>
            </a:r>
            <a:r>
              <a:rPr lang="pt-BR" dirty="0"/>
              <a:t>rkeratosis</a:t>
            </a:r>
            <a:endParaRPr lang="hu-HU" dirty="0"/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Diskeratosisnak</a:t>
            </a:r>
            <a:r>
              <a:rPr lang="hu-HU" dirty="0"/>
              <a:t> 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b="1" i="1" dirty="0" err="1"/>
              <a:t>parakeratosis</a:t>
            </a:r>
            <a:r>
              <a:rPr lang="hu-HU" dirty="0"/>
              <a:t> (pikkelysömör)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Leukoplakia</a:t>
            </a:r>
            <a:r>
              <a:rPr lang="hu-HU" dirty="0" err="1">
                <a:sym typeface="Wingdings" panose="05000000000000000000" pitchFamily="2" charset="2"/>
              </a:rPr>
              <a:t>kóros</a:t>
            </a:r>
            <a:r>
              <a:rPr lang="hu-HU" dirty="0">
                <a:sym typeface="Wingdings" panose="05000000000000000000" pitchFamily="2" charset="2"/>
              </a:rPr>
              <a:t> helyen elszarusodás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sym typeface="Wingdings" panose="05000000000000000000" pitchFamily="2" charset="2"/>
              </a:rPr>
              <a:t>A pigmentképződés zavarai: </a:t>
            </a:r>
            <a:r>
              <a:rPr lang="hu-HU" b="1" dirty="0" err="1">
                <a:sym typeface="Wingdings" panose="05000000000000000000" pitchFamily="2" charset="2"/>
              </a:rPr>
              <a:t>melaninzavarok:hyperpigmentáció,albinizmus</a:t>
            </a:r>
            <a:r>
              <a:rPr lang="hu-HU" b="1" dirty="0">
                <a:sym typeface="Wingdings" panose="05000000000000000000" pitchFamily="2" charset="2"/>
              </a:rPr>
              <a:t>,</a:t>
            </a:r>
            <a:r>
              <a:rPr lang="hu-HU" dirty="0"/>
              <a:t> </a:t>
            </a:r>
            <a:r>
              <a:rPr lang="hu-HU" dirty="0" err="1"/>
              <a:t>hypomelanosisnak</a:t>
            </a:r>
            <a:r>
              <a:rPr lang="hu-HU" dirty="0"/>
              <a:t> </a:t>
            </a:r>
            <a:br>
              <a:rPr lang="hu-HU" dirty="0"/>
            </a:br>
            <a:endParaRPr lang="hu-HU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Mészlerakódás: megemelkedik a vér </a:t>
            </a:r>
            <a:r>
              <a:rPr lang="hu-HU" dirty="0" err="1"/>
              <a:t>Ca</a:t>
            </a:r>
            <a:r>
              <a:rPr lang="hu-HU" dirty="0"/>
              <a:t>-szintje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Húgysavlerakódás: ízületi panaszok, bőrjelenségek (köszvényes csomók),</a:t>
            </a:r>
            <a:br>
              <a:rPr lang="hu-HU" dirty="0"/>
            </a:br>
            <a:r>
              <a:rPr lang="hu-HU" dirty="0"/>
              <a:t>vesebetegségek (köztük kövesség)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 Kőképződés (</a:t>
            </a:r>
            <a:r>
              <a:rPr lang="hu-HU" dirty="0" err="1"/>
              <a:t>lithiasis</a:t>
            </a:r>
            <a:r>
              <a:rPr lang="hu-HU" dirty="0"/>
              <a:t>): ásványi anyagokból álló kemény képlet</a:t>
            </a:r>
            <a:br>
              <a:rPr lang="hu-HU" dirty="0"/>
            </a:b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889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021671" cy="1400530"/>
          </a:xfrm>
        </p:spPr>
        <p:txBody>
          <a:bodyPr/>
          <a:lstStyle/>
          <a:p>
            <a:r>
              <a:rPr lang="hu-HU" dirty="0"/>
              <a:t>Az elhalás okai, típusai, következményei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153" y="927848"/>
            <a:ext cx="11510681" cy="5755340"/>
          </a:xfrm>
        </p:spPr>
        <p:txBody>
          <a:bodyPr>
            <a:normAutofit/>
          </a:bodyPr>
          <a:lstStyle/>
          <a:p>
            <a:r>
              <a:rPr lang="hu-HU" sz="2800" dirty="0"/>
              <a:t>A nekrózis a szervezet körülírt részének pusztulása, azaz élő organizmuson belüli elhalás.</a:t>
            </a:r>
          </a:p>
          <a:p>
            <a:r>
              <a:rPr lang="hu-HU" sz="2800" dirty="0">
                <a:sym typeface="Wingdings" panose="05000000000000000000" pitchFamily="2" charset="2"/>
              </a:rPr>
              <a:t> Okai: </a:t>
            </a:r>
          </a:p>
          <a:p>
            <a:r>
              <a:rPr lang="hu-HU" sz="2800" dirty="0">
                <a:sym typeface="Wingdings" panose="05000000000000000000" pitchFamily="2" charset="2"/>
              </a:rPr>
              <a:t>Vérkeringési okok: a</a:t>
            </a:r>
            <a:r>
              <a:rPr lang="hu-HU" sz="2800" dirty="0"/>
              <a:t>rtériás elzáródás trombózis, embólia. érelmeszesedés, leszorítás, beidegzési zavar ..</a:t>
            </a:r>
            <a:endParaRPr lang="hu-HU" sz="2800" dirty="0">
              <a:sym typeface="Wingdings" panose="05000000000000000000" pitchFamily="2" charset="2"/>
            </a:endParaRPr>
          </a:p>
          <a:p>
            <a:r>
              <a:rPr lang="hu-HU" sz="2800" dirty="0">
                <a:sym typeface="Wingdings" panose="05000000000000000000" pitchFamily="2" charset="2"/>
              </a:rPr>
              <a:t>Fizikai okok: mechanikus trauma, elektromosság, extrém hideg-, ill. meleghatás, ionizáló sugárzás .. </a:t>
            </a:r>
          </a:p>
          <a:p>
            <a:r>
              <a:rPr lang="hu-HU" sz="2800" dirty="0">
                <a:sym typeface="Wingdings" panose="05000000000000000000" pitchFamily="2" charset="2"/>
              </a:rPr>
              <a:t>Kémiai okok: b</a:t>
            </a:r>
            <a:r>
              <a:rPr lang="hu-HU" sz="2800" dirty="0"/>
              <a:t>izonyos kémiai anyagok, savak, lúgok súlyos roncsolást tudnak előidézni a </a:t>
            </a:r>
            <a:r>
              <a:rPr lang="hu-HU" sz="2800" dirty="0" err="1"/>
              <a:t>bőr,ill</a:t>
            </a:r>
            <a:r>
              <a:rPr lang="hu-HU" sz="2800" dirty="0"/>
              <a:t>. a nyálkahártyák felszínén ..</a:t>
            </a:r>
          </a:p>
          <a:p>
            <a:pPr marL="0" indent="0">
              <a:buNone/>
            </a:pP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11119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683171" y="927458"/>
            <a:ext cx="8825658" cy="3329581"/>
          </a:xfrm>
        </p:spPr>
        <p:txBody>
          <a:bodyPr/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Ápolási szakmai alapismeretek: kórélettani alapismeretek II.</a:t>
            </a:r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46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1"/>
    </mc:Choice>
    <mc:Fallback xmlns="">
      <p:transition spd="slow" advTm="58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49306"/>
            <a:ext cx="9404723" cy="959223"/>
          </a:xfrm>
        </p:spPr>
        <p:txBody>
          <a:bodyPr/>
          <a:lstStyle/>
          <a:p>
            <a:r>
              <a:rPr lang="hu-HU" dirty="0"/>
              <a:t>Formái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60" y="1411942"/>
            <a:ext cx="12003740" cy="5109882"/>
          </a:xfrm>
        </p:spPr>
        <p:txBody>
          <a:bodyPr>
            <a:normAutofit/>
          </a:bodyPr>
          <a:lstStyle/>
          <a:p>
            <a:r>
              <a:rPr lang="hu-HU" sz="2400" b="1" dirty="0"/>
              <a:t>Koagulációs (</a:t>
            </a:r>
            <a:r>
              <a:rPr lang="hu-HU" sz="2400" b="1" dirty="0" err="1"/>
              <a:t>alvadásos</a:t>
            </a:r>
            <a:r>
              <a:rPr lang="hu-HU" sz="2400" b="1" dirty="0"/>
              <a:t>) </a:t>
            </a:r>
            <a:r>
              <a:rPr lang="hu-HU" sz="2400" dirty="0"/>
              <a:t>nekrózis</a:t>
            </a:r>
          </a:p>
          <a:p>
            <a:r>
              <a:rPr lang="hu-HU" sz="2400" b="1" dirty="0" err="1"/>
              <a:t>Colliquatios</a:t>
            </a:r>
            <a:r>
              <a:rPr lang="hu-HU" sz="2400" dirty="0"/>
              <a:t> </a:t>
            </a:r>
            <a:r>
              <a:rPr lang="hu-HU" sz="2400" b="1" dirty="0"/>
              <a:t>(</a:t>
            </a:r>
            <a:r>
              <a:rPr lang="hu-HU" sz="2400" b="1" dirty="0" err="1"/>
              <a:t>lágyulásos</a:t>
            </a:r>
            <a:r>
              <a:rPr lang="hu-HU" sz="2400" b="1" dirty="0"/>
              <a:t>) </a:t>
            </a:r>
            <a:r>
              <a:rPr lang="hu-HU" sz="2400" dirty="0"/>
              <a:t>nekrózis: </a:t>
            </a:r>
            <a:r>
              <a:rPr lang="hu-HU" dirty="0"/>
              <a:t>Az elhalt rész enzimek hatására </a:t>
            </a:r>
            <a:r>
              <a:rPr lang="hu-HU" dirty="0" err="1"/>
              <a:t>elfolyósodik</a:t>
            </a:r>
            <a:r>
              <a:rPr lang="hu-HU" dirty="0"/>
              <a:t>.</a:t>
            </a:r>
            <a:r>
              <a:rPr lang="hu-HU" sz="2400" dirty="0"/>
              <a:t> </a:t>
            </a:r>
          </a:p>
          <a:p>
            <a:r>
              <a:rPr lang="hu-HU" sz="2400" b="1" dirty="0" err="1"/>
              <a:t>Gangraena</a:t>
            </a:r>
            <a:r>
              <a:rPr lang="hu-HU" sz="2400" b="1" dirty="0"/>
              <a:t> </a:t>
            </a:r>
            <a:r>
              <a:rPr lang="hu-HU" sz="2400" b="1" dirty="0" err="1"/>
              <a:t>sicca</a:t>
            </a:r>
            <a:r>
              <a:rPr lang="hu-HU" sz="2400" dirty="0"/>
              <a:t> </a:t>
            </a:r>
            <a:r>
              <a:rPr lang="hu-HU" sz="2400" b="1" dirty="0"/>
              <a:t>(száraz üszök)</a:t>
            </a:r>
            <a:r>
              <a:rPr lang="hu-HU" sz="2400" dirty="0"/>
              <a:t>: A végi (</a:t>
            </a:r>
            <a:r>
              <a:rPr lang="hu-HU" sz="2400" dirty="0" err="1"/>
              <a:t>acralis</a:t>
            </a:r>
            <a:r>
              <a:rPr lang="hu-HU" sz="2400" dirty="0"/>
              <a:t>) részeken az elhalt rész kiszárad, kemény, </a:t>
            </a:r>
            <a:r>
              <a:rPr lang="hu-HU" sz="2400" dirty="0" err="1"/>
              <a:t>barnásfekete</a:t>
            </a:r>
            <a:r>
              <a:rPr lang="hu-HU" sz="2400" dirty="0"/>
              <a:t> lesz (mumifikálódás)</a:t>
            </a:r>
          </a:p>
          <a:p>
            <a:r>
              <a:rPr lang="hu-HU" sz="2400" b="1" dirty="0" err="1"/>
              <a:t>Gangraena</a:t>
            </a:r>
            <a:r>
              <a:rPr lang="hu-HU" sz="2400" b="1" dirty="0"/>
              <a:t> </a:t>
            </a:r>
            <a:r>
              <a:rPr lang="hu-HU" sz="2400" b="1" dirty="0" err="1"/>
              <a:t>humida</a:t>
            </a:r>
            <a:r>
              <a:rPr lang="hu-HU" sz="2400" b="1" dirty="0"/>
              <a:t> (nedves üszök)</a:t>
            </a:r>
            <a:r>
              <a:rPr lang="hu-HU" sz="2400" dirty="0"/>
              <a:t>: Az elhalt terület baktériumok jelenléte miatt megrothad, felpuhul. Veszélye a </a:t>
            </a:r>
            <a:r>
              <a:rPr lang="hu-HU" sz="2400" dirty="0" err="1"/>
              <a:t>toxaemia</a:t>
            </a:r>
            <a:r>
              <a:rPr lang="hu-HU" sz="2400" dirty="0"/>
              <a:t>.</a:t>
            </a:r>
          </a:p>
          <a:p>
            <a:r>
              <a:rPr lang="hu-HU" sz="2400" b="1" dirty="0" err="1"/>
              <a:t>Decubitus</a:t>
            </a:r>
            <a:r>
              <a:rPr lang="hu-HU" sz="2400" b="1" dirty="0"/>
              <a:t> (felfekvés): </a:t>
            </a:r>
            <a:r>
              <a:rPr lang="hu-HU" sz="2400" dirty="0"/>
              <a:t>nyomás hatására kialakuló elhalás </a:t>
            </a:r>
          </a:p>
          <a:p>
            <a:r>
              <a:rPr lang="hu-HU" sz="2400" b="1" dirty="0" err="1"/>
              <a:t>Zsírnecrosis</a:t>
            </a:r>
            <a:r>
              <a:rPr lang="hu-HU" sz="2400" b="1" dirty="0"/>
              <a:t>:</a:t>
            </a:r>
            <a:r>
              <a:rPr lang="hu-HU" sz="2400" dirty="0"/>
              <a:t> </a:t>
            </a:r>
            <a:r>
              <a:rPr lang="hu-HU" dirty="0"/>
              <a:t>zsírszövet elhalása leginkább traumás eredetű</a:t>
            </a:r>
            <a:r>
              <a:rPr lang="hu-HU" sz="2400" dirty="0"/>
              <a:t> </a:t>
            </a:r>
          </a:p>
          <a:p>
            <a:r>
              <a:rPr lang="hu-HU" sz="2400" b="1" dirty="0" err="1"/>
              <a:t>Infarctus</a:t>
            </a:r>
            <a:r>
              <a:rPr lang="hu-HU" sz="2400" b="1" dirty="0"/>
              <a:t>: </a:t>
            </a:r>
            <a:r>
              <a:rPr lang="hu-HU" sz="2400" dirty="0"/>
              <a:t>a tápláló </a:t>
            </a:r>
            <a:r>
              <a:rPr lang="hu-HU" sz="2400" dirty="0" err="1"/>
              <a:t>vérerek</a:t>
            </a:r>
            <a:r>
              <a:rPr lang="hu-HU" sz="2400" dirty="0"/>
              <a:t> elzáródását követő, körülírt nekrózis </a:t>
            </a:r>
            <a:br>
              <a:rPr lang="hu-HU" sz="2400" dirty="0"/>
            </a:b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63413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720436"/>
          </a:xfrm>
        </p:spPr>
        <p:txBody>
          <a:bodyPr/>
          <a:lstStyle/>
          <a:p>
            <a:r>
              <a:rPr lang="hu-HU" dirty="0"/>
              <a:t>Összefoglalás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674" y="720436"/>
            <a:ext cx="11720944" cy="6012873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Fokozott vagy csökkent igénybevétel, ill. számos károsító tényező a sejtek, szövetek, szervek működésváltozását, s ennek következtében morfológiai és működésben változását válhatja ki.</a:t>
            </a:r>
          </a:p>
          <a:p>
            <a:r>
              <a:rPr lang="hu-HU" dirty="0"/>
              <a:t>Fokozott igénybevételre a szervek megnagyobbodással - túltengessél vagy túlburjánzással - reagálnak, amely egyben a működés fokozódását is jelentheti.</a:t>
            </a:r>
          </a:p>
          <a:p>
            <a:r>
              <a:rPr lang="hu-HU" dirty="0"/>
              <a:t>Vérellátási zavarok, nyomás, ill. csökkent igénybevétel miatt </a:t>
            </a:r>
            <a:r>
              <a:rPr lang="hu-HU" dirty="0" err="1"/>
              <a:t>körülirtán</a:t>
            </a:r>
            <a:r>
              <a:rPr lang="hu-HU" dirty="0"/>
              <a:t> vagy az egész szervezetben sorvadás indul meg. A sorvadástól el kell különítenünk azokat a </a:t>
            </a:r>
            <a:r>
              <a:rPr lang="hu-HU" dirty="0" err="1"/>
              <a:t>visszafejló'déses</a:t>
            </a:r>
            <a:r>
              <a:rPr lang="hu-HU" dirty="0"/>
              <a:t> folyamatokat,</a:t>
            </a:r>
          </a:p>
          <a:p>
            <a:r>
              <a:rPr lang="hu-HU" dirty="0"/>
              <a:t>amelyek </a:t>
            </a:r>
            <a:r>
              <a:rPr lang="hu-HU" dirty="0" err="1"/>
              <a:t>élettanilag</a:t>
            </a:r>
            <a:r>
              <a:rPr lang="hu-HU" dirty="0"/>
              <a:t> fordulnak elő bizonyos szerveken, és azokat a jelenségeket, amikor nem megfelelő kifejlődés miatt kisebbek a szervek.</a:t>
            </a:r>
          </a:p>
          <a:p>
            <a:r>
              <a:rPr lang="hu-HU" dirty="0"/>
              <a:t>Különböző kórokok hatására olyan </a:t>
            </a:r>
            <a:r>
              <a:rPr lang="hu-HU" dirty="0" err="1"/>
              <a:t>elfajulásos</a:t>
            </a:r>
            <a:r>
              <a:rPr lang="hu-HU" dirty="0"/>
              <a:t> folyamatok indulnak meg a sejtekben, amelyek a</a:t>
            </a:r>
          </a:p>
          <a:p>
            <a:r>
              <a:rPr lang="hu-HU" dirty="0"/>
              <a:t>szervek alaki és működésváltozásaihoz is vezethetnek. Megkülönböztettünk </a:t>
            </a:r>
            <a:r>
              <a:rPr lang="hu-HU" dirty="0" err="1"/>
              <a:t>parenchymás</a:t>
            </a:r>
            <a:r>
              <a:rPr lang="hu-HU" dirty="0"/>
              <a:t>, </a:t>
            </a:r>
            <a:r>
              <a:rPr lang="hu-HU" dirty="0" err="1"/>
              <a:t>hyalinos</a:t>
            </a:r>
            <a:endParaRPr lang="hu-HU" dirty="0"/>
          </a:p>
          <a:p>
            <a:r>
              <a:rPr lang="hu-HU" dirty="0"/>
              <a:t>és </a:t>
            </a:r>
            <a:r>
              <a:rPr lang="hu-HU" dirty="0" err="1"/>
              <a:t>fibrinoid</a:t>
            </a:r>
            <a:r>
              <a:rPr lang="hu-HU" dirty="0"/>
              <a:t> degenerációt. A nyáktermelő szövetek degenerációi fokozott vagy csökkent, ill. kóros jellegű nyák termelésében nyilvánulhatnak meg. Az elszarusodás zavarainak többsége </a:t>
            </a:r>
            <a:r>
              <a:rPr lang="hu-HU" dirty="0" err="1"/>
              <a:t>hyperkeratosis</a:t>
            </a:r>
            <a:r>
              <a:rPr lang="hu-HU" dirty="0"/>
              <a:t>,</a:t>
            </a:r>
          </a:p>
          <a:p>
            <a:r>
              <a:rPr lang="hu-HU" dirty="0"/>
              <a:t>de a legnagyobb jelentősége a nyálkahártyák körülírt elszarusodásának, a </a:t>
            </a:r>
            <a:r>
              <a:rPr lang="hu-HU" dirty="0" err="1"/>
              <a:t>leukoplakiának</a:t>
            </a:r>
            <a:r>
              <a:rPr lang="hu-HU" dirty="0"/>
              <a:t> van, amely</a:t>
            </a:r>
          </a:p>
          <a:p>
            <a:r>
              <a:rPr lang="hu-HU" dirty="0"/>
              <a:t>rákmegelőző állapotnak tekintendő.</a:t>
            </a:r>
          </a:p>
        </p:txBody>
      </p:sp>
    </p:spTree>
    <p:extLst>
      <p:ext uri="{BB962C8B-B14F-4D97-AF65-F5344CB8AC3E}">
        <p14:creationId xmlns:p14="http://schemas.microsoft.com/office/powerpoint/2010/main" val="481792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Összefoglalás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2047" y="927848"/>
            <a:ext cx="11658599" cy="5419164"/>
          </a:xfrm>
        </p:spPr>
        <p:txBody>
          <a:bodyPr>
            <a:normAutofit lnSpcReduction="10000"/>
          </a:bodyPr>
          <a:lstStyle/>
          <a:p>
            <a:r>
              <a:rPr lang="hu-HU" dirty="0"/>
              <a:t>Súlyos ártalmak - elsősorban tartós oxigénhiány, fertőzések, mérgezések stb. - a sejtek </a:t>
            </a:r>
            <a:r>
              <a:rPr lang="hu-HU" dirty="0" err="1"/>
              <a:t>elhalásá</a:t>
            </a:r>
            <a:r>
              <a:rPr lang="hu-HU" dirty="0"/>
              <a:t>­</a:t>
            </a:r>
          </a:p>
          <a:p>
            <a:r>
              <a:rPr lang="hu-HU" dirty="0"/>
              <a:t>hoz vezetnek. A nekrózisos folyamatokat a kiváltó ok, az előfordulás helye és a szöveti károsodás</a:t>
            </a:r>
          </a:p>
          <a:p>
            <a:r>
              <a:rPr lang="hu-HU" dirty="0"/>
              <a:t>jellege szerint osztottuk fel és neveztük el </a:t>
            </a:r>
            <a:r>
              <a:rPr lang="hu-HU" dirty="0" err="1"/>
              <a:t>alvadásos</a:t>
            </a:r>
            <a:r>
              <a:rPr lang="hu-HU" dirty="0"/>
              <a:t>, </a:t>
            </a:r>
            <a:r>
              <a:rPr lang="hu-HU" dirty="0" err="1"/>
              <a:t>lágyulásos</a:t>
            </a:r>
            <a:r>
              <a:rPr lang="hu-HU" dirty="0"/>
              <a:t>, üszkösödéssel járó formákra. </a:t>
            </a:r>
            <a:r>
              <a:rPr lang="hu-HU" dirty="0" err="1"/>
              <a:t>Kü</a:t>
            </a:r>
            <a:r>
              <a:rPr lang="hu-HU" dirty="0"/>
              <a:t>­</a:t>
            </a:r>
          </a:p>
          <a:p>
            <a:r>
              <a:rPr lang="hu-HU" dirty="0" err="1"/>
              <a:t>lön</a:t>
            </a:r>
            <a:r>
              <a:rPr lang="hu-HU" dirty="0"/>
              <a:t> elnevezést kapnak a nyomás hatására létrejövő </a:t>
            </a:r>
            <a:r>
              <a:rPr lang="hu-HU" dirty="0" err="1"/>
              <a:t>decubitusok</a:t>
            </a:r>
            <a:r>
              <a:rPr lang="hu-HU" dirty="0"/>
              <a:t> és az ék alakú elhalás, az </a:t>
            </a:r>
            <a:r>
              <a:rPr lang="hu-HU" dirty="0" err="1"/>
              <a:t>infarctus</a:t>
            </a:r>
            <a:r>
              <a:rPr lang="hu-HU" dirty="0"/>
              <a:t>.</a:t>
            </a:r>
          </a:p>
          <a:p>
            <a:r>
              <a:rPr lang="hu-HU" dirty="0"/>
              <a:t>A károsodott szöveteket helyreállító folyamatokat újdonképződésnek, regenerációnak nevezzük.</a:t>
            </a:r>
          </a:p>
          <a:p>
            <a:r>
              <a:rPr lang="hu-HU" dirty="0"/>
              <a:t>Erre azonban sokféle szövet nem képes, s ahol végbemegy, ott sem mindig tökéletes a helyreállítás.</a:t>
            </a:r>
          </a:p>
          <a:p>
            <a:r>
              <a:rPr lang="hu-HU" dirty="0"/>
              <a:t>Ez esetben </a:t>
            </a:r>
            <a:r>
              <a:rPr lang="hu-HU" dirty="0" err="1"/>
              <a:t>reparációról</a:t>
            </a:r>
            <a:r>
              <a:rPr lang="hu-HU" dirty="0"/>
              <a:t> beszélünk. A sebesülés jellege és mértéke szerint a sebgyógyulás is különbözőképpen mehet végbe; elsődleges, másodlagos és pörk alatti sebgyógyulást különítettünk el.</a:t>
            </a:r>
          </a:p>
        </p:txBody>
      </p:sp>
    </p:spTree>
    <p:extLst>
      <p:ext uri="{BB962C8B-B14F-4D97-AF65-F5344CB8AC3E}">
        <p14:creationId xmlns:p14="http://schemas.microsoft.com/office/powerpoint/2010/main" val="3590745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dirty="0"/>
              <a:t>Köszönöm a megtisztelő figyelmet! </a:t>
            </a:r>
          </a:p>
        </p:txBody>
      </p:sp>
    </p:spTree>
    <p:extLst>
      <p:ext uri="{BB962C8B-B14F-4D97-AF65-F5344CB8AC3E}">
        <p14:creationId xmlns:p14="http://schemas.microsoft.com/office/powerpoint/2010/main" val="3766967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Felhasznált irodalom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Jurányi R. -Vágvölgyi Á. (2008): Általános kórtan, immunitástan, járványtan </a:t>
            </a:r>
            <a:r>
              <a:rPr lang="hu-HU" dirty="0" err="1"/>
              <a:t>ETI,Budapest</a:t>
            </a:r>
            <a:endParaRPr lang="hu-HU" dirty="0"/>
          </a:p>
          <a:p>
            <a:r>
              <a:rPr lang="hu-HU" dirty="0"/>
              <a:t>Vágvölgyi Ágnes (2016): Általános kórtan Műszaki Könyvkiadó, Budapest</a:t>
            </a:r>
          </a:p>
        </p:txBody>
      </p:sp>
    </p:spTree>
    <p:extLst>
      <p:ext uri="{BB962C8B-B14F-4D97-AF65-F5344CB8AC3E}">
        <p14:creationId xmlns:p14="http://schemas.microsoft.com/office/powerpoint/2010/main" val="3500952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1. Fogalmazza meg a túltengés és túlburjánzás jelensége közötti különbséget, csoportosítsa őket a kiváltó okok szerint!</a:t>
            </a:r>
          </a:p>
          <a:p>
            <a:r>
              <a:rPr lang="hu-HU" dirty="0"/>
              <a:t>2. Gyűjtsön példákat a szervek élettani visszafejlődésére!</a:t>
            </a:r>
          </a:p>
          <a:p>
            <a:r>
              <a:rPr lang="hu-HU" dirty="0"/>
              <a:t>3. Fogalmazza meg a </a:t>
            </a:r>
            <a:r>
              <a:rPr lang="hu-HU" dirty="0" err="1"/>
              <a:t>parenchymás</a:t>
            </a:r>
            <a:r>
              <a:rPr lang="hu-HU" dirty="0"/>
              <a:t> degeneráció lényegét, ismertesse </a:t>
            </a:r>
            <a:r>
              <a:rPr lang="hu-HU" dirty="0" err="1"/>
              <a:t>patomechanizmusát</a:t>
            </a:r>
            <a:r>
              <a:rPr lang="hu-HU" dirty="0"/>
              <a:t>!</a:t>
            </a:r>
          </a:p>
          <a:p>
            <a:r>
              <a:rPr lang="hu-HU" dirty="0"/>
              <a:t>4. Gyűjtse össze a kóros nyáktermeléssel járó betegségeket!</a:t>
            </a:r>
          </a:p>
          <a:p>
            <a:r>
              <a:rPr lang="hu-HU" dirty="0"/>
              <a:t>5. Csoportosítsa az elszarusodási zavarokat jellegük szerint!</a:t>
            </a:r>
          </a:p>
          <a:p>
            <a:r>
              <a:rPr lang="hu-HU" dirty="0"/>
              <a:t>6. Sorolja fel a sejtek, szövetek elhalásának lehetséges okait!</a:t>
            </a:r>
          </a:p>
          <a:p>
            <a:r>
              <a:rPr lang="hu-HU" dirty="0"/>
              <a:t>7. Sorolja fel a nekrózis formáit, említsen rájuk példákat!</a:t>
            </a:r>
          </a:p>
          <a:p>
            <a:r>
              <a:rPr lang="hu-HU" dirty="0"/>
              <a:t>8. Állítsa sorrendbe az alábbi szöveteket a regenerációs képesség szerint!</a:t>
            </a:r>
          </a:p>
        </p:txBody>
      </p:sp>
    </p:spTree>
    <p:extLst>
      <p:ext uri="{BB962C8B-B14F-4D97-AF65-F5344CB8AC3E}">
        <p14:creationId xmlns:p14="http://schemas.microsoft.com/office/powerpoint/2010/main" val="339596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Tantárgyak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2079812"/>
            <a:ext cx="11088688" cy="4195481"/>
          </a:xfrm>
        </p:spPr>
        <p:txBody>
          <a:bodyPr>
            <a:normAutofit/>
          </a:bodyPr>
          <a:lstStyle/>
          <a:p>
            <a:r>
              <a:rPr lang="hu-HU" dirty="0"/>
              <a:t>Általános kórtani ismeretek, Betegség, Kóros állapot.</a:t>
            </a:r>
          </a:p>
          <a:p>
            <a:r>
              <a:rPr lang="hu-HU" dirty="0"/>
              <a:t>A betegségek kóroktana, élő és élettelen kórokok ismertetése.</a:t>
            </a:r>
          </a:p>
          <a:p>
            <a:r>
              <a:rPr lang="hu-HU" dirty="0"/>
              <a:t>A betegségek lefolyása, szakaszai. A szervezet reakcióinak csoportosítása. Jelző reakciók (fájdalom, láz).</a:t>
            </a:r>
          </a:p>
          <a:p>
            <a:r>
              <a:rPr lang="hu-HU" dirty="0"/>
              <a:t>Aktív védekező mechanizmusok (természetes védőgátak, immunválasz, gyulladások).</a:t>
            </a:r>
          </a:p>
          <a:p>
            <a:r>
              <a:rPr lang="hu-HU" dirty="0"/>
              <a:t>Megváltozott védekező mechanizmusok (immunrendszer rendellenes működése).</a:t>
            </a:r>
          </a:p>
          <a:p>
            <a:r>
              <a:rPr lang="hu-HU" b="1" dirty="0"/>
              <a:t>A szövetek kóros elváltozásai (progresszív és regresszív szöveti elváltozások).</a:t>
            </a:r>
          </a:p>
          <a:p>
            <a:r>
              <a:rPr lang="hu-HU" dirty="0"/>
              <a:t>A daganatok fogalma, népegészségügyi jelentősége. Karcinogén tényezők. A daganatok általános jellemzése és osztályozása. A daganatok hatása a szervezetre. Rákmegelőző állapotok. Daganatra figyelmeztető jelek.</a:t>
            </a:r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54"/>
    </mc:Choice>
    <mc:Fallback xmlns="">
      <p:transition spd="slow" advTm="127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szövetek kóros elváltozásai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szöveti változások - a szövetek, szervek túltengése, túlburjánzása, csökkent kifejlődése, elfajulása és elhalása, ezek jelenségek okainak és különböző formáinak - az elemzése, amelyek a különböző szervezetre ható változások, ill. enyhébb vagy súlyosabb károsodások következtében jönnek létre.</a:t>
            </a:r>
          </a:p>
          <a:p>
            <a:r>
              <a:rPr lang="hu-HU" dirty="0"/>
              <a:t>azok a jelenségek – az újdonképződés, a sebgyógyulás -, amelyek a károsodások után segítik az alaki és </a:t>
            </a:r>
            <a:r>
              <a:rPr lang="hu-HU" dirty="0" err="1"/>
              <a:t>működésbeli</a:t>
            </a:r>
            <a:r>
              <a:rPr lang="hu-HU" dirty="0"/>
              <a:t> helyreállítást.</a:t>
            </a:r>
          </a:p>
        </p:txBody>
      </p:sp>
    </p:spTree>
    <p:extLst>
      <p:ext uri="{BB962C8B-B14F-4D97-AF65-F5344CB8AC3E}">
        <p14:creationId xmlns:p14="http://schemas.microsoft.com/office/powerpoint/2010/main" val="244377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Fogalomtár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" y="1098177"/>
            <a:ext cx="5943600" cy="575982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u-HU" dirty="0"/>
              <a:t> </a:t>
            </a:r>
            <a:r>
              <a:rPr lang="hu-HU" dirty="0" err="1"/>
              <a:t>agenesia</a:t>
            </a:r>
            <a:r>
              <a:rPr lang="hu-HU" dirty="0"/>
              <a:t>: tökéletlen fejlődés:</a:t>
            </a:r>
          </a:p>
          <a:p>
            <a:pPr marL="0" indent="0">
              <a:buNone/>
            </a:pPr>
            <a:r>
              <a:rPr lang="hu-HU" dirty="0"/>
              <a:t>• albinizmus: a bőr veleszületett diffúz pigmenthiánya: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aplasia</a:t>
            </a:r>
            <a:r>
              <a:rPr lang="hu-HU" dirty="0"/>
              <a:t>: a testrész vagy </a:t>
            </a:r>
            <a:r>
              <a:rPr lang="hu-HU" dirty="0" err="1"/>
              <a:t>szen</a:t>
            </a:r>
            <a:r>
              <a:rPr lang="hu-HU" dirty="0"/>
              <a:t>&lt; fejlődésének elmaradása:</a:t>
            </a:r>
          </a:p>
          <a:p>
            <a:pPr marL="0" indent="0">
              <a:buNone/>
            </a:pPr>
            <a:r>
              <a:rPr lang="hu-HU" dirty="0"/>
              <a:t>• atrófia: sorvadás;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cachexia</a:t>
            </a:r>
            <a:r>
              <a:rPr lang="hu-HU" dirty="0"/>
              <a:t>: </a:t>
            </a:r>
            <a:r>
              <a:rPr lang="hu-HU" dirty="0" err="1"/>
              <a:t>senyvesség</a:t>
            </a:r>
            <a:r>
              <a:rPr lang="hu-HU" dirty="0"/>
              <a:t>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callus</a:t>
            </a:r>
            <a:r>
              <a:rPr lang="hu-HU" dirty="0"/>
              <a:t>: csontforradás: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clavus</a:t>
            </a:r>
            <a:r>
              <a:rPr lang="hu-HU" dirty="0"/>
              <a:t>: tyúkszem;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colliquatiós</a:t>
            </a:r>
            <a:r>
              <a:rPr lang="hu-HU" dirty="0"/>
              <a:t> nekrózis: </a:t>
            </a:r>
            <a:r>
              <a:rPr lang="hu-HU" dirty="0" err="1"/>
              <a:t>lágyulásos</a:t>
            </a:r>
            <a:r>
              <a:rPr lang="hu-HU" dirty="0"/>
              <a:t> </a:t>
            </a:r>
            <a:r>
              <a:rPr lang="hu-HU" dirty="0" err="1"/>
              <a:t>ellialás</a:t>
            </a:r>
            <a:r>
              <a:rPr lang="hu-HU" dirty="0"/>
              <a:t>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decubitus</a:t>
            </a:r>
            <a:r>
              <a:rPr lang="hu-HU" dirty="0"/>
              <a:t>: felfekvés;</a:t>
            </a:r>
          </a:p>
          <a:p>
            <a:pPr marL="0" indent="0">
              <a:buNone/>
            </a:pPr>
            <a:r>
              <a:rPr lang="hu-HU" dirty="0"/>
              <a:t>• degeneráció: elfajulás;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adiposa</a:t>
            </a:r>
            <a:r>
              <a:rPr lang="hu-HU" dirty="0"/>
              <a:t>: zsíros elfajulás;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byalinosa</a:t>
            </a:r>
            <a:r>
              <a:rPr lang="hu-HU" dirty="0"/>
              <a:t>: </a:t>
            </a:r>
            <a:r>
              <a:rPr lang="hu-HU" dirty="0" err="1"/>
              <a:t>hialinos</a:t>
            </a:r>
            <a:r>
              <a:rPr lang="hu-HU" dirty="0"/>
              <a:t> elfajulás;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mucinosa</a:t>
            </a:r>
            <a:r>
              <a:rPr lang="hu-HU" dirty="0"/>
              <a:t>: nyákos elfajulás: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degeneratio</a:t>
            </a:r>
            <a:r>
              <a:rPr lang="hu-HU" dirty="0"/>
              <a:t> </a:t>
            </a:r>
            <a:r>
              <a:rPr lang="hu-HU" dirty="0" err="1"/>
              <a:t>parenchymatosa</a:t>
            </a:r>
            <a:r>
              <a:rPr lang="hu-HU" dirty="0"/>
              <a:t>: zavaros duzzadás;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diskeratosis</a:t>
            </a:r>
            <a:r>
              <a:rPr lang="hu-HU" dirty="0"/>
              <a:t>: bőrszarusodási zavar;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6387352" y="394692"/>
            <a:ext cx="510988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• </a:t>
            </a:r>
            <a:r>
              <a:rPr lang="hu-HU" dirty="0" err="1"/>
              <a:t>ephelis</a:t>
            </a:r>
            <a:r>
              <a:rPr lang="hu-HU" dirty="0"/>
              <a:t>: szeplő;</a:t>
            </a:r>
          </a:p>
          <a:p>
            <a:r>
              <a:rPr lang="hu-HU" dirty="0"/>
              <a:t>• </a:t>
            </a:r>
            <a:r>
              <a:rPr lang="hu-HU" dirty="0" err="1"/>
              <a:t>exulceratio</a:t>
            </a:r>
            <a:r>
              <a:rPr lang="hu-HU" dirty="0"/>
              <a:t>: kifekélyesedés;</a:t>
            </a:r>
          </a:p>
          <a:p>
            <a:r>
              <a:rPr lang="hu-HU" dirty="0"/>
              <a:t>• </a:t>
            </a:r>
            <a:r>
              <a:rPr lang="hu-HU" dirty="0" err="1"/>
              <a:t>fibrinoid</a:t>
            </a:r>
            <a:r>
              <a:rPr lang="hu-HU" dirty="0"/>
              <a:t> degeneráció: </a:t>
            </a:r>
            <a:r>
              <a:rPr lang="hu-HU" dirty="0" err="1"/>
              <a:t>fibrinoid</a:t>
            </a:r>
            <a:r>
              <a:rPr lang="hu-HU" dirty="0"/>
              <a:t> elfajulás;</a:t>
            </a:r>
          </a:p>
          <a:p>
            <a:r>
              <a:rPr lang="hu-HU" dirty="0"/>
              <a:t>• </a:t>
            </a:r>
            <a:r>
              <a:rPr lang="hu-HU" dirty="0" err="1"/>
              <a:t>gangraena</a:t>
            </a:r>
            <a:r>
              <a:rPr lang="hu-HU" dirty="0"/>
              <a:t> </a:t>
            </a:r>
            <a:r>
              <a:rPr lang="hu-HU" dirty="0" err="1"/>
              <a:t>humida</a:t>
            </a:r>
            <a:r>
              <a:rPr lang="hu-HU" dirty="0"/>
              <a:t>: nedves üszök;</a:t>
            </a:r>
          </a:p>
          <a:p>
            <a:r>
              <a:rPr lang="hu-HU" dirty="0"/>
              <a:t>• </a:t>
            </a:r>
            <a:r>
              <a:rPr lang="hu-HU" dirty="0" err="1"/>
              <a:t>gangraena</a:t>
            </a:r>
            <a:r>
              <a:rPr lang="hu-HU" dirty="0"/>
              <a:t> </a:t>
            </a:r>
            <a:r>
              <a:rPr lang="hu-HU" dirty="0" err="1"/>
              <a:t>sicca</a:t>
            </a:r>
            <a:r>
              <a:rPr lang="hu-HU" dirty="0"/>
              <a:t>: száraz üszök;</a:t>
            </a:r>
          </a:p>
          <a:p>
            <a:r>
              <a:rPr lang="hu-HU" dirty="0"/>
              <a:t>• </a:t>
            </a:r>
            <a:r>
              <a:rPr lang="hu-HU" dirty="0" err="1"/>
              <a:t>gigantizmus</a:t>
            </a:r>
            <a:r>
              <a:rPr lang="hu-HU" dirty="0"/>
              <a:t>: óriásnövés;</a:t>
            </a:r>
          </a:p>
          <a:p>
            <a:r>
              <a:rPr lang="hu-HU" dirty="0"/>
              <a:t>• </a:t>
            </a:r>
            <a:r>
              <a:rPr lang="hu-HU" dirty="0" err="1"/>
              <a:t>hiperpigmentáció</a:t>
            </a:r>
            <a:r>
              <a:rPr lang="hu-HU" dirty="0"/>
              <a:t>: fokozott pigmentképződés a bőrben;• hipertrófia: túltengés;</a:t>
            </a:r>
          </a:p>
          <a:p>
            <a:r>
              <a:rPr lang="hu-HU" dirty="0"/>
              <a:t>• </a:t>
            </a:r>
            <a:r>
              <a:rPr lang="hu-HU" dirty="0" err="1"/>
              <a:t>hydrocephalus</a:t>
            </a:r>
            <a:r>
              <a:rPr lang="hu-HU" dirty="0"/>
              <a:t>: vízfejűség;</a:t>
            </a:r>
          </a:p>
          <a:p>
            <a:r>
              <a:rPr lang="hu-HU" dirty="0"/>
              <a:t>• </a:t>
            </a:r>
            <a:r>
              <a:rPr lang="hu-HU" dirty="0" err="1"/>
              <a:t>hydronephros</a:t>
            </a:r>
            <a:r>
              <a:rPr lang="hu-HU" dirty="0"/>
              <a:t>: zsákvese;</a:t>
            </a:r>
          </a:p>
          <a:p>
            <a:r>
              <a:rPr lang="hu-HU" dirty="0"/>
              <a:t>• </a:t>
            </a:r>
            <a:r>
              <a:rPr lang="hu-HU" dirty="0" err="1"/>
              <a:t>hyperkeratosis</a:t>
            </a:r>
            <a:r>
              <a:rPr lang="hu-HU" dirty="0"/>
              <a:t>: </a:t>
            </a:r>
            <a:r>
              <a:rPr lang="hu-HU" dirty="0" err="1"/>
              <a:t>szarutúltengés</a:t>
            </a:r>
            <a:r>
              <a:rPr lang="hu-HU" dirty="0"/>
              <a:t>;</a:t>
            </a:r>
          </a:p>
          <a:p>
            <a:r>
              <a:rPr lang="hu-HU" dirty="0"/>
              <a:t>• </a:t>
            </a:r>
            <a:r>
              <a:rPr lang="hu-HU" dirty="0" err="1"/>
              <a:t>hyperplasia</a:t>
            </a:r>
            <a:r>
              <a:rPr lang="hu-HU" dirty="0"/>
              <a:t>: túlburjánzás;</a:t>
            </a:r>
          </a:p>
          <a:p>
            <a:r>
              <a:rPr lang="hu-HU" dirty="0"/>
              <a:t>• </a:t>
            </a:r>
            <a:r>
              <a:rPr lang="hu-HU" dirty="0" err="1"/>
              <a:t>hypomelanosis</a:t>
            </a:r>
            <a:r>
              <a:rPr lang="hu-HU" dirty="0"/>
              <a:t>: csökkent pigmentanyagtermelés a bőrben;</a:t>
            </a:r>
          </a:p>
          <a:p>
            <a:r>
              <a:rPr lang="hu-HU" dirty="0"/>
              <a:t>• </a:t>
            </a:r>
            <a:r>
              <a:rPr lang="hu-HU" dirty="0" err="1"/>
              <a:t>hypoplasia</a:t>
            </a:r>
            <a:r>
              <a:rPr lang="hu-HU" dirty="0"/>
              <a:t>: testrész vagy szerv fejlődésben visszamaradt állapota;</a:t>
            </a:r>
          </a:p>
          <a:p>
            <a:r>
              <a:rPr lang="hu-HU" dirty="0"/>
              <a:t>• </a:t>
            </a:r>
            <a:r>
              <a:rPr lang="hu-HU" dirty="0" err="1"/>
              <a:t>ichíhyosis</a:t>
            </a:r>
            <a:r>
              <a:rPr lang="hu-HU" dirty="0"/>
              <a:t>: veleszületett </a:t>
            </a:r>
            <a:r>
              <a:rPr lang="hu-HU" dirty="0" err="1"/>
              <a:t>szarutúltengéses</a:t>
            </a:r>
            <a:r>
              <a:rPr lang="hu-HU" dirty="0"/>
              <a:t> betegség;</a:t>
            </a:r>
          </a:p>
          <a:p>
            <a:r>
              <a:rPr lang="hu-HU" dirty="0"/>
              <a:t>• </a:t>
            </a:r>
            <a:r>
              <a:rPr lang="hu-HU" dirty="0" err="1"/>
              <a:t>icterus</a:t>
            </a:r>
            <a:r>
              <a:rPr lang="hu-HU" dirty="0"/>
              <a:t>: sárgaság;</a:t>
            </a:r>
          </a:p>
          <a:p>
            <a:r>
              <a:rPr lang="hu-HU" dirty="0"/>
              <a:t>• </a:t>
            </a:r>
            <a:r>
              <a:rPr lang="hu-HU" dirty="0" err="1"/>
              <a:t>infarctus</a:t>
            </a:r>
            <a:r>
              <a:rPr lang="hu-HU" dirty="0"/>
              <a:t>: ék alakú elhalás;</a:t>
            </a:r>
          </a:p>
          <a:p>
            <a:r>
              <a:rPr lang="hu-HU" dirty="0"/>
              <a:t>• </a:t>
            </a:r>
            <a:r>
              <a:rPr lang="hu-HU" dirty="0" err="1"/>
              <a:t>involúció</a:t>
            </a:r>
            <a:r>
              <a:rPr lang="hu-HU" dirty="0"/>
              <a:t>: élettani visszafejlődés;</a:t>
            </a:r>
          </a:p>
          <a:p>
            <a:r>
              <a:rPr lang="hu-HU" dirty="0"/>
              <a:t>• koagulációs nekrózis: </a:t>
            </a:r>
            <a:r>
              <a:rPr lang="hu-HU" dirty="0" err="1"/>
              <a:t>alvadásos</a:t>
            </a:r>
            <a:r>
              <a:rPr lang="hu-HU" dirty="0"/>
              <a:t> elhalás;</a:t>
            </a:r>
          </a:p>
        </p:txBody>
      </p:sp>
    </p:spTree>
    <p:extLst>
      <p:ext uri="{BB962C8B-B14F-4D97-AF65-F5344CB8AC3E}">
        <p14:creationId xmlns:p14="http://schemas.microsoft.com/office/powerpoint/2010/main" val="62279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Fogalomtár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400530"/>
            <a:ext cx="6051176" cy="53229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dirty="0"/>
              <a:t>• lentigo: pigmentfolt a bőrön;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leukoplakia</a:t>
            </a:r>
            <a:r>
              <a:rPr lang="hu-HU" dirty="0"/>
              <a:t>: elszarusodás miatti fehér folt a nyálkahártyán;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lithiasis</a:t>
            </a:r>
            <a:r>
              <a:rPr lang="hu-HU" dirty="0"/>
              <a:t>: kövesség;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lithos</a:t>
            </a:r>
            <a:r>
              <a:rPr lang="hu-HU" dirty="0"/>
              <a:t>: kő;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mucokele</a:t>
            </a:r>
            <a:r>
              <a:rPr lang="hu-HU" dirty="0"/>
              <a:t>: nyákos váladékkal telt üreg tágulata;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myxoedema</a:t>
            </a:r>
            <a:r>
              <a:rPr lang="hu-HU" dirty="0"/>
              <a:t>: csökkent pajzsmirigy működés következtében kialakult állapot;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naevus</a:t>
            </a:r>
            <a:r>
              <a:rPr lang="hu-HU" dirty="0"/>
              <a:t> </a:t>
            </a:r>
            <a:r>
              <a:rPr lang="hu-HU" dirty="0" err="1"/>
              <a:t>pigmentosus</a:t>
            </a:r>
            <a:r>
              <a:rPr lang="hu-HU" dirty="0"/>
              <a:t>: festékes anyajegy;</a:t>
            </a:r>
          </a:p>
          <a:p>
            <a:pPr marL="0" indent="0">
              <a:buNone/>
            </a:pPr>
            <a:r>
              <a:rPr lang="hu-HU" dirty="0"/>
              <a:t>• nekrózis: elhalás;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parakeratosis</a:t>
            </a:r>
            <a:r>
              <a:rPr lang="hu-HU" dirty="0"/>
              <a:t>: bőrszarusodási zavar;</a:t>
            </a:r>
          </a:p>
          <a:p>
            <a:pPr marL="0" indent="0">
              <a:buNone/>
            </a:pPr>
            <a:r>
              <a:rPr lang="hu-HU" dirty="0"/>
              <a:t>• progresszív folyamat: </a:t>
            </a:r>
            <a:r>
              <a:rPr lang="hu-HU" dirty="0" err="1"/>
              <a:t>előrehaladó</a:t>
            </a:r>
            <a:r>
              <a:rPr lang="hu-HU" dirty="0"/>
              <a:t>, fokozódó folyamat;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psoriasis</a:t>
            </a:r>
            <a:r>
              <a:rPr lang="hu-HU" dirty="0"/>
              <a:t>: pikkelysömör;</a:t>
            </a:r>
          </a:p>
          <a:p>
            <a:pPr marL="0" indent="0">
              <a:buNone/>
            </a:pPr>
            <a:r>
              <a:rPr lang="hu-HU" dirty="0"/>
              <a:t>• regeneráció: újdonképződés;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6185647" y="1400530"/>
            <a:ext cx="51636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• </a:t>
            </a:r>
            <a:r>
              <a:rPr lang="hu-HU" sz="2000" dirty="0"/>
              <a:t>regresszív folyamat: visszafejlődéssel, csökkenéssel járó folyamatok;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reparáció</a:t>
            </a:r>
            <a:r>
              <a:rPr lang="hu-HU" sz="2000" dirty="0"/>
              <a:t>: részleges helyreállítás;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restitutio</a:t>
            </a:r>
            <a:r>
              <a:rPr lang="hu-HU" sz="2000" dirty="0"/>
              <a:t> ad </a:t>
            </a:r>
            <a:r>
              <a:rPr lang="hu-HU" sz="2000" dirty="0" err="1"/>
              <a:t>integrum</a:t>
            </a:r>
            <a:r>
              <a:rPr lang="hu-HU" sz="2000" dirty="0"/>
              <a:t>: teljes helyreállítás;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sanatio</a:t>
            </a:r>
            <a:r>
              <a:rPr lang="hu-HU" sz="2000" dirty="0"/>
              <a:t> per </a:t>
            </a:r>
            <a:r>
              <a:rPr lang="hu-HU" sz="2000" dirty="0" err="1"/>
              <a:t>primam</a:t>
            </a:r>
            <a:r>
              <a:rPr lang="hu-HU" sz="2000" dirty="0"/>
              <a:t> </a:t>
            </a:r>
            <a:r>
              <a:rPr lang="hu-HU" sz="2000" dirty="0" err="1"/>
              <a:t>intentionem</a:t>
            </a:r>
            <a:r>
              <a:rPr lang="hu-HU" sz="2000" dirty="0"/>
              <a:t>: elsődleges sebgyógyulás;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sanatio</a:t>
            </a:r>
            <a:r>
              <a:rPr lang="hu-HU" sz="2000" dirty="0"/>
              <a:t> per </a:t>
            </a:r>
            <a:r>
              <a:rPr lang="hu-HU" sz="2000" dirty="0" err="1"/>
              <a:t>secundam</a:t>
            </a:r>
            <a:r>
              <a:rPr lang="hu-HU" sz="2000" dirty="0"/>
              <a:t> </a:t>
            </a:r>
            <a:r>
              <a:rPr lang="hu-HU" sz="2000" dirty="0" err="1"/>
              <a:t>intentionem</a:t>
            </a:r>
            <a:r>
              <a:rPr lang="hu-HU" sz="2000" dirty="0"/>
              <a:t>: másodlagos sebgyógyulás;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toxaemia</a:t>
            </a:r>
            <a:r>
              <a:rPr lang="hu-HU" sz="2000" dirty="0"/>
              <a:t>: vérmérgezés;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ulcus</a:t>
            </a:r>
            <a:r>
              <a:rPr lang="hu-HU" sz="2000" dirty="0"/>
              <a:t>: fekély;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visceromegalia</a:t>
            </a:r>
            <a:r>
              <a:rPr lang="hu-HU" sz="2000" dirty="0"/>
              <a:t>: a zsigeri szer\&gt;</a:t>
            </a:r>
            <a:r>
              <a:rPr lang="hu-HU" sz="2000" dirty="0" err="1"/>
              <a:t>ek</a:t>
            </a:r>
            <a:r>
              <a:rPr lang="hu-HU" sz="2000" dirty="0"/>
              <a:t> megnagyobbodása;</a:t>
            </a:r>
          </a:p>
          <a:p>
            <a:r>
              <a:rPr lang="hu-HU" sz="2000" dirty="0"/>
              <a:t>• </a:t>
            </a:r>
            <a:r>
              <a:rPr lang="hu-HU" sz="2000" dirty="0" err="1"/>
              <a:t>vitiligo</a:t>
            </a:r>
            <a:r>
              <a:rPr lang="hu-HU" sz="2000" dirty="0"/>
              <a:t>: a bőr foltos pigmenthiánya.</a:t>
            </a:r>
          </a:p>
        </p:txBody>
      </p:sp>
    </p:spTree>
    <p:extLst>
      <p:ext uri="{BB962C8B-B14F-4D97-AF65-F5344CB8AC3E}">
        <p14:creationId xmlns:p14="http://schemas.microsoft.com/office/powerpoint/2010/main" val="4141762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Szerzett, nem specifikus: védekező mechanizmusok károsodása</a:t>
            </a:r>
            <a:br>
              <a:rPr lang="hu-HU" dirty="0"/>
            </a:br>
            <a:r>
              <a:rPr lang="hu-HU" dirty="0"/>
              <a:t>A BETEGSÉG KIMENETELE</a:t>
            </a:r>
            <a:br>
              <a:rPr lang="hu-HU" dirty="0"/>
            </a:br>
            <a:br>
              <a:rPr lang="hu-HU" dirty="0"/>
            </a:b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9090" y="2523565"/>
            <a:ext cx="8946541" cy="4195481"/>
          </a:xfrm>
        </p:spPr>
        <p:txBody>
          <a:bodyPr/>
          <a:lstStyle/>
          <a:p>
            <a:r>
              <a:rPr lang="hu-HU" dirty="0"/>
              <a:t>Gyógyulás, teljes, részleges</a:t>
            </a:r>
          </a:p>
          <a:p>
            <a:r>
              <a:rPr lang="hu-HU" dirty="0"/>
              <a:t>Maradandó elváltozások</a:t>
            </a:r>
          </a:p>
          <a:p>
            <a:r>
              <a:rPr lang="hu-HU" dirty="0"/>
              <a:t>Komplikáció, újabb betegség társul</a:t>
            </a:r>
          </a:p>
          <a:p>
            <a:r>
              <a:rPr lang="hu-HU" dirty="0"/>
              <a:t>Kiújulás (recidíva)</a:t>
            </a:r>
          </a:p>
          <a:p>
            <a:r>
              <a:rPr lang="hu-HU" dirty="0"/>
              <a:t>Halál, klinikai, agyhalál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187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SZERVEZET REAKCIÓI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8600" y="927847"/>
            <a:ext cx="11963400" cy="5768787"/>
          </a:xfrm>
        </p:spPr>
        <p:txBody>
          <a:bodyPr>
            <a:normAutofit/>
          </a:bodyPr>
          <a:lstStyle/>
          <a:p>
            <a:r>
              <a:rPr lang="hu-HU" dirty="0"/>
              <a:t>adaptációs mechanizmusok</a:t>
            </a:r>
          </a:p>
          <a:p>
            <a:r>
              <a:rPr lang="hu-HU" dirty="0"/>
              <a:t>A szervezet alkalmazkodóképessége genetikailag meghatározott anyagcsere-folyamatok teljesítőképességén múlik.</a:t>
            </a:r>
          </a:p>
          <a:p>
            <a:r>
              <a:rPr lang="hu-HU" dirty="0"/>
              <a:t>Normális</a:t>
            </a:r>
          </a:p>
          <a:p>
            <a:r>
              <a:rPr lang="hu-HU" dirty="0"/>
              <a:t>Kompenzált: kóros körülmények között is működőképes, új egyensúlyi állapot alakul k</a:t>
            </a:r>
          </a:p>
          <a:p>
            <a:r>
              <a:rPr lang="hu-HU" dirty="0"/>
              <a:t>Dekompenzált: viszonylagos egyensúly felborulása, sejt, szerv, szervezet nem tud alkalmazkodni</a:t>
            </a:r>
          </a:p>
          <a:p>
            <a:r>
              <a:rPr lang="hu-HU" dirty="0"/>
              <a:t>Sejtek alkalmazkodása:</a:t>
            </a:r>
          </a:p>
          <a:p>
            <a:r>
              <a:rPr lang="hu-HU" dirty="0"/>
              <a:t>Növekvő igénybevétel-</a:t>
            </a:r>
            <a:r>
              <a:rPr lang="hu-HU" dirty="0" err="1"/>
              <a:t>hypertrófia</a:t>
            </a:r>
            <a:r>
              <a:rPr lang="hu-HU" dirty="0"/>
              <a:t> ( osztódásképtelen )</a:t>
            </a:r>
          </a:p>
          <a:p>
            <a:r>
              <a:rPr lang="hu-HU" dirty="0"/>
              <a:t>-</a:t>
            </a:r>
            <a:r>
              <a:rPr lang="hu-HU" dirty="0" err="1"/>
              <a:t>hyperplázia</a:t>
            </a:r>
            <a:r>
              <a:rPr lang="hu-HU" dirty="0"/>
              <a:t>(osztódásra képes sejtek)</a:t>
            </a:r>
          </a:p>
          <a:p>
            <a:r>
              <a:rPr lang="hu-HU" dirty="0"/>
              <a:t>Kedvezőtlen hatások- atrófia-</a:t>
            </a:r>
            <a:r>
              <a:rPr lang="hu-HU" dirty="0" err="1"/>
              <a:t>involúció</a:t>
            </a:r>
            <a:endParaRPr lang="hu-HU" dirty="0"/>
          </a:p>
          <a:p>
            <a:r>
              <a:rPr lang="hu-HU" dirty="0" err="1"/>
              <a:t>Metaplázia</a:t>
            </a:r>
            <a:r>
              <a:rPr lang="hu-HU" dirty="0"/>
              <a:t>: hám v. ktsz-et másik típusú hám v. ktsz. Vált fel</a:t>
            </a:r>
          </a:p>
          <a:p>
            <a:r>
              <a:rPr lang="hu-HU" dirty="0"/>
              <a:t> 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246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1362765" cy="1400530"/>
          </a:xfrm>
        </p:spPr>
        <p:txBody>
          <a:bodyPr/>
          <a:lstStyle/>
          <a:p>
            <a:r>
              <a:rPr lang="pt-BR" dirty="0"/>
              <a:t>A szöveti elváltozások formái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9282" y="927848"/>
            <a:ext cx="11645153" cy="5728446"/>
          </a:xfrm>
        </p:spPr>
        <p:txBody>
          <a:bodyPr>
            <a:normAutofit/>
          </a:bodyPr>
          <a:lstStyle/>
          <a:p>
            <a:r>
              <a:rPr lang="hu-HU" dirty="0"/>
              <a:t>A sejtek normális működésének alapfeltétele, hogy viszonylag </a:t>
            </a:r>
            <a:r>
              <a:rPr lang="hu-HU" b="1" dirty="0"/>
              <a:t>állandó összetételüket </a:t>
            </a:r>
            <a:r>
              <a:rPr lang="hu-HU" dirty="0"/>
              <a:t>és alapvető </a:t>
            </a:r>
            <a:r>
              <a:rPr lang="hu-HU" b="1" dirty="0"/>
              <a:t>funkciójukat</a:t>
            </a:r>
            <a:r>
              <a:rPr lang="hu-HU" dirty="0"/>
              <a:t> a </a:t>
            </a:r>
            <a:r>
              <a:rPr lang="hu-HU" u="sng" dirty="0"/>
              <a:t>változó környezeti feltételek ellenére is megőrizzék</a:t>
            </a:r>
            <a:r>
              <a:rPr lang="hu-HU" dirty="0"/>
              <a:t>. Az egészséges sejtek a változó feltételekhez sokféle módon tudnak alkalmazkodni, amely folyamatok összességét adaptációs változásoknak nevezzük. Az alkalmazkodást jelentheti fokozott vagy csökkent működés, ill. a sejtfunkció megváltozása.</a:t>
            </a:r>
          </a:p>
          <a:p>
            <a:r>
              <a:rPr lang="hu-HU" dirty="0"/>
              <a:t>A </a:t>
            </a:r>
            <a:r>
              <a:rPr lang="hu-HU" b="1" dirty="0"/>
              <a:t>fokozott működéshez </a:t>
            </a:r>
            <a:r>
              <a:rPr lang="hu-HU" dirty="0"/>
              <a:t>a sejtek </a:t>
            </a:r>
            <a:r>
              <a:rPr lang="hu-HU" b="1" dirty="0"/>
              <a:t>fokozott anyagcserével </a:t>
            </a:r>
            <a:r>
              <a:rPr lang="hu-HU" dirty="0"/>
              <a:t>reagálnak, minek következtében a sejtek térfogata megnő, és ez természetesen az egész szövet, szerv, tömegnövekedését is jelenti (hipertrófia - túltengés).</a:t>
            </a:r>
          </a:p>
          <a:p>
            <a:r>
              <a:rPr lang="hu-HU" dirty="0"/>
              <a:t>Előfordul az is, hogy a szervek </a:t>
            </a:r>
            <a:r>
              <a:rPr lang="hu-HU" b="1" dirty="0"/>
              <a:t>sejtszaporodással</a:t>
            </a:r>
            <a:r>
              <a:rPr lang="hu-HU" dirty="0"/>
              <a:t> alkalmazkodnak a fokozott megterheléshez (</a:t>
            </a:r>
            <a:r>
              <a:rPr lang="hu-HU" dirty="0" err="1"/>
              <a:t>hyperplasia</a:t>
            </a:r>
            <a:r>
              <a:rPr lang="hu-HU" dirty="0"/>
              <a:t> - túlburjánzás).</a:t>
            </a:r>
          </a:p>
          <a:p>
            <a:r>
              <a:rPr lang="hu-HU" dirty="0"/>
              <a:t>A sejtfunkciók csökkenése és a következményes anyagcsere-csökkenés a sejtalkotórészek megkevesbedésével és megkisebbedésével jár. és ez a sejt, a szövet, és az egész szerv tömegcsökkenését eredményezheti (atrófia - sorvadás).</a:t>
            </a:r>
          </a:p>
        </p:txBody>
      </p:sp>
    </p:spTree>
    <p:extLst>
      <p:ext uri="{BB962C8B-B14F-4D97-AF65-F5344CB8AC3E}">
        <p14:creationId xmlns:p14="http://schemas.microsoft.com/office/powerpoint/2010/main" val="2607912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DD0A75-4DC9-49FC-9929-7BCD2FC0B73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8181497-7855-40E5-8AA8-2CCDA65120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C7F6BD-AC10-4A3C-93DB-D70779A65A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1041</TotalTime>
  <Words>2144</Words>
  <Application>Microsoft Office PowerPoint</Application>
  <PresentationFormat>Szélesvásznú</PresentationFormat>
  <Paragraphs>200</Paragraphs>
  <Slides>25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1" baseType="lpstr">
      <vt:lpstr>Arial</vt:lpstr>
      <vt:lpstr>Century Gothic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Ápolási szakmai alapismeretek: kórélettani alapismeretek II.</vt:lpstr>
      <vt:lpstr>Tantárgyak</vt:lpstr>
      <vt:lpstr>A szövetek kóros elváltozásai</vt:lpstr>
      <vt:lpstr>Fogalomtár</vt:lpstr>
      <vt:lpstr>Fogalomtár</vt:lpstr>
      <vt:lpstr>Szerzett, nem specifikus: védekező mechanizmusok károsodása A BETEGSÉG KIMENETELE   </vt:lpstr>
      <vt:lpstr>A SZERVEZET REAKCIÓI</vt:lpstr>
      <vt:lpstr>A szöveti elváltozások formái</vt:lpstr>
      <vt:lpstr>A szöveti elváltozások formái</vt:lpstr>
      <vt:lpstr>A szöveti elváltozások formái</vt:lpstr>
      <vt:lpstr>Progresszív szöveti elváltozások</vt:lpstr>
      <vt:lpstr>A hyperplasia fogalma, okai és formái</vt:lpstr>
      <vt:lpstr>Az egyes szövetek és szervek regenerációs képessége. Sebgyógyulás.</vt:lpstr>
      <vt:lpstr>A reparáció </vt:lpstr>
      <vt:lpstr>Regresszív szöveti elváltozások </vt:lpstr>
      <vt:lpstr> A degeneráció fogalma, okai és típusai az egyes szövetekben</vt:lpstr>
      <vt:lpstr>PowerPoint-bemutató</vt:lpstr>
      <vt:lpstr>Az elhalás okai, típusai, következményei</vt:lpstr>
      <vt:lpstr>Formái</vt:lpstr>
      <vt:lpstr>Összefoglalás</vt:lpstr>
      <vt:lpstr>Összefoglalás</vt:lpstr>
      <vt:lpstr>PowerPoint-bemutató</vt:lpstr>
      <vt:lpstr>Felhasznált irodalom </vt:lpstr>
      <vt:lpstr>Önellenőrző kérdések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Ápolási szakmai alapismeretek: kórélettani alapismeretek II.</dc:title>
  <dc:creator>dolgozo</dc:creator>
  <cp:lastModifiedBy>Novák Emese</cp:lastModifiedBy>
  <cp:revision>67</cp:revision>
  <dcterms:created xsi:type="dcterms:W3CDTF">2020-11-30T12:32:29Z</dcterms:created>
  <dcterms:modified xsi:type="dcterms:W3CDTF">2021-05-27T11:11:21Z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