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1" r:id="rId4"/>
  </p:sldMasterIdLst>
  <p:sldIdLst>
    <p:sldId id="368" r:id="rId5"/>
    <p:sldId id="369" r:id="rId6"/>
    <p:sldId id="259" r:id="rId7"/>
    <p:sldId id="262" r:id="rId8"/>
    <p:sldId id="263" r:id="rId9"/>
    <p:sldId id="257" r:id="rId10"/>
    <p:sldId id="258" r:id="rId11"/>
    <p:sldId id="260" r:id="rId12"/>
    <p:sldId id="261" r:id="rId13"/>
    <p:sldId id="265" r:id="rId14"/>
    <p:sldId id="266" r:id="rId15"/>
    <p:sldId id="267" r:id="rId16"/>
    <p:sldId id="271" r:id="rId17"/>
    <p:sldId id="272" r:id="rId18"/>
    <p:sldId id="273" r:id="rId19"/>
    <p:sldId id="274" r:id="rId20"/>
    <p:sldId id="275" r:id="rId21"/>
    <p:sldId id="276" r:id="rId22"/>
    <p:sldId id="268" r:id="rId23"/>
    <p:sldId id="270" r:id="rId24"/>
    <p:sldId id="269" r:id="rId25"/>
    <p:sldId id="264" r:id="rId26"/>
  </p:sldIdLst>
  <p:sldSz cx="12192000" cy="6858000"/>
  <p:notesSz cx="6858000" cy="9144000"/>
  <p:defaultTex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BC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varScale="1">
        <p:scale>
          <a:sx n="86" d="100"/>
          <a:sy n="86" d="100"/>
        </p:scale>
        <p:origin x="56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A57C3F-0FB2-4B2E-BA6A-FEEEFF1AF7E3}"/>
              </a:ext>
            </a:extLst>
          </p:cNvPr>
          <p:cNvSpPr>
            <a:spLocks noGrp="1"/>
          </p:cNvSpPr>
          <p:nvPr>
            <p:ph type="ctrTitle"/>
          </p:nvPr>
        </p:nvSpPr>
        <p:spPr>
          <a:xfrm>
            <a:off x="2057400" y="685801"/>
            <a:ext cx="8115300" cy="3046228"/>
          </a:xfrm>
        </p:spPr>
        <p:txBody>
          <a:bodyPr anchor="b">
            <a:normAutofit/>
          </a:bodyPr>
          <a:lstStyle>
            <a:lvl1pPr algn="ctr">
              <a:defRPr sz="3600" cap="all" spc="300" baseline="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08583AE9-1CC1-4572-A6E5-E97F80E47661}"/>
              </a:ext>
            </a:extLst>
          </p:cNvPr>
          <p:cNvSpPr>
            <a:spLocks noGrp="1"/>
          </p:cNvSpPr>
          <p:nvPr>
            <p:ph type="subTitle" idx="1"/>
          </p:nvPr>
        </p:nvSpPr>
        <p:spPr>
          <a:xfrm>
            <a:off x="2057400" y="4114800"/>
            <a:ext cx="8115300" cy="2057400"/>
          </a:xfrm>
        </p:spPr>
        <p:txBody>
          <a:bodyPr/>
          <a:lstStyle>
            <a:lvl1pPr marL="0" indent="0" algn="ctr">
              <a:buNone/>
              <a:defRPr sz="2400" i="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9C04DE7C-68AB-403D-B9D8-7398C292C6DA}"/>
              </a:ext>
            </a:extLst>
          </p:cNvPr>
          <p:cNvSpPr>
            <a:spLocks noGrp="1"/>
          </p:cNvSpPr>
          <p:nvPr>
            <p:ph type="dt" sz="half" idx="10"/>
          </p:nvPr>
        </p:nvSpPr>
        <p:spPr/>
        <p:txBody>
          <a:bodyPr/>
          <a:lstStyle/>
          <a:p>
            <a:fld id="{23FEA57E-7C1A-457B-A4CD-5DCEB057B502}" type="datetime1">
              <a:rPr lang="en-US" smtClean="0"/>
              <a:t>5/27/2021</a:t>
            </a:fld>
            <a:endParaRPr lang="en-US" dirty="0"/>
          </a:p>
        </p:txBody>
      </p:sp>
      <p:sp>
        <p:nvSpPr>
          <p:cNvPr id="5" name="Footer Placeholder 4">
            <a:extLst>
              <a:ext uri="{FF2B5EF4-FFF2-40B4-BE49-F238E27FC236}">
                <a16:creationId xmlns:a16="http://schemas.microsoft.com/office/drawing/2014/main" id="{51003E50-6613-4D86-AA22-43B14E7279E9}"/>
              </a:ext>
            </a:extLst>
          </p:cNvPr>
          <p:cNvSpPr>
            <a:spLocks noGrp="1"/>
          </p:cNvSpPr>
          <p:nvPr>
            <p:ph type="ftr" sz="quarter" idx="11"/>
          </p:nvPr>
        </p:nvSpPr>
        <p:spPr/>
        <p:txBody>
          <a:bodyPr/>
          <a:lstStyle/>
          <a:p>
            <a:r>
              <a:rPr lang="en-US" dirty="0"/>
              <a:t>Sample Footer Text</a:t>
            </a:r>
          </a:p>
        </p:txBody>
      </p:sp>
      <p:sp>
        <p:nvSpPr>
          <p:cNvPr id="6" name="Slide Number Placeholder 5">
            <a:extLst>
              <a:ext uri="{FF2B5EF4-FFF2-40B4-BE49-F238E27FC236}">
                <a16:creationId xmlns:a16="http://schemas.microsoft.com/office/drawing/2014/main" id="{03069AB5-A56D-471F-9236-EFA981E2EA03}"/>
              </a:ext>
            </a:extLst>
          </p:cNvPr>
          <p:cNvSpPr>
            <a:spLocks noGrp="1"/>
          </p:cNvSpPr>
          <p:nvPr>
            <p:ph type="sldNum" sz="quarter" idx="12"/>
          </p:nvPr>
        </p:nvSpPr>
        <p:spPr/>
        <p:txBody>
          <a:bodyPr/>
          <a:lstStyle/>
          <a:p>
            <a:fld id="{F8E28480-1C08-4458-AD97-0283E6FFD09D}" type="slidenum">
              <a:rPr lang="en-US" smtClean="0"/>
              <a:t>‹#›</a:t>
            </a:fld>
            <a:endParaRPr lang="en-US" dirty="0"/>
          </a:p>
        </p:txBody>
      </p:sp>
    </p:spTree>
    <p:extLst>
      <p:ext uri="{BB962C8B-B14F-4D97-AF65-F5344CB8AC3E}">
        <p14:creationId xmlns:p14="http://schemas.microsoft.com/office/powerpoint/2010/main" val="24895081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02744C-12E6-455B-B646-2EA92DE0E9A2}"/>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B7D71C4D-C062-4EEE-9A9A-31ADCC5C876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1944DC97-C26E-407A-9E29-68C52D547BDA}"/>
              </a:ext>
            </a:extLst>
          </p:cNvPr>
          <p:cNvSpPr>
            <a:spLocks noGrp="1"/>
          </p:cNvSpPr>
          <p:nvPr>
            <p:ph type="dt" sz="half" idx="10"/>
          </p:nvPr>
        </p:nvSpPr>
        <p:spPr/>
        <p:txBody>
          <a:bodyPr/>
          <a:lstStyle/>
          <a:p>
            <a:fld id="{11789749-A4CD-447F-8298-2B7988C91CEA}" type="datetime1">
              <a:rPr lang="en-US" smtClean="0"/>
              <a:t>5/27/2021</a:t>
            </a:fld>
            <a:endParaRPr lang="en-US"/>
          </a:p>
        </p:txBody>
      </p:sp>
      <p:sp>
        <p:nvSpPr>
          <p:cNvPr id="5" name="Footer Placeholder 4">
            <a:extLst>
              <a:ext uri="{FF2B5EF4-FFF2-40B4-BE49-F238E27FC236}">
                <a16:creationId xmlns:a16="http://schemas.microsoft.com/office/drawing/2014/main" id="{E72E9353-B771-47FF-975E-72337414E0ED}"/>
              </a:ext>
            </a:extLst>
          </p:cNvPr>
          <p:cNvSpPr>
            <a:spLocks noGrp="1"/>
          </p:cNvSpPr>
          <p:nvPr>
            <p:ph type="ftr" sz="quarter" idx="11"/>
          </p:nvPr>
        </p:nvSpPr>
        <p:spPr/>
        <p:txBody>
          <a:bodyPr/>
          <a:lstStyle/>
          <a:p>
            <a:r>
              <a:rPr lang="en-US" dirty="0"/>
              <a:t>Sample Footer Text</a:t>
            </a:r>
          </a:p>
        </p:txBody>
      </p:sp>
      <p:sp>
        <p:nvSpPr>
          <p:cNvPr id="6" name="Slide Number Placeholder 5">
            <a:extLst>
              <a:ext uri="{FF2B5EF4-FFF2-40B4-BE49-F238E27FC236}">
                <a16:creationId xmlns:a16="http://schemas.microsoft.com/office/drawing/2014/main" id="{1EA5A858-B8B2-4364-A7D0-B2E8FAE0ADD4}"/>
              </a:ext>
            </a:extLst>
          </p:cNvPr>
          <p:cNvSpPr>
            <a:spLocks noGrp="1"/>
          </p:cNvSpPr>
          <p:nvPr>
            <p:ph type="sldNum" sz="quarter" idx="12"/>
          </p:nvPr>
        </p:nvSpPr>
        <p:spPr/>
        <p:txBody>
          <a:bodyPr/>
          <a:lstStyle/>
          <a:p>
            <a:fld id="{F8E28480-1C08-4458-AD97-0283E6FFD09D}" type="slidenum">
              <a:rPr lang="en-US" smtClean="0"/>
              <a:t>‹#›</a:t>
            </a:fld>
            <a:endParaRPr lang="en-US"/>
          </a:p>
        </p:txBody>
      </p:sp>
    </p:spTree>
    <p:extLst>
      <p:ext uri="{BB962C8B-B14F-4D97-AF65-F5344CB8AC3E}">
        <p14:creationId xmlns:p14="http://schemas.microsoft.com/office/powerpoint/2010/main" val="2700898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2A6BABE-D80C-4F54-A03C-E1F9EBCA832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9285191-EF5B-48BE-AB5D-B7BA4C3D093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FA387A-1231-4FE3-8574-D4331A3432D2}"/>
              </a:ext>
            </a:extLst>
          </p:cNvPr>
          <p:cNvSpPr>
            <a:spLocks noGrp="1"/>
          </p:cNvSpPr>
          <p:nvPr>
            <p:ph type="dt" sz="half" idx="10"/>
          </p:nvPr>
        </p:nvSpPr>
        <p:spPr/>
        <p:txBody>
          <a:bodyPr/>
          <a:lstStyle/>
          <a:p>
            <a:fld id="{BA0444D3-C0BA-4587-A56C-581AB9F841BE}" type="datetime1">
              <a:rPr lang="en-US" smtClean="0"/>
              <a:t>5/27/2021</a:t>
            </a:fld>
            <a:endParaRPr lang="en-US"/>
          </a:p>
        </p:txBody>
      </p:sp>
      <p:sp>
        <p:nvSpPr>
          <p:cNvPr id="5" name="Footer Placeholder 4">
            <a:extLst>
              <a:ext uri="{FF2B5EF4-FFF2-40B4-BE49-F238E27FC236}">
                <a16:creationId xmlns:a16="http://schemas.microsoft.com/office/drawing/2014/main" id="{02F21559-4901-4AD3-ABE7-DF0235457312}"/>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D8F6C18E-B751-4E7B-9CD8-1BF44DAB80F4}"/>
              </a:ext>
            </a:extLst>
          </p:cNvPr>
          <p:cNvSpPr>
            <a:spLocks noGrp="1"/>
          </p:cNvSpPr>
          <p:nvPr>
            <p:ph type="sldNum" sz="quarter" idx="12"/>
          </p:nvPr>
        </p:nvSpPr>
        <p:spPr/>
        <p:txBody>
          <a:bodyPr/>
          <a:lstStyle/>
          <a:p>
            <a:fld id="{F8E28480-1C08-4458-AD97-0283E6FFD09D}" type="slidenum">
              <a:rPr lang="en-US" smtClean="0"/>
              <a:t>‹#›</a:t>
            </a:fld>
            <a:endParaRPr lang="en-US"/>
          </a:p>
        </p:txBody>
      </p:sp>
    </p:spTree>
    <p:extLst>
      <p:ext uri="{BB962C8B-B14F-4D97-AF65-F5344CB8AC3E}">
        <p14:creationId xmlns:p14="http://schemas.microsoft.com/office/powerpoint/2010/main" val="36396430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9B412-EBAB-4569-B3D9-6B346BF837B2}"/>
              </a:ext>
            </a:extLst>
          </p:cNvPr>
          <p:cNvSpPr>
            <a:spLocks noGrp="1"/>
          </p:cNvSpPr>
          <p:nvPr>
            <p:ph type="title"/>
          </p:nvPr>
        </p:nvSpPr>
        <p:spPr>
          <a:xfrm>
            <a:off x="1371600" y="685800"/>
            <a:ext cx="9486900" cy="1371600"/>
          </a:xfrm>
        </p:spPr>
        <p:txBody>
          <a:bodyPr>
            <a:normAutofit/>
          </a:bodyPr>
          <a:lstStyle>
            <a:lvl1pPr algn="l">
              <a:defRPr sz="3200" cap="all" spc="300" baseline="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95E7C8AE-B0F4-404F-BCAD-A14C18E50D9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B8AA9CAD-DAFB-4DE3-9C41-7FD03EA8D8DD}"/>
              </a:ext>
            </a:extLst>
          </p:cNvPr>
          <p:cNvSpPr>
            <a:spLocks noGrp="1"/>
          </p:cNvSpPr>
          <p:nvPr>
            <p:ph type="dt" sz="half" idx="10"/>
          </p:nvPr>
        </p:nvSpPr>
        <p:spPr/>
        <p:txBody>
          <a:bodyPr/>
          <a:lstStyle/>
          <a:p>
            <a:fld id="{201AF2CE-4F37-411C-A3EE-BBBE223265BF}" type="datetime1">
              <a:rPr lang="en-US" smtClean="0"/>
              <a:t>5/27/2021</a:t>
            </a:fld>
            <a:endParaRPr lang="en-US"/>
          </a:p>
        </p:txBody>
      </p:sp>
      <p:sp>
        <p:nvSpPr>
          <p:cNvPr id="5" name="Footer Placeholder 4">
            <a:extLst>
              <a:ext uri="{FF2B5EF4-FFF2-40B4-BE49-F238E27FC236}">
                <a16:creationId xmlns:a16="http://schemas.microsoft.com/office/drawing/2014/main" id="{8FCE3137-8136-46C5-AC2F-49E5F55E4C73}"/>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AF1AB6EF-A0B1-4706-AE44-253A6B182D48}"/>
              </a:ext>
            </a:extLst>
          </p:cNvPr>
          <p:cNvSpPr>
            <a:spLocks noGrp="1"/>
          </p:cNvSpPr>
          <p:nvPr>
            <p:ph type="sldNum" sz="quarter" idx="12"/>
          </p:nvPr>
        </p:nvSpPr>
        <p:spPr/>
        <p:txBody>
          <a:bodyPr/>
          <a:lstStyle/>
          <a:p>
            <a:fld id="{F8E28480-1C08-4458-AD97-0283E6FFD09D}" type="slidenum">
              <a:rPr lang="en-US" smtClean="0"/>
              <a:t>‹#›</a:t>
            </a:fld>
            <a:endParaRPr lang="en-US"/>
          </a:p>
        </p:txBody>
      </p:sp>
    </p:spTree>
    <p:extLst>
      <p:ext uri="{BB962C8B-B14F-4D97-AF65-F5344CB8AC3E}">
        <p14:creationId xmlns:p14="http://schemas.microsoft.com/office/powerpoint/2010/main" val="22751541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C02F68-BF19-468D-B422-54B6D189FA58}"/>
              </a:ext>
            </a:extLst>
          </p:cNvPr>
          <p:cNvSpPr>
            <a:spLocks noGrp="1"/>
          </p:cNvSpPr>
          <p:nvPr>
            <p:ph type="title"/>
          </p:nvPr>
        </p:nvSpPr>
        <p:spPr>
          <a:xfrm>
            <a:off x="831850" y="1709738"/>
            <a:ext cx="10515600" cy="2774071"/>
          </a:xfrm>
        </p:spPr>
        <p:txBody>
          <a:bodyPr anchor="b">
            <a:normAutofit/>
          </a:bodyPr>
          <a:lstStyle>
            <a:lvl1pPr algn="ctr">
              <a:defRPr sz="54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BCBF7D7-84D4-4A39-B44E-9B029EEB1FE8}"/>
              </a:ext>
            </a:extLst>
          </p:cNvPr>
          <p:cNvSpPr>
            <a:spLocks noGrp="1"/>
          </p:cNvSpPr>
          <p:nvPr>
            <p:ph type="body" idx="1"/>
          </p:nvPr>
        </p:nvSpPr>
        <p:spPr>
          <a:xfrm>
            <a:off x="831850" y="4641624"/>
            <a:ext cx="10515600" cy="1448026"/>
          </a:xfrm>
        </p:spPr>
        <p:txBody>
          <a:bodyPr/>
          <a:lstStyle>
            <a:lvl1pPr marL="0" indent="0" algn="ctr">
              <a:buNone/>
              <a:defRPr sz="2400" i="1">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9E29709-D243-41E8-89FA-62FA7AEB52E1}"/>
              </a:ext>
            </a:extLst>
          </p:cNvPr>
          <p:cNvSpPr>
            <a:spLocks noGrp="1"/>
          </p:cNvSpPr>
          <p:nvPr>
            <p:ph type="dt" sz="half" idx="10"/>
          </p:nvPr>
        </p:nvSpPr>
        <p:spPr/>
        <p:txBody>
          <a:bodyPr/>
          <a:lstStyle/>
          <a:p>
            <a:fld id="{C96083D4-708C-4BB5-B4FD-30CE9FA12FD5}" type="datetime1">
              <a:rPr lang="en-US" smtClean="0"/>
              <a:t>5/27/2021</a:t>
            </a:fld>
            <a:endParaRPr lang="en-US"/>
          </a:p>
        </p:txBody>
      </p:sp>
      <p:sp>
        <p:nvSpPr>
          <p:cNvPr id="5" name="Footer Placeholder 4">
            <a:extLst>
              <a:ext uri="{FF2B5EF4-FFF2-40B4-BE49-F238E27FC236}">
                <a16:creationId xmlns:a16="http://schemas.microsoft.com/office/drawing/2014/main" id="{5AAB99C0-DC2A-4133-A10D-D43A1E05BB1A}"/>
              </a:ext>
            </a:extLst>
          </p:cNvPr>
          <p:cNvSpPr>
            <a:spLocks noGrp="1"/>
          </p:cNvSpPr>
          <p:nvPr>
            <p:ph type="ftr" sz="quarter" idx="11"/>
          </p:nvPr>
        </p:nvSpPr>
        <p:spPr/>
        <p:txBody>
          <a:bodyPr/>
          <a:lstStyle/>
          <a:p>
            <a:r>
              <a:rPr lang="en-US" dirty="0"/>
              <a:t>Sample Footer Text</a:t>
            </a:r>
          </a:p>
        </p:txBody>
      </p:sp>
      <p:sp>
        <p:nvSpPr>
          <p:cNvPr id="6" name="Slide Number Placeholder 5">
            <a:extLst>
              <a:ext uri="{FF2B5EF4-FFF2-40B4-BE49-F238E27FC236}">
                <a16:creationId xmlns:a16="http://schemas.microsoft.com/office/drawing/2014/main" id="{98122EFD-A17E-47F5-8AC9-EFD6D813DBE7}"/>
              </a:ext>
            </a:extLst>
          </p:cNvPr>
          <p:cNvSpPr>
            <a:spLocks noGrp="1"/>
          </p:cNvSpPr>
          <p:nvPr>
            <p:ph type="sldNum" sz="quarter" idx="12"/>
          </p:nvPr>
        </p:nvSpPr>
        <p:spPr/>
        <p:txBody>
          <a:bodyPr/>
          <a:lstStyle/>
          <a:p>
            <a:fld id="{F8E28480-1C08-4458-AD97-0283E6FFD09D}" type="slidenum">
              <a:rPr lang="en-US" smtClean="0"/>
              <a:t>‹#›</a:t>
            </a:fld>
            <a:endParaRPr lang="en-US"/>
          </a:p>
        </p:txBody>
      </p:sp>
    </p:spTree>
    <p:extLst>
      <p:ext uri="{BB962C8B-B14F-4D97-AF65-F5344CB8AC3E}">
        <p14:creationId xmlns:p14="http://schemas.microsoft.com/office/powerpoint/2010/main" val="15563627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1C668D-BFBE-4765-A294-8303931B57C9}"/>
              </a:ext>
            </a:extLst>
          </p:cNvPr>
          <p:cNvSpPr>
            <a:spLocks noGrp="1"/>
          </p:cNvSpPr>
          <p:nvPr>
            <p:ph type="title"/>
          </p:nvPr>
        </p:nvSpPr>
        <p:spPr>
          <a:xfrm>
            <a:off x="1346071" y="566278"/>
            <a:ext cx="9512429" cy="965458"/>
          </a:xfrm>
        </p:spPr>
        <p:txBody>
          <a:bodyPr/>
          <a:lstStyle>
            <a:lvl1pPr algn="ctr">
              <a:defRPr cap="all" spc="300" baseline="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61B3C212-F55F-4D0D-BFA7-F00A33CAA196}"/>
              </a:ext>
            </a:extLst>
          </p:cNvPr>
          <p:cNvSpPr>
            <a:spLocks noGrp="1"/>
          </p:cNvSpPr>
          <p:nvPr>
            <p:ph sz="half" idx="1"/>
          </p:nvPr>
        </p:nvSpPr>
        <p:spPr>
          <a:xfrm>
            <a:off x="909758" y="2057400"/>
            <a:ext cx="5031521" cy="4119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7154BDD7-2575-4E82-887D-DCAF9EB15924}"/>
              </a:ext>
            </a:extLst>
          </p:cNvPr>
          <p:cNvSpPr>
            <a:spLocks noGrp="1"/>
          </p:cNvSpPr>
          <p:nvPr>
            <p:ph sz="half" idx="2"/>
          </p:nvPr>
        </p:nvSpPr>
        <p:spPr>
          <a:xfrm>
            <a:off x="6265408" y="2057401"/>
            <a:ext cx="5016834" cy="41195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89CAECC8-3C3A-4A5D-AB7A-1F99E5023D3F}"/>
              </a:ext>
            </a:extLst>
          </p:cNvPr>
          <p:cNvSpPr>
            <a:spLocks noGrp="1"/>
          </p:cNvSpPr>
          <p:nvPr>
            <p:ph type="dt" sz="half" idx="10"/>
          </p:nvPr>
        </p:nvSpPr>
        <p:spPr/>
        <p:txBody>
          <a:bodyPr/>
          <a:lstStyle/>
          <a:p>
            <a:fld id="{D0D239B2-65BC-4C2A-A62B-3EABFE9590E4}" type="datetime1">
              <a:rPr lang="en-US" smtClean="0"/>
              <a:t>5/27/2021</a:t>
            </a:fld>
            <a:endParaRPr lang="en-US"/>
          </a:p>
        </p:txBody>
      </p:sp>
      <p:sp>
        <p:nvSpPr>
          <p:cNvPr id="6" name="Footer Placeholder 5">
            <a:extLst>
              <a:ext uri="{FF2B5EF4-FFF2-40B4-BE49-F238E27FC236}">
                <a16:creationId xmlns:a16="http://schemas.microsoft.com/office/drawing/2014/main" id="{4447609B-ACA4-4323-9340-C7DB166D7A50}"/>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77409EA3-C5C7-4AC6-956A-DB9A3B4F3142}"/>
              </a:ext>
            </a:extLst>
          </p:cNvPr>
          <p:cNvSpPr>
            <a:spLocks noGrp="1"/>
          </p:cNvSpPr>
          <p:nvPr>
            <p:ph type="sldNum" sz="quarter" idx="12"/>
          </p:nvPr>
        </p:nvSpPr>
        <p:spPr/>
        <p:txBody>
          <a:bodyPr/>
          <a:lstStyle/>
          <a:p>
            <a:fld id="{F8E28480-1C08-4458-AD97-0283E6FFD09D}" type="slidenum">
              <a:rPr lang="en-US" smtClean="0"/>
              <a:t>‹#›</a:t>
            </a:fld>
            <a:endParaRPr lang="en-US"/>
          </a:p>
        </p:txBody>
      </p:sp>
    </p:spTree>
    <p:extLst>
      <p:ext uri="{BB962C8B-B14F-4D97-AF65-F5344CB8AC3E}">
        <p14:creationId xmlns:p14="http://schemas.microsoft.com/office/powerpoint/2010/main" val="16383455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E0CDE0-7431-4F05-AA47-F10EB46C9608}"/>
              </a:ext>
            </a:extLst>
          </p:cNvPr>
          <p:cNvSpPr>
            <a:spLocks noGrp="1"/>
          </p:cNvSpPr>
          <p:nvPr>
            <p:ph type="title"/>
          </p:nvPr>
        </p:nvSpPr>
        <p:spPr>
          <a:xfrm>
            <a:off x="839788" y="365126"/>
            <a:ext cx="10276552" cy="1149350"/>
          </a:xfrm>
        </p:spPr>
        <p:txBody>
          <a:bodyPr>
            <a:normAutofit/>
          </a:bodyPr>
          <a:lstStyle>
            <a:lvl1pPr algn="ctr">
              <a:defRPr sz="3200" cap="all" spc="300" baseline="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6D9FFA7-D3EA-4CB8-A471-94235AD62592}"/>
              </a:ext>
            </a:extLst>
          </p:cNvPr>
          <p:cNvSpPr>
            <a:spLocks noGrp="1"/>
          </p:cNvSpPr>
          <p:nvPr>
            <p:ph type="body" idx="1"/>
          </p:nvPr>
        </p:nvSpPr>
        <p:spPr>
          <a:xfrm>
            <a:off x="839788" y="1681163"/>
            <a:ext cx="5157787" cy="823912"/>
          </a:xfrm>
        </p:spPr>
        <p:txBody>
          <a:bodyPr anchor="b"/>
          <a:lstStyle>
            <a:lvl1pPr marL="0" indent="0">
              <a:buNone/>
              <a:defRPr sz="2400" b="1" i="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05360D2-88E8-43C8-92D1-67AB23BBE26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5C768F6-20A1-47A1-90FE-903135EEFD5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D555EC1-268F-4324-A003-3608AA0D847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C55C8E4-FCB8-4E06-9C43-0ACD949A73D4}"/>
              </a:ext>
            </a:extLst>
          </p:cNvPr>
          <p:cNvSpPr>
            <a:spLocks noGrp="1"/>
          </p:cNvSpPr>
          <p:nvPr>
            <p:ph type="dt" sz="half" idx="10"/>
          </p:nvPr>
        </p:nvSpPr>
        <p:spPr/>
        <p:txBody>
          <a:bodyPr/>
          <a:lstStyle/>
          <a:p>
            <a:fld id="{85E05F5A-E4A3-476F-A89E-C2B73F2431E4}" type="datetime1">
              <a:rPr lang="en-US" smtClean="0"/>
              <a:t>5/27/2021</a:t>
            </a:fld>
            <a:endParaRPr lang="en-US"/>
          </a:p>
        </p:txBody>
      </p:sp>
      <p:sp>
        <p:nvSpPr>
          <p:cNvPr id="8" name="Footer Placeholder 7">
            <a:extLst>
              <a:ext uri="{FF2B5EF4-FFF2-40B4-BE49-F238E27FC236}">
                <a16:creationId xmlns:a16="http://schemas.microsoft.com/office/drawing/2014/main" id="{8B01C005-C973-4D82-942A-334F1D431A04}"/>
              </a:ext>
            </a:extLst>
          </p:cNvPr>
          <p:cNvSpPr>
            <a:spLocks noGrp="1"/>
          </p:cNvSpPr>
          <p:nvPr>
            <p:ph type="ftr" sz="quarter" idx="11"/>
          </p:nvPr>
        </p:nvSpPr>
        <p:spPr/>
        <p:txBody>
          <a:bodyPr/>
          <a:lstStyle/>
          <a:p>
            <a:r>
              <a:rPr lang="en-US"/>
              <a:t>Sample Footer Text</a:t>
            </a:r>
          </a:p>
        </p:txBody>
      </p:sp>
      <p:sp>
        <p:nvSpPr>
          <p:cNvPr id="9" name="Slide Number Placeholder 8">
            <a:extLst>
              <a:ext uri="{FF2B5EF4-FFF2-40B4-BE49-F238E27FC236}">
                <a16:creationId xmlns:a16="http://schemas.microsoft.com/office/drawing/2014/main" id="{AAFB6186-6570-4DE8-8603-70B0A51DFE9C}"/>
              </a:ext>
            </a:extLst>
          </p:cNvPr>
          <p:cNvSpPr>
            <a:spLocks noGrp="1"/>
          </p:cNvSpPr>
          <p:nvPr>
            <p:ph type="sldNum" sz="quarter" idx="12"/>
          </p:nvPr>
        </p:nvSpPr>
        <p:spPr/>
        <p:txBody>
          <a:bodyPr/>
          <a:lstStyle/>
          <a:p>
            <a:fld id="{F8E28480-1C08-4458-AD97-0283E6FFD09D}" type="slidenum">
              <a:rPr lang="en-US" smtClean="0"/>
              <a:t>‹#›</a:t>
            </a:fld>
            <a:endParaRPr lang="en-US"/>
          </a:p>
        </p:txBody>
      </p:sp>
    </p:spTree>
    <p:extLst>
      <p:ext uri="{BB962C8B-B14F-4D97-AF65-F5344CB8AC3E}">
        <p14:creationId xmlns:p14="http://schemas.microsoft.com/office/powerpoint/2010/main" val="26465595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5ADD3-88C8-4B01-8CC6-808C0E416054}"/>
              </a:ext>
            </a:extLst>
          </p:cNvPr>
          <p:cNvSpPr>
            <a:spLocks noGrp="1"/>
          </p:cNvSpPr>
          <p:nvPr>
            <p:ph type="title"/>
          </p:nvPr>
        </p:nvSpPr>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02634E6A-1390-4101-B78E-7592313407D7}"/>
              </a:ext>
            </a:extLst>
          </p:cNvPr>
          <p:cNvSpPr>
            <a:spLocks noGrp="1"/>
          </p:cNvSpPr>
          <p:nvPr>
            <p:ph type="dt" sz="half" idx="10"/>
          </p:nvPr>
        </p:nvSpPr>
        <p:spPr/>
        <p:txBody>
          <a:bodyPr/>
          <a:lstStyle/>
          <a:p>
            <a:fld id="{E3761515-4A26-4F31-9F61-5A10B1FABBFC}" type="datetime1">
              <a:rPr lang="en-US" smtClean="0"/>
              <a:t>5/27/2021</a:t>
            </a:fld>
            <a:endParaRPr lang="en-US"/>
          </a:p>
        </p:txBody>
      </p:sp>
      <p:sp>
        <p:nvSpPr>
          <p:cNvPr id="4" name="Footer Placeholder 3">
            <a:extLst>
              <a:ext uri="{FF2B5EF4-FFF2-40B4-BE49-F238E27FC236}">
                <a16:creationId xmlns:a16="http://schemas.microsoft.com/office/drawing/2014/main" id="{88BC7B90-4C99-4653-872A-3572A02DAE99}"/>
              </a:ext>
            </a:extLst>
          </p:cNvPr>
          <p:cNvSpPr>
            <a:spLocks noGrp="1"/>
          </p:cNvSpPr>
          <p:nvPr>
            <p:ph type="ftr" sz="quarter" idx="11"/>
          </p:nvPr>
        </p:nvSpPr>
        <p:spPr/>
        <p:txBody>
          <a:bodyPr/>
          <a:lstStyle/>
          <a:p>
            <a:r>
              <a:rPr lang="en-US"/>
              <a:t>Sample Footer Text</a:t>
            </a:r>
          </a:p>
        </p:txBody>
      </p:sp>
      <p:sp>
        <p:nvSpPr>
          <p:cNvPr id="5" name="Slide Number Placeholder 4">
            <a:extLst>
              <a:ext uri="{FF2B5EF4-FFF2-40B4-BE49-F238E27FC236}">
                <a16:creationId xmlns:a16="http://schemas.microsoft.com/office/drawing/2014/main" id="{13B03516-4D31-49D2-9488-33C734A7A4F6}"/>
              </a:ext>
            </a:extLst>
          </p:cNvPr>
          <p:cNvSpPr>
            <a:spLocks noGrp="1"/>
          </p:cNvSpPr>
          <p:nvPr>
            <p:ph type="sldNum" sz="quarter" idx="12"/>
          </p:nvPr>
        </p:nvSpPr>
        <p:spPr/>
        <p:txBody>
          <a:bodyPr/>
          <a:lstStyle/>
          <a:p>
            <a:fld id="{F8E28480-1C08-4458-AD97-0283E6FFD09D}" type="slidenum">
              <a:rPr lang="en-US" smtClean="0"/>
              <a:t>‹#›</a:t>
            </a:fld>
            <a:endParaRPr lang="en-US"/>
          </a:p>
        </p:txBody>
      </p:sp>
    </p:spTree>
    <p:extLst>
      <p:ext uri="{BB962C8B-B14F-4D97-AF65-F5344CB8AC3E}">
        <p14:creationId xmlns:p14="http://schemas.microsoft.com/office/powerpoint/2010/main" val="27926852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10D8488-CF25-431B-A87A-AAF141BD0BBB}"/>
              </a:ext>
            </a:extLst>
          </p:cNvPr>
          <p:cNvSpPr>
            <a:spLocks noGrp="1"/>
          </p:cNvSpPr>
          <p:nvPr>
            <p:ph type="dt" sz="half" idx="10"/>
          </p:nvPr>
        </p:nvSpPr>
        <p:spPr/>
        <p:txBody>
          <a:bodyPr/>
          <a:lstStyle/>
          <a:p>
            <a:fld id="{4A75DC65-7D1F-4BAB-9695-F7E734143E14}" type="datetime1">
              <a:rPr lang="en-US" smtClean="0"/>
              <a:t>5/27/2021</a:t>
            </a:fld>
            <a:endParaRPr lang="en-US"/>
          </a:p>
        </p:txBody>
      </p:sp>
      <p:sp>
        <p:nvSpPr>
          <p:cNvPr id="3" name="Footer Placeholder 2">
            <a:extLst>
              <a:ext uri="{FF2B5EF4-FFF2-40B4-BE49-F238E27FC236}">
                <a16:creationId xmlns:a16="http://schemas.microsoft.com/office/drawing/2014/main" id="{8A2F58E5-C92D-4C64-B867-0576B1EADD06}"/>
              </a:ext>
            </a:extLst>
          </p:cNvPr>
          <p:cNvSpPr>
            <a:spLocks noGrp="1"/>
          </p:cNvSpPr>
          <p:nvPr>
            <p:ph type="ftr" sz="quarter" idx="11"/>
          </p:nvPr>
        </p:nvSpPr>
        <p:spPr/>
        <p:txBody>
          <a:bodyPr/>
          <a:lstStyle/>
          <a:p>
            <a:r>
              <a:rPr lang="en-US"/>
              <a:t>Sample Footer Text</a:t>
            </a:r>
          </a:p>
        </p:txBody>
      </p:sp>
      <p:sp>
        <p:nvSpPr>
          <p:cNvPr id="4" name="Slide Number Placeholder 3">
            <a:extLst>
              <a:ext uri="{FF2B5EF4-FFF2-40B4-BE49-F238E27FC236}">
                <a16:creationId xmlns:a16="http://schemas.microsoft.com/office/drawing/2014/main" id="{89216797-ABEC-4FE0-AFDE-36107B96710D}"/>
              </a:ext>
            </a:extLst>
          </p:cNvPr>
          <p:cNvSpPr>
            <a:spLocks noGrp="1"/>
          </p:cNvSpPr>
          <p:nvPr>
            <p:ph type="sldNum" sz="quarter" idx="12"/>
          </p:nvPr>
        </p:nvSpPr>
        <p:spPr/>
        <p:txBody>
          <a:bodyPr/>
          <a:lstStyle/>
          <a:p>
            <a:fld id="{F8E28480-1C08-4458-AD97-0283E6FFD09D}" type="slidenum">
              <a:rPr lang="en-US" smtClean="0"/>
              <a:t>‹#›</a:t>
            </a:fld>
            <a:endParaRPr lang="en-US"/>
          </a:p>
        </p:txBody>
      </p:sp>
    </p:spTree>
    <p:extLst>
      <p:ext uri="{BB962C8B-B14F-4D97-AF65-F5344CB8AC3E}">
        <p14:creationId xmlns:p14="http://schemas.microsoft.com/office/powerpoint/2010/main" val="2743321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68F2B0-990D-418E-9D10-2464E986692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6881131-AFFD-4339-9F30-D408B5105CB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A7C47F4-7968-4698-8BD3-A583099FAA1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E12BC6F-3996-4B2B-B8F2-DD3A82CCF76B}"/>
              </a:ext>
            </a:extLst>
          </p:cNvPr>
          <p:cNvSpPr>
            <a:spLocks noGrp="1"/>
          </p:cNvSpPr>
          <p:nvPr>
            <p:ph type="dt" sz="half" idx="10"/>
          </p:nvPr>
        </p:nvSpPr>
        <p:spPr/>
        <p:txBody>
          <a:bodyPr/>
          <a:lstStyle/>
          <a:p>
            <a:fld id="{7E624077-BD55-4036-8E92-6558FDF3B653}" type="datetime1">
              <a:rPr lang="en-US" smtClean="0"/>
              <a:t>5/27/2021</a:t>
            </a:fld>
            <a:endParaRPr lang="en-US"/>
          </a:p>
        </p:txBody>
      </p:sp>
      <p:sp>
        <p:nvSpPr>
          <p:cNvPr id="6" name="Footer Placeholder 5">
            <a:extLst>
              <a:ext uri="{FF2B5EF4-FFF2-40B4-BE49-F238E27FC236}">
                <a16:creationId xmlns:a16="http://schemas.microsoft.com/office/drawing/2014/main" id="{EA832E66-581A-4CF2-A40A-4E24FAAC4AE4}"/>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E83B1C89-C625-4618-81A2-FB34E4DA0712}"/>
              </a:ext>
            </a:extLst>
          </p:cNvPr>
          <p:cNvSpPr>
            <a:spLocks noGrp="1"/>
          </p:cNvSpPr>
          <p:nvPr>
            <p:ph type="sldNum" sz="quarter" idx="12"/>
          </p:nvPr>
        </p:nvSpPr>
        <p:spPr/>
        <p:txBody>
          <a:bodyPr/>
          <a:lstStyle/>
          <a:p>
            <a:fld id="{F8E28480-1C08-4458-AD97-0283E6FFD09D}" type="slidenum">
              <a:rPr lang="en-US" smtClean="0"/>
              <a:t>‹#›</a:t>
            </a:fld>
            <a:endParaRPr lang="en-US"/>
          </a:p>
        </p:txBody>
      </p:sp>
    </p:spTree>
    <p:extLst>
      <p:ext uri="{BB962C8B-B14F-4D97-AF65-F5344CB8AC3E}">
        <p14:creationId xmlns:p14="http://schemas.microsoft.com/office/powerpoint/2010/main" val="11335832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51486F-443A-4F2D-AB1F-8B1F4C4DE72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3A21213-E7FB-406A-B8CD-735AAC7AD0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F4F41A03-500E-49F7-8D99-A1EAFE4D340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391523D-69E9-4EAE-A610-B3A237B75842}"/>
              </a:ext>
            </a:extLst>
          </p:cNvPr>
          <p:cNvSpPr>
            <a:spLocks noGrp="1"/>
          </p:cNvSpPr>
          <p:nvPr>
            <p:ph type="dt" sz="half" idx="10"/>
          </p:nvPr>
        </p:nvSpPr>
        <p:spPr/>
        <p:txBody>
          <a:bodyPr/>
          <a:lstStyle/>
          <a:p>
            <a:fld id="{804225F2-7107-4609-BCC2-77C63064A5E8}" type="datetime1">
              <a:rPr lang="en-US" smtClean="0"/>
              <a:t>5/27/2021</a:t>
            </a:fld>
            <a:endParaRPr lang="en-US"/>
          </a:p>
        </p:txBody>
      </p:sp>
      <p:sp>
        <p:nvSpPr>
          <p:cNvPr id="6" name="Footer Placeholder 5">
            <a:extLst>
              <a:ext uri="{FF2B5EF4-FFF2-40B4-BE49-F238E27FC236}">
                <a16:creationId xmlns:a16="http://schemas.microsoft.com/office/drawing/2014/main" id="{4EDB852F-4134-4AB5-BA87-483B1E1ADD21}"/>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5E34C5CB-918E-4A09-8222-D36E37B63C02}"/>
              </a:ext>
            </a:extLst>
          </p:cNvPr>
          <p:cNvSpPr>
            <a:spLocks noGrp="1"/>
          </p:cNvSpPr>
          <p:nvPr>
            <p:ph type="sldNum" sz="quarter" idx="12"/>
          </p:nvPr>
        </p:nvSpPr>
        <p:spPr/>
        <p:txBody>
          <a:bodyPr/>
          <a:lstStyle/>
          <a:p>
            <a:fld id="{F8E28480-1C08-4458-AD97-0283E6FFD09D}" type="slidenum">
              <a:rPr lang="en-US" smtClean="0"/>
              <a:t>‹#›</a:t>
            </a:fld>
            <a:endParaRPr lang="en-US"/>
          </a:p>
        </p:txBody>
      </p:sp>
    </p:spTree>
    <p:extLst>
      <p:ext uri="{BB962C8B-B14F-4D97-AF65-F5344CB8AC3E}">
        <p14:creationId xmlns:p14="http://schemas.microsoft.com/office/powerpoint/2010/main" val="5367314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3AA0686-7BAC-45C0-BA30-0D0CBCE5CE63}"/>
              </a:ext>
            </a:extLst>
          </p:cNvPr>
          <p:cNvSpPr>
            <a:spLocks noGrp="1"/>
          </p:cNvSpPr>
          <p:nvPr>
            <p:ph type="title"/>
          </p:nvPr>
        </p:nvSpPr>
        <p:spPr>
          <a:xfrm>
            <a:off x="1371600" y="685800"/>
            <a:ext cx="9486900" cy="1371600"/>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34202DE-82CD-407D-8C68-174B0CBB57F7}"/>
              </a:ext>
            </a:extLst>
          </p:cNvPr>
          <p:cNvSpPr>
            <a:spLocks noGrp="1"/>
          </p:cNvSpPr>
          <p:nvPr>
            <p:ph type="body" idx="1"/>
          </p:nvPr>
        </p:nvSpPr>
        <p:spPr>
          <a:xfrm>
            <a:off x="1371599" y="2254103"/>
            <a:ext cx="9486901" cy="391809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2554AC9D-6E1B-46D3-959F-A068A1EDBDBA}"/>
              </a:ext>
            </a:extLst>
          </p:cNvPr>
          <p:cNvSpPr>
            <a:spLocks noGrp="1"/>
          </p:cNvSpPr>
          <p:nvPr>
            <p:ph type="dt" sz="half" idx="2"/>
          </p:nvPr>
        </p:nvSpPr>
        <p:spPr>
          <a:xfrm rot="5400000">
            <a:off x="9800022" y="3223751"/>
            <a:ext cx="4114801" cy="410501"/>
          </a:xfrm>
          <a:prstGeom prst="rect">
            <a:avLst/>
          </a:prstGeom>
        </p:spPr>
        <p:txBody>
          <a:bodyPr vert="horz" lIns="91440" tIns="45720" rIns="91440" bIns="45720" rtlCol="0" anchor="ctr"/>
          <a:lstStyle>
            <a:lvl1pPr algn="ctr">
              <a:defRPr sz="900" cap="all" spc="300" baseline="0">
                <a:solidFill>
                  <a:schemeClr val="tx2">
                    <a:lumMod val="75000"/>
                    <a:lumOff val="25000"/>
                  </a:schemeClr>
                </a:solidFill>
                <a:latin typeface="+mn-lt"/>
              </a:defRPr>
            </a:lvl1pPr>
          </a:lstStyle>
          <a:p>
            <a:fld id="{D3FE42E8-8B57-452D-A122-4DCE9AC771EF}" type="datetime1">
              <a:rPr lang="en-US" smtClean="0"/>
              <a:t>5/27/2021</a:t>
            </a:fld>
            <a:endParaRPr lang="en-US"/>
          </a:p>
        </p:txBody>
      </p:sp>
      <p:sp>
        <p:nvSpPr>
          <p:cNvPr id="5" name="Footer Placeholder 4">
            <a:extLst>
              <a:ext uri="{FF2B5EF4-FFF2-40B4-BE49-F238E27FC236}">
                <a16:creationId xmlns:a16="http://schemas.microsoft.com/office/drawing/2014/main" id="{A5FC0015-9EFB-40F8-BC00-AC2483D60905}"/>
              </a:ext>
            </a:extLst>
          </p:cNvPr>
          <p:cNvSpPr>
            <a:spLocks noGrp="1"/>
          </p:cNvSpPr>
          <p:nvPr>
            <p:ph type="ftr" sz="quarter" idx="3"/>
          </p:nvPr>
        </p:nvSpPr>
        <p:spPr>
          <a:xfrm rot="5400000">
            <a:off x="-1708136" y="3223750"/>
            <a:ext cx="4114800" cy="410501"/>
          </a:xfrm>
          <a:prstGeom prst="rect">
            <a:avLst/>
          </a:prstGeom>
        </p:spPr>
        <p:txBody>
          <a:bodyPr vert="horz" lIns="91440" tIns="45720" rIns="91440" bIns="45720" rtlCol="0" anchor="ctr"/>
          <a:lstStyle>
            <a:lvl1pPr algn="ctr">
              <a:defRPr sz="900" cap="all" spc="300" baseline="0">
                <a:solidFill>
                  <a:schemeClr val="tx2">
                    <a:lumMod val="75000"/>
                    <a:lumOff val="25000"/>
                  </a:schemeClr>
                </a:solidFill>
                <a:latin typeface="+mn-lt"/>
              </a:defRPr>
            </a:lvl1pPr>
          </a:lstStyle>
          <a:p>
            <a:r>
              <a:rPr lang="en-US" dirty="0"/>
              <a:t>Sample Footer Text</a:t>
            </a:r>
          </a:p>
        </p:txBody>
      </p:sp>
      <p:sp>
        <p:nvSpPr>
          <p:cNvPr id="6" name="Slide Number Placeholder 5">
            <a:extLst>
              <a:ext uri="{FF2B5EF4-FFF2-40B4-BE49-F238E27FC236}">
                <a16:creationId xmlns:a16="http://schemas.microsoft.com/office/drawing/2014/main" id="{E572C732-0E3E-49E0-A72E-D4C08CB4455A}"/>
              </a:ext>
            </a:extLst>
          </p:cNvPr>
          <p:cNvSpPr>
            <a:spLocks noGrp="1"/>
          </p:cNvSpPr>
          <p:nvPr>
            <p:ph type="sldNum" sz="quarter" idx="4"/>
          </p:nvPr>
        </p:nvSpPr>
        <p:spPr>
          <a:xfrm>
            <a:off x="11116340" y="6356350"/>
            <a:ext cx="871868" cy="365125"/>
          </a:xfrm>
          <a:prstGeom prst="rect">
            <a:avLst/>
          </a:prstGeom>
        </p:spPr>
        <p:txBody>
          <a:bodyPr vert="horz" lIns="91440" tIns="45720" rIns="91440" bIns="45720" rtlCol="0" anchor="ctr"/>
          <a:lstStyle>
            <a:lvl1pPr algn="r">
              <a:defRPr sz="900" spc="300">
                <a:solidFill>
                  <a:schemeClr val="tx2">
                    <a:lumMod val="75000"/>
                    <a:lumOff val="25000"/>
                  </a:schemeClr>
                </a:solidFill>
                <a:latin typeface="+mn-lt"/>
              </a:defRPr>
            </a:lvl1pPr>
          </a:lstStyle>
          <a:p>
            <a:fld id="{F8E28480-1C08-4458-AD97-0283E6FFD09D}" type="slidenum">
              <a:rPr lang="en-US" smtClean="0"/>
              <a:pPr/>
              <a:t>‹#›</a:t>
            </a:fld>
            <a:endParaRPr lang="en-US"/>
          </a:p>
        </p:txBody>
      </p:sp>
    </p:spTree>
    <p:extLst>
      <p:ext uri="{BB962C8B-B14F-4D97-AF65-F5344CB8AC3E}">
        <p14:creationId xmlns:p14="http://schemas.microsoft.com/office/powerpoint/2010/main" val="3513060015"/>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44" r:id="rId6"/>
    <p:sldLayoutId id="2147483740" r:id="rId7"/>
    <p:sldLayoutId id="2147483741" r:id="rId8"/>
    <p:sldLayoutId id="2147483742" r:id="rId9"/>
    <p:sldLayoutId id="2147483743" r:id="rId10"/>
    <p:sldLayoutId id="2147483745" r:id="rId11"/>
  </p:sldLayoutIdLst>
  <p:hf sldNum="0" hdr="0" ftr="0" dt="0"/>
  <p:txStyles>
    <p:titleStyle>
      <a:lvl1pPr algn="l" defTabSz="914400" rtl="0" eaLnBrk="1" latinLnBrk="0" hangingPunct="1">
        <a:lnSpc>
          <a:spcPct val="90000"/>
        </a:lnSpc>
        <a:spcBef>
          <a:spcPct val="0"/>
        </a:spcBef>
        <a:buNone/>
        <a:defRPr sz="36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1000"/>
        </a:spcBef>
        <a:buSzPct val="70000"/>
        <a:buFont typeface="Arial" panose="020B0604020202020204" pitchFamily="34" charset="0"/>
        <a:buChar char="•"/>
        <a:defRPr sz="2400" kern="1200">
          <a:solidFill>
            <a:schemeClr val="tx2"/>
          </a:solidFill>
          <a:latin typeface="+mj-lt"/>
          <a:ea typeface="+mn-ea"/>
          <a:cs typeface="+mn-cs"/>
        </a:defRPr>
      </a:lvl1pPr>
      <a:lvl2pPr marL="685800" indent="-228600" algn="l" defTabSz="914400" rtl="0" eaLnBrk="1" latinLnBrk="0" hangingPunct="1">
        <a:lnSpc>
          <a:spcPct val="100000"/>
        </a:lnSpc>
        <a:spcBef>
          <a:spcPts val="500"/>
        </a:spcBef>
        <a:buSzPct val="70000"/>
        <a:buFont typeface="Arial" panose="020B0604020202020204" pitchFamily="34" charset="0"/>
        <a:buChar char="•"/>
        <a:defRPr sz="2000" kern="1200">
          <a:solidFill>
            <a:schemeClr val="tx2"/>
          </a:solidFill>
          <a:latin typeface="+mj-lt"/>
          <a:ea typeface="+mn-ea"/>
          <a:cs typeface="+mn-cs"/>
        </a:defRPr>
      </a:lvl2pPr>
      <a:lvl3pPr marL="1143000" indent="-228600" algn="l" defTabSz="914400" rtl="0" eaLnBrk="1" latinLnBrk="0" hangingPunct="1">
        <a:lnSpc>
          <a:spcPct val="100000"/>
        </a:lnSpc>
        <a:spcBef>
          <a:spcPts val="500"/>
        </a:spcBef>
        <a:buSzPct val="70000"/>
        <a:buFont typeface="Arial" panose="020B0604020202020204" pitchFamily="34" charset="0"/>
        <a:buChar char="•"/>
        <a:defRPr sz="1800" kern="1200">
          <a:solidFill>
            <a:schemeClr val="tx2"/>
          </a:solidFill>
          <a:latin typeface="+mj-lt"/>
          <a:ea typeface="+mn-ea"/>
          <a:cs typeface="+mn-cs"/>
        </a:defRPr>
      </a:lvl3pPr>
      <a:lvl4pPr marL="1600200" indent="-228600" algn="l" defTabSz="914400" rtl="0" eaLnBrk="1" latinLnBrk="0" hangingPunct="1">
        <a:lnSpc>
          <a:spcPct val="100000"/>
        </a:lnSpc>
        <a:spcBef>
          <a:spcPts val="500"/>
        </a:spcBef>
        <a:buSzPct val="70000"/>
        <a:buFont typeface="Arial" panose="020B0604020202020204" pitchFamily="34" charset="0"/>
        <a:buChar char="•"/>
        <a:defRPr sz="1600" kern="1200">
          <a:solidFill>
            <a:schemeClr val="tx2"/>
          </a:solidFill>
          <a:latin typeface="+mj-lt"/>
          <a:ea typeface="+mn-ea"/>
          <a:cs typeface="+mn-cs"/>
        </a:defRPr>
      </a:lvl4pPr>
      <a:lvl5pPr marL="2057400" indent="-228600" algn="l" defTabSz="914400" rtl="0" eaLnBrk="1" latinLnBrk="0" hangingPunct="1">
        <a:lnSpc>
          <a:spcPct val="100000"/>
        </a:lnSpc>
        <a:spcBef>
          <a:spcPts val="500"/>
        </a:spcBef>
        <a:buSzPct val="70000"/>
        <a:buFont typeface="Arial" panose="020B0604020202020204" pitchFamily="34" charset="0"/>
        <a:buChar char="•"/>
        <a:defRPr sz="1600" kern="1200">
          <a:solidFill>
            <a:schemeClr val="tx2"/>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7D85DEF7-8A17-404F-8613-F92932B7FF5D}"/>
              </a:ext>
            </a:extLst>
          </p:cNvPr>
          <p:cNvSpPr>
            <a:spLocks noGrp="1"/>
          </p:cNvSpPr>
          <p:nvPr>
            <p:ph type="title"/>
          </p:nvPr>
        </p:nvSpPr>
        <p:spPr>
          <a:xfrm>
            <a:off x="979487" y="2553757"/>
            <a:ext cx="8534400" cy="1507067"/>
          </a:xfrm>
        </p:spPr>
        <p:txBody>
          <a:bodyPr>
            <a:normAutofit/>
          </a:bodyPr>
          <a:lstStyle/>
          <a:p>
            <a:pPr algn="ctr"/>
            <a:r>
              <a:rPr lang="hu-HU" sz="1600" b="1" dirty="0">
                <a:solidFill>
                  <a:schemeClr val="bg1"/>
                </a:solidFill>
                <a:latin typeface="Tw Cen MT" panose="020B0602020104020603" pitchFamily="34" charset="-18"/>
                <a:cs typeface="Times New Roman" panose="02020603050405020304" pitchFamily="18" charset="0"/>
              </a:rPr>
              <a:t>GINOP-5.3.5-18-2019-00115</a:t>
            </a:r>
            <a:br>
              <a:rPr lang="hu-HU" b="1" dirty="0">
                <a:solidFill>
                  <a:schemeClr val="bg1"/>
                </a:solidFill>
                <a:latin typeface="Tw Cen MT" panose="020B0602020104020603" pitchFamily="34" charset="-18"/>
                <a:cs typeface="Times New Roman" panose="02020603050405020304" pitchFamily="18" charset="0"/>
              </a:rPr>
            </a:br>
            <a:r>
              <a:rPr lang="hu-HU" sz="1600" b="1" dirty="0">
                <a:solidFill>
                  <a:schemeClr val="bg1"/>
                </a:solidFill>
                <a:latin typeface="Tw Cen MT" panose="020B0602020104020603" pitchFamily="34" charset="-18"/>
                <a:cs typeface="Times New Roman" panose="02020603050405020304" pitchFamily="18" charset="0"/>
              </a:rPr>
              <a:t>A munkaerőhiány és az elöregedő társadalom okozta, az egészségügyi intézményeket érintő foglalkoztatási válsághelyzetek megelőzése és kezelése az ápoló képzés szintjeinek és hatásköreinek fejlesztésével</a:t>
            </a:r>
          </a:p>
        </p:txBody>
      </p:sp>
      <p:pic>
        <p:nvPicPr>
          <p:cNvPr id="4" name="Kép 3">
            <a:extLst>
              <a:ext uri="{FF2B5EF4-FFF2-40B4-BE49-F238E27FC236}">
                <a16:creationId xmlns:a16="http://schemas.microsoft.com/office/drawing/2014/main" id="{DE4384DD-F304-48D4-BED9-5B25415C095F}"/>
              </a:ext>
            </a:extLst>
          </p:cNvPr>
          <p:cNvPicPr/>
          <p:nvPr/>
        </p:nvPicPr>
        <p:blipFill>
          <a:blip r:embed="rId2" cstate="print">
            <a:extLst>
              <a:ext uri="{28A0092B-C50C-407E-A947-70E740481C1C}">
                <a14:useLocalDpi xmlns:a14="http://schemas.microsoft.com/office/drawing/2010/main" val="0"/>
              </a:ext>
            </a:extLst>
          </a:blip>
          <a:stretch>
            <a:fillRect/>
          </a:stretch>
        </p:blipFill>
        <p:spPr bwMode="auto">
          <a:xfrm>
            <a:off x="8896350" y="4371975"/>
            <a:ext cx="3295650" cy="2486025"/>
          </a:xfrm>
          <a:prstGeom prst="rect">
            <a:avLst/>
          </a:prstGeom>
          <a:noFill/>
          <a:ln>
            <a:noFill/>
          </a:ln>
          <a:extLst>
            <a:ext uri="{53640926-AAD7-44D8-BBD7-CCE9431645EC}">
              <a14:shadowObscured xmlns:a14="http://schemas.microsoft.com/office/drawing/2010/main"/>
            </a:ext>
          </a:extLst>
        </p:spPr>
      </p:pic>
      <p:pic>
        <p:nvPicPr>
          <p:cNvPr id="5" name="Tartalom helye 4">
            <a:extLst>
              <a:ext uri="{FF2B5EF4-FFF2-40B4-BE49-F238E27FC236}">
                <a16:creationId xmlns:a16="http://schemas.microsoft.com/office/drawing/2014/main" id="{F19B4F11-6F5D-43DF-8094-4143BC5532AD}"/>
              </a:ext>
            </a:extLst>
          </p:cNvPr>
          <p:cNvPicPr>
            <a:picLocks noGrp="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1" y="1"/>
            <a:ext cx="2495550" cy="895350"/>
          </a:xfrm>
          <a:prstGeom prst="rect">
            <a:avLst/>
          </a:prstGeom>
          <a:noFill/>
          <a:ln>
            <a:noFill/>
          </a:ln>
        </p:spPr>
      </p:pic>
    </p:spTree>
    <p:extLst>
      <p:ext uri="{BB962C8B-B14F-4D97-AF65-F5344CB8AC3E}">
        <p14:creationId xmlns:p14="http://schemas.microsoft.com/office/powerpoint/2010/main" val="11442228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F3296596-A2D1-4E25-9E2B-26CFFF10DC11}"/>
              </a:ext>
            </a:extLst>
          </p:cNvPr>
          <p:cNvSpPr>
            <a:spLocks noGrp="1"/>
          </p:cNvSpPr>
          <p:nvPr>
            <p:ph type="title"/>
          </p:nvPr>
        </p:nvSpPr>
        <p:spPr>
          <a:xfrm>
            <a:off x="1371600" y="-337931"/>
            <a:ext cx="9486900" cy="1371600"/>
          </a:xfrm>
        </p:spPr>
        <p:txBody>
          <a:bodyPr/>
          <a:lstStyle/>
          <a:p>
            <a:r>
              <a:rPr lang="hu-HU" dirty="0">
                <a:solidFill>
                  <a:schemeClr val="bg1"/>
                </a:solidFill>
                <a:latin typeface="Tw Cen MT" panose="020B0602020104020603" pitchFamily="34" charset="-18"/>
              </a:rPr>
              <a:t>bioetika</a:t>
            </a:r>
          </a:p>
        </p:txBody>
      </p:sp>
      <p:sp>
        <p:nvSpPr>
          <p:cNvPr id="3" name="Tartalom helye 2">
            <a:extLst>
              <a:ext uri="{FF2B5EF4-FFF2-40B4-BE49-F238E27FC236}">
                <a16:creationId xmlns:a16="http://schemas.microsoft.com/office/drawing/2014/main" id="{AE2D1E5A-B281-4F57-82A7-E1F7C4E0DCEE}"/>
              </a:ext>
            </a:extLst>
          </p:cNvPr>
          <p:cNvSpPr>
            <a:spLocks noGrp="1"/>
          </p:cNvSpPr>
          <p:nvPr>
            <p:ph idx="1"/>
          </p:nvPr>
        </p:nvSpPr>
        <p:spPr>
          <a:xfrm>
            <a:off x="1352549" y="1777025"/>
            <a:ext cx="9486901" cy="3918098"/>
          </a:xfrm>
        </p:spPr>
        <p:txBody>
          <a:bodyPr/>
          <a:lstStyle/>
          <a:p>
            <a:r>
              <a:rPr lang="hu-HU" dirty="0">
                <a:solidFill>
                  <a:schemeClr val="bg1"/>
                </a:solidFill>
                <a:latin typeface="Tw Cen MT" panose="020B0602020104020603" pitchFamily="34" charset="-18"/>
              </a:rPr>
              <a:t>Az orvostudomány technikai fejlődése hozta létre. Magyarországon a 60-as években jött létre. Több tudományágat használ fel. Tartalma </a:t>
            </a:r>
            <a:r>
              <a:rPr lang="hu-HU" dirty="0" err="1">
                <a:solidFill>
                  <a:schemeClr val="bg1"/>
                </a:solidFill>
                <a:latin typeface="Tw Cen MT" panose="020B0602020104020603" pitchFamily="34" charset="-18"/>
              </a:rPr>
              <a:t>foglakozik</a:t>
            </a:r>
            <a:r>
              <a:rPr lang="hu-HU" dirty="0">
                <a:solidFill>
                  <a:schemeClr val="bg1"/>
                </a:solidFill>
                <a:latin typeface="Tw Cen MT" panose="020B0602020104020603" pitchFamily="34" charset="-18"/>
              </a:rPr>
              <a:t> az orvosi gyakorlat kérdéseivel, orvos biológiai kutatásokkal, az egészségügy rendszeres etikai kérdéseivel, ellátási kérdésekkel.pl. transzplantáció, műhibák, stb. </a:t>
            </a:r>
          </a:p>
          <a:p>
            <a:r>
              <a:rPr lang="hu-HU" dirty="0">
                <a:solidFill>
                  <a:schemeClr val="bg1"/>
                </a:solidFill>
                <a:latin typeface="Tw Cen MT" panose="020B0602020104020603" pitchFamily="34" charset="-18"/>
              </a:rPr>
              <a:t>Az etikai normákat kódexek tartalmazzák. </a:t>
            </a:r>
            <a:r>
              <a:rPr lang="hu-HU" dirty="0" err="1">
                <a:solidFill>
                  <a:schemeClr val="bg1"/>
                </a:solidFill>
                <a:latin typeface="Tw Cen MT" panose="020B0602020104020603" pitchFamily="34" charset="-18"/>
              </a:rPr>
              <a:t>Legrégebbi</a:t>
            </a:r>
            <a:r>
              <a:rPr lang="hu-HU" dirty="0">
                <a:solidFill>
                  <a:schemeClr val="bg1"/>
                </a:solidFill>
                <a:latin typeface="Tw Cen MT" panose="020B0602020104020603" pitchFamily="34" charset="-18"/>
              </a:rPr>
              <a:t> kódex a Hippokratész- i eskü (alapelvei: - nem ártani elv,- jogtalanságot nem elkövetni,- titoktartási kötelezettség), jelenleg, ha az egészségügy területét nézzük, ide tartoznak pl. orvosi, ápolási, védőnő, gyógyszerészeti etikai kódexek.</a:t>
            </a:r>
          </a:p>
          <a:p>
            <a:endParaRPr lang="hu-HU" dirty="0">
              <a:solidFill>
                <a:schemeClr val="bg1"/>
              </a:solidFill>
            </a:endParaRPr>
          </a:p>
        </p:txBody>
      </p:sp>
    </p:spTree>
    <p:extLst>
      <p:ext uri="{BB962C8B-B14F-4D97-AF65-F5344CB8AC3E}">
        <p14:creationId xmlns:p14="http://schemas.microsoft.com/office/powerpoint/2010/main" val="4006016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artalom helye 2">
            <a:extLst>
              <a:ext uri="{FF2B5EF4-FFF2-40B4-BE49-F238E27FC236}">
                <a16:creationId xmlns:a16="http://schemas.microsoft.com/office/drawing/2014/main" id="{5CA52759-1E74-4293-959C-3133F8F19F4A}"/>
              </a:ext>
            </a:extLst>
          </p:cNvPr>
          <p:cNvSpPr>
            <a:spLocks noGrp="1"/>
          </p:cNvSpPr>
          <p:nvPr>
            <p:ph idx="1"/>
          </p:nvPr>
        </p:nvSpPr>
        <p:spPr>
          <a:xfrm>
            <a:off x="1371599" y="496957"/>
            <a:ext cx="10277062" cy="5675244"/>
          </a:xfrm>
        </p:spPr>
        <p:txBody>
          <a:bodyPr/>
          <a:lstStyle/>
          <a:p>
            <a:r>
              <a:rPr lang="hu-HU" dirty="0">
                <a:solidFill>
                  <a:schemeClr val="bg1"/>
                </a:solidFill>
                <a:latin typeface="Tw Cen MT" panose="020B0602020104020603" pitchFamily="34" charset="-18"/>
              </a:rPr>
              <a:t>A modern klinikai bioetika egyik fő jellemzője, hogy azt az átfogó társadalmi etikai szemléletet igyekszik az orvosi tevékenység különböző szintjein és területein érvényesíteni, amely a mai demokratikus társadalmak alapvető érték rendszerét meghatározza. </a:t>
            </a:r>
          </a:p>
          <a:p>
            <a:r>
              <a:rPr lang="hu-HU" dirty="0">
                <a:solidFill>
                  <a:schemeClr val="bg1"/>
                </a:solidFill>
                <a:latin typeface="Tw Cen MT" panose="020B0602020104020603" pitchFamily="34" charset="-18"/>
              </a:rPr>
              <a:t>A gyógyító hivatás elveit és betegekkel szembeni helyes viselkedési módot az orvostársadalom által kialakított belső etikai szabályozás (orvosi etika) volt hivatott meghatározni.</a:t>
            </a:r>
          </a:p>
          <a:p>
            <a:r>
              <a:rPr lang="hu-HU" dirty="0">
                <a:solidFill>
                  <a:schemeClr val="bg1"/>
                </a:solidFill>
                <a:latin typeface="Tw Cen MT" panose="020B0602020104020603" pitchFamily="34" charset="-18"/>
              </a:rPr>
              <a:t>A mai bioetika ezzel szemben egyfajta általános társadalmi etikát igyekszik alkalmazni az egészségügyi intézményrendszeren belül is, elsősorban a páciensek perspektívájából, betegjogok megfogalmazásának formájában.</a:t>
            </a:r>
          </a:p>
          <a:p>
            <a:endParaRPr lang="hu-HU" dirty="0">
              <a:solidFill>
                <a:schemeClr val="bg1"/>
              </a:solidFill>
              <a:latin typeface="Tw Cen MT" panose="020B0602020104020603" pitchFamily="34" charset="-18"/>
            </a:endParaRPr>
          </a:p>
          <a:p>
            <a:pPr marL="0" indent="0">
              <a:buNone/>
            </a:pPr>
            <a:r>
              <a:rPr lang="hu-HU" b="1" dirty="0">
                <a:solidFill>
                  <a:schemeClr val="bg1"/>
                </a:solidFill>
                <a:latin typeface="Tw Cen MT" panose="020B0602020104020603" pitchFamily="34" charset="-18"/>
              </a:rPr>
              <a:t>A betegjogok részletes kifejtése az </a:t>
            </a:r>
            <a:r>
              <a:rPr lang="hu-HU" b="1" i="1" u="sng" dirty="0">
                <a:solidFill>
                  <a:schemeClr val="bg1"/>
                </a:solidFill>
                <a:latin typeface="Tw Cen MT" panose="020B0602020104020603" pitchFamily="34" charset="-18"/>
              </a:rPr>
              <a:t>egészségügyi ellátórendszer </a:t>
            </a:r>
            <a:r>
              <a:rPr lang="hu-HU" b="1" dirty="0">
                <a:solidFill>
                  <a:schemeClr val="bg1"/>
                </a:solidFill>
                <a:latin typeface="Tw Cen MT" panose="020B0602020104020603" pitchFamily="34" charset="-18"/>
              </a:rPr>
              <a:t>prezentációban található!</a:t>
            </a:r>
          </a:p>
        </p:txBody>
      </p:sp>
    </p:spTree>
    <p:extLst>
      <p:ext uri="{BB962C8B-B14F-4D97-AF65-F5344CB8AC3E}">
        <p14:creationId xmlns:p14="http://schemas.microsoft.com/office/powerpoint/2010/main" val="12792451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artalom helye 2">
            <a:extLst>
              <a:ext uri="{FF2B5EF4-FFF2-40B4-BE49-F238E27FC236}">
                <a16:creationId xmlns:a16="http://schemas.microsoft.com/office/drawing/2014/main" id="{B8367E50-D55B-4451-890C-027ABE429853}"/>
              </a:ext>
            </a:extLst>
          </p:cNvPr>
          <p:cNvSpPr>
            <a:spLocks noGrp="1"/>
          </p:cNvSpPr>
          <p:nvPr>
            <p:ph idx="1"/>
          </p:nvPr>
        </p:nvSpPr>
        <p:spPr>
          <a:xfrm>
            <a:off x="1371599" y="327991"/>
            <a:ext cx="9486901" cy="5844210"/>
          </a:xfrm>
        </p:spPr>
        <p:txBody>
          <a:bodyPr>
            <a:normAutofit fontScale="92500" lnSpcReduction="10000"/>
          </a:bodyPr>
          <a:lstStyle/>
          <a:p>
            <a:pPr marL="0" indent="0">
              <a:buNone/>
            </a:pPr>
            <a:r>
              <a:rPr lang="hu-HU" b="1" dirty="0">
                <a:solidFill>
                  <a:schemeClr val="bg1"/>
                </a:solidFill>
                <a:latin typeface="Tw Cen MT" panose="020B0602020104020603" pitchFamily="34" charset="-18"/>
              </a:rPr>
              <a:t>A bioetika 4 alapelve:</a:t>
            </a:r>
          </a:p>
          <a:p>
            <a:r>
              <a:rPr lang="hu-HU" dirty="0">
                <a:solidFill>
                  <a:schemeClr val="bg1"/>
                </a:solidFill>
                <a:latin typeface="Tw Cen MT" panose="020B0602020104020603" pitchFamily="34" charset="-18"/>
              </a:rPr>
              <a:t>Ne árts! (</a:t>
            </a:r>
            <a:r>
              <a:rPr lang="hu-HU" dirty="0" err="1">
                <a:solidFill>
                  <a:schemeClr val="bg1"/>
                </a:solidFill>
                <a:latin typeface="Tw Cen MT" panose="020B0602020104020603" pitchFamily="34" charset="-18"/>
              </a:rPr>
              <a:t>nonmaleficence</a:t>
            </a:r>
            <a:r>
              <a:rPr lang="hu-HU" dirty="0">
                <a:solidFill>
                  <a:schemeClr val="bg1"/>
                </a:solidFill>
                <a:latin typeface="Tw Cen MT" panose="020B0602020104020603" pitchFamily="34" charset="-18"/>
              </a:rPr>
              <a:t>): Az orvos arra vonatkozó kötelessége, hogy elkerülje a páciensének való egészségügyi károkozás minden formáját.</a:t>
            </a:r>
          </a:p>
          <a:p>
            <a:r>
              <a:rPr lang="hu-HU" dirty="0">
                <a:solidFill>
                  <a:schemeClr val="bg1"/>
                </a:solidFill>
                <a:latin typeface="Tw Cen MT" panose="020B0602020104020603" pitchFamily="34" charset="-18"/>
              </a:rPr>
              <a:t> Jótékonyság (</a:t>
            </a:r>
            <a:r>
              <a:rPr lang="hu-HU" dirty="0" err="1">
                <a:solidFill>
                  <a:schemeClr val="bg1"/>
                </a:solidFill>
                <a:latin typeface="Tw Cen MT" panose="020B0602020104020603" pitchFamily="34" charset="-18"/>
              </a:rPr>
              <a:t>beneficence</a:t>
            </a:r>
            <a:r>
              <a:rPr lang="hu-HU" dirty="0">
                <a:solidFill>
                  <a:schemeClr val="bg1"/>
                </a:solidFill>
                <a:latin typeface="Tw Cen MT" panose="020B0602020104020603" pitchFamily="34" charset="-18"/>
              </a:rPr>
              <a:t>): Az orvos arra vonatkozó kötelessége, hogy a páciens orvosi értelemben vett érdekeit aktívan előmozdítsa, azaz hatékony lépéseket tegyen a páciens egészségének megőrzése, gyógyítása és életének megmentése céljából.</a:t>
            </a:r>
          </a:p>
          <a:p>
            <a:r>
              <a:rPr lang="hu-HU" dirty="0">
                <a:solidFill>
                  <a:schemeClr val="bg1"/>
                </a:solidFill>
                <a:latin typeface="Tw Cen MT" panose="020B0602020104020603" pitchFamily="34" charset="-18"/>
              </a:rPr>
              <a:t>Autonómia (</a:t>
            </a:r>
            <a:r>
              <a:rPr lang="hu-HU" dirty="0" err="1">
                <a:solidFill>
                  <a:schemeClr val="bg1"/>
                </a:solidFill>
                <a:latin typeface="Tw Cen MT" panose="020B0602020104020603" pitchFamily="34" charset="-18"/>
              </a:rPr>
              <a:t>autonomy</a:t>
            </a:r>
            <a:r>
              <a:rPr lang="hu-HU" dirty="0">
                <a:solidFill>
                  <a:schemeClr val="bg1"/>
                </a:solidFill>
                <a:latin typeface="Tw Cen MT" panose="020B0602020104020603" pitchFamily="34" charset="-18"/>
              </a:rPr>
              <a:t>): Az orvos arra vonatkozó kötelessége, hogy tiszteletben tartsa és előmozdítsa a döntéshozásra képes páciens saját magára irányuló döntéseinek meghozatalában való részvételre, elképzeléseinek és preferenciáinak érvényesítésére vonatkozó személyes szabadságát.</a:t>
            </a:r>
          </a:p>
          <a:p>
            <a:r>
              <a:rPr lang="hu-HU" dirty="0">
                <a:solidFill>
                  <a:schemeClr val="bg1"/>
                </a:solidFill>
                <a:latin typeface="Tw Cen MT" panose="020B0602020104020603" pitchFamily="34" charset="-18"/>
              </a:rPr>
              <a:t>Igazságosság (</a:t>
            </a:r>
            <a:r>
              <a:rPr lang="hu-HU" dirty="0" err="1">
                <a:solidFill>
                  <a:schemeClr val="bg1"/>
                </a:solidFill>
                <a:latin typeface="Tw Cen MT" panose="020B0602020104020603" pitchFamily="34" charset="-18"/>
              </a:rPr>
              <a:t>justice</a:t>
            </a:r>
            <a:r>
              <a:rPr lang="hu-HU" dirty="0">
                <a:solidFill>
                  <a:schemeClr val="bg1"/>
                </a:solidFill>
                <a:latin typeface="Tw Cen MT" panose="020B0602020104020603" pitchFamily="34" charset="-18"/>
              </a:rPr>
              <a:t>): Az orvos arra vonatkozó kötelessége, hogy a korlátozottan rendelkezésre álló egészségügyi erőforrások (pénz, eszköz, humán erőforrás, idő stb.) elosztásakor tudatosan és átlátható módon olyan sztenderdeket alkalmazzon, amelyek a társadalom tagjai számára elfogadhatók.</a:t>
            </a:r>
            <a:endParaRPr lang="hu-HU" b="1" dirty="0">
              <a:solidFill>
                <a:schemeClr val="bg1"/>
              </a:solidFill>
              <a:latin typeface="Tw Cen MT" panose="020B0602020104020603" pitchFamily="34" charset="-18"/>
            </a:endParaRPr>
          </a:p>
        </p:txBody>
      </p:sp>
    </p:spTree>
    <p:extLst>
      <p:ext uri="{BB962C8B-B14F-4D97-AF65-F5344CB8AC3E}">
        <p14:creationId xmlns:p14="http://schemas.microsoft.com/office/powerpoint/2010/main" val="22498131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9CCF3F69-5513-4AFB-A570-1E47062BE8C0}"/>
              </a:ext>
            </a:extLst>
          </p:cNvPr>
          <p:cNvSpPr>
            <a:spLocks noGrp="1"/>
          </p:cNvSpPr>
          <p:nvPr>
            <p:ph type="title"/>
          </p:nvPr>
        </p:nvSpPr>
        <p:spPr>
          <a:xfrm>
            <a:off x="1252331" y="-218660"/>
            <a:ext cx="9486900" cy="1371600"/>
          </a:xfrm>
        </p:spPr>
        <p:txBody>
          <a:bodyPr/>
          <a:lstStyle/>
          <a:p>
            <a:r>
              <a:rPr lang="hu-HU" dirty="0">
                <a:solidFill>
                  <a:schemeClr val="bg1"/>
                </a:solidFill>
                <a:latin typeface="Tw Cen MT" panose="020B0602020104020603" pitchFamily="34" charset="-18"/>
              </a:rPr>
              <a:t>Konfliktusok és dilemmák</a:t>
            </a:r>
          </a:p>
        </p:txBody>
      </p:sp>
      <p:sp>
        <p:nvSpPr>
          <p:cNvPr id="3" name="Tartalom helye 2">
            <a:extLst>
              <a:ext uri="{FF2B5EF4-FFF2-40B4-BE49-F238E27FC236}">
                <a16:creationId xmlns:a16="http://schemas.microsoft.com/office/drawing/2014/main" id="{71FCDB95-2261-4081-BA97-DEB4CCA73DD8}"/>
              </a:ext>
            </a:extLst>
          </p:cNvPr>
          <p:cNvSpPr>
            <a:spLocks noGrp="1"/>
          </p:cNvSpPr>
          <p:nvPr>
            <p:ph idx="1"/>
          </p:nvPr>
        </p:nvSpPr>
        <p:spPr>
          <a:xfrm>
            <a:off x="1352549" y="1570383"/>
            <a:ext cx="9486901" cy="4909931"/>
          </a:xfrm>
        </p:spPr>
        <p:txBody>
          <a:bodyPr>
            <a:normAutofit fontScale="92500" lnSpcReduction="20000"/>
          </a:bodyPr>
          <a:lstStyle/>
          <a:p>
            <a:r>
              <a:rPr lang="hu-HU" dirty="0">
                <a:solidFill>
                  <a:schemeClr val="bg1"/>
                </a:solidFill>
                <a:latin typeface="Tw Cen MT" panose="020B0602020104020603" pitchFamily="34" charset="-18"/>
              </a:rPr>
              <a:t>Konfliktus és dilemma esetén egymással szemben két elv verseng és az adott pillanatban feloldhatatlan</a:t>
            </a:r>
          </a:p>
          <a:p>
            <a:r>
              <a:rPr lang="hu-HU" dirty="0">
                <a:solidFill>
                  <a:schemeClr val="bg1"/>
                </a:solidFill>
                <a:latin typeface="Tw Cen MT" panose="020B0602020104020603" pitchFamily="34" charset="-18"/>
              </a:rPr>
              <a:t>El kell dönteni, hogy melyik fontosabb, és a fontossági sorrend a beteg, az orvos és az egészségügyi szakdolgozó esetében is más- más lehet</a:t>
            </a:r>
          </a:p>
          <a:p>
            <a:r>
              <a:rPr lang="hu-HU" dirty="0">
                <a:solidFill>
                  <a:schemeClr val="bg1"/>
                </a:solidFill>
                <a:latin typeface="Tw Cen MT" panose="020B0602020104020603" pitchFamily="34" charset="-18"/>
              </a:rPr>
              <a:t>A tett (amikor egyik kötelességet, egy másik elé helyezünk) lehet morálisan helyes, de ugyanakkor erkölcsi konfliktus, dilemma elé is állíthatja az illetőt. </a:t>
            </a:r>
          </a:p>
          <a:p>
            <a:r>
              <a:rPr lang="hu-HU" dirty="0">
                <a:solidFill>
                  <a:schemeClr val="bg1"/>
                </a:solidFill>
                <a:latin typeface="Tw Cen MT" panose="020B0602020104020603" pitchFamily="34" charset="-18"/>
              </a:rPr>
              <a:t>Az orvosetika a jelenlegi álláspont szerint azt vallja, hogy a négy alapelv közül legfontosabb a beteg autonómiájának tiszteletben tartása pl. a jótékonyság elvével szemben. Viszont ezáltal a jótékonyság elve is megvalósul. Itt a hangsúlyt nem azon van, hogy mi a legjobb a betegnek </a:t>
            </a:r>
            <a:r>
              <a:rPr lang="hu-HU" dirty="0" err="1">
                <a:solidFill>
                  <a:schemeClr val="bg1"/>
                </a:solidFill>
                <a:latin typeface="Tw Cen MT" panose="020B0602020104020603" pitchFamily="34" charset="-18"/>
              </a:rPr>
              <a:t>orvosilag</a:t>
            </a:r>
            <a:r>
              <a:rPr lang="hu-HU" dirty="0">
                <a:solidFill>
                  <a:schemeClr val="bg1"/>
                </a:solidFill>
                <a:latin typeface="Tw Cen MT" panose="020B0602020104020603" pitchFamily="34" charset="-18"/>
              </a:rPr>
              <a:t> (az orvos csak ezt tudja megmondani), hanem azon, hogy összességében mi a legjobb a betegnek. Ennek megválaszolására egyedül csak a beteg képes. A konfliktusok, a dilemmák elsősorban ebből adódnak, hiszen vannak olyan, nehéz döntést igénylő helyzetek, amelyben az orvos a tradicionális etika (nem ártani) elvét nem szegheti meg. </a:t>
            </a:r>
          </a:p>
        </p:txBody>
      </p:sp>
    </p:spTree>
    <p:extLst>
      <p:ext uri="{BB962C8B-B14F-4D97-AF65-F5344CB8AC3E}">
        <p14:creationId xmlns:p14="http://schemas.microsoft.com/office/powerpoint/2010/main" val="26926932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8ACECCAC-F38E-4C03-8AFE-2AF05BB0704B}"/>
              </a:ext>
            </a:extLst>
          </p:cNvPr>
          <p:cNvSpPr>
            <a:spLocks noGrp="1"/>
          </p:cNvSpPr>
          <p:nvPr>
            <p:ph type="title"/>
          </p:nvPr>
        </p:nvSpPr>
        <p:spPr/>
        <p:txBody>
          <a:bodyPr/>
          <a:lstStyle/>
          <a:p>
            <a:r>
              <a:rPr lang="hu-HU" dirty="0">
                <a:solidFill>
                  <a:schemeClr val="bg1"/>
                </a:solidFill>
              </a:rPr>
              <a:t>Fontos kérdések</a:t>
            </a:r>
          </a:p>
        </p:txBody>
      </p:sp>
      <p:sp>
        <p:nvSpPr>
          <p:cNvPr id="3" name="Tartalom helye 2">
            <a:extLst>
              <a:ext uri="{FF2B5EF4-FFF2-40B4-BE49-F238E27FC236}">
                <a16:creationId xmlns:a16="http://schemas.microsoft.com/office/drawing/2014/main" id="{D0D1640C-3C0B-4AA6-B3C0-B3295C3FE123}"/>
              </a:ext>
            </a:extLst>
          </p:cNvPr>
          <p:cNvSpPr>
            <a:spLocks noGrp="1"/>
          </p:cNvSpPr>
          <p:nvPr>
            <p:ph idx="1"/>
          </p:nvPr>
        </p:nvSpPr>
        <p:spPr/>
        <p:txBody>
          <a:bodyPr>
            <a:normAutofit fontScale="85000" lnSpcReduction="20000"/>
          </a:bodyPr>
          <a:lstStyle/>
          <a:p>
            <a:r>
              <a:rPr lang="hu-HU" dirty="0">
                <a:solidFill>
                  <a:schemeClr val="bg1"/>
                </a:solidFill>
              </a:rPr>
              <a:t>A betegek jogai</a:t>
            </a:r>
          </a:p>
          <a:p>
            <a:r>
              <a:rPr lang="hu-HU" dirty="0">
                <a:solidFill>
                  <a:schemeClr val="bg1"/>
                </a:solidFill>
              </a:rPr>
              <a:t> A beavatkozásokba való „tájékozott beleegyezés” elve </a:t>
            </a:r>
          </a:p>
          <a:p>
            <a:r>
              <a:rPr lang="hu-HU" dirty="0">
                <a:solidFill>
                  <a:schemeClr val="bg1"/>
                </a:solidFill>
              </a:rPr>
              <a:t>A genetikai beavatkozások kérdései </a:t>
            </a:r>
          </a:p>
          <a:p>
            <a:r>
              <a:rPr lang="hu-HU" dirty="0">
                <a:solidFill>
                  <a:schemeClr val="bg1"/>
                </a:solidFill>
              </a:rPr>
              <a:t>A művi abortusz </a:t>
            </a:r>
          </a:p>
          <a:p>
            <a:r>
              <a:rPr lang="hu-HU" dirty="0">
                <a:solidFill>
                  <a:schemeClr val="bg1"/>
                </a:solidFill>
              </a:rPr>
              <a:t>A gyógyíthatatlan, rossz kórjóslatú betegek ellátásának elve </a:t>
            </a:r>
          </a:p>
          <a:p>
            <a:r>
              <a:rPr lang="hu-HU" dirty="0">
                <a:solidFill>
                  <a:schemeClr val="bg1"/>
                </a:solidFill>
              </a:rPr>
              <a:t>Az öngyilkosság etikai kérdései </a:t>
            </a:r>
          </a:p>
          <a:p>
            <a:r>
              <a:rPr lang="hu-HU" dirty="0">
                <a:solidFill>
                  <a:schemeClr val="bg1"/>
                </a:solidFill>
              </a:rPr>
              <a:t>Az eutanázia </a:t>
            </a:r>
          </a:p>
          <a:p>
            <a:r>
              <a:rPr lang="hu-HU" dirty="0">
                <a:solidFill>
                  <a:schemeClr val="bg1"/>
                </a:solidFill>
              </a:rPr>
              <a:t>A szerv- és szövet-transzplantáció etikai kérdései </a:t>
            </a:r>
          </a:p>
          <a:p>
            <a:r>
              <a:rPr lang="hu-HU" dirty="0">
                <a:solidFill>
                  <a:schemeClr val="bg1"/>
                </a:solidFill>
              </a:rPr>
              <a:t>Az emberkísérletek etikai kérdései </a:t>
            </a:r>
          </a:p>
          <a:p>
            <a:r>
              <a:rPr lang="hu-HU" dirty="0">
                <a:solidFill>
                  <a:schemeClr val="bg1"/>
                </a:solidFill>
              </a:rPr>
              <a:t>Az állatkísérletek és az állatokkal való bánásmód etikai kérdései </a:t>
            </a:r>
          </a:p>
        </p:txBody>
      </p:sp>
    </p:spTree>
    <p:extLst>
      <p:ext uri="{BB962C8B-B14F-4D97-AF65-F5344CB8AC3E}">
        <p14:creationId xmlns:p14="http://schemas.microsoft.com/office/powerpoint/2010/main" val="27778577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9027C2F1-9A24-4C63-AC45-989329881A7E}"/>
              </a:ext>
            </a:extLst>
          </p:cNvPr>
          <p:cNvSpPr>
            <a:spLocks noGrp="1"/>
          </p:cNvSpPr>
          <p:nvPr>
            <p:ph type="title"/>
          </p:nvPr>
        </p:nvSpPr>
        <p:spPr/>
        <p:txBody>
          <a:bodyPr>
            <a:normAutofit fontScale="90000"/>
          </a:bodyPr>
          <a:lstStyle/>
          <a:p>
            <a:r>
              <a:rPr lang="hu-HU" dirty="0">
                <a:solidFill>
                  <a:schemeClr val="bg1"/>
                </a:solidFill>
              </a:rPr>
              <a:t>Példa a szerv és szövettranszplantáció etikai kérdéséhez</a:t>
            </a:r>
          </a:p>
        </p:txBody>
      </p:sp>
      <p:sp>
        <p:nvSpPr>
          <p:cNvPr id="3" name="Tartalom helye 2">
            <a:extLst>
              <a:ext uri="{FF2B5EF4-FFF2-40B4-BE49-F238E27FC236}">
                <a16:creationId xmlns:a16="http://schemas.microsoft.com/office/drawing/2014/main" id="{7475D6BA-CA0A-4518-A634-16E348C170C5}"/>
              </a:ext>
            </a:extLst>
          </p:cNvPr>
          <p:cNvSpPr>
            <a:spLocks noGrp="1"/>
          </p:cNvSpPr>
          <p:nvPr>
            <p:ph idx="1"/>
          </p:nvPr>
        </p:nvSpPr>
        <p:spPr/>
        <p:txBody>
          <a:bodyPr>
            <a:normAutofit fontScale="85000" lnSpcReduction="20000"/>
          </a:bodyPr>
          <a:lstStyle/>
          <a:p>
            <a:r>
              <a:rPr lang="hu-HU" dirty="0">
                <a:solidFill>
                  <a:schemeClr val="bg1"/>
                </a:solidFill>
                <a:latin typeface="Tw Cen MT" panose="020B0602020104020603" pitchFamily="34" charset="-18"/>
              </a:rPr>
              <a:t>Transzplantáció - lényege: szerv, szövet beültetése más személybe - célja: működésképtelen emberi szervek, szövetek pótlása </a:t>
            </a:r>
          </a:p>
          <a:p>
            <a:r>
              <a:rPr lang="hu-HU" dirty="0">
                <a:solidFill>
                  <a:schemeClr val="bg1"/>
                </a:solidFill>
                <a:latin typeface="Tw Cen MT" panose="020B0602020104020603" pitchFamily="34" charset="-18"/>
              </a:rPr>
              <a:t>A transzplantáció története: </a:t>
            </a:r>
          </a:p>
          <a:p>
            <a:pPr>
              <a:buFontTx/>
              <a:buChar char="-"/>
            </a:pPr>
            <a:r>
              <a:rPr lang="hu-HU" dirty="0">
                <a:solidFill>
                  <a:schemeClr val="bg1"/>
                </a:solidFill>
                <a:latin typeface="Tw Cen MT" panose="020B0602020104020603" pitchFamily="34" charset="-18"/>
              </a:rPr>
              <a:t>Már az ókorban is foglalkoztak szerv, szövet pótlással (pl. büntetésből csonkolt testrész helyreállítása - kéz, fül, fogpótlás…) </a:t>
            </a:r>
          </a:p>
          <a:p>
            <a:pPr>
              <a:buFontTx/>
              <a:buChar char="-"/>
            </a:pPr>
            <a:r>
              <a:rPr lang="hu-HU" dirty="0">
                <a:solidFill>
                  <a:schemeClr val="bg1"/>
                </a:solidFill>
                <a:latin typeface="Tw Cen MT" panose="020B0602020104020603" pitchFamily="34" charset="-18"/>
              </a:rPr>
              <a:t>- A XX. század közepe táján kezdtek újra transzplantációval foglalkozni, leginkább a testen kívüli pótlásokkal </a:t>
            </a:r>
          </a:p>
          <a:p>
            <a:pPr>
              <a:buFontTx/>
              <a:buChar char="-"/>
            </a:pPr>
            <a:r>
              <a:rPr lang="hu-HU" dirty="0">
                <a:solidFill>
                  <a:schemeClr val="bg1"/>
                </a:solidFill>
                <a:latin typeface="Tw Cen MT" panose="020B0602020104020603" pitchFamily="34" charset="-18"/>
              </a:rPr>
              <a:t>- Az első szívbeültetés a világon 1967-ben (18 napot élt) </a:t>
            </a:r>
          </a:p>
          <a:p>
            <a:pPr>
              <a:buFontTx/>
              <a:buChar char="-"/>
            </a:pPr>
            <a:r>
              <a:rPr lang="hu-HU" dirty="0">
                <a:solidFill>
                  <a:schemeClr val="bg1"/>
                </a:solidFill>
                <a:latin typeface="Tw Cen MT" panose="020B0602020104020603" pitchFamily="34" charset="-18"/>
              </a:rPr>
              <a:t>- Az első Magyarországon végzett transzplantációs műtét 1962-ben (vese) </a:t>
            </a:r>
          </a:p>
          <a:p>
            <a:pPr>
              <a:buFontTx/>
              <a:buChar char="-"/>
            </a:pPr>
            <a:r>
              <a:rPr lang="hu-HU" dirty="0">
                <a:solidFill>
                  <a:schemeClr val="bg1"/>
                </a:solidFill>
                <a:latin typeface="Tw Cen MT" panose="020B0602020104020603" pitchFamily="34" charset="-18"/>
              </a:rPr>
              <a:t>- A világon először gyerekből Olaszországban transzplantáltak (külföldiből és nagy vihart kavart a keresztény országban) </a:t>
            </a:r>
          </a:p>
          <a:p>
            <a:pPr>
              <a:buFontTx/>
              <a:buChar char="-"/>
            </a:pPr>
            <a:r>
              <a:rPr lang="hu-HU" dirty="0">
                <a:solidFill>
                  <a:schemeClr val="bg1"/>
                </a:solidFill>
                <a:latin typeface="Tw Cen MT" panose="020B0602020104020603" pitchFamily="34" charset="-18"/>
              </a:rPr>
              <a:t>- Eleinte csak a családon belüli transzplantáció volt megengedett </a:t>
            </a:r>
          </a:p>
        </p:txBody>
      </p:sp>
    </p:spTree>
    <p:extLst>
      <p:ext uri="{BB962C8B-B14F-4D97-AF65-F5344CB8AC3E}">
        <p14:creationId xmlns:p14="http://schemas.microsoft.com/office/powerpoint/2010/main" val="9197632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artalom helye 2">
            <a:extLst>
              <a:ext uri="{FF2B5EF4-FFF2-40B4-BE49-F238E27FC236}">
                <a16:creationId xmlns:a16="http://schemas.microsoft.com/office/drawing/2014/main" id="{B16358DE-7FBC-4678-9112-3E57D81D9DD0}"/>
              </a:ext>
            </a:extLst>
          </p:cNvPr>
          <p:cNvSpPr>
            <a:spLocks noGrp="1"/>
          </p:cNvSpPr>
          <p:nvPr>
            <p:ph idx="1"/>
          </p:nvPr>
        </p:nvSpPr>
        <p:spPr>
          <a:xfrm>
            <a:off x="1371599" y="427383"/>
            <a:ext cx="9486901" cy="5744818"/>
          </a:xfrm>
        </p:spPr>
        <p:txBody>
          <a:bodyPr>
            <a:normAutofit fontScale="85000" lnSpcReduction="20000"/>
          </a:bodyPr>
          <a:lstStyle/>
          <a:p>
            <a:r>
              <a:rPr lang="hu-HU" dirty="0">
                <a:solidFill>
                  <a:schemeClr val="bg1"/>
                </a:solidFill>
                <a:latin typeface="Tw Cen MT" panose="020B0602020104020603" pitchFamily="34" charset="-18"/>
              </a:rPr>
              <a:t>Transzplantáció fajtái: </a:t>
            </a:r>
          </a:p>
          <a:p>
            <a:pPr marL="0" indent="0">
              <a:buNone/>
            </a:pPr>
            <a:r>
              <a:rPr lang="hu-HU" dirty="0">
                <a:solidFill>
                  <a:schemeClr val="bg1"/>
                </a:solidFill>
                <a:latin typeface="Tw Cen MT" panose="020B0602020104020603" pitchFamily="34" charset="-18"/>
              </a:rPr>
              <a:t>- pótlás műszervvel (pl. szívbillentyű, művégtag) </a:t>
            </a:r>
          </a:p>
          <a:p>
            <a:pPr marL="0" indent="0">
              <a:buNone/>
            </a:pPr>
            <a:r>
              <a:rPr lang="hu-HU" dirty="0">
                <a:solidFill>
                  <a:schemeClr val="bg1"/>
                </a:solidFill>
                <a:latin typeface="Tw Cen MT" panose="020B0602020104020603" pitchFamily="34" charset="-18"/>
              </a:rPr>
              <a:t>- pótlás emberi szervvel (pl. sertések szíve, bőre) </a:t>
            </a:r>
          </a:p>
          <a:p>
            <a:pPr marL="0" indent="0">
              <a:buNone/>
            </a:pPr>
            <a:r>
              <a:rPr lang="hu-HU" dirty="0">
                <a:solidFill>
                  <a:schemeClr val="bg1"/>
                </a:solidFill>
                <a:latin typeface="Tw Cen MT" panose="020B0602020104020603" pitchFamily="34" charset="-18"/>
              </a:rPr>
              <a:t>- emberi szervvel történő: élő emberből</a:t>
            </a:r>
          </a:p>
          <a:p>
            <a:pPr marL="0" indent="0">
              <a:buNone/>
            </a:pPr>
            <a:r>
              <a:rPr lang="hu-HU" dirty="0">
                <a:solidFill>
                  <a:schemeClr val="bg1"/>
                </a:solidFill>
                <a:latin typeface="Tw Cen MT" panose="020B0602020104020603" pitchFamily="34" charset="-18"/>
              </a:rPr>
              <a:t> - halott emberből (kadáver) </a:t>
            </a:r>
          </a:p>
          <a:p>
            <a:pPr marL="0" indent="0">
              <a:buNone/>
            </a:pPr>
            <a:endParaRPr lang="hu-HU" dirty="0">
              <a:solidFill>
                <a:schemeClr val="bg1"/>
              </a:solidFill>
              <a:latin typeface="Tw Cen MT" panose="020B0602020104020603" pitchFamily="34" charset="-18"/>
            </a:endParaRPr>
          </a:p>
          <a:p>
            <a:pPr marL="457200" indent="-457200">
              <a:buAutoNum type="arabicPeriod"/>
            </a:pPr>
            <a:r>
              <a:rPr lang="hu-HU" b="1" dirty="0">
                <a:solidFill>
                  <a:schemeClr val="bg1"/>
                </a:solidFill>
                <a:latin typeface="Tw Cen MT" panose="020B0602020104020603" pitchFamily="34" charset="-18"/>
              </a:rPr>
              <a:t>Élődonoros transzplantáció etikája: </a:t>
            </a:r>
          </a:p>
          <a:p>
            <a:pPr marL="0" indent="0">
              <a:buNone/>
            </a:pPr>
            <a:r>
              <a:rPr lang="hu-HU" dirty="0">
                <a:solidFill>
                  <a:schemeClr val="bg1"/>
                </a:solidFill>
                <a:latin typeface="Tw Cen MT" panose="020B0602020104020603" pitchFamily="34" charset="-18"/>
              </a:rPr>
              <a:t>Kizárólag genetikai rokonok között engedélyezett, kivétel csontvelő transzplantáció esetén. </a:t>
            </a:r>
          </a:p>
          <a:p>
            <a:pPr marL="0" indent="0">
              <a:buNone/>
            </a:pPr>
            <a:r>
              <a:rPr lang="hu-HU" dirty="0">
                <a:solidFill>
                  <a:schemeClr val="bg1"/>
                </a:solidFill>
                <a:latin typeface="Tw Cen MT" panose="020B0602020104020603" pitchFamily="34" charset="-18"/>
              </a:rPr>
              <a:t>- Mindig önkéntes alapon történik. </a:t>
            </a:r>
          </a:p>
          <a:p>
            <a:pPr marL="0" indent="0">
              <a:buNone/>
            </a:pPr>
            <a:r>
              <a:rPr lang="hu-HU" dirty="0">
                <a:solidFill>
                  <a:schemeClr val="bg1"/>
                </a:solidFill>
                <a:latin typeface="Tw Cen MT" panose="020B0602020104020603" pitchFamily="34" charset="-18"/>
              </a:rPr>
              <a:t>- Befolyásolástól, kényszertől, fenyegetéstől, megtévesztéstől mentesen.</a:t>
            </a:r>
          </a:p>
          <a:p>
            <a:pPr marL="0" indent="0">
              <a:buNone/>
            </a:pPr>
            <a:r>
              <a:rPr lang="hu-HU" dirty="0">
                <a:solidFill>
                  <a:schemeClr val="bg1"/>
                </a:solidFill>
                <a:latin typeface="Tw Cen MT" panose="020B0602020104020603" pitchFamily="34" charset="-18"/>
              </a:rPr>
              <a:t>- Egyéni döntésen kell alapulnia (autonómia tisztelete). </a:t>
            </a:r>
          </a:p>
          <a:p>
            <a:pPr marL="0" indent="0">
              <a:buNone/>
            </a:pPr>
            <a:r>
              <a:rPr lang="hu-HU" dirty="0">
                <a:solidFill>
                  <a:schemeClr val="bg1"/>
                </a:solidFill>
                <a:latin typeface="Tw Cen MT" panose="020B0602020104020603" pitchFamily="34" charset="-18"/>
              </a:rPr>
              <a:t>- Tájékozott beleegyezés elvén alapulva. </a:t>
            </a:r>
          </a:p>
          <a:p>
            <a:pPr>
              <a:buFontTx/>
              <a:buChar char="-"/>
            </a:pPr>
            <a:r>
              <a:rPr lang="hu-HU" dirty="0">
                <a:solidFill>
                  <a:schemeClr val="bg1"/>
                </a:solidFill>
                <a:latin typeface="Tw Cen MT" panose="020B0602020104020603" pitchFamily="34" charset="-18"/>
              </a:rPr>
              <a:t>Anyagi ellenszolgáltatás mentesen. </a:t>
            </a:r>
          </a:p>
          <a:p>
            <a:pPr marL="0" indent="0">
              <a:buNone/>
            </a:pPr>
            <a:r>
              <a:rPr lang="hu-HU" b="1" dirty="0">
                <a:solidFill>
                  <a:schemeClr val="bg1"/>
                </a:solidFill>
                <a:latin typeface="Tw Cen MT" panose="020B0602020104020603" pitchFamily="34" charset="-18"/>
              </a:rPr>
              <a:t>Az élődonoros transzplantáció sérti a Hippokratészi eskü „ne árts” elvét, mivel az csonkításnak minősül, és mert veszélyezteti a donor egészségét, akár az életét is.</a:t>
            </a:r>
          </a:p>
        </p:txBody>
      </p:sp>
    </p:spTree>
    <p:extLst>
      <p:ext uri="{BB962C8B-B14F-4D97-AF65-F5344CB8AC3E}">
        <p14:creationId xmlns:p14="http://schemas.microsoft.com/office/powerpoint/2010/main" val="3898567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artalom helye 2">
            <a:extLst>
              <a:ext uri="{FF2B5EF4-FFF2-40B4-BE49-F238E27FC236}">
                <a16:creationId xmlns:a16="http://schemas.microsoft.com/office/drawing/2014/main" id="{8034B650-BA1B-4575-9078-81BFF120A186}"/>
              </a:ext>
            </a:extLst>
          </p:cNvPr>
          <p:cNvSpPr>
            <a:spLocks noGrp="1"/>
          </p:cNvSpPr>
          <p:nvPr>
            <p:ph idx="1"/>
          </p:nvPr>
        </p:nvSpPr>
        <p:spPr>
          <a:xfrm>
            <a:off x="1083364" y="437322"/>
            <a:ext cx="9486901" cy="6152321"/>
          </a:xfrm>
        </p:spPr>
        <p:txBody>
          <a:bodyPr>
            <a:normAutofit fontScale="70000" lnSpcReduction="20000"/>
          </a:bodyPr>
          <a:lstStyle/>
          <a:p>
            <a:pPr marL="0" indent="0">
              <a:buNone/>
            </a:pPr>
            <a:r>
              <a:rPr lang="hu-HU" b="1" dirty="0">
                <a:solidFill>
                  <a:schemeClr val="bg1"/>
                </a:solidFill>
                <a:latin typeface="Tw Cen MT" panose="020B0602020104020603" pitchFamily="34" charset="-18"/>
              </a:rPr>
              <a:t>2. Halottból történő szervátültetés etikájának fő kérdései: </a:t>
            </a:r>
          </a:p>
          <a:p>
            <a:pPr>
              <a:buFontTx/>
              <a:buChar char="-"/>
            </a:pPr>
            <a:r>
              <a:rPr lang="hu-HU" dirty="0">
                <a:solidFill>
                  <a:schemeClr val="bg1"/>
                </a:solidFill>
                <a:latin typeface="Tw Cen MT" panose="020B0602020104020603" pitchFamily="34" charset="-18"/>
              </a:rPr>
              <a:t>Ki tekinthető halottnak? </a:t>
            </a:r>
          </a:p>
          <a:p>
            <a:pPr marL="0" indent="0">
              <a:buNone/>
            </a:pPr>
            <a:r>
              <a:rPr lang="hu-HU" dirty="0">
                <a:solidFill>
                  <a:schemeClr val="bg1"/>
                </a:solidFill>
                <a:latin typeface="Tw Cen MT" panose="020B0602020104020603" pitchFamily="34" charset="-18"/>
              </a:rPr>
              <a:t>- Országonként, vallásonként más a felfogás. </a:t>
            </a:r>
          </a:p>
          <a:p>
            <a:pPr marL="0" indent="0">
              <a:buNone/>
            </a:pPr>
            <a:r>
              <a:rPr lang="hu-HU" dirty="0">
                <a:solidFill>
                  <a:schemeClr val="bg1"/>
                </a:solidFill>
                <a:latin typeface="Tw Cen MT" panose="020B0602020104020603" pitchFamily="34" charset="-18"/>
              </a:rPr>
              <a:t>- Zsidók- szívhalál </a:t>
            </a:r>
          </a:p>
          <a:p>
            <a:pPr marL="0" indent="0">
              <a:buNone/>
            </a:pPr>
            <a:r>
              <a:rPr lang="hu-HU" dirty="0">
                <a:solidFill>
                  <a:schemeClr val="bg1"/>
                </a:solidFill>
                <a:latin typeface="Tw Cen MT" panose="020B0602020104020603" pitchFamily="34" charset="-18"/>
              </a:rPr>
              <a:t>- Keresztény – légzés megszűnése </a:t>
            </a:r>
          </a:p>
          <a:p>
            <a:pPr marL="0" indent="0">
              <a:buNone/>
            </a:pPr>
            <a:r>
              <a:rPr lang="hu-HU" dirty="0">
                <a:solidFill>
                  <a:schemeClr val="bg1"/>
                </a:solidFill>
                <a:latin typeface="Tw Cen MT" panose="020B0602020104020603" pitchFamily="34" charset="-18"/>
              </a:rPr>
              <a:t>- WHO javaslata az agyhalál tényével kapcsolatban </a:t>
            </a:r>
          </a:p>
          <a:p>
            <a:pPr marL="0" indent="0">
              <a:buNone/>
            </a:pPr>
            <a:r>
              <a:rPr lang="hu-HU" dirty="0">
                <a:solidFill>
                  <a:schemeClr val="bg1"/>
                </a:solidFill>
                <a:latin typeface="Tw Cen MT" panose="020B0602020104020603" pitchFamily="34" charset="-18"/>
              </a:rPr>
              <a:t>- Elsőként Finnországban elfogadva 1971-ben </a:t>
            </a:r>
          </a:p>
          <a:p>
            <a:pPr marL="0" indent="0">
              <a:buNone/>
            </a:pPr>
            <a:r>
              <a:rPr lang="hu-HU" dirty="0">
                <a:solidFill>
                  <a:schemeClr val="bg1"/>
                </a:solidFill>
                <a:latin typeface="Tw Cen MT" panose="020B0602020104020603" pitchFamily="34" charset="-18"/>
              </a:rPr>
              <a:t>- Nálunk is ez az irányadó </a:t>
            </a:r>
          </a:p>
          <a:p>
            <a:pPr>
              <a:buFontTx/>
              <a:buChar char="-"/>
            </a:pPr>
            <a:endParaRPr lang="hu-HU" dirty="0">
              <a:solidFill>
                <a:schemeClr val="bg1"/>
              </a:solidFill>
              <a:latin typeface="Tw Cen MT" panose="020B0602020104020603" pitchFamily="34" charset="-18"/>
            </a:endParaRPr>
          </a:p>
          <a:p>
            <a:pPr marL="0" indent="0">
              <a:buNone/>
            </a:pPr>
            <a:r>
              <a:rPr lang="hu-HU" b="1" dirty="0">
                <a:solidFill>
                  <a:schemeClr val="bg1"/>
                </a:solidFill>
                <a:latin typeface="Tw Cen MT" panose="020B0602020104020603" pitchFamily="34" charset="-18"/>
              </a:rPr>
              <a:t>Agyhalott megállapítása, agyhalál ténye:</a:t>
            </a:r>
          </a:p>
          <a:p>
            <a:pPr marL="0" indent="0">
              <a:buNone/>
            </a:pPr>
            <a:r>
              <a:rPr lang="hu-HU" dirty="0">
                <a:solidFill>
                  <a:schemeClr val="bg1"/>
                </a:solidFill>
                <a:latin typeface="Tw Cen MT" panose="020B0602020104020603" pitchFamily="34" charset="-18"/>
              </a:rPr>
              <a:t> - Egymástól 3 független vizsgáló együttes eredménye alapján </a:t>
            </a:r>
          </a:p>
          <a:p>
            <a:pPr>
              <a:buFontTx/>
              <a:buChar char="-"/>
            </a:pPr>
            <a:r>
              <a:rPr lang="hu-HU" dirty="0">
                <a:solidFill>
                  <a:schemeClr val="bg1"/>
                </a:solidFill>
                <a:latin typeface="Tw Cen MT" panose="020B0602020104020603" pitchFamily="34" charset="-18"/>
              </a:rPr>
              <a:t>Meghatározott időközönként (3 óra) </a:t>
            </a:r>
          </a:p>
          <a:p>
            <a:pPr>
              <a:buFontTx/>
              <a:buChar char="-"/>
            </a:pPr>
            <a:r>
              <a:rPr lang="hu-HU" dirty="0">
                <a:solidFill>
                  <a:schemeClr val="bg1"/>
                </a:solidFill>
                <a:latin typeface="Tw Cen MT" panose="020B0602020104020603" pitchFamily="34" charset="-18"/>
              </a:rPr>
              <a:t>Meghatározott vizsgálatokkal (reflexek, főleg arc) </a:t>
            </a:r>
          </a:p>
          <a:p>
            <a:pPr>
              <a:buFontTx/>
              <a:buChar char="-"/>
            </a:pPr>
            <a:r>
              <a:rPr lang="hu-HU" dirty="0">
                <a:solidFill>
                  <a:schemeClr val="bg1"/>
                </a:solidFill>
                <a:latin typeface="Tw Cen MT" panose="020B0602020104020603" pitchFamily="34" charset="-18"/>
              </a:rPr>
              <a:t>Működésképtelen megfigyelés: 24-72 óra Fontos kérdések: </a:t>
            </a:r>
          </a:p>
          <a:p>
            <a:pPr>
              <a:buFontTx/>
              <a:buChar char="-"/>
            </a:pPr>
            <a:r>
              <a:rPr lang="hu-HU" dirty="0">
                <a:solidFill>
                  <a:schemeClr val="bg1"/>
                </a:solidFill>
                <a:latin typeface="Tw Cen MT" panose="020B0602020104020603" pitchFamily="34" charset="-18"/>
              </a:rPr>
              <a:t>Hogyan osszák el? (véletlenszerűen, várólistán…) </a:t>
            </a:r>
          </a:p>
          <a:p>
            <a:pPr>
              <a:buFontTx/>
              <a:buChar char="-"/>
            </a:pPr>
            <a:r>
              <a:rPr lang="hu-HU" dirty="0">
                <a:solidFill>
                  <a:schemeClr val="bg1"/>
                </a:solidFill>
                <a:latin typeface="Tw Cen MT" panose="020B0602020104020603" pitchFamily="34" charset="-18"/>
              </a:rPr>
              <a:t>Valóban alkalmas-e felhasználásra?</a:t>
            </a:r>
          </a:p>
          <a:p>
            <a:pPr>
              <a:buFontTx/>
              <a:buChar char="-"/>
            </a:pPr>
            <a:r>
              <a:rPr lang="hu-HU" dirty="0">
                <a:solidFill>
                  <a:schemeClr val="bg1"/>
                </a:solidFill>
                <a:latin typeface="Tw Cen MT" panose="020B0602020104020603" pitchFamily="34" charset="-18"/>
              </a:rPr>
              <a:t>Eltávolítható-e vagy sem? </a:t>
            </a:r>
          </a:p>
          <a:p>
            <a:pPr marL="0" indent="0">
              <a:buNone/>
            </a:pPr>
            <a:r>
              <a:rPr lang="hu-HU" dirty="0">
                <a:solidFill>
                  <a:schemeClr val="bg1"/>
                </a:solidFill>
                <a:latin typeface="Tw Cen MT" panose="020B0602020104020603" pitchFamily="34" charset="-18"/>
              </a:rPr>
              <a:t>- A kórházak jelentési kötelezettségüknek eleget tesznek-e? </a:t>
            </a:r>
          </a:p>
        </p:txBody>
      </p:sp>
    </p:spTree>
    <p:extLst>
      <p:ext uri="{BB962C8B-B14F-4D97-AF65-F5344CB8AC3E}">
        <p14:creationId xmlns:p14="http://schemas.microsoft.com/office/powerpoint/2010/main" val="16618004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artalom helye 2">
            <a:extLst>
              <a:ext uri="{FF2B5EF4-FFF2-40B4-BE49-F238E27FC236}">
                <a16:creationId xmlns:a16="http://schemas.microsoft.com/office/drawing/2014/main" id="{5351E0B2-362F-45A1-8249-871050113C37}"/>
              </a:ext>
            </a:extLst>
          </p:cNvPr>
          <p:cNvSpPr>
            <a:spLocks noGrp="1"/>
          </p:cNvSpPr>
          <p:nvPr>
            <p:ph idx="1"/>
          </p:nvPr>
        </p:nvSpPr>
        <p:spPr>
          <a:xfrm>
            <a:off x="1371599" y="168964"/>
            <a:ext cx="9486901" cy="6510131"/>
          </a:xfrm>
        </p:spPr>
        <p:txBody>
          <a:bodyPr>
            <a:normAutofit fontScale="77500" lnSpcReduction="20000"/>
          </a:bodyPr>
          <a:lstStyle/>
          <a:p>
            <a:pPr marL="0" indent="0">
              <a:buNone/>
            </a:pPr>
            <a:r>
              <a:rPr lang="hu-HU" dirty="0">
                <a:solidFill>
                  <a:schemeClr val="bg1"/>
                </a:solidFill>
                <a:latin typeface="Tw Cen MT" panose="020B0602020104020603" pitchFamily="34" charset="-18"/>
              </a:rPr>
              <a:t>Szervkivétel lehetősége: </a:t>
            </a:r>
          </a:p>
          <a:p>
            <a:pPr marL="457200" indent="-457200">
              <a:buAutoNum type="arabicPeriod"/>
            </a:pPr>
            <a:r>
              <a:rPr lang="hu-HU" b="1" dirty="0">
                <a:solidFill>
                  <a:schemeClr val="bg1"/>
                </a:solidFill>
                <a:latin typeface="Tw Cen MT" panose="020B0602020104020603" pitchFamily="34" charset="-18"/>
              </a:rPr>
              <a:t>Pozitív beleegyezés (donor kártya) </a:t>
            </a:r>
          </a:p>
          <a:p>
            <a:pPr>
              <a:buFontTx/>
              <a:buChar char="-"/>
            </a:pPr>
            <a:r>
              <a:rPr lang="hu-HU" dirty="0">
                <a:solidFill>
                  <a:schemeClr val="bg1"/>
                </a:solidFill>
                <a:latin typeface="Tw Cen MT" panose="020B0602020104020603" pitchFamily="34" charset="-18"/>
              </a:rPr>
              <a:t>A donornak még életében nyilatkoznia kell pontosan, hogy milyen szervek távolíthatók el, használhatók fel halála után. </a:t>
            </a:r>
          </a:p>
          <a:p>
            <a:pPr>
              <a:buFontTx/>
              <a:buChar char="-"/>
            </a:pPr>
            <a:r>
              <a:rPr lang="hu-HU" dirty="0">
                <a:solidFill>
                  <a:schemeClr val="bg1"/>
                </a:solidFill>
                <a:latin typeface="Tw Cen MT" panose="020B0602020104020603" pitchFamily="34" charset="-18"/>
              </a:rPr>
              <a:t>Ha nincs regisztrálva vagy nem nyilatkozik pontosan, TILOS a szervek felhasználása. Ez a gyakorlat pl.: USA, Kanada, Hollandia… </a:t>
            </a:r>
          </a:p>
          <a:p>
            <a:pPr marL="0" indent="0">
              <a:buNone/>
            </a:pPr>
            <a:r>
              <a:rPr lang="hu-HU" b="1" dirty="0">
                <a:solidFill>
                  <a:schemeClr val="bg1"/>
                </a:solidFill>
                <a:latin typeface="Tw Cen MT" panose="020B0602020104020603" pitchFamily="34" charset="-18"/>
              </a:rPr>
              <a:t>2. Feltételezett beleegyezés elve </a:t>
            </a:r>
          </a:p>
          <a:p>
            <a:pPr>
              <a:buFontTx/>
              <a:buChar char="-"/>
            </a:pPr>
            <a:r>
              <a:rPr lang="hu-HU" dirty="0">
                <a:solidFill>
                  <a:schemeClr val="bg1"/>
                </a:solidFill>
                <a:latin typeface="Tw Cen MT" panose="020B0602020104020603" pitchFamily="34" charset="-18"/>
              </a:rPr>
              <a:t>Ha nem adott tiltó nyilatkozatot életében, akkor potenciális donornak tekinthető. </a:t>
            </a:r>
          </a:p>
          <a:p>
            <a:pPr>
              <a:buFontTx/>
              <a:buChar char="-"/>
            </a:pPr>
            <a:r>
              <a:rPr lang="hu-HU" dirty="0">
                <a:solidFill>
                  <a:schemeClr val="bg1"/>
                </a:solidFill>
                <a:latin typeface="Tw Cen MT" panose="020B0602020104020603" pitchFamily="34" charset="-18"/>
              </a:rPr>
              <a:t>Gyenge forma: hozzátartozót megkérdezik, ha nincs nyilatkozat </a:t>
            </a:r>
          </a:p>
          <a:p>
            <a:pPr>
              <a:buFontTx/>
              <a:buChar char="-"/>
            </a:pPr>
            <a:r>
              <a:rPr lang="hu-HU" dirty="0">
                <a:solidFill>
                  <a:schemeClr val="bg1"/>
                </a:solidFill>
                <a:latin typeface="Tw Cen MT" panose="020B0602020104020603" pitchFamily="34" charset="-18"/>
              </a:rPr>
              <a:t>Erős forma: tiltó nyilatkozat hiányában a hozzátartozót nem kérdezik meg 1998 óta Magyarországon az erős és gyenge keveréke működik. A szabályozásban a gyenge forma szerepel, de kórháztól függő, így használják az erős formát is. Nyilatkozni a háziorvosnál lehet, lehetőség szerint hozzátartozó együttes megjelenésével (későbbi vétójog elkerülésére). </a:t>
            </a:r>
          </a:p>
          <a:p>
            <a:pPr marL="0" indent="0">
              <a:buNone/>
            </a:pPr>
            <a:r>
              <a:rPr lang="hu-HU" b="1" dirty="0">
                <a:solidFill>
                  <a:schemeClr val="bg1"/>
                </a:solidFill>
                <a:latin typeface="Tw Cen MT" panose="020B0602020104020603" pitchFamily="34" charset="-18"/>
              </a:rPr>
              <a:t>A szervkivétel ellenjavallatai: </a:t>
            </a:r>
          </a:p>
          <a:p>
            <a:pPr>
              <a:buFontTx/>
              <a:buChar char="-"/>
            </a:pPr>
            <a:r>
              <a:rPr lang="hu-HU" dirty="0">
                <a:solidFill>
                  <a:schemeClr val="bg1"/>
                </a:solidFill>
                <a:latin typeface="Tw Cen MT" panose="020B0602020104020603" pitchFamily="34" charset="-18"/>
              </a:rPr>
              <a:t>70 év felett </a:t>
            </a:r>
          </a:p>
          <a:p>
            <a:pPr>
              <a:buFontTx/>
              <a:buChar char="-"/>
            </a:pPr>
            <a:r>
              <a:rPr lang="hu-HU" dirty="0" err="1">
                <a:solidFill>
                  <a:schemeClr val="bg1"/>
                </a:solidFill>
                <a:latin typeface="Tw Cen MT" panose="020B0602020104020603" pitchFamily="34" charset="-18"/>
              </a:rPr>
              <a:t>aplasztikus</a:t>
            </a:r>
            <a:r>
              <a:rPr lang="hu-HU" dirty="0">
                <a:solidFill>
                  <a:schemeClr val="bg1"/>
                </a:solidFill>
                <a:latin typeface="Tw Cen MT" panose="020B0602020104020603" pitchFamily="34" charset="-18"/>
              </a:rPr>
              <a:t> anémiában szenved (vérszegény) </a:t>
            </a:r>
          </a:p>
          <a:p>
            <a:pPr>
              <a:buFontTx/>
              <a:buChar char="-"/>
            </a:pPr>
            <a:r>
              <a:rPr lang="hu-HU" dirty="0">
                <a:solidFill>
                  <a:schemeClr val="bg1"/>
                </a:solidFill>
                <a:latin typeface="Tw Cen MT" panose="020B0602020104020603" pitchFamily="34" charset="-18"/>
              </a:rPr>
              <a:t>hepatitis, HÍV,TBC fertőzött </a:t>
            </a:r>
          </a:p>
          <a:p>
            <a:pPr>
              <a:buFontTx/>
              <a:buChar char="-"/>
            </a:pPr>
            <a:r>
              <a:rPr lang="hu-HU" dirty="0">
                <a:solidFill>
                  <a:schemeClr val="bg1"/>
                </a:solidFill>
                <a:latin typeface="Tw Cen MT" panose="020B0602020104020603" pitchFamily="34" charset="-18"/>
              </a:rPr>
              <a:t>vérzékenység </a:t>
            </a:r>
          </a:p>
          <a:p>
            <a:pPr marL="0" indent="0">
              <a:buNone/>
            </a:pPr>
            <a:r>
              <a:rPr lang="hu-HU" dirty="0">
                <a:solidFill>
                  <a:schemeClr val="bg1"/>
                </a:solidFill>
                <a:latin typeface="Tw Cen MT" panose="020B0602020104020603" pitchFamily="34" charset="-18"/>
              </a:rPr>
              <a:t>- daganatos betegség</a:t>
            </a:r>
          </a:p>
        </p:txBody>
      </p:sp>
    </p:spTree>
    <p:extLst>
      <p:ext uri="{BB962C8B-B14F-4D97-AF65-F5344CB8AC3E}">
        <p14:creationId xmlns:p14="http://schemas.microsoft.com/office/powerpoint/2010/main" val="1643895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9E040BEF-2FA6-4BC9-AAA5-EFF82B1EA359}"/>
              </a:ext>
            </a:extLst>
          </p:cNvPr>
          <p:cNvSpPr>
            <a:spLocks noGrp="1"/>
          </p:cNvSpPr>
          <p:nvPr>
            <p:ph type="title"/>
          </p:nvPr>
        </p:nvSpPr>
        <p:spPr>
          <a:xfrm>
            <a:off x="1352550" y="29816"/>
            <a:ext cx="9486900" cy="1371600"/>
          </a:xfrm>
        </p:spPr>
        <p:txBody>
          <a:bodyPr/>
          <a:lstStyle/>
          <a:p>
            <a:r>
              <a:rPr lang="hu-HU" dirty="0">
                <a:solidFill>
                  <a:schemeClr val="bg1"/>
                </a:solidFill>
                <a:latin typeface="Tw Cen MT" panose="020B0602020104020603" pitchFamily="34" charset="-18"/>
              </a:rPr>
              <a:t>Etikai kódex az ápolásban</a:t>
            </a:r>
          </a:p>
        </p:txBody>
      </p:sp>
      <p:sp>
        <p:nvSpPr>
          <p:cNvPr id="3" name="Tartalom helye 2">
            <a:extLst>
              <a:ext uri="{FF2B5EF4-FFF2-40B4-BE49-F238E27FC236}">
                <a16:creationId xmlns:a16="http://schemas.microsoft.com/office/drawing/2014/main" id="{9015606D-838B-4B45-906D-2E399E1E2C81}"/>
              </a:ext>
            </a:extLst>
          </p:cNvPr>
          <p:cNvSpPr>
            <a:spLocks noGrp="1"/>
          </p:cNvSpPr>
          <p:nvPr>
            <p:ph idx="1"/>
          </p:nvPr>
        </p:nvSpPr>
        <p:spPr/>
        <p:txBody>
          <a:bodyPr>
            <a:normAutofit fontScale="92500"/>
          </a:bodyPr>
          <a:lstStyle/>
          <a:p>
            <a:pPr marL="0" indent="0">
              <a:buNone/>
            </a:pPr>
            <a:r>
              <a:rPr lang="hu-HU" b="1" dirty="0">
                <a:solidFill>
                  <a:schemeClr val="bg1"/>
                </a:solidFill>
                <a:latin typeface="Tw Cen MT" panose="020B0602020104020603" pitchFamily="34" charset="-18"/>
              </a:rPr>
              <a:t>A szakmák etikai normáit kódexek tartalmazzák.</a:t>
            </a:r>
          </a:p>
          <a:p>
            <a:pPr marL="0" indent="0">
              <a:buNone/>
            </a:pPr>
            <a:r>
              <a:rPr lang="hu-HU" dirty="0">
                <a:solidFill>
                  <a:schemeClr val="bg1"/>
                </a:solidFill>
                <a:latin typeface="Tw Cen MT" panose="020B0602020104020603" pitchFamily="34" charset="-18"/>
              </a:rPr>
              <a:t>Etikai kódex fajátja</a:t>
            </a:r>
          </a:p>
          <a:p>
            <a:r>
              <a:rPr lang="hu-HU" dirty="0">
                <a:solidFill>
                  <a:schemeClr val="bg1"/>
                </a:solidFill>
                <a:latin typeface="Tw Cen MT" panose="020B0602020104020603" pitchFamily="34" charset="-18"/>
              </a:rPr>
              <a:t>Érték- integritás</a:t>
            </a:r>
          </a:p>
          <a:p>
            <a:r>
              <a:rPr lang="hu-HU" dirty="0">
                <a:solidFill>
                  <a:schemeClr val="bg1"/>
                </a:solidFill>
                <a:latin typeface="Tw Cen MT" panose="020B0602020104020603" pitchFamily="34" charset="-18"/>
              </a:rPr>
              <a:t>Jogi megfelelés- orientációjú kódex</a:t>
            </a:r>
          </a:p>
          <a:p>
            <a:endParaRPr lang="hu-HU" dirty="0">
              <a:solidFill>
                <a:schemeClr val="bg1"/>
              </a:solidFill>
              <a:latin typeface="Tw Cen MT" panose="020B0602020104020603" pitchFamily="34" charset="-18"/>
            </a:endParaRPr>
          </a:p>
          <a:p>
            <a:pPr marL="0" indent="0">
              <a:buNone/>
            </a:pPr>
            <a:r>
              <a:rPr lang="hu-HU" dirty="0">
                <a:solidFill>
                  <a:schemeClr val="bg1"/>
                </a:solidFill>
                <a:latin typeface="Tw Cen MT" panose="020B0602020104020603" pitchFamily="34" charset="-18"/>
              </a:rPr>
              <a:t>Az </a:t>
            </a:r>
            <a:r>
              <a:rPr lang="hu-HU" b="1" dirty="0">
                <a:solidFill>
                  <a:schemeClr val="bg1"/>
                </a:solidFill>
                <a:latin typeface="Tw Cen MT" panose="020B0602020104020603" pitchFamily="34" charset="-18"/>
              </a:rPr>
              <a:t>értékorientált </a:t>
            </a:r>
            <a:r>
              <a:rPr lang="hu-HU" dirty="0">
                <a:solidFill>
                  <a:schemeClr val="bg1"/>
                </a:solidFill>
                <a:latin typeface="Tw Cen MT" panose="020B0602020104020603" pitchFamily="34" charset="-18"/>
              </a:rPr>
              <a:t>megközelítés a szervezeti (etikai) értékek meghatározására, az érintett etikai elkötelezettségének, aspirációinak felkeltésére és támogatására épít.</a:t>
            </a:r>
          </a:p>
          <a:p>
            <a:pPr marL="0" indent="0">
              <a:buNone/>
            </a:pPr>
            <a:r>
              <a:rPr lang="hu-HU" dirty="0">
                <a:solidFill>
                  <a:schemeClr val="bg1"/>
                </a:solidFill>
                <a:latin typeface="Tw Cen MT" panose="020B0602020104020603" pitchFamily="34" charset="-18"/>
              </a:rPr>
              <a:t>A </a:t>
            </a:r>
            <a:r>
              <a:rPr lang="hu-HU" b="1" dirty="0">
                <a:solidFill>
                  <a:schemeClr val="bg1"/>
                </a:solidFill>
                <a:latin typeface="Tw Cen MT" panose="020B0602020104020603" pitchFamily="34" charset="-18"/>
              </a:rPr>
              <a:t>megfelelés-orientáció </a:t>
            </a:r>
            <a:r>
              <a:rPr lang="hu-HU" dirty="0">
                <a:solidFill>
                  <a:schemeClr val="bg1"/>
                </a:solidFill>
                <a:latin typeface="Tw Cen MT" panose="020B0602020104020603" pitchFamily="34" charset="-18"/>
              </a:rPr>
              <a:t>a jogszabályokat sértő tettek megelőzésére, feltárására és büntetésére koncentrál.</a:t>
            </a:r>
          </a:p>
          <a:p>
            <a:pPr marL="0" indent="0">
              <a:buNone/>
            </a:pPr>
            <a:endParaRPr lang="hu-HU" dirty="0"/>
          </a:p>
        </p:txBody>
      </p:sp>
    </p:spTree>
    <p:extLst>
      <p:ext uri="{BB962C8B-B14F-4D97-AF65-F5344CB8AC3E}">
        <p14:creationId xmlns:p14="http://schemas.microsoft.com/office/powerpoint/2010/main" val="19953252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69EEB2BB-5E17-43ED-B28B-AFFF121AA920}"/>
              </a:ext>
            </a:extLst>
          </p:cNvPr>
          <p:cNvSpPr>
            <a:spLocks noGrp="1"/>
          </p:cNvSpPr>
          <p:nvPr>
            <p:ph type="title"/>
          </p:nvPr>
        </p:nvSpPr>
        <p:spPr/>
        <p:txBody>
          <a:bodyPr>
            <a:normAutofit/>
          </a:bodyPr>
          <a:lstStyle/>
          <a:p>
            <a:pPr algn="ctr"/>
            <a:r>
              <a:rPr lang="hu-HU" sz="3600" b="1" dirty="0">
                <a:solidFill>
                  <a:schemeClr val="bg2"/>
                </a:solidFill>
                <a:latin typeface="Tw Cen MT" panose="020B0602020104020603" pitchFamily="34" charset="-18"/>
              </a:rPr>
              <a:t>Az etika és jog sajátosságai az egészségügyi ellátásban</a:t>
            </a:r>
            <a:endParaRPr lang="hu-HU" sz="3600" b="1" dirty="0"/>
          </a:p>
        </p:txBody>
      </p:sp>
      <p:sp>
        <p:nvSpPr>
          <p:cNvPr id="3" name="Tartalom helye 2">
            <a:extLst>
              <a:ext uri="{FF2B5EF4-FFF2-40B4-BE49-F238E27FC236}">
                <a16:creationId xmlns:a16="http://schemas.microsoft.com/office/drawing/2014/main" id="{9BBD9D45-96FC-4447-9036-0648358BA3FB}"/>
              </a:ext>
            </a:extLst>
          </p:cNvPr>
          <p:cNvSpPr>
            <a:spLocks noGrp="1"/>
          </p:cNvSpPr>
          <p:nvPr>
            <p:ph idx="1"/>
          </p:nvPr>
        </p:nvSpPr>
        <p:spPr>
          <a:xfrm>
            <a:off x="1371599" y="2254103"/>
            <a:ext cx="9486901" cy="2442184"/>
          </a:xfrm>
        </p:spPr>
        <p:txBody>
          <a:bodyPr/>
          <a:lstStyle/>
          <a:p>
            <a:pPr marL="0" indent="0" algn="ctr">
              <a:buNone/>
            </a:pPr>
            <a:endParaRPr lang="hu-HU" dirty="0">
              <a:solidFill>
                <a:schemeClr val="bg1"/>
              </a:solidFill>
              <a:latin typeface="Tw Cen MT" panose="020B0602020104020603" pitchFamily="34" charset="-18"/>
            </a:endParaRPr>
          </a:p>
          <a:p>
            <a:pPr marL="0" indent="0" algn="ctr">
              <a:buNone/>
            </a:pPr>
            <a:endParaRPr lang="hu-HU" dirty="0">
              <a:solidFill>
                <a:schemeClr val="bg1"/>
              </a:solidFill>
              <a:latin typeface="Tw Cen MT" panose="020B0602020104020603" pitchFamily="34" charset="-18"/>
            </a:endParaRPr>
          </a:p>
          <a:p>
            <a:pPr marL="0" indent="0" algn="ctr">
              <a:buNone/>
            </a:pPr>
            <a:r>
              <a:rPr lang="hu-HU" sz="2000" b="1" dirty="0">
                <a:solidFill>
                  <a:schemeClr val="bg1"/>
                </a:solidFill>
                <a:latin typeface="Tw Cen MT" panose="020B0602020104020603" pitchFamily="34" charset="-18"/>
              </a:rPr>
              <a:t>Etika (szakmai etika, kódex és etikai dilemmák)</a:t>
            </a:r>
          </a:p>
          <a:p>
            <a:endParaRPr lang="hu-HU" dirty="0"/>
          </a:p>
        </p:txBody>
      </p:sp>
    </p:spTree>
    <p:extLst>
      <p:ext uri="{BB962C8B-B14F-4D97-AF65-F5344CB8AC3E}">
        <p14:creationId xmlns:p14="http://schemas.microsoft.com/office/powerpoint/2010/main" val="3596354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artalom helye 2">
            <a:extLst>
              <a:ext uri="{FF2B5EF4-FFF2-40B4-BE49-F238E27FC236}">
                <a16:creationId xmlns:a16="http://schemas.microsoft.com/office/drawing/2014/main" id="{E1ABB75D-5143-40CE-B1D0-C448A962B6CA}"/>
              </a:ext>
            </a:extLst>
          </p:cNvPr>
          <p:cNvSpPr>
            <a:spLocks noGrp="1"/>
          </p:cNvSpPr>
          <p:nvPr>
            <p:ph idx="1"/>
          </p:nvPr>
        </p:nvSpPr>
        <p:spPr>
          <a:xfrm>
            <a:off x="1371599" y="437322"/>
            <a:ext cx="9486901" cy="5734879"/>
          </a:xfrm>
        </p:spPr>
        <p:txBody>
          <a:bodyPr>
            <a:normAutofit lnSpcReduction="10000"/>
          </a:bodyPr>
          <a:lstStyle/>
          <a:p>
            <a:r>
              <a:rPr lang="hu-HU" dirty="0" err="1">
                <a:solidFill>
                  <a:schemeClr val="bg1"/>
                </a:solidFill>
                <a:latin typeface="Tw Cen MT" panose="020B0602020104020603" pitchFamily="34" charset="-18"/>
              </a:rPr>
              <a:t>Legrégebbi</a:t>
            </a:r>
            <a:r>
              <a:rPr lang="hu-HU" dirty="0">
                <a:solidFill>
                  <a:schemeClr val="bg1"/>
                </a:solidFill>
                <a:latin typeface="Tw Cen MT" panose="020B0602020104020603" pitchFamily="34" charset="-18"/>
              </a:rPr>
              <a:t> kódex a Hippokratész- i eskü, és ha a mai egészségügyet nézzük; beszélhetünk pl. orvosi, ápolói, védőnői, gyógyszerészeti etikai kódexekről.</a:t>
            </a:r>
          </a:p>
          <a:p>
            <a:r>
              <a:rPr lang="hu-HU" dirty="0">
                <a:solidFill>
                  <a:schemeClr val="bg1"/>
                </a:solidFill>
                <a:latin typeface="Tw Cen MT" panose="020B0602020104020603" pitchFamily="34" charset="-18"/>
              </a:rPr>
              <a:t>A kódexek általában tartalmazzák a konfliktusok kezelésének módját. A kódexben foglalt normák megsértésével kapcsolatos bejelentések, problémák kivizsgálásának intézménye általában az etikai bizottság. </a:t>
            </a:r>
          </a:p>
          <a:p>
            <a:r>
              <a:rPr lang="hu-HU" dirty="0">
                <a:solidFill>
                  <a:schemeClr val="bg1"/>
                </a:solidFill>
                <a:latin typeface="Tw Cen MT" panose="020B0602020104020603" pitchFamily="34" charset="-18"/>
              </a:rPr>
              <a:t>Az első etikai kódexet az ápolásban 1893-ban </a:t>
            </a:r>
            <a:r>
              <a:rPr lang="hu-HU" b="1" dirty="0">
                <a:solidFill>
                  <a:schemeClr val="bg1"/>
                </a:solidFill>
                <a:latin typeface="Tw Cen MT" panose="020B0602020104020603" pitchFamily="34" charset="-18"/>
              </a:rPr>
              <a:t>Florence </a:t>
            </a:r>
            <a:r>
              <a:rPr lang="hu-HU" b="1" dirty="0" err="1">
                <a:solidFill>
                  <a:schemeClr val="bg1"/>
                </a:solidFill>
                <a:latin typeface="Tw Cen MT" panose="020B0602020104020603" pitchFamily="34" charset="-18"/>
              </a:rPr>
              <a:t>Nightingale</a:t>
            </a:r>
            <a:r>
              <a:rPr lang="hu-HU" b="1" dirty="0">
                <a:solidFill>
                  <a:schemeClr val="bg1"/>
                </a:solidFill>
                <a:latin typeface="Tw Cen MT" panose="020B0602020104020603" pitchFamily="34" charset="-18"/>
              </a:rPr>
              <a:t> </a:t>
            </a:r>
            <a:r>
              <a:rPr lang="hu-HU" dirty="0">
                <a:solidFill>
                  <a:schemeClr val="bg1"/>
                </a:solidFill>
                <a:latin typeface="Tw Cen MT" panose="020B0602020104020603" pitchFamily="34" charset="-18"/>
              </a:rPr>
              <a:t>alkotta meg, az „Ígéret” címmel</a:t>
            </a:r>
          </a:p>
          <a:p>
            <a:pPr marL="0" indent="0">
              <a:buNone/>
            </a:pPr>
            <a:endParaRPr lang="hu-HU" dirty="0">
              <a:solidFill>
                <a:schemeClr val="bg1"/>
              </a:solidFill>
              <a:latin typeface="Tw Cen MT" panose="020B0602020104020603" pitchFamily="34" charset="-18"/>
            </a:endParaRPr>
          </a:p>
          <a:p>
            <a:r>
              <a:rPr lang="hu-HU" dirty="0">
                <a:solidFill>
                  <a:schemeClr val="bg1"/>
                </a:solidFill>
                <a:latin typeface="Tw Cen MT" panose="020B0602020104020603" pitchFamily="34" charset="-18"/>
              </a:rPr>
              <a:t>Ápolók Nemzetközi Tanácsa, 1985, </a:t>
            </a:r>
          </a:p>
          <a:p>
            <a:r>
              <a:rPr lang="hu-HU" dirty="0">
                <a:solidFill>
                  <a:schemeClr val="bg1"/>
                </a:solidFill>
                <a:latin typeface="Tw Cen MT" panose="020B0602020104020603" pitchFamily="34" charset="-18"/>
              </a:rPr>
              <a:t>2005 - Magyar Ápolási Egyesület, </a:t>
            </a:r>
          </a:p>
          <a:p>
            <a:r>
              <a:rPr lang="hu-HU" dirty="0">
                <a:solidFill>
                  <a:schemeClr val="bg1"/>
                </a:solidFill>
                <a:latin typeface="Tw Cen MT" panose="020B0602020104020603" pitchFamily="34" charset="-18"/>
              </a:rPr>
              <a:t>2000 - Magyar Egészségügyi Szakdolgozói Kamara 2004, 2008.03.27. </a:t>
            </a:r>
          </a:p>
          <a:p>
            <a:r>
              <a:rPr lang="hu-HU" dirty="0">
                <a:solidFill>
                  <a:schemeClr val="bg1"/>
                </a:solidFill>
                <a:latin typeface="Tw Cen MT" panose="020B0602020104020603" pitchFamily="34" charset="-18"/>
              </a:rPr>
              <a:t> Egészségügyi Dolgozók Etikai Rendtartás, EüM, 2007 </a:t>
            </a:r>
          </a:p>
        </p:txBody>
      </p:sp>
    </p:spTree>
    <p:extLst>
      <p:ext uri="{BB962C8B-B14F-4D97-AF65-F5344CB8AC3E}">
        <p14:creationId xmlns:p14="http://schemas.microsoft.com/office/powerpoint/2010/main" val="12352966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artalom helye 2">
            <a:extLst>
              <a:ext uri="{FF2B5EF4-FFF2-40B4-BE49-F238E27FC236}">
                <a16:creationId xmlns:a16="http://schemas.microsoft.com/office/drawing/2014/main" id="{A237CD43-0F62-4826-92CC-BC1ED43E0F48}"/>
              </a:ext>
            </a:extLst>
          </p:cNvPr>
          <p:cNvSpPr>
            <a:spLocks noGrp="1"/>
          </p:cNvSpPr>
          <p:nvPr>
            <p:ph idx="1"/>
          </p:nvPr>
        </p:nvSpPr>
        <p:spPr>
          <a:xfrm>
            <a:off x="1371599" y="506896"/>
            <a:ext cx="9486901" cy="5665305"/>
          </a:xfrm>
        </p:spPr>
        <p:txBody>
          <a:bodyPr/>
          <a:lstStyle/>
          <a:p>
            <a:r>
              <a:rPr lang="hu-HU" dirty="0">
                <a:solidFill>
                  <a:schemeClr val="bg1"/>
                </a:solidFill>
                <a:latin typeface="Tw Cen MT" panose="020B0602020104020603" pitchFamily="34" charset="-18"/>
              </a:rPr>
              <a:t>1973-ban adta ki az </a:t>
            </a:r>
            <a:r>
              <a:rPr lang="hu-HU" b="1" dirty="0">
                <a:solidFill>
                  <a:schemeClr val="bg1"/>
                </a:solidFill>
                <a:latin typeface="Tw Cen MT" panose="020B0602020104020603" pitchFamily="34" charset="-18"/>
              </a:rPr>
              <a:t>Ápolók Nemzetközi Tanácsa</a:t>
            </a:r>
            <a:r>
              <a:rPr lang="hu-HU" dirty="0">
                <a:solidFill>
                  <a:schemeClr val="bg1"/>
                </a:solidFill>
                <a:latin typeface="Tw Cen MT" panose="020B0602020104020603" pitchFamily="34" charset="-18"/>
              </a:rPr>
              <a:t>, az Ápolók Nemzetközi Kódexe munkát (International </a:t>
            </a:r>
            <a:r>
              <a:rPr lang="hu-HU" dirty="0" err="1">
                <a:solidFill>
                  <a:schemeClr val="bg1"/>
                </a:solidFill>
                <a:latin typeface="Tw Cen MT" panose="020B0602020104020603" pitchFamily="34" charset="-18"/>
              </a:rPr>
              <a:t>Council</a:t>
            </a:r>
            <a:r>
              <a:rPr lang="hu-HU" dirty="0">
                <a:solidFill>
                  <a:schemeClr val="bg1"/>
                </a:solidFill>
                <a:latin typeface="Tw Cen MT" panose="020B0602020104020603" pitchFamily="34" charset="-18"/>
              </a:rPr>
              <a:t> of </a:t>
            </a:r>
            <a:r>
              <a:rPr lang="hu-HU" dirty="0" err="1">
                <a:solidFill>
                  <a:schemeClr val="bg1"/>
                </a:solidFill>
                <a:latin typeface="Tw Cen MT" panose="020B0602020104020603" pitchFamily="34" charset="-18"/>
              </a:rPr>
              <a:t>Nursing</a:t>
            </a:r>
            <a:r>
              <a:rPr lang="hu-HU" dirty="0">
                <a:solidFill>
                  <a:schemeClr val="bg1"/>
                </a:solidFill>
                <a:latin typeface="Tw Cen MT" panose="020B0602020104020603" pitchFamily="34" charset="-18"/>
              </a:rPr>
              <a:t>: ICN)</a:t>
            </a:r>
          </a:p>
          <a:p>
            <a:pPr marL="0" indent="0">
              <a:buNone/>
            </a:pPr>
            <a:r>
              <a:rPr lang="hu-HU" dirty="0">
                <a:solidFill>
                  <a:schemeClr val="bg1"/>
                </a:solidFill>
                <a:latin typeface="Tw Cen MT" panose="020B0602020104020603" pitchFamily="34" charset="-18"/>
              </a:rPr>
              <a:t>                        - ápolásra egyetemesen szükség van;</a:t>
            </a:r>
          </a:p>
          <a:p>
            <a:pPr marL="0" indent="0">
              <a:buNone/>
            </a:pPr>
            <a:r>
              <a:rPr lang="hu-HU" dirty="0">
                <a:solidFill>
                  <a:schemeClr val="bg1"/>
                </a:solidFill>
                <a:latin typeface="Tw Cen MT" panose="020B0602020104020603" pitchFamily="34" charset="-18"/>
              </a:rPr>
              <a:t>                        - az ápolói munkához szervesen hozzátartozik az élet, a méltóság és az emberi jogok tisztelete;</a:t>
            </a:r>
          </a:p>
          <a:p>
            <a:pPr marL="0" indent="0">
              <a:buNone/>
            </a:pPr>
            <a:r>
              <a:rPr lang="hu-HU" dirty="0">
                <a:solidFill>
                  <a:schemeClr val="bg1"/>
                </a:solidFill>
                <a:latin typeface="Tw Cen MT" panose="020B0602020104020603" pitchFamily="34" charset="-18"/>
              </a:rPr>
              <a:t>                        - ezt nem korlátozhatja a nemzetiségi hovatartozás, a rassz, a hitvallás, a bőr színe, a kor, a nem , a politikai nézetek, vagy társadalmi státusz</a:t>
            </a:r>
          </a:p>
          <a:p>
            <a:pPr marL="0" indent="0">
              <a:buNone/>
            </a:pPr>
            <a:r>
              <a:rPr lang="hu-HU" dirty="0">
                <a:solidFill>
                  <a:schemeClr val="bg1"/>
                </a:solidFill>
                <a:latin typeface="Tw Cen MT" panose="020B0602020104020603" pitchFamily="34" charset="-18"/>
              </a:rPr>
              <a:t>                        - az ápolók egészségügyi szolgáltatást nyújtanak az egyénnek, a családnak és a helyi közösségnek, és a szolgáltatásaikat e csoportok sajátosságainak figyelembevételével végzik</a:t>
            </a:r>
          </a:p>
        </p:txBody>
      </p:sp>
      <p:sp>
        <p:nvSpPr>
          <p:cNvPr id="5" name="Szövegdoboz 4">
            <a:extLst>
              <a:ext uri="{FF2B5EF4-FFF2-40B4-BE49-F238E27FC236}">
                <a16:creationId xmlns:a16="http://schemas.microsoft.com/office/drawing/2014/main" id="{BC6B4E0C-10DD-4E80-97F2-23C2E062DC33}"/>
              </a:ext>
            </a:extLst>
          </p:cNvPr>
          <p:cNvSpPr txBox="1"/>
          <p:nvPr/>
        </p:nvSpPr>
        <p:spPr>
          <a:xfrm>
            <a:off x="409988" y="5401774"/>
            <a:ext cx="11410122" cy="646331"/>
          </a:xfrm>
          <a:prstGeom prst="rect">
            <a:avLst/>
          </a:prstGeom>
          <a:solidFill>
            <a:schemeClr val="tx2">
              <a:lumMod val="25000"/>
              <a:lumOff val="75000"/>
            </a:schemeClr>
          </a:solidFill>
          <a:ln w="25400">
            <a:solidFill>
              <a:schemeClr val="tx1"/>
            </a:solidFill>
          </a:ln>
        </p:spPr>
        <p:txBody>
          <a:bodyPr wrap="square">
            <a:spAutoFit/>
          </a:bodyPr>
          <a:lstStyle/>
          <a:p>
            <a:r>
              <a:rPr lang="hu-HU" b="1" dirty="0"/>
              <a:t>Az Ápolók Nemzetközi Tanácsa Etikai Kódexének fő fejezetei: "Az ápolók és az emberek; Az ápolók és a gyakorlat; Az ápolók és a társadalom; Az ápolók és a munkatársak; Az ápolók és a szakma".</a:t>
            </a:r>
          </a:p>
        </p:txBody>
      </p:sp>
    </p:spTree>
    <p:extLst>
      <p:ext uri="{BB962C8B-B14F-4D97-AF65-F5344CB8AC3E}">
        <p14:creationId xmlns:p14="http://schemas.microsoft.com/office/powerpoint/2010/main" val="27959519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8A8ED864-E861-46A2-A216-F92107C8C2B5}"/>
              </a:ext>
            </a:extLst>
          </p:cNvPr>
          <p:cNvSpPr>
            <a:spLocks noGrp="1"/>
          </p:cNvSpPr>
          <p:nvPr>
            <p:ph type="title"/>
          </p:nvPr>
        </p:nvSpPr>
        <p:spPr/>
        <p:txBody>
          <a:bodyPr/>
          <a:lstStyle/>
          <a:p>
            <a:r>
              <a:rPr lang="hu-HU" dirty="0">
                <a:solidFill>
                  <a:schemeClr val="bg1"/>
                </a:solidFill>
                <a:latin typeface="Tw Cen MT" panose="020B0602020104020603" pitchFamily="34" charset="-18"/>
              </a:rPr>
              <a:t>Felhasznált</a:t>
            </a:r>
            <a:r>
              <a:rPr lang="hu-HU" dirty="0">
                <a:solidFill>
                  <a:schemeClr val="bg1"/>
                </a:solidFill>
              </a:rPr>
              <a:t> irodalom:</a:t>
            </a:r>
          </a:p>
        </p:txBody>
      </p:sp>
      <p:sp>
        <p:nvSpPr>
          <p:cNvPr id="3" name="Tartalom helye 2">
            <a:extLst>
              <a:ext uri="{FF2B5EF4-FFF2-40B4-BE49-F238E27FC236}">
                <a16:creationId xmlns:a16="http://schemas.microsoft.com/office/drawing/2014/main" id="{42F033F8-F763-49E1-ADB6-0D20DBBA1476}"/>
              </a:ext>
            </a:extLst>
          </p:cNvPr>
          <p:cNvSpPr>
            <a:spLocks noGrp="1"/>
          </p:cNvSpPr>
          <p:nvPr>
            <p:ph idx="1"/>
          </p:nvPr>
        </p:nvSpPr>
        <p:spPr/>
        <p:txBody>
          <a:bodyPr/>
          <a:lstStyle/>
          <a:p>
            <a:r>
              <a:rPr lang="hu-HU" dirty="0" err="1">
                <a:solidFill>
                  <a:schemeClr val="bg1"/>
                </a:solidFill>
                <a:latin typeface="Tw Cen MT" panose="020B0602020104020603" pitchFamily="34" charset="-18"/>
              </a:rPr>
              <a:t>Schlager</a:t>
            </a:r>
            <a:r>
              <a:rPr lang="hu-HU" dirty="0">
                <a:solidFill>
                  <a:schemeClr val="bg1"/>
                </a:solidFill>
                <a:latin typeface="Tw Cen MT" panose="020B0602020104020603" pitchFamily="34" charset="-18"/>
              </a:rPr>
              <a:t> Zoltánné: Etika, szakmai etika I. (2008). Interakció az egészségügyben</a:t>
            </a:r>
          </a:p>
          <a:p>
            <a:r>
              <a:rPr lang="hu-HU" dirty="0" err="1">
                <a:solidFill>
                  <a:schemeClr val="bg1"/>
                </a:solidFill>
                <a:latin typeface="Tw Cen MT" panose="020B0602020104020603" pitchFamily="34" charset="-18"/>
              </a:rPr>
              <a:t>Schlager</a:t>
            </a:r>
            <a:r>
              <a:rPr lang="hu-HU" dirty="0">
                <a:solidFill>
                  <a:schemeClr val="bg1"/>
                </a:solidFill>
                <a:latin typeface="Tw Cen MT" panose="020B0602020104020603" pitchFamily="34" charset="-18"/>
              </a:rPr>
              <a:t> Zoltánné: Etika, szakmai etika II. (2008). Interakció az egészségügyben</a:t>
            </a:r>
          </a:p>
          <a:p>
            <a:r>
              <a:rPr lang="hu-HU" dirty="0">
                <a:solidFill>
                  <a:schemeClr val="bg1"/>
                </a:solidFill>
                <a:latin typeface="Tw Cen MT" panose="020B0602020104020603" pitchFamily="34" charset="-18"/>
              </a:rPr>
              <a:t>Nemes László: A bioetika alapelvei, az orvos-beteg kapcsolatetikája és a betegjogok</a:t>
            </a:r>
          </a:p>
          <a:p>
            <a:r>
              <a:rPr lang="hu-HU" dirty="0">
                <a:solidFill>
                  <a:schemeClr val="bg1"/>
                </a:solidFill>
                <a:latin typeface="Tw Cen MT" panose="020B0602020104020603" pitchFamily="34" charset="-18"/>
              </a:rPr>
              <a:t>Papp K., Ujváriné Siket A. (2014). </a:t>
            </a:r>
            <a:r>
              <a:rPr lang="hu-HU" i="0" dirty="0">
                <a:solidFill>
                  <a:schemeClr val="bg1"/>
                </a:solidFill>
                <a:effectLst/>
                <a:latin typeface="Tw Cen MT" panose="020B0602020104020603" pitchFamily="34" charset="-18"/>
              </a:rPr>
              <a:t>Az egészségügy és az ápolás általános alapelvei, </a:t>
            </a:r>
            <a:r>
              <a:rPr lang="hu-HU" dirty="0">
                <a:solidFill>
                  <a:schemeClr val="bg1"/>
                </a:solidFill>
                <a:latin typeface="Tw Cen MT" panose="020B0602020104020603" pitchFamily="34" charset="-18"/>
              </a:rPr>
              <a:t>Az etikai kódexek az ápolásban, Digitális Tankönyvtár</a:t>
            </a:r>
          </a:p>
        </p:txBody>
      </p:sp>
    </p:spTree>
    <p:extLst>
      <p:ext uri="{BB962C8B-B14F-4D97-AF65-F5344CB8AC3E}">
        <p14:creationId xmlns:p14="http://schemas.microsoft.com/office/powerpoint/2010/main" val="9704492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92B2E143-0D14-49C5-A2A6-F4EBD28F5EE4}"/>
              </a:ext>
            </a:extLst>
          </p:cNvPr>
          <p:cNvSpPr>
            <a:spLocks noGrp="1"/>
          </p:cNvSpPr>
          <p:nvPr>
            <p:ph type="title"/>
          </p:nvPr>
        </p:nvSpPr>
        <p:spPr>
          <a:xfrm>
            <a:off x="1162878" y="-327992"/>
            <a:ext cx="9486900" cy="1371600"/>
          </a:xfrm>
        </p:spPr>
        <p:txBody>
          <a:bodyPr/>
          <a:lstStyle/>
          <a:p>
            <a:r>
              <a:rPr lang="hu-HU" dirty="0">
                <a:solidFill>
                  <a:schemeClr val="bg1"/>
                </a:solidFill>
                <a:latin typeface="Tw Cen MT" panose="020B0602020104020603" pitchFamily="34" charset="-18"/>
              </a:rPr>
              <a:t>Fogalomtár</a:t>
            </a:r>
          </a:p>
        </p:txBody>
      </p:sp>
      <p:sp>
        <p:nvSpPr>
          <p:cNvPr id="3" name="Tartalom helye 2">
            <a:extLst>
              <a:ext uri="{FF2B5EF4-FFF2-40B4-BE49-F238E27FC236}">
                <a16:creationId xmlns:a16="http://schemas.microsoft.com/office/drawing/2014/main" id="{246FEF4A-FCAD-4E34-A0B8-F812FCF5814B}"/>
              </a:ext>
            </a:extLst>
          </p:cNvPr>
          <p:cNvSpPr>
            <a:spLocks noGrp="1"/>
          </p:cNvSpPr>
          <p:nvPr>
            <p:ph idx="1"/>
          </p:nvPr>
        </p:nvSpPr>
        <p:spPr>
          <a:xfrm>
            <a:off x="1371599" y="1252330"/>
            <a:ext cx="9486901" cy="4919871"/>
          </a:xfrm>
        </p:spPr>
        <p:txBody>
          <a:bodyPr>
            <a:normAutofit/>
          </a:bodyPr>
          <a:lstStyle/>
          <a:p>
            <a:pPr marL="0" indent="0">
              <a:buNone/>
            </a:pPr>
            <a:r>
              <a:rPr lang="hu-HU" dirty="0">
                <a:solidFill>
                  <a:schemeClr val="bg1"/>
                </a:solidFill>
                <a:latin typeface="Tw Cen MT" panose="020B0602020104020603" pitchFamily="34" charset="-18"/>
              </a:rPr>
              <a:t>Deskriptív etika= leíró etika (ld. kifejtve később)</a:t>
            </a:r>
          </a:p>
          <a:p>
            <a:pPr marL="0" indent="0">
              <a:buNone/>
            </a:pPr>
            <a:r>
              <a:rPr lang="hu-HU" dirty="0" err="1">
                <a:solidFill>
                  <a:schemeClr val="bg1"/>
                </a:solidFill>
                <a:latin typeface="Tw Cen MT" panose="020B0602020104020603" pitchFamily="34" charset="-18"/>
              </a:rPr>
              <a:t>Prespictív</a:t>
            </a:r>
            <a:r>
              <a:rPr lang="hu-HU" dirty="0">
                <a:solidFill>
                  <a:schemeClr val="bg1"/>
                </a:solidFill>
                <a:latin typeface="Tw Cen MT" panose="020B0602020104020603" pitchFamily="34" charset="-18"/>
              </a:rPr>
              <a:t>/előíró etika= normatív etika (ld. kifejtve később)</a:t>
            </a:r>
          </a:p>
          <a:p>
            <a:pPr marL="0" indent="0">
              <a:buNone/>
            </a:pPr>
            <a:r>
              <a:rPr lang="hu-HU" dirty="0" err="1">
                <a:solidFill>
                  <a:schemeClr val="bg1"/>
                </a:solidFill>
                <a:latin typeface="Tw Cen MT" panose="020B0602020104020603" pitchFamily="34" charset="-18"/>
              </a:rPr>
              <a:t>Metaetika</a:t>
            </a:r>
            <a:r>
              <a:rPr lang="hu-HU" dirty="0">
                <a:solidFill>
                  <a:schemeClr val="bg1"/>
                </a:solidFill>
                <a:latin typeface="Tw Cen MT" panose="020B0602020104020603" pitchFamily="34" charset="-18"/>
              </a:rPr>
              <a:t>= </a:t>
            </a:r>
            <a:r>
              <a:rPr lang="hu-HU" dirty="0" err="1">
                <a:solidFill>
                  <a:schemeClr val="bg1"/>
                </a:solidFill>
                <a:latin typeface="Tw Cen MT" panose="020B0602020104020603" pitchFamily="34" charset="-18"/>
              </a:rPr>
              <a:t>analítikus</a:t>
            </a:r>
            <a:r>
              <a:rPr lang="hu-HU" dirty="0">
                <a:solidFill>
                  <a:schemeClr val="bg1"/>
                </a:solidFill>
                <a:latin typeface="Tw Cen MT" panose="020B0602020104020603" pitchFamily="34" charset="-18"/>
              </a:rPr>
              <a:t> etika (ld. kifejtve később)</a:t>
            </a:r>
          </a:p>
          <a:p>
            <a:pPr marL="0" indent="0">
              <a:buNone/>
            </a:pPr>
            <a:r>
              <a:rPr lang="hu-HU" dirty="0">
                <a:solidFill>
                  <a:schemeClr val="bg1"/>
                </a:solidFill>
                <a:latin typeface="Tw Cen MT" panose="020B0602020104020603" pitchFamily="34" charset="-18"/>
              </a:rPr>
              <a:t>Morál= etika latin megfelelője</a:t>
            </a:r>
          </a:p>
          <a:p>
            <a:pPr marL="0" indent="0">
              <a:buNone/>
            </a:pPr>
            <a:r>
              <a:rPr lang="hu-HU" dirty="0">
                <a:solidFill>
                  <a:schemeClr val="bg1"/>
                </a:solidFill>
                <a:latin typeface="Tw Cen MT" panose="020B0602020104020603" pitchFamily="34" charset="-18"/>
              </a:rPr>
              <a:t>Moralitás= erkölcsösség</a:t>
            </a:r>
          </a:p>
          <a:p>
            <a:pPr marL="0" indent="0">
              <a:buNone/>
            </a:pPr>
            <a:r>
              <a:rPr lang="hu-HU" dirty="0">
                <a:solidFill>
                  <a:schemeClr val="bg1"/>
                </a:solidFill>
                <a:latin typeface="Tw Cen MT" panose="020B0602020104020603" pitchFamily="34" charset="-18"/>
              </a:rPr>
              <a:t>Szokás= visszatérő, általánosan elfogadott, gyakori ismétlődő magatartási forma (pl. népszokás)</a:t>
            </a:r>
          </a:p>
          <a:p>
            <a:pPr marL="0" indent="0">
              <a:buNone/>
            </a:pPr>
            <a:r>
              <a:rPr lang="hu-HU" dirty="0">
                <a:solidFill>
                  <a:schemeClr val="bg1"/>
                </a:solidFill>
                <a:latin typeface="Tw Cen MT" panose="020B0602020104020603" pitchFamily="34" charset="-18"/>
              </a:rPr>
              <a:t>Szokásjog: emberi magatartást befolyásoló, nem állami, nem egyházi, tehát nem deklarált, de mégis az adott család, kisebb vagy nagyobb közösség által bevett, ismétlődő ünnep, ceremónia, melynek jogi következményei lehetnek (pl. a keresztelés, temetés "szokása")</a:t>
            </a:r>
          </a:p>
          <a:p>
            <a:pPr marL="0" indent="0">
              <a:buNone/>
            </a:pPr>
            <a:endParaRPr lang="hu-HU" dirty="0">
              <a:solidFill>
                <a:schemeClr val="bg1"/>
              </a:solidFill>
              <a:latin typeface="Tw Cen MT" panose="020B0602020104020603" pitchFamily="34" charset="-18"/>
            </a:endParaRPr>
          </a:p>
          <a:p>
            <a:pPr marL="0" indent="0">
              <a:buNone/>
            </a:pPr>
            <a:endParaRPr lang="hu-HU" dirty="0">
              <a:solidFill>
                <a:schemeClr val="bg1"/>
              </a:solidFill>
              <a:latin typeface="Tw Cen MT" panose="020B0602020104020603" pitchFamily="34" charset="-18"/>
            </a:endParaRPr>
          </a:p>
        </p:txBody>
      </p:sp>
    </p:spTree>
    <p:extLst>
      <p:ext uri="{BB962C8B-B14F-4D97-AF65-F5344CB8AC3E}">
        <p14:creationId xmlns:p14="http://schemas.microsoft.com/office/powerpoint/2010/main" val="9610506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artalom helye 2">
            <a:extLst>
              <a:ext uri="{FF2B5EF4-FFF2-40B4-BE49-F238E27FC236}">
                <a16:creationId xmlns:a16="http://schemas.microsoft.com/office/drawing/2014/main" id="{A9AB6378-79CF-4103-8207-4748360DF211}"/>
              </a:ext>
            </a:extLst>
          </p:cNvPr>
          <p:cNvSpPr>
            <a:spLocks noGrp="1"/>
          </p:cNvSpPr>
          <p:nvPr>
            <p:ph idx="1"/>
          </p:nvPr>
        </p:nvSpPr>
        <p:spPr>
          <a:xfrm>
            <a:off x="1371599" y="367748"/>
            <a:ext cx="9486901" cy="5804453"/>
          </a:xfrm>
        </p:spPr>
        <p:txBody>
          <a:bodyPr>
            <a:normAutofit fontScale="92500"/>
          </a:bodyPr>
          <a:lstStyle/>
          <a:p>
            <a:r>
              <a:rPr lang="hu-HU" dirty="0">
                <a:solidFill>
                  <a:schemeClr val="bg1"/>
                </a:solidFill>
                <a:latin typeface="Tw Cen MT" panose="020B0602020104020603" pitchFamily="34" charset="-18"/>
              </a:rPr>
              <a:t>Erkölcsi tudat: Társadalmi viszonyok erkölcsi tükröződései, ideálok, eszmék, alapelvek, normák formájában</a:t>
            </a:r>
          </a:p>
          <a:p>
            <a:r>
              <a:rPr lang="hu-HU" dirty="0">
                <a:solidFill>
                  <a:schemeClr val="bg1"/>
                </a:solidFill>
                <a:latin typeface="Tw Cen MT" panose="020B0602020104020603" pitchFamily="34" charset="-18"/>
              </a:rPr>
              <a:t>Erkölcsi tulajdonság: az ember kvalitása, legbensőbb meghatározottság, milyenség (szerénység, bátorság, segítőkészség, sunyiság)</a:t>
            </a:r>
          </a:p>
          <a:p>
            <a:r>
              <a:rPr lang="hu-HU" dirty="0">
                <a:solidFill>
                  <a:schemeClr val="bg1"/>
                </a:solidFill>
                <a:latin typeface="Tw Cen MT" panose="020B0602020104020603" pitchFamily="34" charset="-18"/>
              </a:rPr>
              <a:t>Erkölcsi érzelem: belső vagy külső impulzus, intuíció, mely erkölcsi tartalommal bír (pl. szomorúság, öröm, hűség). Örülök, ha süt a nap, de ennek nincs erkölcsi tartalma. Erkölcsi érzelem a tulajdonságot, cselekedetet motiváló attitűd. Ilyen az altruizmus (önfeláldozás), az emberbaráti érzés is. </a:t>
            </a:r>
          </a:p>
          <a:p>
            <a:r>
              <a:rPr lang="hu-HU" dirty="0">
                <a:solidFill>
                  <a:schemeClr val="bg1"/>
                </a:solidFill>
                <a:latin typeface="Tw Cen MT" panose="020B0602020104020603" pitchFamily="34" charset="-18"/>
              </a:rPr>
              <a:t>Erkölcsi attitűd: Pozitív vagy negatív viszonyulás. Személyek, csoportok, erkölcsi eszmék (pl. hazafiság) iránti vonzalom, vagy idegenkedés</a:t>
            </a:r>
          </a:p>
          <a:p>
            <a:r>
              <a:rPr lang="hu-HU" dirty="0">
                <a:solidFill>
                  <a:schemeClr val="bg1"/>
                </a:solidFill>
                <a:latin typeface="Tw Cen MT" panose="020B0602020104020603" pitchFamily="34" charset="-18"/>
              </a:rPr>
              <a:t>Elv: alapvető igazság, morális viselkedést irányítja </a:t>
            </a:r>
          </a:p>
          <a:p>
            <a:r>
              <a:rPr lang="hu-HU" dirty="0">
                <a:solidFill>
                  <a:schemeClr val="bg1"/>
                </a:solidFill>
                <a:latin typeface="Tw Cen MT" panose="020B0602020104020603" pitchFamily="34" charset="-18"/>
              </a:rPr>
              <a:t>Jog: normarendszer, a mindenkori társadalomban az uralkodó osztályok törvényi erőre emelt akarata. Magatartást, viselkedést szabályozza. (Jog és etika szoros kapcsolatban állnak egymással. Jog az erkölcsi normára épül. (De ami jogilag szabályozott lehet erkölcstelen)</a:t>
            </a:r>
          </a:p>
        </p:txBody>
      </p:sp>
    </p:spTree>
    <p:extLst>
      <p:ext uri="{BB962C8B-B14F-4D97-AF65-F5344CB8AC3E}">
        <p14:creationId xmlns:p14="http://schemas.microsoft.com/office/powerpoint/2010/main" val="33549890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artalom helye 2">
            <a:extLst>
              <a:ext uri="{FF2B5EF4-FFF2-40B4-BE49-F238E27FC236}">
                <a16:creationId xmlns:a16="http://schemas.microsoft.com/office/drawing/2014/main" id="{D763CF07-05A6-46D2-91C0-1609B563BBFD}"/>
              </a:ext>
            </a:extLst>
          </p:cNvPr>
          <p:cNvSpPr>
            <a:spLocks noGrp="1"/>
          </p:cNvSpPr>
          <p:nvPr>
            <p:ph idx="1"/>
          </p:nvPr>
        </p:nvSpPr>
        <p:spPr>
          <a:xfrm>
            <a:off x="1371599" y="427383"/>
            <a:ext cx="9486901" cy="5744818"/>
          </a:xfrm>
        </p:spPr>
        <p:txBody>
          <a:bodyPr/>
          <a:lstStyle/>
          <a:p>
            <a:endParaRPr lang="hu-HU" dirty="0">
              <a:solidFill>
                <a:schemeClr val="bg1"/>
              </a:solidFill>
              <a:latin typeface="Tw Cen MT" panose="020B0602020104020603" pitchFamily="34" charset="-18"/>
            </a:endParaRPr>
          </a:p>
          <a:p>
            <a:endParaRPr lang="hu-HU">
              <a:solidFill>
                <a:schemeClr val="bg1"/>
              </a:solidFill>
              <a:latin typeface="Tw Cen MT" panose="020B0602020104020603" pitchFamily="34" charset="-18"/>
            </a:endParaRPr>
          </a:p>
          <a:p>
            <a:r>
              <a:rPr lang="hu-HU">
                <a:solidFill>
                  <a:schemeClr val="bg1"/>
                </a:solidFill>
                <a:latin typeface="Tw Cen MT" panose="020B0602020104020603" pitchFamily="34" charset="-18"/>
              </a:rPr>
              <a:t>Érték</a:t>
            </a:r>
            <a:r>
              <a:rPr lang="hu-HU" dirty="0">
                <a:solidFill>
                  <a:schemeClr val="bg1"/>
                </a:solidFill>
                <a:latin typeface="Tw Cen MT" panose="020B0602020104020603" pitchFamily="34" charset="-18"/>
              </a:rPr>
              <a:t>: meggyőződés valaminek a fontosságáról akár egyén vagy csoport eszméiről szól. Pl. őszinteség, barátság, szeretet, kötelességtudat</a:t>
            </a:r>
          </a:p>
          <a:p>
            <a:r>
              <a:rPr lang="hu-HU" dirty="0">
                <a:solidFill>
                  <a:schemeClr val="bg1"/>
                </a:solidFill>
                <a:latin typeface="Tw Cen MT" panose="020B0602020104020603" pitchFamily="34" charset="-18"/>
              </a:rPr>
              <a:t>Az erkölcsi megítélés, vélemény (</a:t>
            </a:r>
            <a:r>
              <a:rPr lang="hu-HU" dirty="0" err="1">
                <a:solidFill>
                  <a:schemeClr val="bg1"/>
                </a:solidFill>
                <a:latin typeface="Tw Cen MT" panose="020B0602020104020603" pitchFamily="34" charset="-18"/>
              </a:rPr>
              <a:t>doxa</a:t>
            </a:r>
            <a:r>
              <a:rPr lang="hu-HU" dirty="0">
                <a:solidFill>
                  <a:schemeClr val="bg1"/>
                </a:solidFill>
                <a:latin typeface="Tw Cen MT" panose="020B0602020104020603" pitchFamily="34" charset="-18"/>
              </a:rPr>
              <a:t>) megformált, egyfajta ítélet munkánkról, magatartásunkról</a:t>
            </a:r>
          </a:p>
          <a:p>
            <a:r>
              <a:rPr lang="hu-HU" dirty="0">
                <a:solidFill>
                  <a:schemeClr val="bg1"/>
                </a:solidFill>
                <a:latin typeface="Tw Cen MT" panose="020B0602020104020603" pitchFamily="34" charset="-18"/>
              </a:rPr>
              <a:t>Etikai kódex: olyan iránymutatás, mely az érdekeltektől  elvárt viselkedésre vonatkozik, kijelölve az elfogadott, illetve tiltott magatartásformák közötti határokat</a:t>
            </a:r>
          </a:p>
        </p:txBody>
      </p:sp>
    </p:spTree>
    <p:extLst>
      <p:ext uri="{BB962C8B-B14F-4D97-AF65-F5344CB8AC3E}">
        <p14:creationId xmlns:p14="http://schemas.microsoft.com/office/powerpoint/2010/main" val="39805239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6336EA33-F03C-4081-8EFE-4FA39F142FAC}"/>
              </a:ext>
            </a:extLst>
          </p:cNvPr>
          <p:cNvSpPr>
            <a:spLocks noGrp="1"/>
          </p:cNvSpPr>
          <p:nvPr>
            <p:ph type="title"/>
          </p:nvPr>
        </p:nvSpPr>
        <p:spPr>
          <a:xfrm>
            <a:off x="2046302" y="0"/>
            <a:ext cx="9486900" cy="1371600"/>
          </a:xfrm>
        </p:spPr>
        <p:txBody>
          <a:bodyPr/>
          <a:lstStyle/>
          <a:p>
            <a:r>
              <a:rPr lang="hu-HU" dirty="0">
                <a:solidFill>
                  <a:schemeClr val="bg1"/>
                </a:solidFill>
                <a:latin typeface="Tw Cen MT" panose="020B0602020104020603" pitchFamily="34" charset="-18"/>
              </a:rPr>
              <a:t>Mi az etika?</a:t>
            </a:r>
          </a:p>
        </p:txBody>
      </p:sp>
      <p:sp>
        <p:nvSpPr>
          <p:cNvPr id="3" name="Tartalom helye 2">
            <a:extLst>
              <a:ext uri="{FF2B5EF4-FFF2-40B4-BE49-F238E27FC236}">
                <a16:creationId xmlns:a16="http://schemas.microsoft.com/office/drawing/2014/main" id="{6A15B45A-11DD-47BD-8E77-578D75928810}"/>
              </a:ext>
            </a:extLst>
          </p:cNvPr>
          <p:cNvSpPr>
            <a:spLocks noGrp="1"/>
          </p:cNvSpPr>
          <p:nvPr>
            <p:ph idx="1"/>
          </p:nvPr>
        </p:nvSpPr>
        <p:spPr/>
        <p:txBody>
          <a:bodyPr/>
          <a:lstStyle/>
          <a:p>
            <a:pPr marL="0" indent="0">
              <a:buNone/>
            </a:pPr>
            <a:r>
              <a:rPr lang="hu-HU" dirty="0">
                <a:solidFill>
                  <a:schemeClr val="bg1"/>
                </a:solidFill>
                <a:latin typeface="Tw Cen MT" panose="020B0602020104020603" pitchFamily="34" charset="-18"/>
              </a:rPr>
              <a:t>ETHOSZ= szokás, illem, hagyomány</a:t>
            </a:r>
          </a:p>
          <a:p>
            <a:pPr marL="0" indent="0">
              <a:buNone/>
            </a:pPr>
            <a:r>
              <a:rPr lang="hu-HU" dirty="0">
                <a:solidFill>
                  <a:schemeClr val="bg1"/>
                </a:solidFill>
                <a:latin typeface="Tw Cen MT" panose="020B0602020104020603" pitchFamily="34" charset="-18"/>
              </a:rPr>
              <a:t>Tárgya: erkölcs (morál) eredete, milyensége, szerkezete</a:t>
            </a:r>
          </a:p>
          <a:p>
            <a:pPr marL="0" indent="0">
              <a:buNone/>
            </a:pPr>
            <a:endParaRPr lang="hu-HU" dirty="0">
              <a:solidFill>
                <a:schemeClr val="bg1"/>
              </a:solidFill>
              <a:latin typeface="Tw Cen MT" panose="020B0602020104020603" pitchFamily="34" charset="-18"/>
            </a:endParaRPr>
          </a:p>
          <a:p>
            <a:pPr marL="0" indent="0">
              <a:buNone/>
            </a:pPr>
            <a:r>
              <a:rPr lang="hu-HU" dirty="0">
                <a:solidFill>
                  <a:schemeClr val="bg1"/>
                </a:solidFill>
                <a:latin typeface="Tw Cen MT" panose="020B0602020104020603" pitchFamily="34" charset="-18"/>
              </a:rPr>
              <a:t>Az etika a filozófiának az az ága, amely az ész természetes fényében az erkölcsi jelenség végső alapjait kutatva azt igyekszik megállapítani, hogy az emberi cselekvés, illetve az emberi személy milyen belső és külső tényezők alapján válik jóvá vagy </a:t>
            </a:r>
            <a:r>
              <a:rPr lang="hu-HU" dirty="0" err="1">
                <a:solidFill>
                  <a:schemeClr val="bg1"/>
                </a:solidFill>
                <a:latin typeface="Tw Cen MT" panose="020B0602020104020603" pitchFamily="34" charset="-18"/>
              </a:rPr>
              <a:t>rosszá</a:t>
            </a:r>
            <a:r>
              <a:rPr lang="hu-HU" dirty="0">
                <a:solidFill>
                  <a:schemeClr val="bg1"/>
                </a:solidFill>
                <a:latin typeface="Tw Cen MT" panose="020B0602020104020603" pitchFamily="34" charset="-18"/>
              </a:rPr>
              <a:t>, értékessé vagy értéktelenné.</a:t>
            </a:r>
          </a:p>
          <a:p>
            <a:pPr marL="0" indent="0">
              <a:buNone/>
            </a:pPr>
            <a:r>
              <a:rPr lang="hu-HU" dirty="0">
                <a:solidFill>
                  <a:schemeClr val="bg1"/>
                </a:solidFill>
                <a:latin typeface="Tw Cen MT" panose="020B0602020104020603" pitchFamily="34" charset="-18"/>
              </a:rPr>
              <a:t>Az etikatörténelmi koronként változik, igazodik az adott kor társadalmához.</a:t>
            </a:r>
          </a:p>
        </p:txBody>
      </p:sp>
    </p:spTree>
    <p:extLst>
      <p:ext uri="{BB962C8B-B14F-4D97-AF65-F5344CB8AC3E}">
        <p14:creationId xmlns:p14="http://schemas.microsoft.com/office/powerpoint/2010/main" val="3114700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0EA76031-622E-4ACA-AB46-4ECD9B86B645}"/>
              </a:ext>
            </a:extLst>
          </p:cNvPr>
          <p:cNvSpPr>
            <a:spLocks noGrp="1"/>
          </p:cNvSpPr>
          <p:nvPr>
            <p:ph type="title"/>
          </p:nvPr>
        </p:nvSpPr>
        <p:spPr/>
        <p:txBody>
          <a:bodyPr/>
          <a:lstStyle/>
          <a:p>
            <a:r>
              <a:rPr lang="hu-HU" dirty="0">
                <a:solidFill>
                  <a:schemeClr val="bg1"/>
                </a:solidFill>
                <a:latin typeface="Tw Cen MT" panose="020B0602020104020603" pitchFamily="34" charset="-18"/>
              </a:rPr>
              <a:t>részei</a:t>
            </a:r>
          </a:p>
        </p:txBody>
      </p:sp>
      <p:sp>
        <p:nvSpPr>
          <p:cNvPr id="3" name="Tartalom helye 2">
            <a:extLst>
              <a:ext uri="{FF2B5EF4-FFF2-40B4-BE49-F238E27FC236}">
                <a16:creationId xmlns:a16="http://schemas.microsoft.com/office/drawing/2014/main" id="{F8FF4E67-C974-4F65-BD2B-30D48EF2F400}"/>
              </a:ext>
            </a:extLst>
          </p:cNvPr>
          <p:cNvSpPr>
            <a:spLocks noGrp="1"/>
          </p:cNvSpPr>
          <p:nvPr>
            <p:ph idx="1"/>
          </p:nvPr>
        </p:nvSpPr>
        <p:spPr/>
        <p:txBody>
          <a:bodyPr>
            <a:normAutofit lnSpcReduction="10000"/>
          </a:bodyPr>
          <a:lstStyle/>
          <a:p>
            <a:r>
              <a:rPr lang="hu-HU" dirty="0">
                <a:solidFill>
                  <a:schemeClr val="bg1"/>
                </a:solidFill>
                <a:latin typeface="Tw Cen MT" panose="020B0602020104020603" pitchFamily="34" charset="-18"/>
              </a:rPr>
              <a:t>Leíró etika: társadalom tényleges erkölcsi, etikai állapotát írja le, szociológia és pszichológia megállapításaira épül</a:t>
            </a:r>
          </a:p>
          <a:p>
            <a:r>
              <a:rPr lang="hu-HU" dirty="0">
                <a:solidFill>
                  <a:schemeClr val="bg1"/>
                </a:solidFill>
                <a:latin typeface="Tw Cen MT" panose="020B0602020104020603" pitchFamily="34" charset="-18"/>
              </a:rPr>
              <a:t>Normatív etika: nem a létező erkölcsről szól, hanem arról, hogy milyennek kellene lennie, feladata a normák adása, az </a:t>
            </a:r>
            <a:r>
              <a:rPr lang="hu-HU" dirty="0" err="1">
                <a:solidFill>
                  <a:schemeClr val="bg1"/>
                </a:solidFill>
                <a:latin typeface="Tw Cen MT" panose="020B0602020104020603" pitchFamily="34" charset="-18"/>
              </a:rPr>
              <a:t>etikailag</a:t>
            </a:r>
            <a:r>
              <a:rPr lang="hu-HU" dirty="0">
                <a:solidFill>
                  <a:schemeClr val="bg1"/>
                </a:solidFill>
                <a:latin typeface="Tw Cen MT" panose="020B0602020104020603" pitchFamily="34" charset="-18"/>
              </a:rPr>
              <a:t> helyes viselkedés megtalálása</a:t>
            </a:r>
          </a:p>
          <a:p>
            <a:r>
              <a:rPr lang="hu-HU" dirty="0" err="1">
                <a:solidFill>
                  <a:schemeClr val="bg1"/>
                </a:solidFill>
                <a:latin typeface="Tw Cen MT" panose="020B0602020104020603" pitchFamily="34" charset="-18"/>
              </a:rPr>
              <a:t>Metaetika</a:t>
            </a:r>
            <a:r>
              <a:rPr lang="hu-HU" dirty="0">
                <a:solidFill>
                  <a:schemeClr val="bg1"/>
                </a:solidFill>
                <a:latin typeface="Tw Cen MT" panose="020B0602020104020603" pitchFamily="34" charset="-18"/>
              </a:rPr>
              <a:t>: gondolati síkú, az etikai alapjait vizsgálja</a:t>
            </a:r>
          </a:p>
          <a:p>
            <a:r>
              <a:rPr lang="hu-HU" dirty="0">
                <a:solidFill>
                  <a:schemeClr val="bg1"/>
                </a:solidFill>
                <a:latin typeface="Tw Cen MT" panose="020B0602020104020603" pitchFamily="34" charset="-18"/>
              </a:rPr>
              <a:t>Társadalmi etika: a társadalmi koronként változó viselkedési normákat, magatartási szabályokat vizsgálja</a:t>
            </a:r>
          </a:p>
          <a:p>
            <a:r>
              <a:rPr lang="hu-HU" dirty="0">
                <a:solidFill>
                  <a:schemeClr val="bg1"/>
                </a:solidFill>
                <a:latin typeface="Tw Cen MT" panose="020B0602020104020603" pitchFamily="34" charset="-18"/>
              </a:rPr>
              <a:t>Hétköznapi etika (illemtan): a mindennapjainkra vonatkozó szabályokat foglalja össze</a:t>
            </a:r>
          </a:p>
          <a:p>
            <a:endParaRPr lang="hu-HU" dirty="0">
              <a:solidFill>
                <a:schemeClr val="bg1"/>
              </a:solidFill>
            </a:endParaRPr>
          </a:p>
        </p:txBody>
      </p:sp>
    </p:spTree>
    <p:extLst>
      <p:ext uri="{BB962C8B-B14F-4D97-AF65-F5344CB8AC3E}">
        <p14:creationId xmlns:p14="http://schemas.microsoft.com/office/powerpoint/2010/main" val="1224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B583473D-D9AF-466D-9BCD-6A213FCC08DB}"/>
              </a:ext>
            </a:extLst>
          </p:cNvPr>
          <p:cNvSpPr>
            <a:spLocks noGrp="1"/>
          </p:cNvSpPr>
          <p:nvPr>
            <p:ph type="title"/>
          </p:nvPr>
        </p:nvSpPr>
        <p:spPr>
          <a:xfrm>
            <a:off x="1352549" y="-284086"/>
            <a:ext cx="9486900" cy="1371600"/>
          </a:xfrm>
        </p:spPr>
        <p:txBody>
          <a:bodyPr/>
          <a:lstStyle/>
          <a:p>
            <a:r>
              <a:rPr lang="hu-HU" dirty="0">
                <a:solidFill>
                  <a:schemeClr val="bg1"/>
                </a:solidFill>
                <a:latin typeface="Tw Cen MT" panose="020B0602020104020603" pitchFamily="34" charset="-18"/>
              </a:rPr>
              <a:t>Etikai irányzatok</a:t>
            </a:r>
          </a:p>
        </p:txBody>
      </p:sp>
      <p:sp>
        <p:nvSpPr>
          <p:cNvPr id="3" name="Tartalom helye 2">
            <a:extLst>
              <a:ext uri="{FF2B5EF4-FFF2-40B4-BE49-F238E27FC236}">
                <a16:creationId xmlns:a16="http://schemas.microsoft.com/office/drawing/2014/main" id="{A10700C7-13B6-4E97-8656-97B38E1928C1}"/>
              </a:ext>
            </a:extLst>
          </p:cNvPr>
          <p:cNvSpPr>
            <a:spLocks noGrp="1"/>
          </p:cNvSpPr>
          <p:nvPr>
            <p:ph idx="1"/>
          </p:nvPr>
        </p:nvSpPr>
        <p:spPr>
          <a:xfrm>
            <a:off x="1415988" y="1179904"/>
            <a:ext cx="9486901" cy="5167629"/>
          </a:xfrm>
        </p:spPr>
        <p:txBody>
          <a:bodyPr>
            <a:noAutofit/>
          </a:bodyPr>
          <a:lstStyle/>
          <a:p>
            <a:r>
              <a:rPr lang="hu-HU" sz="1800" dirty="0">
                <a:solidFill>
                  <a:schemeClr val="bg1"/>
                </a:solidFill>
                <a:latin typeface="Tw Cen MT" panose="020B0602020104020603" pitchFamily="34" charset="-18"/>
              </a:rPr>
              <a:t>Általános etika: általános vonások, általános gyakorlat tárgyalása</a:t>
            </a:r>
          </a:p>
          <a:p>
            <a:r>
              <a:rPr lang="hu-HU" sz="1800" dirty="0">
                <a:solidFill>
                  <a:schemeClr val="bg1"/>
                </a:solidFill>
                <a:latin typeface="Tw Cen MT" panose="020B0602020104020603" pitchFamily="34" charset="-18"/>
              </a:rPr>
              <a:t>Személyiségetika: mindig egy személyiség etikája, az </a:t>
            </a:r>
            <a:r>
              <a:rPr lang="hu-HU" sz="1800" dirty="0" err="1">
                <a:solidFill>
                  <a:schemeClr val="bg1"/>
                </a:solidFill>
                <a:latin typeface="Tw Cen MT" panose="020B0602020104020603" pitchFamily="34" charset="-18"/>
              </a:rPr>
              <a:t>utánozhatatlanság</a:t>
            </a:r>
            <a:r>
              <a:rPr lang="hu-HU" sz="1800" dirty="0">
                <a:solidFill>
                  <a:schemeClr val="bg1"/>
                </a:solidFill>
                <a:latin typeface="Tw Cen MT" panose="020B0602020104020603" pitchFamily="34" charset="-18"/>
              </a:rPr>
              <a:t> etikája, az életutat figyeli</a:t>
            </a:r>
          </a:p>
          <a:p>
            <a:r>
              <a:rPr lang="hu-HU" sz="1800" b="1" dirty="0">
                <a:solidFill>
                  <a:schemeClr val="bg1"/>
                </a:solidFill>
                <a:latin typeface="Tw Cen MT" panose="020B0602020104020603" pitchFamily="34" charset="-18"/>
              </a:rPr>
              <a:t>Alkalmazott vagy szakmai etika: a hivatás gyakorlásával kapcsolatos etikai normákat írja le (pl. mérnöketika, orvosetika, kereskedelmi etika). Az orvosetika a bioetika fogalomkörére épít.</a:t>
            </a:r>
          </a:p>
          <a:p>
            <a:r>
              <a:rPr lang="hu-HU" sz="1800" dirty="0">
                <a:solidFill>
                  <a:schemeClr val="bg1"/>
                </a:solidFill>
                <a:latin typeface="Tw Cen MT" panose="020B0602020104020603" pitchFamily="34" charset="-18"/>
              </a:rPr>
              <a:t>Szándéketika és követelményetika: aszerint, hogy a cselekedetet  és a cselekvőt melyik alapján ítélik meg</a:t>
            </a:r>
          </a:p>
          <a:p>
            <a:r>
              <a:rPr lang="hu-HU" sz="1800" dirty="0">
                <a:solidFill>
                  <a:schemeClr val="bg1"/>
                </a:solidFill>
                <a:latin typeface="Tw Cen MT" panose="020B0602020104020603" pitchFamily="34" charset="-18"/>
              </a:rPr>
              <a:t>Materiális etika: e szerint a cselekvés tartamától függ annak erkölcsi értéke</a:t>
            </a:r>
          </a:p>
          <a:p>
            <a:r>
              <a:rPr lang="hu-HU" sz="1800" dirty="0">
                <a:solidFill>
                  <a:schemeClr val="bg1"/>
                </a:solidFill>
                <a:latin typeface="Tw Cen MT" panose="020B0602020104020603" pitchFamily="34" charset="-18"/>
              </a:rPr>
              <a:t>Formális etika: a cselekedet értékét annak formája adja meg</a:t>
            </a:r>
          </a:p>
          <a:p>
            <a:r>
              <a:rPr lang="hu-HU" sz="1800" dirty="0" err="1">
                <a:solidFill>
                  <a:schemeClr val="bg1"/>
                </a:solidFill>
                <a:latin typeface="Tw Cen MT" panose="020B0602020104020603" pitchFamily="34" charset="-18"/>
              </a:rPr>
              <a:t>Transzendentális</a:t>
            </a:r>
            <a:r>
              <a:rPr lang="hu-HU" sz="1800" dirty="0">
                <a:solidFill>
                  <a:schemeClr val="bg1"/>
                </a:solidFill>
                <a:latin typeface="Tw Cen MT" panose="020B0602020104020603" pitchFamily="34" charset="-18"/>
              </a:rPr>
              <a:t> etika: </a:t>
            </a:r>
            <a:r>
              <a:rPr lang="hu-HU" sz="1800" dirty="0" err="1">
                <a:solidFill>
                  <a:schemeClr val="bg1"/>
                </a:solidFill>
                <a:latin typeface="Tw Cen MT" panose="020B0602020104020603" pitchFamily="34" charset="-18"/>
              </a:rPr>
              <a:t>vmely</a:t>
            </a:r>
            <a:r>
              <a:rPr lang="hu-HU" sz="1800" dirty="0">
                <a:solidFill>
                  <a:schemeClr val="bg1"/>
                </a:solidFill>
                <a:latin typeface="Tw Cen MT" panose="020B0602020104020603" pitchFamily="34" charset="-18"/>
              </a:rPr>
              <a:t> e világon kívüli lény kinyilatkoztatásaiból, az általa elrendelt törvényekből vezetik le az erkölcs genezisét</a:t>
            </a:r>
          </a:p>
          <a:p>
            <a:r>
              <a:rPr lang="hu-HU" sz="1800" dirty="0">
                <a:solidFill>
                  <a:schemeClr val="bg1"/>
                </a:solidFill>
                <a:latin typeface="Tw Cen MT" panose="020B0602020104020603" pitchFamily="34" charset="-18"/>
              </a:rPr>
              <a:t>Naturalista etika: az erkölcs a természetből ered</a:t>
            </a:r>
          </a:p>
          <a:p>
            <a:r>
              <a:rPr lang="hu-HU" sz="1800" dirty="0">
                <a:solidFill>
                  <a:schemeClr val="bg1"/>
                </a:solidFill>
                <a:latin typeface="Tw Cen MT" panose="020B0602020104020603" pitchFamily="34" charset="-18"/>
              </a:rPr>
              <a:t>Konstruktivista etika: az erkölcsi normákat próbálja a gyakorlatba átültetni</a:t>
            </a:r>
          </a:p>
          <a:p>
            <a:r>
              <a:rPr lang="hu-HU" sz="1800" dirty="0">
                <a:solidFill>
                  <a:schemeClr val="bg1"/>
                </a:solidFill>
                <a:latin typeface="Tw Cen MT" panose="020B0602020104020603" pitchFamily="34" charset="-18"/>
              </a:rPr>
              <a:t>Konszenzusos etika vagy kooperatív etika: "A kooperáció több, mint puszta koordináció, az együttműködő megválasztja a cselekvés irányát, amely kölcsönös előnyökhöz vezet, és ezt követi az egyénileg előnyös hiba kecsegtetésével szemben. Így a Kooperáció megköveteli a kényszerítés bizonyos mértékét.”</a:t>
            </a:r>
          </a:p>
        </p:txBody>
      </p:sp>
    </p:spTree>
    <p:extLst>
      <p:ext uri="{BB962C8B-B14F-4D97-AF65-F5344CB8AC3E}">
        <p14:creationId xmlns:p14="http://schemas.microsoft.com/office/powerpoint/2010/main" val="39402456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artalom helye 2">
            <a:extLst>
              <a:ext uri="{FF2B5EF4-FFF2-40B4-BE49-F238E27FC236}">
                <a16:creationId xmlns:a16="http://schemas.microsoft.com/office/drawing/2014/main" id="{37A12891-20E9-4D30-B0DB-4B51F866ADA5}"/>
              </a:ext>
            </a:extLst>
          </p:cNvPr>
          <p:cNvSpPr>
            <a:spLocks noGrp="1"/>
          </p:cNvSpPr>
          <p:nvPr>
            <p:ph idx="1"/>
          </p:nvPr>
        </p:nvSpPr>
        <p:spPr>
          <a:xfrm>
            <a:off x="993914" y="2562366"/>
            <a:ext cx="10426147" cy="866634"/>
          </a:xfrm>
          <a:solidFill>
            <a:schemeClr val="tx2">
              <a:lumMod val="25000"/>
              <a:lumOff val="75000"/>
            </a:schemeClr>
          </a:solidFill>
          <a:ln w="25400">
            <a:solidFill>
              <a:schemeClr val="tx1"/>
            </a:solidFill>
          </a:ln>
        </p:spPr>
        <p:txBody>
          <a:bodyPr/>
          <a:lstStyle/>
          <a:p>
            <a:pPr marL="0" indent="0">
              <a:buNone/>
            </a:pPr>
            <a:r>
              <a:rPr lang="hu-HU" dirty="0">
                <a:solidFill>
                  <a:schemeClr val="bg1"/>
                </a:solidFill>
              </a:rPr>
              <a:t>Erkölcsi életünk szabályozottságának hierarchiája: </a:t>
            </a:r>
            <a:r>
              <a:rPr lang="hu-HU" b="1" dirty="0">
                <a:solidFill>
                  <a:schemeClr val="bg1"/>
                </a:solidFill>
              </a:rPr>
              <a:t>tabu- norma- szokás- szokásjog- jog- kötelezettség- törvény- törvénykönyv</a:t>
            </a:r>
          </a:p>
        </p:txBody>
      </p:sp>
    </p:spTree>
    <p:extLst>
      <p:ext uri="{BB962C8B-B14F-4D97-AF65-F5344CB8AC3E}">
        <p14:creationId xmlns:p14="http://schemas.microsoft.com/office/powerpoint/2010/main" val="1355283134"/>
      </p:ext>
    </p:extLst>
  </p:cSld>
  <p:clrMapOvr>
    <a:masterClrMapping/>
  </p:clrMapOvr>
</p:sld>
</file>

<file path=ppt/theme/theme1.xml><?xml version="1.0" encoding="utf-8"?>
<a:theme xmlns:a="http://schemas.openxmlformats.org/drawingml/2006/main" name="ClassicFrameVTI">
  <a:themeElements>
    <a:clrScheme name="AnalogousFromLightSeedRightStep">
      <a:dk1>
        <a:srgbClr val="000000"/>
      </a:dk1>
      <a:lt1>
        <a:srgbClr val="FFFFFF"/>
      </a:lt1>
      <a:dk2>
        <a:srgbClr val="243741"/>
      </a:dk2>
      <a:lt2>
        <a:srgbClr val="E2E4E8"/>
      </a:lt2>
      <a:accent1>
        <a:srgbClr val="B69F6A"/>
      </a:accent1>
      <a:accent2>
        <a:srgbClr val="9FA75B"/>
      </a:accent2>
      <a:accent3>
        <a:srgbClr val="8BAB6F"/>
      </a:accent3>
      <a:accent4>
        <a:srgbClr val="65B161"/>
      </a:accent4>
      <a:accent5>
        <a:srgbClr val="6CAF84"/>
      </a:accent5>
      <a:accent6>
        <a:srgbClr val="60B09E"/>
      </a:accent6>
      <a:hlink>
        <a:srgbClr val="697EAE"/>
      </a:hlink>
      <a:folHlink>
        <a:srgbClr val="7F7F7F"/>
      </a:folHlink>
    </a:clrScheme>
    <a:fontScheme name="Goudy and Gill Sans">
      <a:majorFont>
        <a:latin typeface="Goudy Old Style"/>
        <a:ea typeface=""/>
        <a:cs typeface=""/>
      </a:majorFont>
      <a:minorFont>
        <a:latin typeface="Gill Sans M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lassicFrameVTI" id="{4FA2A165-EC65-4FB0-B019-8C8876A1D8E3}" vid="{9D78F1F1-8226-42FD-A1A3-975EDF6D60F8}"/>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kumentum" ma:contentTypeID="0x010100621AB8F6582EA244B5E4BCF27D7BFAA1" ma:contentTypeVersion="2" ma:contentTypeDescription="Új dokumentum létrehozása." ma:contentTypeScope="" ma:versionID="54f24e6cc8f3183c6fa125099b342526">
  <xsd:schema xmlns:xsd="http://www.w3.org/2001/XMLSchema" xmlns:xs="http://www.w3.org/2001/XMLSchema" xmlns:p="http://schemas.microsoft.com/office/2006/metadata/properties" xmlns:ns2="cf0129bd-0b42-4155-885b-6074fa7fc0c4" targetNamespace="http://schemas.microsoft.com/office/2006/metadata/properties" ma:root="true" ma:fieldsID="3dc14443adc959497dc6ef8cff929100" ns2:_="">
    <xsd:import namespace="cf0129bd-0b42-4155-885b-6074fa7fc0c4"/>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f0129bd-0b42-4155-885b-6074fa7fc0c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artalomtípus"/>
        <xsd:element ref="dc:title" minOccurs="0" maxOccurs="1" ma:index="4" ma:displayName="Cím"/>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FCDDFB3-B202-4080-BCF9-7148EBAFBE55}">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B3B3ABEF-7B69-4F21-9269-25E9163BC88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f0129bd-0b42-4155-885b-6074fa7fc0c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BE0B31F-768B-488B-A3DB-7DA3AA61D89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109</TotalTime>
  <Words>2165</Words>
  <Application>Microsoft Office PowerPoint</Application>
  <PresentationFormat>Szélesvásznú</PresentationFormat>
  <Paragraphs>159</Paragraphs>
  <Slides>22</Slides>
  <Notes>0</Notes>
  <HiddenSlides>0</HiddenSlides>
  <MMClips>0</MMClips>
  <ScaleCrop>false</ScaleCrop>
  <HeadingPairs>
    <vt:vector size="6" baseType="variant">
      <vt:variant>
        <vt:lpstr>Használt betűtípusok</vt:lpstr>
      </vt:variant>
      <vt:variant>
        <vt:i4>4</vt:i4>
      </vt:variant>
      <vt:variant>
        <vt:lpstr>Téma</vt:lpstr>
      </vt:variant>
      <vt:variant>
        <vt:i4>1</vt:i4>
      </vt:variant>
      <vt:variant>
        <vt:lpstr>Diacímek</vt:lpstr>
      </vt:variant>
      <vt:variant>
        <vt:i4>22</vt:i4>
      </vt:variant>
    </vt:vector>
  </HeadingPairs>
  <TitlesOfParts>
    <vt:vector size="27" baseType="lpstr">
      <vt:lpstr>Arial</vt:lpstr>
      <vt:lpstr>Gill Sans MT</vt:lpstr>
      <vt:lpstr>Goudy Old Style</vt:lpstr>
      <vt:lpstr>Tw Cen MT</vt:lpstr>
      <vt:lpstr>ClassicFrameVTI</vt:lpstr>
      <vt:lpstr>GINOP-5.3.5-18-2019-00115 A munkaerőhiány és az elöregedő társadalom okozta, az egészségügyi intézményeket érintő foglalkoztatási válsághelyzetek megelőzése és kezelése az ápoló képzés szintjeinek és hatásköreinek fejlesztésével</vt:lpstr>
      <vt:lpstr>Az etika és jog sajátosságai az egészségügyi ellátásban</vt:lpstr>
      <vt:lpstr>Fogalomtár</vt:lpstr>
      <vt:lpstr>PowerPoint-bemutató</vt:lpstr>
      <vt:lpstr>PowerPoint-bemutató</vt:lpstr>
      <vt:lpstr>Mi az etika?</vt:lpstr>
      <vt:lpstr>részei</vt:lpstr>
      <vt:lpstr>Etikai irányzatok</vt:lpstr>
      <vt:lpstr>PowerPoint-bemutató</vt:lpstr>
      <vt:lpstr>bioetika</vt:lpstr>
      <vt:lpstr>PowerPoint-bemutató</vt:lpstr>
      <vt:lpstr>PowerPoint-bemutató</vt:lpstr>
      <vt:lpstr>Konfliktusok és dilemmák</vt:lpstr>
      <vt:lpstr>Fontos kérdések</vt:lpstr>
      <vt:lpstr>Példa a szerv és szövettranszplantáció etikai kérdéséhez</vt:lpstr>
      <vt:lpstr>PowerPoint-bemutató</vt:lpstr>
      <vt:lpstr>PowerPoint-bemutató</vt:lpstr>
      <vt:lpstr>PowerPoint-bemutató</vt:lpstr>
      <vt:lpstr>Etikai kódex az ápolásban</vt:lpstr>
      <vt:lpstr>PowerPoint-bemutató</vt:lpstr>
      <vt:lpstr>PowerPoint-bemutató</vt:lpstr>
      <vt:lpstr>Felhasznált irodalom: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Az etika és jog sajátosságai az egészségügyi ellátásban</dc:title>
  <dc:creator>Pusztai Dorina Erzsébet</dc:creator>
  <cp:lastModifiedBy>Novák Emese</cp:lastModifiedBy>
  <cp:revision>19</cp:revision>
  <dcterms:created xsi:type="dcterms:W3CDTF">2021-01-16T08:33:00Z</dcterms:created>
  <dcterms:modified xsi:type="dcterms:W3CDTF">2021-05-27T10:35:00Z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0x010100621AB8F6582EA244B5E4BCF27D7BFAA1</vt:lpwstr>
  </property>
</Properties>
</file>