
<file path=[Content_Types].xml><?xml version="1.0" encoding="utf-8"?>
<Types xmlns="http://schemas.openxmlformats.org/package/2006/content-types">
  <Default Extension="jpeg" ContentType="image/jpeg"/>
  <Default Extension="m4a" ContentType="audi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4"/>
    <p:sldMasterId id="2147483696" r:id="rId5"/>
  </p:sldMasterIdLst>
  <p:notesMasterIdLst>
    <p:notesMasterId r:id="rId92"/>
  </p:notesMasterIdLst>
  <p:sldIdLst>
    <p:sldId id="282" r:id="rId6"/>
    <p:sldId id="343" r:id="rId7"/>
    <p:sldId id="344" r:id="rId8"/>
    <p:sldId id="278" r:id="rId9"/>
    <p:sldId id="279" r:id="rId10"/>
    <p:sldId id="281" r:id="rId11"/>
    <p:sldId id="283" r:id="rId12"/>
    <p:sldId id="284" r:id="rId13"/>
    <p:sldId id="285" r:id="rId14"/>
    <p:sldId id="286" r:id="rId15"/>
    <p:sldId id="287" r:id="rId16"/>
    <p:sldId id="288" r:id="rId17"/>
    <p:sldId id="289" r:id="rId18"/>
    <p:sldId id="290" r:id="rId19"/>
    <p:sldId id="291" r:id="rId20"/>
    <p:sldId id="292" r:id="rId21"/>
    <p:sldId id="293" r:id="rId22"/>
    <p:sldId id="294" r:id="rId23"/>
    <p:sldId id="295" r:id="rId24"/>
    <p:sldId id="296" r:id="rId25"/>
    <p:sldId id="297" r:id="rId26"/>
    <p:sldId id="298" r:id="rId27"/>
    <p:sldId id="299" r:id="rId28"/>
    <p:sldId id="300" r:id="rId29"/>
    <p:sldId id="301" r:id="rId30"/>
    <p:sldId id="302" r:id="rId31"/>
    <p:sldId id="303" r:id="rId32"/>
    <p:sldId id="304" r:id="rId33"/>
    <p:sldId id="305" r:id="rId34"/>
    <p:sldId id="306" r:id="rId35"/>
    <p:sldId id="307" r:id="rId36"/>
    <p:sldId id="308" r:id="rId37"/>
    <p:sldId id="309" r:id="rId38"/>
    <p:sldId id="310" r:id="rId39"/>
    <p:sldId id="311" r:id="rId40"/>
    <p:sldId id="312" r:id="rId41"/>
    <p:sldId id="313" r:id="rId42"/>
    <p:sldId id="314" r:id="rId43"/>
    <p:sldId id="315" r:id="rId44"/>
    <p:sldId id="316" r:id="rId45"/>
    <p:sldId id="317" r:id="rId46"/>
    <p:sldId id="318" r:id="rId47"/>
    <p:sldId id="319" r:id="rId48"/>
    <p:sldId id="320" r:id="rId49"/>
    <p:sldId id="321" r:id="rId50"/>
    <p:sldId id="322" r:id="rId51"/>
    <p:sldId id="323" r:id="rId52"/>
    <p:sldId id="324" r:id="rId53"/>
    <p:sldId id="325" r:id="rId54"/>
    <p:sldId id="326" r:id="rId55"/>
    <p:sldId id="327" r:id="rId56"/>
    <p:sldId id="328" r:id="rId57"/>
    <p:sldId id="329" r:id="rId58"/>
    <p:sldId id="330" r:id="rId59"/>
    <p:sldId id="331" r:id="rId60"/>
    <p:sldId id="332" r:id="rId61"/>
    <p:sldId id="333" r:id="rId62"/>
    <p:sldId id="334" r:id="rId63"/>
    <p:sldId id="335" r:id="rId64"/>
    <p:sldId id="336" r:id="rId65"/>
    <p:sldId id="337" r:id="rId66"/>
    <p:sldId id="338" r:id="rId67"/>
    <p:sldId id="339" r:id="rId68"/>
    <p:sldId id="257" r:id="rId69"/>
    <p:sldId id="258" r:id="rId70"/>
    <p:sldId id="259" r:id="rId71"/>
    <p:sldId id="260" r:id="rId72"/>
    <p:sldId id="261" r:id="rId73"/>
    <p:sldId id="262" r:id="rId74"/>
    <p:sldId id="263" r:id="rId75"/>
    <p:sldId id="264" r:id="rId76"/>
    <p:sldId id="265" r:id="rId77"/>
    <p:sldId id="266" r:id="rId78"/>
    <p:sldId id="267" r:id="rId79"/>
    <p:sldId id="268" r:id="rId80"/>
    <p:sldId id="269" r:id="rId81"/>
    <p:sldId id="270" r:id="rId82"/>
    <p:sldId id="271" r:id="rId83"/>
    <p:sldId id="272" r:id="rId84"/>
    <p:sldId id="273" r:id="rId85"/>
    <p:sldId id="274" r:id="rId86"/>
    <p:sldId id="275" r:id="rId87"/>
    <p:sldId id="276" r:id="rId88"/>
    <p:sldId id="277" r:id="rId89"/>
    <p:sldId id="345" r:id="rId90"/>
    <p:sldId id="342" r:id="rId91"/>
  </p:sldIdLst>
  <p:sldSz cx="12192000" cy="6858000"/>
  <p:notesSz cx="6858000" cy="9144000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77" d="100"/>
          <a:sy n="77" d="100"/>
        </p:scale>
        <p:origin x="96" y="2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1.xml"/><Relationship Id="rId21" Type="http://schemas.openxmlformats.org/officeDocument/2006/relationships/slide" Target="slides/slide16.xml"/><Relationship Id="rId42" Type="http://schemas.openxmlformats.org/officeDocument/2006/relationships/slide" Target="slides/slide37.xml"/><Relationship Id="rId47" Type="http://schemas.openxmlformats.org/officeDocument/2006/relationships/slide" Target="slides/slide42.xml"/><Relationship Id="rId63" Type="http://schemas.openxmlformats.org/officeDocument/2006/relationships/slide" Target="slides/slide58.xml"/><Relationship Id="rId68" Type="http://schemas.openxmlformats.org/officeDocument/2006/relationships/slide" Target="slides/slide63.xml"/><Relationship Id="rId84" Type="http://schemas.openxmlformats.org/officeDocument/2006/relationships/slide" Target="slides/slide79.xml"/><Relationship Id="rId89" Type="http://schemas.openxmlformats.org/officeDocument/2006/relationships/slide" Target="slides/slide84.xml"/><Relationship Id="rId16" Type="http://schemas.openxmlformats.org/officeDocument/2006/relationships/slide" Target="slides/slide11.xml"/><Relationship Id="rId11" Type="http://schemas.openxmlformats.org/officeDocument/2006/relationships/slide" Target="slides/slide6.xml"/><Relationship Id="rId32" Type="http://schemas.openxmlformats.org/officeDocument/2006/relationships/slide" Target="slides/slide27.xml"/><Relationship Id="rId37" Type="http://schemas.openxmlformats.org/officeDocument/2006/relationships/slide" Target="slides/slide32.xml"/><Relationship Id="rId53" Type="http://schemas.openxmlformats.org/officeDocument/2006/relationships/slide" Target="slides/slide48.xml"/><Relationship Id="rId58" Type="http://schemas.openxmlformats.org/officeDocument/2006/relationships/slide" Target="slides/slide53.xml"/><Relationship Id="rId74" Type="http://schemas.openxmlformats.org/officeDocument/2006/relationships/slide" Target="slides/slide69.xml"/><Relationship Id="rId79" Type="http://schemas.openxmlformats.org/officeDocument/2006/relationships/slide" Target="slides/slide74.xml"/><Relationship Id="rId5" Type="http://schemas.openxmlformats.org/officeDocument/2006/relationships/slideMaster" Target="slideMasters/slideMaster2.xml"/><Relationship Id="rId90" Type="http://schemas.openxmlformats.org/officeDocument/2006/relationships/slide" Target="slides/slide85.xml"/><Relationship Id="rId95" Type="http://schemas.openxmlformats.org/officeDocument/2006/relationships/theme" Target="theme/theme1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43" Type="http://schemas.openxmlformats.org/officeDocument/2006/relationships/slide" Target="slides/slide38.xml"/><Relationship Id="rId48" Type="http://schemas.openxmlformats.org/officeDocument/2006/relationships/slide" Target="slides/slide43.xml"/><Relationship Id="rId64" Type="http://schemas.openxmlformats.org/officeDocument/2006/relationships/slide" Target="slides/slide59.xml"/><Relationship Id="rId69" Type="http://schemas.openxmlformats.org/officeDocument/2006/relationships/slide" Target="slides/slide64.xml"/><Relationship Id="rId8" Type="http://schemas.openxmlformats.org/officeDocument/2006/relationships/slide" Target="slides/slide3.xml"/><Relationship Id="rId51" Type="http://schemas.openxmlformats.org/officeDocument/2006/relationships/slide" Target="slides/slide46.xml"/><Relationship Id="rId72" Type="http://schemas.openxmlformats.org/officeDocument/2006/relationships/slide" Target="slides/slide67.xml"/><Relationship Id="rId80" Type="http://schemas.openxmlformats.org/officeDocument/2006/relationships/slide" Target="slides/slide75.xml"/><Relationship Id="rId85" Type="http://schemas.openxmlformats.org/officeDocument/2006/relationships/slide" Target="slides/slide80.xml"/><Relationship Id="rId93" Type="http://schemas.openxmlformats.org/officeDocument/2006/relationships/presProps" Target="presProps.xml"/><Relationship Id="rId3" Type="http://schemas.openxmlformats.org/officeDocument/2006/relationships/customXml" Target="../customXml/item3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slide" Target="slides/slide28.xml"/><Relationship Id="rId38" Type="http://schemas.openxmlformats.org/officeDocument/2006/relationships/slide" Target="slides/slide33.xml"/><Relationship Id="rId46" Type="http://schemas.openxmlformats.org/officeDocument/2006/relationships/slide" Target="slides/slide41.xml"/><Relationship Id="rId59" Type="http://schemas.openxmlformats.org/officeDocument/2006/relationships/slide" Target="slides/slide54.xml"/><Relationship Id="rId67" Type="http://schemas.openxmlformats.org/officeDocument/2006/relationships/slide" Target="slides/slide62.xml"/><Relationship Id="rId20" Type="http://schemas.openxmlformats.org/officeDocument/2006/relationships/slide" Target="slides/slide15.xml"/><Relationship Id="rId41" Type="http://schemas.openxmlformats.org/officeDocument/2006/relationships/slide" Target="slides/slide36.xml"/><Relationship Id="rId54" Type="http://schemas.openxmlformats.org/officeDocument/2006/relationships/slide" Target="slides/slide49.xml"/><Relationship Id="rId62" Type="http://schemas.openxmlformats.org/officeDocument/2006/relationships/slide" Target="slides/slide57.xml"/><Relationship Id="rId70" Type="http://schemas.openxmlformats.org/officeDocument/2006/relationships/slide" Target="slides/slide65.xml"/><Relationship Id="rId75" Type="http://schemas.openxmlformats.org/officeDocument/2006/relationships/slide" Target="slides/slide70.xml"/><Relationship Id="rId83" Type="http://schemas.openxmlformats.org/officeDocument/2006/relationships/slide" Target="slides/slide78.xml"/><Relationship Id="rId88" Type="http://schemas.openxmlformats.org/officeDocument/2006/relationships/slide" Target="slides/slide83.xml"/><Relationship Id="rId91" Type="http://schemas.openxmlformats.org/officeDocument/2006/relationships/slide" Target="slides/slide86.xml"/><Relationship Id="rId9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slide" Target="slides/slide31.xml"/><Relationship Id="rId49" Type="http://schemas.openxmlformats.org/officeDocument/2006/relationships/slide" Target="slides/slide44.xml"/><Relationship Id="rId57" Type="http://schemas.openxmlformats.org/officeDocument/2006/relationships/slide" Target="slides/slide52.xml"/><Relationship Id="rId10" Type="http://schemas.openxmlformats.org/officeDocument/2006/relationships/slide" Target="slides/slide5.xml"/><Relationship Id="rId31" Type="http://schemas.openxmlformats.org/officeDocument/2006/relationships/slide" Target="slides/slide26.xml"/><Relationship Id="rId44" Type="http://schemas.openxmlformats.org/officeDocument/2006/relationships/slide" Target="slides/slide39.xml"/><Relationship Id="rId52" Type="http://schemas.openxmlformats.org/officeDocument/2006/relationships/slide" Target="slides/slide47.xml"/><Relationship Id="rId60" Type="http://schemas.openxmlformats.org/officeDocument/2006/relationships/slide" Target="slides/slide55.xml"/><Relationship Id="rId65" Type="http://schemas.openxmlformats.org/officeDocument/2006/relationships/slide" Target="slides/slide60.xml"/><Relationship Id="rId73" Type="http://schemas.openxmlformats.org/officeDocument/2006/relationships/slide" Target="slides/slide68.xml"/><Relationship Id="rId78" Type="http://schemas.openxmlformats.org/officeDocument/2006/relationships/slide" Target="slides/slide73.xml"/><Relationship Id="rId81" Type="http://schemas.openxmlformats.org/officeDocument/2006/relationships/slide" Target="slides/slide76.xml"/><Relationship Id="rId86" Type="http://schemas.openxmlformats.org/officeDocument/2006/relationships/slide" Target="slides/slide81.xml"/><Relationship Id="rId94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39" Type="http://schemas.openxmlformats.org/officeDocument/2006/relationships/slide" Target="slides/slide34.xml"/><Relationship Id="rId34" Type="http://schemas.openxmlformats.org/officeDocument/2006/relationships/slide" Target="slides/slide29.xml"/><Relationship Id="rId50" Type="http://schemas.openxmlformats.org/officeDocument/2006/relationships/slide" Target="slides/slide45.xml"/><Relationship Id="rId55" Type="http://schemas.openxmlformats.org/officeDocument/2006/relationships/slide" Target="slides/slide50.xml"/><Relationship Id="rId76" Type="http://schemas.openxmlformats.org/officeDocument/2006/relationships/slide" Target="slides/slide71.xml"/><Relationship Id="rId7" Type="http://schemas.openxmlformats.org/officeDocument/2006/relationships/slide" Target="slides/slide2.xml"/><Relationship Id="rId71" Type="http://schemas.openxmlformats.org/officeDocument/2006/relationships/slide" Target="slides/slide66.xml"/><Relationship Id="rId92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29" Type="http://schemas.openxmlformats.org/officeDocument/2006/relationships/slide" Target="slides/slide24.xml"/><Relationship Id="rId24" Type="http://schemas.openxmlformats.org/officeDocument/2006/relationships/slide" Target="slides/slide19.xml"/><Relationship Id="rId40" Type="http://schemas.openxmlformats.org/officeDocument/2006/relationships/slide" Target="slides/slide35.xml"/><Relationship Id="rId45" Type="http://schemas.openxmlformats.org/officeDocument/2006/relationships/slide" Target="slides/slide40.xml"/><Relationship Id="rId66" Type="http://schemas.openxmlformats.org/officeDocument/2006/relationships/slide" Target="slides/slide61.xml"/><Relationship Id="rId87" Type="http://schemas.openxmlformats.org/officeDocument/2006/relationships/slide" Target="slides/slide82.xml"/><Relationship Id="rId61" Type="http://schemas.openxmlformats.org/officeDocument/2006/relationships/slide" Target="slides/slide56.xml"/><Relationship Id="rId82" Type="http://schemas.openxmlformats.org/officeDocument/2006/relationships/slide" Target="slides/slide77.xml"/><Relationship Id="rId19" Type="http://schemas.openxmlformats.org/officeDocument/2006/relationships/slide" Target="slides/slide14.xml"/><Relationship Id="rId14" Type="http://schemas.openxmlformats.org/officeDocument/2006/relationships/slide" Target="slides/slide9.xml"/><Relationship Id="rId30" Type="http://schemas.openxmlformats.org/officeDocument/2006/relationships/slide" Target="slides/slide25.xml"/><Relationship Id="rId35" Type="http://schemas.openxmlformats.org/officeDocument/2006/relationships/slide" Target="slides/slide30.xml"/><Relationship Id="rId56" Type="http://schemas.openxmlformats.org/officeDocument/2006/relationships/slide" Target="slides/slide51.xml"/><Relationship Id="rId77" Type="http://schemas.openxmlformats.org/officeDocument/2006/relationships/slide" Target="slides/slide7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Élőfej hely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511A4F6-2BAD-4A15-A64B-A797194450E6}" type="datetimeFigureOut">
              <a:rPr lang="hu-HU" smtClean="0"/>
              <a:t>2021. 06. 01.</a:t>
            </a:fld>
            <a:endParaRPr lang="hu-HU"/>
          </a:p>
        </p:txBody>
      </p:sp>
      <p:sp>
        <p:nvSpPr>
          <p:cNvPr id="4" name="Diakép helye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hu-HU"/>
          </a:p>
        </p:txBody>
      </p:sp>
      <p:sp>
        <p:nvSpPr>
          <p:cNvPr id="5" name="Jegyzetek hely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69E1213-3D44-42AC-9838-2CC7FC300AFF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8652035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24FDDEB2-BF97-4376-B7DE-497D0389F9BB}" type="slidenum">
              <a:rPr lang="hu-HU" altLang="hu-HU"/>
              <a:pPr eaLnBrk="1" hangingPunct="1"/>
              <a:t>45</a:t>
            </a:fld>
            <a:endParaRPr lang="hu-HU" altLang="hu-HU"/>
          </a:p>
        </p:txBody>
      </p:sp>
      <p:sp>
        <p:nvSpPr>
          <p:cNvPr id="337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hu-HU" altLang="hu-HU"/>
          </a:p>
        </p:txBody>
      </p:sp>
    </p:spTree>
    <p:extLst>
      <p:ext uri="{BB962C8B-B14F-4D97-AF65-F5344CB8AC3E}">
        <p14:creationId xmlns:p14="http://schemas.microsoft.com/office/powerpoint/2010/main" val="2292742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0CC8AE38-A957-41F2-ADF8-FCD46EE21A06}" type="slidenum">
              <a:rPr lang="hu-HU" altLang="hu-HU"/>
              <a:pPr eaLnBrk="1" hangingPunct="1"/>
              <a:t>46</a:t>
            </a:fld>
            <a:endParaRPr lang="hu-HU" altLang="hu-HU"/>
          </a:p>
        </p:txBody>
      </p:sp>
      <p:sp>
        <p:nvSpPr>
          <p:cNvPr id="389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hu-HU" altLang="hu-HU"/>
          </a:p>
        </p:txBody>
      </p:sp>
    </p:spTree>
    <p:extLst>
      <p:ext uri="{BB962C8B-B14F-4D97-AF65-F5344CB8AC3E}">
        <p14:creationId xmlns:p14="http://schemas.microsoft.com/office/powerpoint/2010/main" val="384627601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9984862B-FADB-4F57-B32B-486DD946A69D}" type="slidenum">
              <a:rPr lang="hu-HU" altLang="hu-HU"/>
              <a:pPr eaLnBrk="1" hangingPunct="1"/>
              <a:t>47</a:t>
            </a:fld>
            <a:endParaRPr lang="hu-HU" altLang="hu-HU"/>
          </a:p>
        </p:txBody>
      </p:sp>
      <p:sp>
        <p:nvSpPr>
          <p:cNvPr id="430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hu-HU" altLang="hu-HU"/>
          </a:p>
        </p:txBody>
      </p:sp>
    </p:spTree>
    <p:extLst>
      <p:ext uri="{BB962C8B-B14F-4D97-AF65-F5344CB8AC3E}">
        <p14:creationId xmlns:p14="http://schemas.microsoft.com/office/powerpoint/2010/main" val="10645691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u-HU"/>
              <a:t>Kattintson ide az alcím mintájának szerkesztéséhez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4625B5-D2A8-4C4D-970E-60709F6611B2}" type="datetimeFigureOut">
              <a:rPr lang="hu-HU" smtClean="0"/>
              <a:t>2021. 06. 01.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9F9196-E3EC-418B-A0BE-DD88ED954681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3069106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anoráma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hu-HU"/>
              <a:t>Kép beszúrásához kattintson az ikonra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4625B5-D2A8-4C4D-970E-60709F6611B2}" type="datetimeFigureOut">
              <a:rPr lang="hu-HU" smtClean="0"/>
              <a:t>2021. 06. 01.</a:t>
            </a:fld>
            <a:endParaRPr lang="hu-H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9F9196-E3EC-418B-A0BE-DD88ED954681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2282096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ím és képaláír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4625B5-D2A8-4C4D-970E-60709F6611B2}" type="datetimeFigureOut">
              <a:rPr lang="hu-HU" smtClean="0"/>
              <a:t>2021. 06. 01.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9F9196-E3EC-418B-A0BE-DD88ED954681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02800134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Idézet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hu-HU"/>
              <a:t>Mintaszöveg szerkesztése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4625B5-D2A8-4C4D-970E-60709F6611B2}" type="datetimeFigureOut">
              <a:rPr lang="hu-HU" smtClean="0"/>
              <a:t>2021. 06. 01.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9F9196-E3EC-418B-A0BE-DD88ED954681}" type="slidenum">
              <a:rPr lang="hu-HU" smtClean="0"/>
              <a:t>‹#›</a:t>
            </a:fld>
            <a:endParaRPr lang="hu-HU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24003993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évkárty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4625B5-D2A8-4C4D-970E-60709F6611B2}" type="datetimeFigureOut">
              <a:rPr lang="hu-HU" smtClean="0"/>
              <a:t>2021. 06. 01.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9F9196-E3EC-418B-A0BE-DD88ED954681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03533444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 hasá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4625B5-D2A8-4C4D-970E-60709F6611B2}" type="datetimeFigureOut">
              <a:rPr lang="hu-HU" smtClean="0"/>
              <a:t>2021. 06. 01.</a:t>
            </a:fld>
            <a:endParaRPr lang="hu-H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9F9196-E3EC-418B-A0BE-DD88ED954681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57887288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 képhasá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hu-HU"/>
              <a:t>Kép beszúrásához kattintson az ikonra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hu-HU"/>
              <a:t>Kép beszúrásához kattintson az ikonra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hu-HU"/>
              <a:t>Kép beszúrásához kattintson az ikonra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4625B5-D2A8-4C4D-970E-60709F6611B2}" type="datetimeFigureOut">
              <a:rPr lang="hu-HU" smtClean="0"/>
              <a:t>2021. 06. 01.</a:t>
            </a:fld>
            <a:endParaRPr lang="hu-H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9F9196-E3EC-418B-A0BE-DD88ED954681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21087672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4625B5-D2A8-4C4D-970E-60709F6611B2}" type="datetimeFigureOut">
              <a:rPr lang="hu-HU" smtClean="0"/>
              <a:t>2021. 06. 01.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9F9196-E3EC-418B-A0BE-DD88ED954681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0568574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4625B5-D2A8-4C4D-970E-60709F6611B2}" type="datetimeFigureOut">
              <a:rPr lang="hu-HU" smtClean="0"/>
              <a:t>2021. 06. 01.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9F9196-E3EC-418B-A0BE-DD88ED954681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36295951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u-HU"/>
              <a:t>Kattintson ide az alcím mintájának szerkesztéséhez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4625B5-D2A8-4C4D-970E-60709F6611B2}" type="datetimeFigureOut">
              <a:rPr lang="hu-HU" smtClean="0"/>
              <a:t>2021. 06. 01.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9F9196-E3EC-418B-A0BE-DD88ED954681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16420661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4625B5-D2A8-4C4D-970E-60709F6611B2}" type="datetimeFigureOut">
              <a:rPr lang="hu-HU" smtClean="0"/>
              <a:t>2021. 06. 01.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9F9196-E3EC-418B-A0BE-DD88ED954681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3275697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4625B5-D2A8-4C4D-970E-60709F6611B2}" type="datetimeFigureOut">
              <a:rPr lang="hu-HU" smtClean="0"/>
              <a:t>2021. 06. 01.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9F9196-E3EC-418B-A0BE-DD88ED954681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30259179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4625B5-D2A8-4C4D-970E-60709F6611B2}" type="datetimeFigureOut">
              <a:rPr lang="hu-HU" smtClean="0"/>
              <a:t>2021. 06. 01.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9F9196-E3EC-418B-A0BE-DD88ED954681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18371722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4625B5-D2A8-4C4D-970E-60709F6611B2}" type="datetimeFigureOut">
              <a:rPr lang="hu-HU" smtClean="0"/>
              <a:t>2021. 06. 01.</a:t>
            </a:fld>
            <a:endParaRPr lang="hu-H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9F9196-E3EC-418B-A0BE-DD88ED954681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9422110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4625B5-D2A8-4C4D-970E-60709F6611B2}" type="datetimeFigureOut">
              <a:rPr lang="hu-HU" smtClean="0"/>
              <a:t>2021. 06. 01.</a:t>
            </a:fld>
            <a:endParaRPr lang="hu-H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9F9196-E3EC-418B-A0BE-DD88ED954681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86983177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4625B5-D2A8-4C4D-970E-60709F6611B2}" type="datetimeFigureOut">
              <a:rPr lang="hu-HU" smtClean="0"/>
              <a:t>2021. 06. 01.</a:t>
            </a:fld>
            <a:endParaRPr lang="hu-HU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9F9196-E3EC-418B-A0BE-DD88ED954681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16082017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4625B5-D2A8-4C4D-970E-60709F6611B2}" type="datetimeFigureOut">
              <a:rPr lang="hu-HU" smtClean="0"/>
              <a:t>2021. 06. 01.</a:t>
            </a:fld>
            <a:endParaRPr lang="hu-HU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9F9196-E3EC-418B-A0BE-DD88ED954681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72376196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4625B5-D2A8-4C4D-970E-60709F6611B2}" type="datetimeFigureOut">
              <a:rPr lang="hu-HU" smtClean="0"/>
              <a:t>2021. 06. 01.</a:t>
            </a:fld>
            <a:endParaRPr lang="hu-HU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9F9196-E3EC-418B-A0BE-DD88ED954681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65831219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hu-HU"/>
              <a:t>Kép beszúrásához kattintson az ikonra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4625B5-D2A8-4C4D-970E-60709F6611B2}" type="datetimeFigureOut">
              <a:rPr lang="hu-HU" smtClean="0"/>
              <a:t>2021. 06. 01.</a:t>
            </a:fld>
            <a:endParaRPr lang="hu-H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9F9196-E3EC-418B-A0BE-DD88ED954681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12168900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anoráma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hu-HU"/>
              <a:t>Kép beszúrásához kattintson az ikonra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4625B5-D2A8-4C4D-970E-60709F6611B2}" type="datetimeFigureOut">
              <a:rPr lang="hu-HU" smtClean="0"/>
              <a:t>2021. 06. 01.</a:t>
            </a:fld>
            <a:endParaRPr lang="hu-H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9F9196-E3EC-418B-A0BE-DD88ED954681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03672958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ím és képaláír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4625B5-D2A8-4C4D-970E-60709F6611B2}" type="datetimeFigureOut">
              <a:rPr lang="hu-HU" smtClean="0"/>
              <a:t>2021. 06. 01.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9F9196-E3EC-418B-A0BE-DD88ED954681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86411409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Idézet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hu-HU"/>
              <a:t>Mintaszöveg szerkesztése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4625B5-D2A8-4C4D-970E-60709F6611B2}" type="datetimeFigureOut">
              <a:rPr lang="hu-HU" smtClean="0"/>
              <a:t>2021. 06. 01.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9F9196-E3EC-418B-A0BE-DD88ED954681}" type="slidenum">
              <a:rPr lang="hu-HU" smtClean="0"/>
              <a:t>‹#›</a:t>
            </a:fld>
            <a:endParaRPr lang="hu-HU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4821247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4625B5-D2A8-4C4D-970E-60709F6611B2}" type="datetimeFigureOut">
              <a:rPr lang="hu-HU" smtClean="0"/>
              <a:t>2021. 06. 01.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9F9196-E3EC-418B-A0BE-DD88ED954681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07102726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évkárty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4625B5-D2A8-4C4D-970E-60709F6611B2}" type="datetimeFigureOut">
              <a:rPr lang="hu-HU" smtClean="0"/>
              <a:t>2021. 06. 01.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9F9196-E3EC-418B-A0BE-DD88ED954681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57266937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 hasá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4625B5-D2A8-4C4D-970E-60709F6611B2}" type="datetimeFigureOut">
              <a:rPr lang="hu-HU" smtClean="0"/>
              <a:t>2021. 06. 01.</a:t>
            </a:fld>
            <a:endParaRPr lang="hu-H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9F9196-E3EC-418B-A0BE-DD88ED954681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18469862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 képhasá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hu-HU"/>
              <a:t>Kép beszúrásához kattintson az ikonra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hu-HU"/>
              <a:t>Kép beszúrásához kattintson az ikonra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hu-HU"/>
              <a:t>Kép beszúrásához kattintson az ikonra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4625B5-D2A8-4C4D-970E-60709F6611B2}" type="datetimeFigureOut">
              <a:rPr lang="hu-HU" smtClean="0"/>
              <a:t>2021. 06. 01.</a:t>
            </a:fld>
            <a:endParaRPr lang="hu-H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9F9196-E3EC-418B-A0BE-DD88ED954681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50544556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4625B5-D2A8-4C4D-970E-60709F6611B2}" type="datetimeFigureOut">
              <a:rPr lang="hu-HU" smtClean="0"/>
              <a:t>2021. 06. 01.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9F9196-E3EC-418B-A0BE-DD88ED954681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015342461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4625B5-D2A8-4C4D-970E-60709F6611B2}" type="datetimeFigureOut">
              <a:rPr lang="hu-HU" smtClean="0"/>
              <a:t>2021. 06. 01.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9F9196-E3EC-418B-A0BE-DD88ED954681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4192803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4625B5-D2A8-4C4D-970E-60709F6611B2}" type="datetimeFigureOut">
              <a:rPr lang="hu-HU" smtClean="0"/>
              <a:t>2021. 06. 01.</a:t>
            </a:fld>
            <a:endParaRPr lang="hu-H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9F9196-E3EC-418B-A0BE-DD88ED954681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2051159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4625B5-D2A8-4C4D-970E-60709F6611B2}" type="datetimeFigureOut">
              <a:rPr lang="hu-HU" smtClean="0"/>
              <a:t>2021. 06. 01.</a:t>
            </a:fld>
            <a:endParaRPr lang="hu-H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9F9196-E3EC-418B-A0BE-DD88ED954681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5444406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4625B5-D2A8-4C4D-970E-60709F6611B2}" type="datetimeFigureOut">
              <a:rPr lang="hu-HU" smtClean="0"/>
              <a:t>2021. 06. 01.</a:t>
            </a:fld>
            <a:endParaRPr lang="hu-HU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9F9196-E3EC-418B-A0BE-DD88ED954681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0840283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4625B5-D2A8-4C4D-970E-60709F6611B2}" type="datetimeFigureOut">
              <a:rPr lang="hu-HU" smtClean="0"/>
              <a:t>2021. 06. 01.</a:t>
            </a:fld>
            <a:endParaRPr lang="hu-HU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9F9196-E3EC-418B-A0BE-DD88ED954681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1781617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4625B5-D2A8-4C4D-970E-60709F6611B2}" type="datetimeFigureOut">
              <a:rPr lang="hu-HU" smtClean="0"/>
              <a:t>2021. 06. 01.</a:t>
            </a:fld>
            <a:endParaRPr lang="hu-HU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9F9196-E3EC-418B-A0BE-DD88ED954681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0532584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hu-HU"/>
              <a:t>Kép beszúrásához kattintson az ikonra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4625B5-D2A8-4C4D-970E-60709F6611B2}" type="datetimeFigureOut">
              <a:rPr lang="hu-HU" smtClean="0"/>
              <a:t>2021. 06. 01.</a:t>
            </a:fld>
            <a:endParaRPr lang="hu-H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9F9196-E3EC-418B-A0BE-DD88ED954681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8179091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13" Type="http://schemas.openxmlformats.org/officeDocument/2006/relationships/slideLayout" Target="../slideLayouts/slideLayout30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20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24.xml"/><Relationship Id="rId12" Type="http://schemas.openxmlformats.org/officeDocument/2006/relationships/slideLayout" Target="../slideLayouts/slideLayout29.xml"/><Relationship Id="rId17" Type="http://schemas.openxmlformats.org/officeDocument/2006/relationships/slideLayout" Target="../slideLayouts/slideLayout34.xml"/><Relationship Id="rId2" Type="http://schemas.openxmlformats.org/officeDocument/2006/relationships/slideLayout" Target="../slideLayouts/slideLayout19.xml"/><Relationship Id="rId16" Type="http://schemas.openxmlformats.org/officeDocument/2006/relationships/slideLayout" Target="../slideLayouts/slideLayout33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5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27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Relationship Id="rId14" Type="http://schemas.openxmlformats.org/officeDocument/2006/relationships/slideLayout" Target="../slideLayouts/slideLayout31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70C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2D4625B5-D2A8-4C4D-970E-60709F6611B2}" type="datetimeFigureOut">
              <a:rPr lang="hu-HU" smtClean="0"/>
              <a:t>2021. 06. 01.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9F9196-E3EC-418B-A0BE-DD88ED954681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37372400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  <p:sldLayoutId id="2147483695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70C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2D4625B5-D2A8-4C4D-970E-60709F6611B2}" type="datetimeFigureOut">
              <a:rPr lang="hu-HU" smtClean="0"/>
              <a:t>2021. 06. 01.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9F9196-E3EC-418B-A0BE-DD88ED954681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06731627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  <p:sldLayoutId id="2147483708" r:id="rId12"/>
    <p:sldLayoutId id="2147483709" r:id="rId13"/>
    <p:sldLayoutId id="2147483710" r:id="rId14"/>
    <p:sldLayoutId id="2147483711" r:id="rId15"/>
    <p:sldLayoutId id="2147483712" r:id="rId16"/>
    <p:sldLayoutId id="2147483713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.m4a"/><Relationship Id="rId1" Type="http://schemas.microsoft.com/office/2007/relationships/media" Target="../media/media1.m4a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9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4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2.m4a"/><Relationship Id="rId1" Type="http://schemas.microsoft.com/office/2007/relationships/media" Target="../media/media2.m4a"/><Relationship Id="rId4" Type="http://schemas.openxmlformats.org/officeDocument/2006/relationships/image" Target="../media/image9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P-qQJChzlhM" TargetMode="External"/><Relationship Id="rId1" Type="http://schemas.openxmlformats.org/officeDocument/2006/relationships/slideLayout" Target="../slideLayouts/slideLayout19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3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3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3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7D85DEF7-8A17-404F-8613-F92932B7FF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79487" y="2553757"/>
            <a:ext cx="8534400" cy="1507067"/>
          </a:xfrm>
        </p:spPr>
        <p:txBody>
          <a:bodyPr>
            <a:normAutofit/>
          </a:bodyPr>
          <a:lstStyle/>
          <a:p>
            <a:pPr algn="ctr"/>
            <a:r>
              <a:rPr lang="hu-HU" sz="1600" b="1" dirty="0">
                <a:latin typeface="Tw Cen MT" panose="020B0602020104020603" pitchFamily="34" charset="-18"/>
              </a:rPr>
              <a:t>GINOP-5.3.5-18-2019-00115</a:t>
            </a:r>
            <a:br>
              <a:rPr lang="hu-HU" b="1" dirty="0">
                <a:latin typeface="Tw Cen MT" panose="020B0602020104020603" pitchFamily="34" charset="-18"/>
              </a:rPr>
            </a:br>
            <a:r>
              <a:rPr lang="hu-HU" sz="1600" b="1" dirty="0">
                <a:latin typeface="Tw Cen MT" panose="020B0602020104020603" pitchFamily="34" charset="-18"/>
              </a:rPr>
              <a:t>A munkaerőhiány és az elöregedő társadalom okozta, az egészségügyi intézményeket érintő foglalkoztatási válsághelyzetek megelőzése és kezelése az ápoló képzés szintjeinek és hatásköreinek fejlesztésével</a:t>
            </a:r>
          </a:p>
        </p:txBody>
      </p:sp>
      <p:pic>
        <p:nvPicPr>
          <p:cNvPr id="4" name="Kép 3">
            <a:extLst>
              <a:ext uri="{FF2B5EF4-FFF2-40B4-BE49-F238E27FC236}">
                <a16:creationId xmlns:a16="http://schemas.microsoft.com/office/drawing/2014/main" id="{DE4384DD-F304-48D4-BED9-5B25415C095F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896350" y="4371975"/>
            <a:ext cx="3295650" cy="248602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Tartalom helye 4">
            <a:extLst>
              <a:ext uri="{FF2B5EF4-FFF2-40B4-BE49-F238E27FC236}">
                <a16:creationId xmlns:a16="http://schemas.microsoft.com/office/drawing/2014/main" id="{F19B4F11-6F5D-43DF-8094-4143BC5532AD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"/>
            <a:ext cx="2495550" cy="8953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14422283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z="4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Betegség okai</a:t>
            </a:r>
            <a:endParaRPr lang="hu-HU" dirty="0">
              <a:solidFill>
                <a:schemeClr val="tx1"/>
              </a:solidFill>
            </a:endParaRP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1981200" y="1340768"/>
            <a:ext cx="8229600" cy="5328592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hu-H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hu-HU" b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12</a:t>
            </a:r>
            <a:r>
              <a:rPr lang="hu-H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hiány: </a:t>
            </a:r>
          </a:p>
          <a:p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csökkent bevitel (vegetáriánusoknál);</a:t>
            </a:r>
          </a:p>
          <a:p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intrinsic faktor hiánya (gyomorresectio utáni állapot, anaemia perniciosa); </a:t>
            </a:r>
          </a:p>
          <a:p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malabsorpciós szindrómával járó bélbetegségek; </a:t>
            </a:r>
          </a:p>
          <a:p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fokozott felhasználás bélférgesség miatt; </a:t>
            </a:r>
          </a:p>
          <a:p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baktérium "túlnövés„</a:t>
            </a:r>
          </a:p>
          <a:p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0" indent="0">
              <a:buNone/>
            </a:pPr>
            <a:r>
              <a:rPr lang="hu-H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Folsavhiány: </a:t>
            </a:r>
          </a:p>
          <a:p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alultápláltság (alkoholisták, egyoldalú táplálkozás időseknél);</a:t>
            </a:r>
          </a:p>
          <a:p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fokozott szükséglet (haemolysis, terhesség); </a:t>
            </a:r>
          </a:p>
          <a:p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malabsorpcióval járó belgyógyászati betegségek; </a:t>
            </a:r>
          </a:p>
          <a:p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gyógyszer okozta dekonjugációs zavar; </a:t>
            </a:r>
          </a:p>
          <a:p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folsavantagonista terápia (methotrexat)</a:t>
            </a:r>
          </a:p>
        </p:txBody>
      </p:sp>
    </p:spTree>
    <p:extLst>
      <p:ext uri="{BB962C8B-B14F-4D97-AF65-F5344CB8AC3E}">
        <p14:creationId xmlns:p14="http://schemas.microsoft.com/office/powerpoint/2010/main" val="376163663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699053" y="245841"/>
            <a:ext cx="8229600" cy="1143000"/>
          </a:xfrm>
        </p:spPr>
        <p:txBody>
          <a:bodyPr/>
          <a:lstStyle/>
          <a:p>
            <a:r>
              <a:rPr lang="hu-HU" sz="4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Betegség tünetei 1. </a:t>
            </a:r>
            <a:endParaRPr lang="hu-HU" dirty="0">
              <a:solidFill>
                <a:schemeClr val="tx1"/>
              </a:solidFill>
            </a:endParaRP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1847528" y="1196752"/>
            <a:ext cx="8445624" cy="475252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hu-H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Haematológiai tünetegyüttes: </a:t>
            </a:r>
          </a:p>
          <a:p>
            <a:r>
              <a:rPr lang="hu-H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fáradtság, </a:t>
            </a:r>
          </a:p>
          <a:p>
            <a:r>
              <a:rPr lang="hu-H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csökkent teljesítőképesség, </a:t>
            </a:r>
          </a:p>
          <a:p>
            <a:r>
              <a:rPr lang="hu-H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sápadtság, </a:t>
            </a:r>
          </a:p>
          <a:p>
            <a:r>
              <a:rPr lang="hu-H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súlyos esetben szalmasárga bőrszín, melyet a sápadtság és a mérsékelt icterus okoz (téves diagnózis - májbetegség)</a:t>
            </a:r>
          </a:p>
          <a:p>
            <a:pPr marL="0" indent="0">
              <a:buNone/>
            </a:pPr>
            <a:endParaRPr lang="hu-H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hu-H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Gastrointestinalis tünetegyüttes: </a:t>
            </a:r>
          </a:p>
          <a:p>
            <a:r>
              <a:rPr lang="hu-H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athrophiás "A" tipusú autoimmun gastritis; </a:t>
            </a:r>
          </a:p>
          <a:p>
            <a:r>
              <a:rPr lang="hu-H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trophicus nyálkahártyaelváltozások, </a:t>
            </a:r>
          </a:p>
          <a:p>
            <a:r>
              <a:rPr lang="hu-H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athrophiás glossitis, </a:t>
            </a:r>
          </a:p>
          <a:p>
            <a:r>
              <a:rPr lang="hu-H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vörös nyelv és nyelvégés </a:t>
            </a:r>
          </a:p>
        </p:txBody>
      </p:sp>
    </p:spTree>
    <p:extLst>
      <p:ext uri="{BB962C8B-B14F-4D97-AF65-F5344CB8AC3E}">
        <p14:creationId xmlns:p14="http://schemas.microsoft.com/office/powerpoint/2010/main" val="46833230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z="4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Betegség tünetei 2. </a:t>
            </a:r>
            <a:endParaRPr lang="hu-HU" dirty="0">
              <a:solidFill>
                <a:schemeClr val="tx1"/>
              </a:solidFill>
            </a:endParaRP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hu-H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Neurológiai tünetegyüttes: </a:t>
            </a:r>
          </a:p>
          <a:p>
            <a:r>
              <a:rPr lang="hu-H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járásbizonytalanság, </a:t>
            </a:r>
          </a:p>
          <a:p>
            <a:r>
              <a:rPr lang="hu-H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spasticus paraesis, </a:t>
            </a:r>
          </a:p>
          <a:p>
            <a:r>
              <a:rPr lang="hu-H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pyramistünetek, </a:t>
            </a:r>
          </a:p>
          <a:p>
            <a:r>
              <a:rPr lang="hu-H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polyneuropathia jelei, </a:t>
            </a:r>
          </a:p>
          <a:p>
            <a:r>
              <a:rPr lang="hu-H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esetleg alsóvégtagi areflexia,</a:t>
            </a:r>
          </a:p>
          <a:p>
            <a:r>
              <a:rPr lang="hu-H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pszichoticus tünetegyüttes,</a:t>
            </a:r>
          </a:p>
          <a:p>
            <a:r>
              <a:rPr lang="hu-H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legérzékenyebb korai tünet a mélyérzés, főleg a vibrációérzés zavara</a:t>
            </a:r>
          </a:p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389685375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z="4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Kórkép diagnosztikája</a:t>
            </a:r>
            <a:endParaRPr lang="hu-HU" dirty="0">
              <a:solidFill>
                <a:schemeClr val="tx1"/>
              </a:solidFill>
            </a:endParaRP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Anamnézis felvétel; </a:t>
            </a:r>
          </a:p>
          <a:p>
            <a:pPr lvl="0"/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Labor: teljes vérkép, Se Fe, LDH, bilirubin emelkedett; </a:t>
            </a:r>
          </a:p>
          <a:p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Perifériás vérkenet: a megalocyták átlagos vörösvérsejt térfogata emelkedett, hyperchromak; gyakori a leuko- és thrombopenia. </a:t>
            </a:r>
          </a:p>
          <a:p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hu-HU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12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illetve folsav hiány kimutatása</a:t>
            </a:r>
          </a:p>
          <a:p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Plazmakoncentráció meghatározással</a:t>
            </a:r>
          </a:p>
          <a:p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Csontvelő vizsgálat</a:t>
            </a:r>
          </a:p>
        </p:txBody>
      </p:sp>
    </p:spTree>
    <p:extLst>
      <p:ext uri="{BB962C8B-B14F-4D97-AF65-F5344CB8AC3E}">
        <p14:creationId xmlns:p14="http://schemas.microsoft.com/office/powerpoint/2010/main" val="58532971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z="4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Kórkép terápiája</a:t>
            </a:r>
            <a:endParaRPr lang="hu-HU" dirty="0">
              <a:solidFill>
                <a:schemeClr val="tx1"/>
              </a:solidFill>
            </a:endParaRP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hu-HU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12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-vitamin hiány esetén oki kezelés; </a:t>
            </a:r>
          </a:p>
          <a:p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Gyógyszeres B</a:t>
            </a:r>
            <a:r>
              <a:rPr lang="hu-HU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12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-vitaminpótlás: hidroxokobalamin i.m. ; orálisan fenntartó kezelés adható, de compliance függő </a:t>
            </a:r>
          </a:p>
          <a:p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Folsavhiány esetén oki kezelés (alkohol abszcinencia, megfelelő táplálkozás); </a:t>
            </a:r>
          </a:p>
          <a:p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Gyógyszeres folsav pótlás (5 mg/nap)</a:t>
            </a:r>
          </a:p>
        </p:txBody>
      </p:sp>
    </p:spTree>
    <p:extLst>
      <p:ext uri="{BB962C8B-B14F-4D97-AF65-F5344CB8AC3E}">
        <p14:creationId xmlns:p14="http://schemas.microsoft.com/office/powerpoint/2010/main" val="305992683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981200" y="274638"/>
            <a:ext cx="8229600" cy="562074"/>
          </a:xfrm>
        </p:spPr>
        <p:txBody>
          <a:bodyPr>
            <a:noAutofit/>
          </a:bodyPr>
          <a:lstStyle/>
          <a:p>
            <a:r>
              <a:rPr lang="pt-BR" sz="3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Ápolói feladatok a páciens ellátása során </a:t>
            </a:r>
            <a:endParaRPr lang="hu-HU" sz="3600" dirty="0">
              <a:solidFill>
                <a:schemeClr val="tx1"/>
              </a:solidFill>
            </a:endParaRP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hu-HU" sz="24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Egyéb ápolói feladatok:</a:t>
            </a:r>
          </a:p>
          <a:p>
            <a:pPr lvl="0"/>
            <a:r>
              <a:rPr lang="hu-H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Ápolási anamnézis felvétele</a:t>
            </a:r>
          </a:p>
          <a:p>
            <a:pPr lvl="0"/>
            <a:r>
              <a:rPr lang="hu-H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Vitális paraméter ellenőrzés </a:t>
            </a:r>
            <a:r>
              <a:rPr lang="hu-H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(vérnyomás, pulzus, légzés, testhőmérséklet)</a:t>
            </a:r>
          </a:p>
          <a:p>
            <a:pPr lvl="0"/>
            <a:r>
              <a:rPr lang="hu-H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Vérvétel</a:t>
            </a:r>
            <a:r>
              <a:rPr lang="hu-H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(lásd korábban) </a:t>
            </a:r>
          </a:p>
          <a:p>
            <a:pPr lvl="1"/>
            <a:r>
              <a:rPr lang="hu-H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teljes vérkép: </a:t>
            </a:r>
            <a:r>
              <a:rPr lang="hu-H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vvt</a:t>
            </a:r>
            <a:r>
              <a:rPr lang="hu-H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3,8 millió/</a:t>
            </a:r>
            <a:r>
              <a:rPr lang="hu-H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µl</a:t>
            </a:r>
            <a:r>
              <a:rPr lang="hu-H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hu-H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fvs</a:t>
            </a:r>
            <a:r>
              <a:rPr lang="hu-H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4800/ </a:t>
            </a:r>
            <a:r>
              <a:rPr lang="hu-H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µl</a:t>
            </a:r>
            <a:r>
              <a:rPr lang="hu-H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hu-H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tct</a:t>
            </a:r>
            <a:r>
              <a:rPr lang="hu-H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220000/, </a:t>
            </a:r>
            <a:r>
              <a:rPr lang="hu-H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µl</a:t>
            </a:r>
            <a:r>
              <a:rPr lang="hu-H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Hbg</a:t>
            </a:r>
            <a:r>
              <a:rPr lang="hu-H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112 g/l, </a:t>
            </a:r>
            <a:r>
              <a:rPr lang="hu-H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Htc</a:t>
            </a:r>
            <a:r>
              <a:rPr lang="hu-H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37 % , Se Fe</a:t>
            </a:r>
            <a:r>
              <a:rPr lang="hu-HU" sz="20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2+</a:t>
            </a:r>
            <a:r>
              <a:rPr lang="hu-H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7,2  </a:t>
            </a:r>
            <a:r>
              <a:rPr lang="hu-H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µmol</a:t>
            </a:r>
            <a:r>
              <a:rPr lang="hu-H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/l, LDH: 480 U/l  , </a:t>
            </a:r>
            <a:r>
              <a:rPr lang="hu-H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összbilirubin</a:t>
            </a:r>
            <a:r>
              <a:rPr lang="hu-H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20 </a:t>
            </a:r>
            <a:r>
              <a:rPr lang="hu-H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µmol</a:t>
            </a:r>
            <a:r>
              <a:rPr lang="hu-H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/l</a:t>
            </a:r>
          </a:p>
          <a:p>
            <a:pPr lvl="0"/>
            <a:r>
              <a:rPr lang="hu-H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Gyógyszeres terápia:</a:t>
            </a:r>
          </a:p>
          <a:p>
            <a:pPr lvl="1"/>
            <a:r>
              <a:rPr lang="hu-H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hu-HU" sz="20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12</a:t>
            </a:r>
            <a:r>
              <a:rPr lang="hu-H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-vitaminpótlás terápia </a:t>
            </a:r>
            <a:r>
              <a:rPr lang="hu-H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im</a:t>
            </a:r>
            <a:r>
              <a:rPr lang="hu-H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módon, majd áttérés per </a:t>
            </a:r>
            <a:r>
              <a:rPr lang="hu-H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os</a:t>
            </a:r>
            <a:r>
              <a:rPr lang="hu-H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módra	</a:t>
            </a:r>
          </a:p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95710028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noFill/>
          <a:ln>
            <a:noFill/>
          </a:ln>
        </p:spPr>
        <p:txBody>
          <a:bodyPr>
            <a:normAutofit/>
          </a:bodyPr>
          <a:lstStyle/>
          <a:p>
            <a:r>
              <a:rPr lang="hu-HU" sz="4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Normocytas anaemia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vörösvértest  morfológiája normális. Vérvesztés, haemolysis, aplasticus anaemiák tartoznak ebbe a csoportba.</a:t>
            </a:r>
          </a:p>
        </p:txBody>
      </p:sp>
    </p:spTree>
    <p:extLst>
      <p:ext uri="{BB962C8B-B14F-4D97-AF65-F5344CB8AC3E}">
        <p14:creationId xmlns:p14="http://schemas.microsoft.com/office/powerpoint/2010/main" val="388502517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z="4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Betegség okai</a:t>
            </a:r>
            <a:endParaRPr lang="hu-HU" dirty="0">
              <a:solidFill>
                <a:schemeClr val="tx1"/>
              </a:solidFill>
            </a:endParaRP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1981200" y="1340768"/>
            <a:ext cx="8229600" cy="504056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hu-H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Aplasticus anaemiánál</a:t>
            </a:r>
            <a:r>
              <a:rPr lang="hu-H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csontvelő csökkent működése (ionizáló sugárzás, gyógyszerek-szulfonamidok, citosztatikumok; vírusfertőzések-hepatitis, mononucleosis). </a:t>
            </a:r>
          </a:p>
          <a:p>
            <a:pPr marL="0" indent="0">
              <a:buNone/>
            </a:pPr>
            <a:endParaRPr lang="hu-H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hu-H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Haemolyticus anaemiánál</a:t>
            </a:r>
            <a:r>
              <a:rPr lang="hu-H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vvt. rendellenességek, eltérések, kémiai, fizikai ártalmak (ólom, égés, sugárzás), gyógyszerek, fertőzések (hepatitis, mononucleosis), kígyóméreg, gombamérgezés, csoportidegen transzfúzió. </a:t>
            </a:r>
          </a:p>
          <a:p>
            <a:pPr marL="0" indent="0">
              <a:buNone/>
            </a:pPr>
            <a:endParaRPr lang="hu-H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hu-H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Vérzéses anaemiánál</a:t>
            </a:r>
            <a:r>
              <a:rPr lang="hu-H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vérzés, vérvesztés, trauma, oesophagus varix ruptura, occult vérzés.</a:t>
            </a:r>
          </a:p>
        </p:txBody>
      </p:sp>
    </p:spTree>
    <p:extLst>
      <p:ext uri="{BB962C8B-B14F-4D97-AF65-F5344CB8AC3E}">
        <p14:creationId xmlns:p14="http://schemas.microsoft.com/office/powerpoint/2010/main" val="373472978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z="4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Betegség tünetei </a:t>
            </a:r>
            <a:endParaRPr lang="hu-HU" dirty="0">
              <a:solidFill>
                <a:schemeClr val="tx1"/>
              </a:solidFill>
            </a:endParaRP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u-H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Aplasticus anaemia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anaemia általános tünetei (fejfájás, gyengeség, szédülés), hőemelkedés, gyakori fertőzések.</a:t>
            </a:r>
          </a:p>
          <a:p>
            <a:pPr marL="0" indent="0">
              <a:buNone/>
            </a:pP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hu-H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Haemolytikus anaemia: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anaemia általános tünetei, vizeletben hgb. és ubg fokozottan van jelen, haemolyticus icterus: bőr, sclera. </a:t>
            </a:r>
          </a:p>
          <a:p>
            <a:pPr marL="0" indent="0">
              <a:buNone/>
            </a:pPr>
            <a:endParaRPr lang="hu-H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hu-H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Vérzéses anaemia: 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anaemia általános tünetei, vérzés (malaena, haematemesis)</a:t>
            </a:r>
          </a:p>
        </p:txBody>
      </p:sp>
    </p:spTree>
    <p:extLst>
      <p:ext uri="{BB962C8B-B14F-4D97-AF65-F5344CB8AC3E}">
        <p14:creationId xmlns:p14="http://schemas.microsoft.com/office/powerpoint/2010/main" val="425582407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z="4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Kórkép diagnosztikája</a:t>
            </a:r>
            <a:endParaRPr lang="hu-HU" dirty="0">
              <a:solidFill>
                <a:schemeClr val="tx1"/>
              </a:solidFill>
            </a:endParaRP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Anamnézis felvétel; </a:t>
            </a:r>
          </a:p>
          <a:p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Labor: teljes vérkép; </a:t>
            </a:r>
          </a:p>
          <a:p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Okkult vérzés felderítése, </a:t>
            </a:r>
          </a:p>
          <a:p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Csontvelő vizsgálat</a:t>
            </a:r>
          </a:p>
          <a:p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Vizelet vizsgálat</a:t>
            </a:r>
          </a:p>
        </p:txBody>
      </p:sp>
    </p:spTree>
    <p:extLst>
      <p:ext uri="{BB962C8B-B14F-4D97-AF65-F5344CB8AC3E}">
        <p14:creationId xmlns:p14="http://schemas.microsoft.com/office/powerpoint/2010/main" val="34646703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527939" y="2055222"/>
            <a:ext cx="11820816" cy="1305567"/>
          </a:xfrm>
        </p:spPr>
        <p:txBody>
          <a:bodyPr/>
          <a:lstStyle/>
          <a:p>
            <a:pPr algn="ctr"/>
            <a:r>
              <a:rPr lang="hu-HU" sz="2400" dirty="0"/>
              <a:t>Ápolás szakmai alapismeretek: gyakrabban előforduló betegségek lényege, diagnosztikája és terápiája</a:t>
            </a:r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841445" y="4037151"/>
            <a:ext cx="11010919" cy="861420"/>
          </a:xfrm>
        </p:spPr>
        <p:txBody>
          <a:bodyPr/>
          <a:lstStyle/>
          <a:p>
            <a:pPr algn="ctr"/>
            <a:r>
              <a:rPr lang="hu-HU" b="1" dirty="0">
                <a:solidFill>
                  <a:schemeClr val="tx1"/>
                </a:solidFill>
              </a:rPr>
              <a:t>A Vérképző rendszer népegészségügyi jelentőségű megbetegedései, alkalmazott gyógyszeres terápia </a:t>
            </a:r>
          </a:p>
        </p:txBody>
      </p:sp>
      <p:pic>
        <p:nvPicPr>
          <p:cNvPr id="4" name="Kép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4865642" cy="1751077"/>
          </a:xfrm>
          <a:prstGeom prst="rect">
            <a:avLst/>
          </a:prstGeom>
        </p:spPr>
      </p:pic>
      <p:pic>
        <p:nvPicPr>
          <p:cNvPr id="5" name="Hang 4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1488738" y="6154738"/>
            <a:ext cx="487362" cy="487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18895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6519"/>
    </mc:Choice>
    <mc:Fallback xmlns="">
      <p:transition spd="slow" advTm="16519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z="4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Kórkép terápiája</a:t>
            </a:r>
            <a:endParaRPr lang="hu-HU" dirty="0">
              <a:solidFill>
                <a:schemeClr val="tx1"/>
              </a:solidFill>
            </a:endParaRP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1981200" y="1340768"/>
            <a:ext cx="8229600" cy="5184576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Ok felderítése és kiküszöbölése.</a:t>
            </a:r>
          </a:p>
          <a:p>
            <a:endParaRPr lang="hu-H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hu-H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Aplasticus anaemia:</a:t>
            </a:r>
          </a:p>
          <a:p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csontvelő-transplantatio (megfelelő higiénia)</a:t>
            </a:r>
          </a:p>
          <a:p>
            <a:pPr marL="0" indent="0">
              <a:buNone/>
            </a:pPr>
            <a:endParaRPr lang="hu-H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hu-H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Vérzéses anaemia:</a:t>
            </a:r>
          </a:p>
          <a:p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vérpótlás, </a:t>
            </a:r>
          </a:p>
          <a:p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vérzés okának felderítése </a:t>
            </a:r>
          </a:p>
          <a:p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vérzés kiiktatása</a:t>
            </a:r>
          </a:p>
          <a:p>
            <a:pPr marL="0" indent="0">
              <a:buNone/>
            </a:pPr>
            <a:endParaRPr lang="hu-H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hu-H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Haemolytikus anaemia:</a:t>
            </a:r>
          </a:p>
          <a:p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oki terápia </a:t>
            </a:r>
          </a:p>
          <a:p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splenectomia</a:t>
            </a:r>
          </a:p>
        </p:txBody>
      </p:sp>
    </p:spTree>
    <p:extLst>
      <p:ext uri="{BB962C8B-B14F-4D97-AF65-F5344CB8AC3E}">
        <p14:creationId xmlns:p14="http://schemas.microsoft.com/office/powerpoint/2010/main" val="161990699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981200" y="274638"/>
            <a:ext cx="8229600" cy="778098"/>
          </a:xfrm>
        </p:spPr>
        <p:txBody>
          <a:bodyPr>
            <a:noAutofit/>
          </a:bodyPr>
          <a:lstStyle/>
          <a:p>
            <a:r>
              <a:rPr lang="pt-BR" sz="3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Ápolói feladatok a páciens ellátása során</a:t>
            </a:r>
            <a:endParaRPr lang="hu-HU" sz="4000" dirty="0">
              <a:solidFill>
                <a:schemeClr val="tx1"/>
              </a:solidFill>
            </a:endParaRP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1847528" y="1268761"/>
            <a:ext cx="8579296" cy="4958011"/>
          </a:xfrm>
        </p:spPr>
        <p:txBody>
          <a:bodyPr/>
          <a:lstStyle/>
          <a:p>
            <a:pPr marL="0" indent="0">
              <a:buNone/>
            </a:pPr>
            <a:r>
              <a:rPr lang="hu-HU" sz="24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Egyéb ápolói feladatok:</a:t>
            </a:r>
          </a:p>
          <a:p>
            <a:pPr lvl="0"/>
            <a:r>
              <a:rPr lang="hu-H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Ápolási anamnézis felvétele</a:t>
            </a:r>
          </a:p>
          <a:p>
            <a:pPr lvl="0"/>
            <a:r>
              <a:rPr lang="hu-H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Vitális paraméter ellenőrzés </a:t>
            </a:r>
            <a:r>
              <a:rPr lang="hu-H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(vérnyomás, pulzus, légzés, testhőmérséklet)</a:t>
            </a:r>
          </a:p>
          <a:p>
            <a:pPr lvl="0"/>
            <a:r>
              <a:rPr lang="hu-H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Vérvétel</a:t>
            </a:r>
            <a:r>
              <a:rPr lang="hu-H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(lásd korábban) </a:t>
            </a:r>
          </a:p>
          <a:p>
            <a:pPr lvl="1"/>
            <a:r>
              <a:rPr lang="hu-H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teljes vérkép: </a:t>
            </a:r>
            <a:r>
              <a:rPr lang="hu-H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vvt</a:t>
            </a:r>
            <a:r>
              <a:rPr lang="hu-H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, </a:t>
            </a:r>
            <a:r>
              <a:rPr lang="hu-H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fvs</a:t>
            </a:r>
            <a:r>
              <a:rPr lang="hu-H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hu-H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tct</a:t>
            </a:r>
            <a:r>
              <a:rPr lang="hu-H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hu-H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Hbg</a:t>
            </a:r>
            <a:r>
              <a:rPr lang="hu-H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hu-H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Htc</a:t>
            </a:r>
            <a:r>
              <a:rPr lang="hu-H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</a:p>
          <a:p>
            <a:pPr lvl="1"/>
            <a:endParaRPr lang="hu-H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endParaRPr lang="hu-H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138348225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ím 1"/>
          <p:cNvSpPr>
            <a:spLocks noGrp="1"/>
          </p:cNvSpPr>
          <p:nvPr>
            <p:ph type="title"/>
          </p:nvPr>
        </p:nvSpPr>
        <p:spPr>
          <a:xfrm>
            <a:off x="1981200" y="274638"/>
            <a:ext cx="8229600" cy="778098"/>
          </a:xfrm>
        </p:spPr>
        <p:txBody>
          <a:bodyPr>
            <a:noAutofit/>
          </a:bodyPr>
          <a:lstStyle/>
          <a:p>
            <a:r>
              <a:rPr lang="pt-BR" sz="3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Ápolói feladatok a páciens ellátása során</a:t>
            </a:r>
            <a:endParaRPr lang="hu-HU" sz="4000" dirty="0">
              <a:solidFill>
                <a:schemeClr val="tx1"/>
              </a:solidFill>
            </a:endParaRP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708991" y="1626570"/>
            <a:ext cx="8229600" cy="4857403"/>
          </a:xfrm>
        </p:spPr>
        <p:txBody>
          <a:bodyPr>
            <a:normAutofit/>
          </a:bodyPr>
          <a:lstStyle/>
          <a:p>
            <a:r>
              <a:rPr lang="hu-H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Széklet mintavétel: </a:t>
            </a:r>
          </a:p>
          <a:p>
            <a:pPr lvl="1"/>
            <a:r>
              <a:rPr lang="hu-H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mintavételhez a páciens ágytálba ürít, ahonnan egy 10 ml-es gyűjtőkonténerbe mintavételi kanállal történik a széklet vétel. </a:t>
            </a:r>
          </a:p>
          <a:p>
            <a:pPr lvl="1"/>
            <a:r>
              <a:rPr lang="hu-H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Mindegyik székletmintát tiszta tégelybe kell gyűjteni, és nem szabad vizelettel vagy vízzel szennyezni. </a:t>
            </a:r>
          </a:p>
          <a:p>
            <a:pPr lvl="1"/>
            <a:r>
              <a:rPr lang="hu-H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 különböző székletből, általában 3 egymást követő napon kell mintát gyűjteni.</a:t>
            </a:r>
            <a:endParaRPr lang="hu-HU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hu-H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Vizelet vizsgálat</a:t>
            </a:r>
          </a:p>
          <a:p>
            <a:pPr lvl="1"/>
            <a:r>
              <a:rPr lang="hu-H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Mikroszkópos és makroszkópos vizsgálat.</a:t>
            </a:r>
          </a:p>
          <a:p>
            <a:r>
              <a:rPr lang="hu-HU" sz="21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Vizelet mintavétel: </a:t>
            </a:r>
          </a:p>
          <a:p>
            <a:endParaRPr lang="hu-HU" sz="24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7379876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14" descr="110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375" r="24374"/>
          <a:stretch>
            <a:fillRect/>
          </a:stretch>
        </p:blipFill>
        <p:spPr bwMode="auto">
          <a:xfrm>
            <a:off x="7608889" y="692150"/>
            <a:ext cx="1800225" cy="304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843" name="AutoShape 6"/>
          <p:cNvSpPr>
            <a:spLocks noChangeArrowheads="1"/>
          </p:cNvSpPr>
          <p:nvPr/>
        </p:nvSpPr>
        <p:spPr bwMode="auto">
          <a:xfrm rot="2963923">
            <a:off x="3701257" y="1077120"/>
            <a:ext cx="504825" cy="1223962"/>
          </a:xfrm>
          <a:prstGeom prst="downArrow">
            <a:avLst>
              <a:gd name="adj1" fmla="val 50000"/>
              <a:gd name="adj2" fmla="val 6061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hu-HU" altLang="hu-HU"/>
          </a:p>
        </p:txBody>
      </p:sp>
      <p:sp>
        <p:nvSpPr>
          <p:cNvPr id="35844" name="AutoShape 7"/>
          <p:cNvSpPr>
            <a:spLocks noChangeArrowheads="1"/>
          </p:cNvSpPr>
          <p:nvPr/>
        </p:nvSpPr>
        <p:spPr bwMode="auto">
          <a:xfrm rot="-2446188">
            <a:off x="7680326" y="1196975"/>
            <a:ext cx="504825" cy="1081088"/>
          </a:xfrm>
          <a:prstGeom prst="downArrow">
            <a:avLst>
              <a:gd name="adj1" fmla="val 50000"/>
              <a:gd name="adj2" fmla="val 53538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hu-HU" altLang="hu-HU"/>
          </a:p>
        </p:txBody>
      </p:sp>
      <p:sp>
        <p:nvSpPr>
          <p:cNvPr id="35845" name="Rectangle 2"/>
          <p:cNvSpPr>
            <a:spLocks noGrp="1" noChangeArrowheads="1"/>
          </p:cNvSpPr>
          <p:nvPr>
            <p:ph type="title"/>
          </p:nvPr>
        </p:nvSpPr>
        <p:spPr>
          <a:xfrm>
            <a:off x="3792538" y="260351"/>
            <a:ext cx="4319686" cy="936625"/>
          </a:xfrm>
          <a:noFill/>
          <a:ln>
            <a:noFill/>
            <a:miter lim="800000"/>
            <a:headEnd/>
            <a:tailEnd/>
          </a:ln>
        </p:spPr>
        <p:txBody>
          <a:bodyPr>
            <a:normAutofit/>
          </a:bodyPr>
          <a:lstStyle/>
          <a:p>
            <a:pPr algn="ctr" eaLnBrk="1" hangingPunct="1"/>
            <a:r>
              <a:rPr lang="hu-HU" altLang="hu-HU" b="1" dirty="0">
                <a:solidFill>
                  <a:schemeClr val="tx1"/>
                </a:solidFill>
              </a:rPr>
              <a:t>Leukémia</a:t>
            </a:r>
          </a:p>
        </p:txBody>
      </p:sp>
      <p:sp>
        <p:nvSpPr>
          <p:cNvPr id="35846" name="Rectangle 10"/>
          <p:cNvSpPr>
            <a:spLocks noChangeArrowheads="1"/>
          </p:cNvSpPr>
          <p:nvPr/>
        </p:nvSpPr>
        <p:spPr bwMode="auto">
          <a:xfrm>
            <a:off x="7535863" y="2205038"/>
            <a:ext cx="2303462" cy="647700"/>
          </a:xfrm>
          <a:prstGeom prst="rect">
            <a:avLst/>
          </a:prstGeom>
          <a:solidFill>
            <a:srgbClr val="99CCFF">
              <a:alpha val="1882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hu-HU" altLang="hu-HU" sz="2800" b="1">
                <a:solidFill>
                  <a:schemeClr val="bg1"/>
                </a:solidFill>
              </a:rPr>
              <a:t>limphoid</a:t>
            </a:r>
          </a:p>
        </p:txBody>
      </p:sp>
      <p:pic>
        <p:nvPicPr>
          <p:cNvPr id="35847" name="Picture 12" descr="bone_growth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 t="874" r="29243" b="54832"/>
          <a:stretch>
            <a:fillRect/>
          </a:stretch>
        </p:blipFill>
        <p:spPr bwMode="auto">
          <a:xfrm>
            <a:off x="1774825" y="1196975"/>
            <a:ext cx="1658938" cy="2592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848" name="Rectangle 9"/>
          <p:cNvSpPr>
            <a:spLocks noChangeArrowheads="1"/>
          </p:cNvSpPr>
          <p:nvPr/>
        </p:nvSpPr>
        <p:spPr bwMode="auto">
          <a:xfrm>
            <a:off x="1524001" y="2133600"/>
            <a:ext cx="2303463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hu-HU" altLang="hu-HU" sz="3200" b="1" dirty="0" err="1">
                <a:solidFill>
                  <a:schemeClr val="bg1"/>
                </a:solidFill>
              </a:rPr>
              <a:t>mieloid</a:t>
            </a:r>
            <a:endParaRPr lang="hu-HU" altLang="hu-HU" sz="3200" b="1" dirty="0">
              <a:solidFill>
                <a:schemeClr val="bg1"/>
              </a:solidFill>
            </a:endParaRPr>
          </a:p>
        </p:txBody>
      </p:sp>
      <p:sp>
        <p:nvSpPr>
          <p:cNvPr id="35849" name="AutoShape 15"/>
          <p:cNvSpPr>
            <a:spLocks noChangeArrowheads="1"/>
          </p:cNvSpPr>
          <p:nvPr/>
        </p:nvSpPr>
        <p:spPr bwMode="auto">
          <a:xfrm rot="2963923">
            <a:off x="2601120" y="3755232"/>
            <a:ext cx="433387" cy="501650"/>
          </a:xfrm>
          <a:prstGeom prst="downArrow">
            <a:avLst>
              <a:gd name="adj1" fmla="val 50000"/>
              <a:gd name="adj2" fmla="val 28938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hu-HU" altLang="hu-HU"/>
          </a:p>
        </p:txBody>
      </p:sp>
      <p:sp>
        <p:nvSpPr>
          <p:cNvPr id="35850" name="AutoShape 16"/>
          <p:cNvSpPr>
            <a:spLocks noChangeArrowheads="1"/>
          </p:cNvSpPr>
          <p:nvPr/>
        </p:nvSpPr>
        <p:spPr bwMode="auto">
          <a:xfrm rot="-2446188">
            <a:off x="3502025" y="3689351"/>
            <a:ext cx="431800" cy="504825"/>
          </a:xfrm>
          <a:prstGeom prst="downArrow">
            <a:avLst>
              <a:gd name="adj1" fmla="val 50000"/>
              <a:gd name="adj2" fmla="val 29228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hu-HU" altLang="hu-HU"/>
          </a:p>
        </p:txBody>
      </p:sp>
      <p:sp>
        <p:nvSpPr>
          <p:cNvPr id="35851" name="Rectangle 17"/>
          <p:cNvSpPr>
            <a:spLocks noChangeArrowheads="1"/>
          </p:cNvSpPr>
          <p:nvPr/>
        </p:nvSpPr>
        <p:spPr bwMode="auto">
          <a:xfrm>
            <a:off x="1524000" y="4221163"/>
            <a:ext cx="1079500" cy="647700"/>
          </a:xfrm>
          <a:prstGeom prst="rect">
            <a:avLst/>
          </a:prstGeom>
          <a:solidFill>
            <a:srgbClr val="99CCFF">
              <a:alpha val="1882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hu-HU" altLang="hu-HU" sz="2800" b="1"/>
              <a:t>acut</a:t>
            </a:r>
          </a:p>
        </p:txBody>
      </p:sp>
      <p:sp>
        <p:nvSpPr>
          <p:cNvPr id="35852" name="Rectangle 18"/>
          <p:cNvSpPr>
            <a:spLocks noChangeArrowheads="1"/>
          </p:cNvSpPr>
          <p:nvPr/>
        </p:nvSpPr>
        <p:spPr bwMode="auto">
          <a:xfrm>
            <a:off x="3575050" y="4221163"/>
            <a:ext cx="1728788" cy="647700"/>
          </a:xfrm>
          <a:prstGeom prst="rect">
            <a:avLst/>
          </a:prstGeom>
          <a:solidFill>
            <a:srgbClr val="99CCFF">
              <a:alpha val="1882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hu-HU" altLang="hu-HU" sz="2800" b="1"/>
              <a:t>chronicus</a:t>
            </a:r>
          </a:p>
        </p:txBody>
      </p:sp>
      <p:grpSp>
        <p:nvGrpSpPr>
          <p:cNvPr id="35853" name="Group 23"/>
          <p:cNvGrpSpPr>
            <a:grpSpLocks/>
          </p:cNvGrpSpPr>
          <p:nvPr/>
        </p:nvGrpSpPr>
        <p:grpSpPr bwMode="auto">
          <a:xfrm>
            <a:off x="6672264" y="3573463"/>
            <a:ext cx="3779837" cy="1179512"/>
            <a:chOff x="136" y="2460"/>
            <a:chExt cx="2381" cy="743"/>
          </a:xfrm>
        </p:grpSpPr>
        <p:sp>
          <p:nvSpPr>
            <p:cNvPr id="35854" name="AutoShape 19"/>
            <p:cNvSpPr>
              <a:spLocks noChangeArrowheads="1"/>
            </p:cNvSpPr>
            <p:nvPr/>
          </p:nvSpPr>
          <p:spPr bwMode="auto">
            <a:xfrm rot="2963923">
              <a:off x="814" y="2502"/>
              <a:ext cx="273" cy="316"/>
            </a:xfrm>
            <a:prstGeom prst="downArrow">
              <a:avLst>
                <a:gd name="adj1" fmla="val 50000"/>
                <a:gd name="adj2" fmla="val 28938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hu-HU" altLang="hu-HU"/>
            </a:p>
          </p:txBody>
        </p:sp>
        <p:sp>
          <p:nvSpPr>
            <p:cNvPr id="35855" name="AutoShape 20"/>
            <p:cNvSpPr>
              <a:spLocks noChangeArrowheads="1"/>
            </p:cNvSpPr>
            <p:nvPr/>
          </p:nvSpPr>
          <p:spPr bwMode="auto">
            <a:xfrm rot="-2446188">
              <a:off x="1382" y="2460"/>
              <a:ext cx="272" cy="318"/>
            </a:xfrm>
            <a:prstGeom prst="downArrow">
              <a:avLst>
                <a:gd name="adj1" fmla="val 50000"/>
                <a:gd name="adj2" fmla="val 29228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hu-HU" altLang="hu-HU"/>
            </a:p>
          </p:txBody>
        </p:sp>
        <p:sp>
          <p:nvSpPr>
            <p:cNvPr id="35856" name="Rectangle 21"/>
            <p:cNvSpPr>
              <a:spLocks noChangeArrowheads="1"/>
            </p:cNvSpPr>
            <p:nvPr/>
          </p:nvSpPr>
          <p:spPr bwMode="auto">
            <a:xfrm>
              <a:off x="136" y="2795"/>
              <a:ext cx="680" cy="408"/>
            </a:xfrm>
            <a:prstGeom prst="rect">
              <a:avLst/>
            </a:prstGeom>
            <a:solidFill>
              <a:srgbClr val="99CCFF">
                <a:alpha val="18823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/>
              <a:r>
                <a:rPr lang="hu-HU" altLang="hu-HU" sz="2800" b="1"/>
                <a:t>acut</a:t>
              </a:r>
            </a:p>
          </p:txBody>
        </p:sp>
        <p:sp>
          <p:nvSpPr>
            <p:cNvPr id="35857" name="Rectangle 22"/>
            <p:cNvSpPr>
              <a:spLocks noChangeArrowheads="1"/>
            </p:cNvSpPr>
            <p:nvPr/>
          </p:nvSpPr>
          <p:spPr bwMode="auto">
            <a:xfrm>
              <a:off x="1428" y="2795"/>
              <a:ext cx="1089" cy="408"/>
            </a:xfrm>
            <a:prstGeom prst="rect">
              <a:avLst/>
            </a:prstGeom>
            <a:solidFill>
              <a:srgbClr val="99CCFF">
                <a:alpha val="18823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/>
              <a:r>
                <a:rPr lang="hu-HU" altLang="hu-HU" sz="2800" b="1"/>
                <a:t>chronicus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14181216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600268" y="293692"/>
            <a:ext cx="9404723" cy="1400530"/>
          </a:xfrm>
        </p:spPr>
        <p:txBody>
          <a:bodyPr/>
          <a:lstStyle/>
          <a:p>
            <a:pPr algn="ctr"/>
            <a:r>
              <a:rPr lang="hu-HU" b="1" dirty="0">
                <a:solidFill>
                  <a:schemeClr val="tx1"/>
                </a:solidFill>
                <a:latin typeface="Times New Roman"/>
              </a:rPr>
              <a:t>Fehérvérsejtek megbetegedései</a:t>
            </a:r>
            <a:endParaRPr lang="hu-HU" dirty="0">
              <a:solidFill>
                <a:schemeClr val="tx1"/>
              </a:solidFill>
            </a:endParaRP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1285460" y="1509734"/>
            <a:ext cx="9349409" cy="5706074"/>
          </a:xfrm>
        </p:spPr>
        <p:txBody>
          <a:bodyPr>
            <a:normAutofit fontScale="92500" lnSpcReduction="20000"/>
          </a:bodyPr>
          <a:lstStyle/>
          <a:p>
            <a:pPr marL="0" indent="0" algn="ctr">
              <a:lnSpc>
                <a:spcPct val="80000"/>
              </a:lnSpc>
              <a:buNone/>
            </a:pPr>
            <a:r>
              <a:rPr lang="hu-HU" altLang="hu-HU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Leukémia/ fehérvérűség/</a:t>
            </a:r>
          </a:p>
          <a:p>
            <a:pPr>
              <a:lnSpc>
                <a:spcPct val="80000"/>
              </a:lnSpc>
            </a:pPr>
            <a:endParaRPr lang="hu-HU" altLang="hu-H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20000"/>
              </a:lnSpc>
              <a:buNone/>
            </a:pPr>
            <a:r>
              <a:rPr lang="hu-HU" alt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</a:t>
            </a:r>
            <a:r>
              <a:rPr lang="hu-HU" altLang="hu-H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fehérvérsejtképző</a:t>
            </a:r>
            <a:r>
              <a:rPr lang="hu-HU" alt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rendszer tumorszerű megbetegedése.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hu-HU" alt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Atípusos, éretlen sejtek árasztják el a szervezetet és jutnak a perifériás vérbe is, minél éretlenebbek a kóros sejtek, annál rosszabb a prognózis</a:t>
            </a:r>
          </a:p>
          <a:p>
            <a:pPr>
              <a:lnSpc>
                <a:spcPct val="80000"/>
              </a:lnSpc>
            </a:pPr>
            <a:endParaRPr lang="hu-HU" altLang="hu-H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20000"/>
              </a:lnSpc>
              <a:buNone/>
            </a:pPr>
            <a:r>
              <a:rPr lang="hu-HU" alt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</a:t>
            </a:r>
            <a:r>
              <a:rPr lang="hu-HU" altLang="hu-H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myeloid</a:t>
            </a:r>
            <a:r>
              <a:rPr lang="hu-HU" alt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rendszer burjánzásakor : </a:t>
            </a:r>
            <a:r>
              <a:rPr lang="hu-HU" altLang="hu-HU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myeloid</a:t>
            </a:r>
            <a:r>
              <a:rPr lang="hu-HU" altLang="hu-H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leukémia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hu-HU" alt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nyirokrendszer burjánzásakor: </a:t>
            </a:r>
            <a:r>
              <a:rPr lang="hu-HU" altLang="hu-HU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lymfoid</a:t>
            </a:r>
            <a:r>
              <a:rPr lang="hu-HU" altLang="hu-H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leukémia        </a:t>
            </a:r>
          </a:p>
          <a:p>
            <a:pPr>
              <a:lnSpc>
                <a:spcPct val="120000"/>
              </a:lnSpc>
            </a:pPr>
            <a:endParaRPr lang="hu-HU" altLang="hu-H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20000"/>
              </a:lnSpc>
              <a:buNone/>
            </a:pPr>
            <a:r>
              <a:rPr lang="hu-HU" altLang="hu-HU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Kiváltó ok nem tisztázott:</a:t>
            </a:r>
          </a:p>
          <a:p>
            <a:pPr>
              <a:lnSpc>
                <a:spcPct val="120000"/>
              </a:lnSpc>
            </a:pPr>
            <a:r>
              <a:rPr lang="hu-HU" altLang="hu-H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radioaktiv</a:t>
            </a:r>
            <a:r>
              <a:rPr lang="hu-HU" alt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sugárzás</a:t>
            </a:r>
          </a:p>
          <a:p>
            <a:pPr>
              <a:lnSpc>
                <a:spcPct val="120000"/>
              </a:lnSpc>
            </a:pPr>
            <a:r>
              <a:rPr lang="hu-HU" alt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kémiai anyagok /benzol/</a:t>
            </a:r>
          </a:p>
          <a:p>
            <a:pPr>
              <a:lnSpc>
                <a:spcPct val="120000"/>
              </a:lnSpc>
            </a:pPr>
            <a:r>
              <a:rPr lang="hu-HU" altLang="hu-H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virusfertőzés</a:t>
            </a:r>
            <a:endParaRPr lang="hu-HU" altLang="hu-H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</a:pPr>
            <a:r>
              <a:rPr lang="hu-HU" alt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genetikus tényezők?</a:t>
            </a:r>
          </a:p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331618586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1981200" y="980729"/>
            <a:ext cx="8229600" cy="514543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hu-HU" altLang="hu-HU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Akut leukémiák /</a:t>
            </a:r>
            <a:r>
              <a:rPr lang="hu-HU" altLang="hu-HU" u="sng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blasztózisok</a:t>
            </a:r>
            <a:r>
              <a:rPr lang="hu-HU" altLang="hu-HU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</a:p>
          <a:p>
            <a:pPr lvl="1"/>
            <a:r>
              <a:rPr lang="hu-HU" altLang="hu-H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irrevrezibilisek</a:t>
            </a:r>
            <a:r>
              <a:rPr lang="hu-HU" altLang="hu-H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rövid idő alatt halálhoz vezetnek (?)</a:t>
            </a:r>
          </a:p>
          <a:p>
            <a:pPr lvl="1"/>
            <a:r>
              <a:rPr lang="hu-HU" altLang="hu-H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csontvelőben és az egész szervezetben éretlen fehérvérsejtek burjánzanak </a:t>
            </a:r>
          </a:p>
          <a:p>
            <a:pPr lvl="1"/>
            <a:r>
              <a:rPr lang="hu-HU" altLang="hu-H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myeloblasztok</a:t>
            </a:r>
            <a:r>
              <a:rPr lang="hu-HU" altLang="hu-H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vagy </a:t>
            </a:r>
            <a:r>
              <a:rPr lang="hu-HU" altLang="hu-H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lymfoblasztok</a:t>
            </a:r>
            <a:endParaRPr lang="hu-HU" altLang="hu-H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hu-HU" altLang="hu-H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hu-HU" altLang="hu-H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AML: akut </a:t>
            </a:r>
            <a:r>
              <a:rPr lang="hu-HU" altLang="hu-H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mieloid</a:t>
            </a:r>
            <a:r>
              <a:rPr lang="hu-HU" altLang="hu-H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leukémia</a:t>
            </a:r>
          </a:p>
          <a:p>
            <a:pPr marL="0" indent="0">
              <a:buNone/>
            </a:pPr>
            <a:r>
              <a:rPr lang="hu-HU" altLang="hu-H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ALL: akut </a:t>
            </a:r>
            <a:r>
              <a:rPr lang="hu-HU" altLang="hu-H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limfoid</a:t>
            </a:r>
            <a:r>
              <a:rPr lang="hu-HU" altLang="hu-H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leukémia</a:t>
            </a:r>
          </a:p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392955166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8675" y="1578770"/>
            <a:ext cx="2952750" cy="2746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35" name="Text Box 5"/>
          <p:cNvSpPr txBox="1">
            <a:spLocks noChangeArrowheads="1"/>
          </p:cNvSpPr>
          <p:nvPr/>
        </p:nvSpPr>
        <p:spPr bwMode="auto">
          <a:xfrm>
            <a:off x="3071664" y="4653136"/>
            <a:ext cx="6540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hu-HU" altLang="hu-HU" sz="1800"/>
              <a:t>AML</a:t>
            </a:r>
          </a:p>
        </p:txBody>
      </p:sp>
      <p:pic>
        <p:nvPicPr>
          <p:cNvPr id="18436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71102" y="1532683"/>
            <a:ext cx="2727456" cy="28385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37" name="Text Box 7"/>
          <p:cNvSpPr txBox="1">
            <a:spLocks noChangeArrowheads="1"/>
          </p:cNvSpPr>
          <p:nvPr/>
        </p:nvSpPr>
        <p:spPr bwMode="auto">
          <a:xfrm>
            <a:off x="7705725" y="4545208"/>
            <a:ext cx="5905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hu-HU" altLang="hu-HU" sz="1800"/>
              <a:t>ALL</a:t>
            </a:r>
          </a:p>
        </p:txBody>
      </p:sp>
    </p:spTree>
    <p:extLst>
      <p:ext uri="{BB962C8B-B14F-4D97-AF65-F5344CB8AC3E}">
        <p14:creationId xmlns:p14="http://schemas.microsoft.com/office/powerpoint/2010/main" val="135870827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noFill/>
          <a:ln>
            <a:noFill/>
          </a:ln>
        </p:spPr>
        <p:txBody>
          <a:bodyPr>
            <a:normAutofit/>
          </a:bodyPr>
          <a:lstStyle/>
          <a:p>
            <a:r>
              <a:rPr lang="hu-HU" sz="4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Akut myeloid leukémia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1981200" y="2132857"/>
            <a:ext cx="8229600" cy="3993307"/>
          </a:xfrm>
        </p:spPr>
        <p:txBody>
          <a:bodyPr/>
          <a:lstStyle/>
          <a:p>
            <a:pPr marL="0" indent="0" algn="just">
              <a:buNone/>
            </a:pP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vérképző rendszer rosszindulatú megbetegedése. Myeloid irányban elkötelezett őssejt kontrollálatlan szaporodása.</a:t>
            </a:r>
          </a:p>
        </p:txBody>
      </p:sp>
    </p:spTree>
    <p:extLst>
      <p:ext uri="{BB962C8B-B14F-4D97-AF65-F5344CB8AC3E}">
        <p14:creationId xmlns:p14="http://schemas.microsoft.com/office/powerpoint/2010/main" val="26564926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z="4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Betegség okai</a:t>
            </a:r>
            <a:endParaRPr lang="hu-HU" dirty="0">
              <a:solidFill>
                <a:schemeClr val="tx1"/>
              </a:solidFill>
            </a:endParaRP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u-H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genetika,</a:t>
            </a:r>
          </a:p>
          <a:p>
            <a:r>
              <a:rPr lang="hu-H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több sejtvonalat is érintő myelodysplasia,</a:t>
            </a:r>
          </a:p>
          <a:p>
            <a:r>
              <a:rPr lang="hu-H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ionizáló sugárzás, </a:t>
            </a:r>
          </a:p>
          <a:p>
            <a:r>
              <a:rPr lang="hu-H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kémiai anyagok,</a:t>
            </a:r>
          </a:p>
          <a:p>
            <a:r>
              <a:rPr lang="hu-H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vírusfertőzés </a:t>
            </a:r>
          </a:p>
          <a:p>
            <a:pPr marL="0" indent="0">
              <a:buNone/>
            </a:pPr>
            <a:endParaRPr lang="hu-H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0523826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818322" y="434685"/>
            <a:ext cx="8229600" cy="1143000"/>
          </a:xfrm>
        </p:spPr>
        <p:txBody>
          <a:bodyPr/>
          <a:lstStyle/>
          <a:p>
            <a:r>
              <a:rPr lang="hu-HU" sz="4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Betegség tünetei </a:t>
            </a:r>
            <a:endParaRPr lang="hu-HU" dirty="0">
              <a:solidFill>
                <a:schemeClr val="tx1"/>
              </a:solidFill>
            </a:endParaRP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1991544" y="1772816"/>
            <a:ext cx="8229600" cy="3888432"/>
          </a:xfrm>
        </p:spPr>
        <p:txBody>
          <a:bodyPr>
            <a:normAutofit/>
          </a:bodyPr>
          <a:lstStyle/>
          <a:p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anaemia tünetei,</a:t>
            </a:r>
          </a:p>
          <a:p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labor: LDH, húgysav </a:t>
            </a:r>
          </a:p>
          <a:p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hepatomegalia</a:t>
            </a:r>
          </a:p>
          <a:p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splenomegalia</a:t>
            </a:r>
          </a:p>
          <a:p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granulocytahiány, </a:t>
            </a:r>
          </a:p>
          <a:p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thrombocytopenia tünetei, </a:t>
            </a:r>
          </a:p>
          <a:p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nyirokcsomó-duzzanat,</a:t>
            </a:r>
          </a:p>
          <a:p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fertőzések, </a:t>
            </a:r>
          </a:p>
          <a:p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vérzékenység</a:t>
            </a:r>
          </a:p>
        </p:txBody>
      </p:sp>
    </p:spTree>
    <p:extLst>
      <p:ext uri="{BB962C8B-B14F-4D97-AF65-F5344CB8AC3E}">
        <p14:creationId xmlns:p14="http://schemas.microsoft.com/office/powerpoint/2010/main" val="23746694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Tananyag tartalom</a:t>
            </a:r>
            <a:br>
              <a:rPr lang="hu-HU" dirty="0"/>
            </a:br>
            <a:r>
              <a:rPr lang="hu-HU" sz="1800" b="1" dirty="0">
                <a:solidFill>
                  <a:schemeClr val="tx1"/>
                </a:solidFill>
              </a:rPr>
              <a:t>A vérképző rendszer népegészségügyi jelentőségű megbetegedései, alkalmazott gyógyszeres terápia </a:t>
            </a:r>
            <a:br>
              <a:rPr lang="hu-HU" sz="1800" b="1" dirty="0">
                <a:solidFill>
                  <a:schemeClr val="tx1"/>
                </a:solidFill>
              </a:rPr>
            </a:br>
            <a:br>
              <a:rPr lang="hu-HU" sz="1800" b="1" dirty="0">
                <a:solidFill>
                  <a:schemeClr val="tx1"/>
                </a:solidFill>
              </a:rPr>
            </a:br>
            <a:endParaRPr lang="hu-HU" sz="1800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1104293" y="1939707"/>
            <a:ext cx="9067318" cy="4626556"/>
          </a:xfrm>
        </p:spPr>
        <p:txBody>
          <a:bodyPr>
            <a:normAutofit fontScale="77500" lnSpcReduction="20000"/>
          </a:bodyPr>
          <a:lstStyle/>
          <a:p>
            <a:pPr algn="just"/>
            <a:r>
              <a:rPr lang="hu-HU" dirty="0" err="1"/>
              <a:t>Anaemiák</a:t>
            </a:r>
            <a:r>
              <a:rPr lang="hu-HU" dirty="0"/>
              <a:t> kialakulásának okai, tünetei, a kórképben alkalmazott </a:t>
            </a:r>
            <a:r>
              <a:rPr lang="hu-HU" dirty="0" err="1"/>
              <a:t>invazív</a:t>
            </a:r>
            <a:r>
              <a:rPr lang="hu-HU" dirty="0"/>
              <a:t> </a:t>
            </a:r>
            <a:r>
              <a:rPr lang="hu-HU" dirty="0" err="1"/>
              <a:t>és</a:t>
            </a:r>
            <a:r>
              <a:rPr lang="hu-HU" dirty="0"/>
              <a:t> </a:t>
            </a:r>
            <a:r>
              <a:rPr lang="hu-HU" dirty="0" err="1"/>
              <a:t>noninvazív</a:t>
            </a:r>
            <a:r>
              <a:rPr lang="hu-HU" dirty="0"/>
              <a:t> diagnosztikai eljárások, terápiás lehetőségek, a terápia során felmerülő szakápolói feladatok, a kezelésében alkalmazott gyógyszerek és azok hatásmechanizmusai, indikációi, kontraindikációi, mellékhatásai, főbb készítmények. </a:t>
            </a:r>
          </a:p>
          <a:p>
            <a:pPr algn="just"/>
            <a:endParaRPr lang="hu-HU" dirty="0"/>
          </a:p>
          <a:p>
            <a:pPr algn="just"/>
            <a:r>
              <a:rPr lang="hu-HU" dirty="0"/>
              <a:t>Akut </a:t>
            </a:r>
            <a:r>
              <a:rPr lang="hu-HU" dirty="0" err="1"/>
              <a:t>myeloid</a:t>
            </a:r>
            <a:r>
              <a:rPr lang="hu-HU" dirty="0"/>
              <a:t> leukémia kialakulásának okai, tünetei, a kórképben alkalmazott </a:t>
            </a:r>
            <a:r>
              <a:rPr lang="hu-HU" dirty="0" err="1"/>
              <a:t>invazív</a:t>
            </a:r>
            <a:r>
              <a:rPr lang="hu-HU" dirty="0"/>
              <a:t> </a:t>
            </a:r>
            <a:r>
              <a:rPr lang="hu-HU" dirty="0" err="1"/>
              <a:t>és</a:t>
            </a:r>
            <a:r>
              <a:rPr lang="hu-HU" dirty="0"/>
              <a:t> </a:t>
            </a:r>
            <a:r>
              <a:rPr lang="hu-HU" dirty="0" err="1"/>
              <a:t>noninvazív</a:t>
            </a:r>
            <a:r>
              <a:rPr lang="hu-HU" dirty="0"/>
              <a:t> diagnosztikai eljárások, terápiás lehetőségek, a terápia során felmerülő szakápolói feladatok, a kezelésében alkalmazott gyógyszerek és azok hatásmechanizmusai, indikációi, kontraindikációi, mellékhatásai, főbb készítmények. </a:t>
            </a:r>
          </a:p>
          <a:p>
            <a:pPr algn="just"/>
            <a:endParaRPr lang="hu-HU" dirty="0"/>
          </a:p>
          <a:p>
            <a:pPr algn="just"/>
            <a:r>
              <a:rPr lang="hu-HU" dirty="0" err="1"/>
              <a:t>Hodgking</a:t>
            </a:r>
            <a:r>
              <a:rPr lang="hu-HU" dirty="0"/>
              <a:t>-, non </a:t>
            </a:r>
            <a:r>
              <a:rPr lang="hu-HU" dirty="0" err="1"/>
              <a:t>Hodgking</a:t>
            </a:r>
            <a:r>
              <a:rPr lang="hu-HU" dirty="0"/>
              <a:t> </a:t>
            </a:r>
            <a:r>
              <a:rPr lang="hu-HU" dirty="0" err="1"/>
              <a:t>lymphoma</a:t>
            </a:r>
            <a:r>
              <a:rPr lang="hu-HU" dirty="0"/>
              <a:t> okai, tünetei, a kórképben alkalmazott </a:t>
            </a:r>
            <a:r>
              <a:rPr lang="hu-HU" dirty="0" err="1"/>
              <a:t>invazív</a:t>
            </a:r>
            <a:r>
              <a:rPr lang="hu-HU" dirty="0"/>
              <a:t> </a:t>
            </a:r>
            <a:r>
              <a:rPr lang="hu-HU" dirty="0" err="1"/>
              <a:t>és</a:t>
            </a:r>
            <a:r>
              <a:rPr lang="hu-HU" dirty="0"/>
              <a:t> </a:t>
            </a:r>
            <a:r>
              <a:rPr lang="hu-HU" dirty="0" err="1"/>
              <a:t>noninvazív</a:t>
            </a:r>
            <a:r>
              <a:rPr lang="hu-HU" dirty="0"/>
              <a:t> diagnosztikai eljárások, terápiás lehetőségek, a terápia során felmerülő szakápolói feladatok, a kezelésében alkalmazott gyógyszerek és azok hatásmechanizmusai, indikációi, kontraindikációi, mellékhatásai, főbb készítmények. </a:t>
            </a:r>
          </a:p>
          <a:p>
            <a:pPr algn="just"/>
            <a:endParaRPr lang="hu-HU" dirty="0"/>
          </a:p>
          <a:p>
            <a:pPr algn="just"/>
            <a:r>
              <a:rPr lang="hu-HU" dirty="0" err="1"/>
              <a:t>Trombocytopenia</a:t>
            </a:r>
            <a:r>
              <a:rPr lang="hu-HU" dirty="0"/>
              <a:t> kialakulásának okai, tünetei, a kórképben alkalmazott </a:t>
            </a:r>
            <a:r>
              <a:rPr lang="hu-HU" dirty="0" err="1"/>
              <a:t>invazív</a:t>
            </a:r>
            <a:r>
              <a:rPr lang="hu-HU" dirty="0"/>
              <a:t> </a:t>
            </a:r>
            <a:r>
              <a:rPr lang="hu-HU" dirty="0" err="1"/>
              <a:t>és</a:t>
            </a:r>
            <a:r>
              <a:rPr lang="hu-HU" dirty="0"/>
              <a:t> </a:t>
            </a:r>
            <a:r>
              <a:rPr lang="hu-HU" dirty="0" err="1"/>
              <a:t>noninvazív</a:t>
            </a:r>
            <a:r>
              <a:rPr lang="hu-HU" dirty="0"/>
              <a:t> diagnosztikai eljárások, terápiás lehetőségek, a terápia során felmerülő szakápolói feladatok, a kezelésében alkalmazott gyógyszerek és azok hatásmechanizmusai, indikációi, kontraindikációi, mellékhatásai, főbb készítmények. </a:t>
            </a:r>
          </a:p>
          <a:p>
            <a:pPr algn="just"/>
            <a:endParaRPr lang="hu-HU" dirty="0"/>
          </a:p>
          <a:p>
            <a:pPr algn="just"/>
            <a:endParaRPr lang="hu-HU" dirty="0"/>
          </a:p>
          <a:p>
            <a:pPr algn="just"/>
            <a:endParaRPr lang="hu-HU" dirty="0"/>
          </a:p>
          <a:p>
            <a:pPr algn="just"/>
            <a:endParaRPr lang="hu-HU" dirty="0"/>
          </a:p>
        </p:txBody>
      </p:sp>
      <p:pic>
        <p:nvPicPr>
          <p:cNvPr id="4" name="Hang 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488738" y="6096000"/>
            <a:ext cx="487362" cy="546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01232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87885"/>
    </mc:Choice>
    <mc:Fallback xmlns="">
      <p:transition spd="slow" advTm="87885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z="4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Kórkép diagnosztikája</a:t>
            </a:r>
            <a:endParaRPr lang="hu-HU" dirty="0">
              <a:solidFill>
                <a:schemeClr val="tx1"/>
              </a:solidFill>
            </a:endParaRP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u-H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AML típus elkülönítése, morfológiai, citokaemiai, immunológiai, molekuláris biológiai és citogenetikai eszközökkel, </a:t>
            </a:r>
          </a:p>
          <a:p>
            <a:r>
              <a:rPr lang="hu-H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Perifériás vérkenet vizsgálat,</a:t>
            </a:r>
          </a:p>
          <a:p>
            <a:r>
              <a:rPr lang="hu-H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Csontvelőkenet vizsgálat, </a:t>
            </a:r>
          </a:p>
          <a:p>
            <a:r>
              <a:rPr lang="hu-H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Néha liquor vizsgálat.</a:t>
            </a:r>
          </a:p>
        </p:txBody>
      </p:sp>
    </p:spTree>
    <p:extLst>
      <p:ext uri="{BB962C8B-B14F-4D97-AF65-F5344CB8AC3E}">
        <p14:creationId xmlns:p14="http://schemas.microsoft.com/office/powerpoint/2010/main" val="141342305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z="4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Kórkép terápiája</a:t>
            </a:r>
            <a:endParaRPr lang="hu-HU" dirty="0">
              <a:solidFill>
                <a:schemeClr val="tx1"/>
              </a:solidFill>
            </a:endParaRP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hu-H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remissziókeltő-, megerősítő-, fenntartó kezelés</a:t>
            </a:r>
          </a:p>
          <a:p>
            <a:r>
              <a:rPr lang="hu-H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anaemia korrigálása, </a:t>
            </a:r>
          </a:p>
          <a:p>
            <a:r>
              <a:rPr lang="hu-H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vérkészítmények: vvt koncentrátum, thrombocytakészítmény adása</a:t>
            </a:r>
          </a:p>
          <a:p>
            <a:r>
              <a:rPr lang="hu-H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kemoterápia, </a:t>
            </a:r>
          </a:p>
          <a:p>
            <a:r>
              <a:rPr lang="hu-H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sugárkezelés,</a:t>
            </a:r>
          </a:p>
          <a:p>
            <a:r>
              <a:rPr lang="hu-H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szteroid kezelés,</a:t>
            </a:r>
          </a:p>
          <a:p>
            <a:r>
              <a:rPr lang="hu-H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gondos tüneti kezelés,</a:t>
            </a:r>
          </a:p>
          <a:p>
            <a:r>
              <a:rPr lang="hu-H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gyógyszeres szedatív terápia</a:t>
            </a:r>
          </a:p>
          <a:p>
            <a:r>
              <a:rPr lang="hu-H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gyógyszeres analgetikus terápia</a:t>
            </a:r>
          </a:p>
        </p:txBody>
      </p:sp>
    </p:spTree>
    <p:extLst>
      <p:ext uri="{BB962C8B-B14F-4D97-AF65-F5344CB8AC3E}">
        <p14:creationId xmlns:p14="http://schemas.microsoft.com/office/powerpoint/2010/main" val="174957956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981200" y="274638"/>
            <a:ext cx="8229600" cy="850106"/>
          </a:xfrm>
        </p:spPr>
        <p:txBody>
          <a:bodyPr>
            <a:normAutofit/>
          </a:bodyPr>
          <a:lstStyle/>
          <a:p>
            <a:r>
              <a:rPr lang="pt-BR" sz="3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Ápolói feladatok a páciens ellátása során </a:t>
            </a:r>
            <a:endParaRPr lang="hu-HU" sz="3600" dirty="0">
              <a:solidFill>
                <a:schemeClr val="tx1"/>
              </a:solidFill>
            </a:endParaRP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745503" y="2122492"/>
            <a:ext cx="11300723" cy="419548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hu-HU" sz="24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Egyéb ápolói feladatok:</a:t>
            </a:r>
          </a:p>
          <a:p>
            <a:pPr lvl="0"/>
            <a:r>
              <a:rPr lang="hu-H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Ápolási anamnézis felvétele</a:t>
            </a:r>
          </a:p>
          <a:p>
            <a:pPr lvl="0"/>
            <a:r>
              <a:rPr lang="hu-H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Vitális paraméter ellenőrzés </a:t>
            </a:r>
            <a:r>
              <a:rPr lang="hu-H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(vérnyomás, pulzus, légzés, testhőmérséklet)</a:t>
            </a:r>
          </a:p>
          <a:p>
            <a:r>
              <a:rPr lang="hu-H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Vérvétel: </a:t>
            </a:r>
          </a:p>
          <a:p>
            <a:pPr lvl="0"/>
            <a:r>
              <a:rPr lang="hu-H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Csontvelő biopszia </a:t>
            </a:r>
            <a:r>
              <a:rPr lang="hu-H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előkészítései, együttműködési valamint a vizsgálatot követő feladatok (lásd korábban)</a:t>
            </a:r>
          </a:p>
          <a:p>
            <a:pPr lvl="0"/>
            <a:r>
              <a:rPr lang="hu-H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Onkológiai kezelésre történő konzultációhoz történő előkészítés</a:t>
            </a:r>
          </a:p>
          <a:p>
            <a:pPr marL="0" indent="0">
              <a:buNone/>
            </a:pP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1670549803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noFill/>
          <a:ln>
            <a:noFill/>
          </a:ln>
        </p:spPr>
        <p:txBody>
          <a:bodyPr>
            <a:normAutofit/>
          </a:bodyPr>
          <a:lstStyle/>
          <a:p>
            <a:r>
              <a:rPr lang="hu-HU" sz="4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Hodgkin-kór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1981200" y="2132857"/>
            <a:ext cx="8229600" cy="3993307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hu-H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Monoklonális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B-sejtes lymphoma. A Hodgkin vagy Reed-Sternberg-(HRS)-sejtek a nyirokcsomók csíracentrumából származó monoklonális B-lymphociták szövettani jellemzői. Korai stádiumban lokalizált nyirokcsomó betegség képében jelentkezik. Nyirokrendszer mentén terjed. Előrehaladott stádiumban szisztémás, extralymphaticus szerveket (csontvelő, máj) is érintő megbetegedés.</a:t>
            </a:r>
          </a:p>
        </p:txBody>
      </p:sp>
    </p:spTree>
    <p:extLst>
      <p:ext uri="{BB962C8B-B14F-4D97-AF65-F5344CB8AC3E}">
        <p14:creationId xmlns:p14="http://schemas.microsoft.com/office/powerpoint/2010/main" val="3308511878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z="4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Betegség okai</a:t>
            </a:r>
            <a:endParaRPr lang="hu-HU" dirty="0">
              <a:solidFill>
                <a:schemeClr val="tx1"/>
              </a:solidFill>
            </a:endParaRP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u-H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Ismeretlen,</a:t>
            </a:r>
          </a:p>
          <a:p>
            <a:r>
              <a:rPr lang="hu-H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Epsein Barr vírussal hozzák kapcsolatba</a:t>
            </a:r>
          </a:p>
        </p:txBody>
      </p:sp>
    </p:spTree>
    <p:extLst>
      <p:ext uri="{BB962C8B-B14F-4D97-AF65-F5344CB8AC3E}">
        <p14:creationId xmlns:p14="http://schemas.microsoft.com/office/powerpoint/2010/main" val="3926656225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828261" y="170384"/>
            <a:ext cx="8229600" cy="1143000"/>
          </a:xfrm>
        </p:spPr>
        <p:txBody>
          <a:bodyPr/>
          <a:lstStyle/>
          <a:p>
            <a:r>
              <a:rPr lang="hu-HU" sz="4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Betegség tünetei </a:t>
            </a:r>
            <a:endParaRPr lang="hu-HU" dirty="0">
              <a:solidFill>
                <a:schemeClr val="tx1"/>
              </a:solidFill>
            </a:endParaRP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739213" y="1313384"/>
            <a:ext cx="11207622" cy="5544616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hu-H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Általános tünetek: úgynevezett B-tünetek: </a:t>
            </a:r>
          </a:p>
          <a:p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láz (&gt;38°C), jellegzetes, de nem gyakori a periódikus lázmenet;</a:t>
            </a:r>
          </a:p>
          <a:p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éjszakai verejtékezés; </a:t>
            </a:r>
          </a:p>
          <a:p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testsúlyvesztés, ez a testsúly &gt;10 %-a 6 hónap alatt; </a:t>
            </a:r>
          </a:p>
          <a:p>
            <a:pPr marL="0" indent="0">
              <a:buNone/>
            </a:pPr>
            <a:endParaRPr lang="hu-H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hu-H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Egyéb tünetek: </a:t>
            </a:r>
          </a:p>
          <a:p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teljesítőképesség csökkenés, </a:t>
            </a:r>
          </a:p>
          <a:p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esetleg bőrviszketés; </a:t>
            </a:r>
          </a:p>
          <a:p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nyirokcsomó fájdalom alkoholfogyasztás után (ritka) </a:t>
            </a:r>
          </a:p>
          <a:p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nyirokcsomó duzzanat: perifériás, legtöbbször törzs közeli nyirokcsomók (végtagduzzanat, mint nyomási tünet)</a:t>
            </a:r>
          </a:p>
          <a:p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hepato-, splenomegalia; </a:t>
            </a:r>
          </a:p>
          <a:p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idegrendszeri, endocrin zavarok, valamint csont-, tüdő- és endocrin érintettség egyaránt előfordul; </a:t>
            </a:r>
          </a:p>
          <a:p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labor: gyakran észlelhető meggyorsult We, esetleg LDH emelkedés és anaemia, jellemző az abszolút lymphocitopenia és eosinophilia</a:t>
            </a:r>
          </a:p>
        </p:txBody>
      </p:sp>
    </p:spTree>
    <p:extLst>
      <p:ext uri="{BB962C8B-B14F-4D97-AF65-F5344CB8AC3E}">
        <p14:creationId xmlns:p14="http://schemas.microsoft.com/office/powerpoint/2010/main" val="3958109910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z="4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Kórkép diagnosztikája</a:t>
            </a:r>
            <a:endParaRPr lang="hu-HU" dirty="0">
              <a:solidFill>
                <a:schemeClr val="tx1"/>
              </a:solidFill>
            </a:endParaRP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758686" y="1556994"/>
            <a:ext cx="10830339" cy="5472608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hu-H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Szöveti megerősítés: </a:t>
            </a:r>
          </a:p>
          <a:p>
            <a:r>
              <a:rPr lang="hu-H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megnagyobbodott vagy gyanús nyirokcsomók biopsziája</a:t>
            </a:r>
            <a:r>
              <a:rPr lang="hu-HU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(szövettani vizsgálat) </a:t>
            </a:r>
          </a:p>
          <a:p>
            <a:pPr marL="0" indent="0">
              <a:buNone/>
            </a:pPr>
            <a:endParaRPr lang="hu-H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hu-HU" sz="2800" dirty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https://www.youtube.com/watch?v=4AJ06SehRvM</a:t>
            </a:r>
          </a:p>
          <a:p>
            <a:pPr marL="0" indent="0">
              <a:buNone/>
            </a:pPr>
            <a:r>
              <a:rPr lang="hu-HU" sz="2800" dirty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https://www.youtube.com/watch?v=P-qQJChzlhM</a:t>
            </a:r>
            <a:endParaRPr lang="hu-H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hu-H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hu-H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Klinikai stádium megállapítása: </a:t>
            </a:r>
          </a:p>
          <a:p>
            <a:r>
              <a:rPr lang="hu-H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anamnézis felvétel, </a:t>
            </a:r>
          </a:p>
          <a:p>
            <a:r>
              <a:rPr lang="hu-H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fizikális vizsgálat (beleértve a nyirokcsomók státuszát), </a:t>
            </a:r>
          </a:p>
          <a:p>
            <a:r>
              <a:rPr lang="hu-H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labor (teljes vérkép, We, albumin)</a:t>
            </a:r>
          </a:p>
          <a:p>
            <a:r>
              <a:rPr lang="hu-H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kétirányú mellkas RTG </a:t>
            </a:r>
          </a:p>
          <a:p>
            <a:r>
              <a:rPr lang="hu-H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CT, </a:t>
            </a:r>
          </a:p>
          <a:p>
            <a:r>
              <a:rPr lang="hu-H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hasi UH  </a:t>
            </a:r>
          </a:p>
          <a:p>
            <a:r>
              <a:rPr lang="hu-H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PET</a:t>
            </a:r>
          </a:p>
          <a:p>
            <a:r>
              <a:rPr lang="hu-H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csontvelő biopszia (hisztológia+citológia)</a:t>
            </a:r>
          </a:p>
        </p:txBody>
      </p:sp>
    </p:spTree>
    <p:extLst>
      <p:ext uri="{BB962C8B-B14F-4D97-AF65-F5344CB8AC3E}">
        <p14:creationId xmlns:p14="http://schemas.microsoft.com/office/powerpoint/2010/main" val="4001246135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z="4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Kórkép terápiája</a:t>
            </a:r>
            <a:endParaRPr lang="hu-HU" dirty="0">
              <a:solidFill>
                <a:schemeClr val="tx1"/>
              </a:solidFill>
            </a:endParaRP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785260" y="2052918"/>
            <a:ext cx="10764010" cy="4195481"/>
          </a:xfrm>
        </p:spPr>
        <p:txBody>
          <a:bodyPr>
            <a:normAutofit/>
          </a:bodyPr>
          <a:lstStyle/>
          <a:p>
            <a:r>
              <a:rPr lang="hu-H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Csak a definitív diagnózis birtokában és a klinikai osztályozás után kezdhető: </a:t>
            </a:r>
            <a:r>
              <a:rPr lang="hu-H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radio</a:t>
            </a:r>
            <a:r>
              <a:rPr lang="hu-H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és/vagy kemoterápiás kezelés vagy a kettő együtt kombinálva. </a:t>
            </a:r>
          </a:p>
        </p:txBody>
      </p:sp>
    </p:spTree>
    <p:extLst>
      <p:ext uri="{BB962C8B-B14F-4D97-AF65-F5344CB8AC3E}">
        <p14:creationId xmlns:p14="http://schemas.microsoft.com/office/powerpoint/2010/main" val="2207325886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981200" y="274638"/>
            <a:ext cx="8229600" cy="850106"/>
          </a:xfrm>
        </p:spPr>
        <p:txBody>
          <a:bodyPr>
            <a:normAutofit/>
          </a:bodyPr>
          <a:lstStyle/>
          <a:p>
            <a:r>
              <a:rPr lang="pt-BR" sz="3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Ápolói feladatok a páciens ellátása során </a:t>
            </a:r>
            <a:endParaRPr lang="hu-HU" sz="3600" dirty="0">
              <a:solidFill>
                <a:schemeClr val="tx1"/>
              </a:solidFill>
            </a:endParaRP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614604" y="1943588"/>
            <a:ext cx="10962792" cy="419548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hu-HU" sz="26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Egyéb ápolói feladatok</a:t>
            </a:r>
            <a:r>
              <a:rPr lang="hu-HU" sz="2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lvl="0"/>
            <a:r>
              <a:rPr lang="hu-H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Ápolási anamnézis felvétele</a:t>
            </a:r>
          </a:p>
          <a:p>
            <a:pPr lvl="0"/>
            <a:r>
              <a:rPr lang="hu-H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Vitális paraméter ellenőrzés </a:t>
            </a:r>
            <a:r>
              <a:rPr lang="hu-H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(vérnyomás, pulzus, légzés, testhőmérséklet)</a:t>
            </a:r>
          </a:p>
          <a:p>
            <a:r>
              <a:rPr lang="hu-H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Vérvétel</a:t>
            </a:r>
          </a:p>
          <a:p>
            <a:pPr lvl="0"/>
            <a:r>
              <a:rPr lang="hu-HU" sz="2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Nyirokcsomó biopszia </a:t>
            </a:r>
            <a:r>
              <a:rPr lang="hu-H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előkészítési, együttműködési valamint a vizsgálatot követő feladatok</a:t>
            </a:r>
          </a:p>
          <a:p>
            <a:pPr lvl="0"/>
            <a:r>
              <a:rPr lang="hu-H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Onkológiai kezelésre történő konzultációhoz történő előkészítés</a:t>
            </a:r>
          </a:p>
          <a:p>
            <a:pPr marL="0" indent="0">
              <a:buNone/>
            </a:pP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1678083613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noFill/>
          <a:ln>
            <a:noFill/>
          </a:ln>
        </p:spPr>
        <p:txBody>
          <a:bodyPr>
            <a:normAutofit/>
          </a:bodyPr>
          <a:lstStyle/>
          <a:p>
            <a:r>
              <a:rPr lang="hu-HU" sz="4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Non-Hodgkin lymphoma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1981200" y="2132857"/>
            <a:ext cx="8229600" cy="3993307"/>
          </a:xfrm>
        </p:spPr>
        <p:txBody>
          <a:bodyPr/>
          <a:lstStyle/>
          <a:p>
            <a:pPr marL="0" indent="0" algn="just">
              <a:buNone/>
            </a:pP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nyirokszövet B- vagy T-lymphocytáinak klonális, daganatos megbetegedése.</a:t>
            </a:r>
          </a:p>
        </p:txBody>
      </p:sp>
    </p:spTree>
    <p:extLst>
      <p:ext uri="{BB962C8B-B14F-4D97-AF65-F5344CB8AC3E}">
        <p14:creationId xmlns:p14="http://schemas.microsoft.com/office/powerpoint/2010/main" val="28584734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noFill/>
          <a:ln>
            <a:noFill/>
          </a:ln>
        </p:spPr>
        <p:txBody>
          <a:bodyPr>
            <a:normAutofit/>
          </a:bodyPr>
          <a:lstStyle/>
          <a:p>
            <a:r>
              <a:rPr lang="hu-HU" sz="4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Vashiányos anaemia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646111" y="2122917"/>
            <a:ext cx="11101941" cy="3993307"/>
          </a:xfrm>
        </p:spPr>
        <p:txBody>
          <a:bodyPr/>
          <a:lstStyle/>
          <a:p>
            <a:pPr marL="0" indent="0" algn="just">
              <a:buNone/>
            </a:pP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Leggyakoribb, valamennyi anaemiák közül. A haemoglobin mennyisége nagyobb mértékben csökken, mint a vörösvértestek száma. Nincs megfelelő  vasmennyiség a haemoglobin képzéséhez.</a:t>
            </a:r>
          </a:p>
        </p:txBody>
      </p:sp>
    </p:spTree>
    <p:extLst>
      <p:ext uri="{BB962C8B-B14F-4D97-AF65-F5344CB8AC3E}">
        <p14:creationId xmlns:p14="http://schemas.microsoft.com/office/powerpoint/2010/main" val="1070600940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z="4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Betegség okai</a:t>
            </a:r>
            <a:endParaRPr lang="hu-HU" dirty="0">
              <a:solidFill>
                <a:schemeClr val="tx1"/>
              </a:solidFill>
            </a:endParaRP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1981200" y="1412777"/>
            <a:ext cx="8229600" cy="4713387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hu-H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Immundefektus:</a:t>
            </a:r>
          </a:p>
          <a:p>
            <a:r>
              <a:rPr lang="hu-H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veleszületett, pl. Wiskott-Aldrich-szindróma; </a:t>
            </a:r>
          </a:p>
          <a:p>
            <a:r>
              <a:rPr lang="hu-H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szerzett: immunszupresszív citosztatikus kezelés késői szövődménye, </a:t>
            </a:r>
          </a:p>
          <a:p>
            <a:r>
              <a:rPr lang="hu-H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HIV fertőzés, </a:t>
            </a:r>
          </a:p>
          <a:p>
            <a:r>
              <a:rPr lang="hu-H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autoimmun betegségek (pl.: Sjörgen-szindróma)</a:t>
            </a:r>
          </a:p>
          <a:p>
            <a:pPr marL="0" indent="0">
              <a:buNone/>
            </a:pPr>
            <a:endParaRPr lang="hu-H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hu-H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besugárzás, radioaktív anyagok expozíciójának késői szövődménye; </a:t>
            </a:r>
          </a:p>
          <a:p>
            <a:r>
              <a:rPr lang="hu-H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fertőzések: vírusok (HTLV I vagy II vírus, EBV), Helicobakter; </a:t>
            </a:r>
          </a:p>
          <a:p>
            <a:r>
              <a:rPr lang="hu-H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kémiai szerek</a:t>
            </a:r>
          </a:p>
          <a:p>
            <a:r>
              <a:rPr lang="hu-H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genetikai mutáció</a:t>
            </a:r>
          </a:p>
        </p:txBody>
      </p:sp>
    </p:spTree>
    <p:extLst>
      <p:ext uri="{BB962C8B-B14F-4D97-AF65-F5344CB8AC3E}">
        <p14:creationId xmlns:p14="http://schemas.microsoft.com/office/powerpoint/2010/main" val="1237065746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798444" y="355171"/>
            <a:ext cx="8229600" cy="1143000"/>
          </a:xfrm>
        </p:spPr>
        <p:txBody>
          <a:bodyPr/>
          <a:lstStyle/>
          <a:p>
            <a:r>
              <a:rPr lang="hu-HU" sz="4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Betegség tünetei </a:t>
            </a:r>
            <a:endParaRPr lang="hu-HU" dirty="0">
              <a:solidFill>
                <a:schemeClr val="tx1"/>
              </a:solidFill>
            </a:endParaRP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1106557" y="2111152"/>
            <a:ext cx="8229600" cy="5544616"/>
          </a:xfrm>
        </p:spPr>
        <p:txBody>
          <a:bodyPr>
            <a:normAutofit/>
          </a:bodyPr>
          <a:lstStyle/>
          <a:p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nyirokcsomó duzzanat, </a:t>
            </a:r>
          </a:p>
          <a:p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általános tünetek (láz, éjszakai izzadás, testsúlyvesztés=prognosztikailag kedvezőtlen B-tünetek), </a:t>
            </a:r>
          </a:p>
          <a:p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esetleg bőrelváltozások</a:t>
            </a:r>
          </a:p>
          <a:p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kb. 50%-ban infiltrált a csontvelő, esetleg kóros vérképpel: anaemia, leuko- és thrombocytopenia</a:t>
            </a:r>
          </a:p>
        </p:txBody>
      </p:sp>
    </p:spTree>
    <p:extLst>
      <p:ext uri="{BB962C8B-B14F-4D97-AF65-F5344CB8AC3E}">
        <p14:creationId xmlns:p14="http://schemas.microsoft.com/office/powerpoint/2010/main" val="4174343152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708991" y="275658"/>
            <a:ext cx="8229600" cy="1143000"/>
          </a:xfrm>
        </p:spPr>
        <p:txBody>
          <a:bodyPr/>
          <a:lstStyle/>
          <a:p>
            <a:r>
              <a:rPr lang="hu-HU" sz="4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Kórkép diagnosztikája</a:t>
            </a:r>
            <a:endParaRPr lang="hu-HU" dirty="0">
              <a:solidFill>
                <a:schemeClr val="tx1"/>
              </a:solidFill>
            </a:endParaRP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965380" y="1313384"/>
            <a:ext cx="8229600" cy="5544616"/>
          </a:xfrm>
        </p:spPr>
        <p:txBody>
          <a:bodyPr>
            <a:normAutofit fontScale="62500" lnSpcReduction="20000"/>
          </a:bodyPr>
          <a:lstStyle/>
          <a:p>
            <a:r>
              <a:rPr lang="hu-H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nyirokcsomó hisztológia; </a:t>
            </a:r>
          </a:p>
          <a:p>
            <a:r>
              <a:rPr lang="hu-H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anamnézis felvétel, </a:t>
            </a:r>
          </a:p>
          <a:p>
            <a:r>
              <a:rPr lang="hu-H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fizikális vizsgálat: nyirokcsomó státusz </a:t>
            </a:r>
          </a:p>
          <a:p>
            <a:r>
              <a:rPr lang="hu-H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labor: teljes vérkép, We, húgysav, LDH</a:t>
            </a:r>
          </a:p>
          <a:p>
            <a:r>
              <a:rPr lang="hu-H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mellkas RTG </a:t>
            </a:r>
          </a:p>
          <a:p>
            <a:r>
              <a:rPr lang="hu-H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CT, </a:t>
            </a:r>
          </a:p>
          <a:p>
            <a:r>
              <a:rPr lang="hu-H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hasi UH</a:t>
            </a:r>
          </a:p>
          <a:p>
            <a:r>
              <a:rPr lang="hu-H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PET-CT</a:t>
            </a:r>
          </a:p>
          <a:p>
            <a:r>
              <a:rPr lang="hu-H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nyirokcsomó-biopszia</a:t>
            </a:r>
          </a:p>
          <a:p>
            <a:r>
              <a:rPr lang="hu-H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csontvelő citológia és hisztológia, </a:t>
            </a:r>
          </a:p>
          <a:p>
            <a:r>
              <a:rPr lang="hu-H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csontvelő szcintigráfia, </a:t>
            </a:r>
          </a:p>
          <a:p>
            <a:r>
              <a:rPr lang="hu-H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szükség esetén: pl. gastroenterológiai, fül-orr-gégészeti vizsgálatok, </a:t>
            </a:r>
          </a:p>
          <a:p>
            <a:r>
              <a:rPr lang="hu-H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III. klinikai stádiumban májbiopszia</a:t>
            </a:r>
          </a:p>
          <a:p>
            <a:r>
              <a:rPr lang="hu-H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liquorcitológia</a:t>
            </a:r>
          </a:p>
          <a:p>
            <a:r>
              <a:rPr lang="hu-H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immuncitokémia</a:t>
            </a:r>
          </a:p>
          <a:p>
            <a:r>
              <a:rPr lang="hu-H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flow-citometriás vizsgálat</a:t>
            </a:r>
          </a:p>
        </p:txBody>
      </p:sp>
    </p:spTree>
    <p:extLst>
      <p:ext uri="{BB962C8B-B14F-4D97-AF65-F5344CB8AC3E}">
        <p14:creationId xmlns:p14="http://schemas.microsoft.com/office/powerpoint/2010/main" val="1435487786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z="4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Kórkép terápiája</a:t>
            </a:r>
            <a:endParaRPr lang="hu-HU" dirty="0">
              <a:solidFill>
                <a:schemeClr val="tx1"/>
              </a:solidFill>
            </a:endParaRP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1981200" y="1340769"/>
            <a:ext cx="8229600" cy="4785395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hu-H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Indolens lymphoma I és II stádiumában:</a:t>
            </a:r>
          </a:p>
          <a:p>
            <a:r>
              <a:rPr lang="hu-H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az érintett nyirokcsomó és szövet besugárzása történik; </a:t>
            </a:r>
          </a:p>
          <a:p>
            <a:endParaRPr lang="hu-H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hu-H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III és IV stádiumban:</a:t>
            </a:r>
          </a:p>
          <a:p>
            <a:r>
              <a:rPr lang="hu-H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kemoterápia , </a:t>
            </a:r>
          </a:p>
          <a:p>
            <a:r>
              <a:rPr lang="hu-H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interferon, </a:t>
            </a:r>
          </a:p>
          <a:p>
            <a:r>
              <a:rPr lang="hu-H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purinanalógok, monoklonális antitestek, autológ őssejt transzplantáció </a:t>
            </a:r>
          </a:p>
          <a:p>
            <a:pPr marL="0" indent="0">
              <a:buNone/>
            </a:pPr>
            <a:endParaRPr lang="hu-H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hu-H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Agresszív és kifejezetten agresszív lymphomák esetén kombinált kemoterápiát végeznek a stádiumtól függően sugárkezeléssel vagy anélkül, lehetőség szerint őssejt transzplantációval.</a:t>
            </a:r>
          </a:p>
        </p:txBody>
      </p:sp>
    </p:spTree>
    <p:extLst>
      <p:ext uri="{BB962C8B-B14F-4D97-AF65-F5344CB8AC3E}">
        <p14:creationId xmlns:p14="http://schemas.microsoft.com/office/powerpoint/2010/main" val="3796697047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981200" y="374029"/>
            <a:ext cx="8229600" cy="706090"/>
          </a:xfrm>
        </p:spPr>
        <p:txBody>
          <a:bodyPr>
            <a:normAutofit/>
          </a:bodyPr>
          <a:lstStyle/>
          <a:p>
            <a:r>
              <a:rPr lang="pt-BR" sz="3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Ápolói feladatok a páciens ellátása során</a:t>
            </a:r>
            <a:endParaRPr lang="hu-HU" sz="3600" dirty="0">
              <a:solidFill>
                <a:schemeClr val="tx1"/>
              </a:solidFill>
            </a:endParaRP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818321" y="1808923"/>
            <a:ext cx="11198087" cy="4133055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hu-HU" sz="28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Egyéb ápolói feladatok</a:t>
            </a:r>
            <a:r>
              <a:rPr lang="hu-H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lvl="0"/>
            <a:r>
              <a:rPr lang="hu-HU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Ápolási anamnézis felvétele</a:t>
            </a:r>
          </a:p>
          <a:p>
            <a:pPr lvl="0"/>
            <a:r>
              <a:rPr lang="hu-HU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Vitális paraméter ellenőrzés </a:t>
            </a:r>
            <a:r>
              <a:rPr lang="hu-H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(vérnyomás, pulzus, légzés, testhőmérséklet)</a:t>
            </a:r>
          </a:p>
          <a:p>
            <a:r>
              <a:rPr lang="hu-HU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Vérvétel </a:t>
            </a:r>
          </a:p>
          <a:p>
            <a:pPr lvl="0"/>
            <a:r>
              <a:rPr lang="hu-HU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Nyirokcsomó biopszia </a:t>
            </a:r>
            <a:r>
              <a:rPr lang="hu-H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előkészítési, együttműködési valamint a vizsgálatot követő feladatok</a:t>
            </a:r>
          </a:p>
          <a:p>
            <a:pPr lvl="0"/>
            <a:r>
              <a:rPr lang="hu-HU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Csontvelő biopszia </a:t>
            </a:r>
            <a:r>
              <a:rPr lang="hu-H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előkészítési, együttműködési valamint a vizsgálatot követő feladatok (lásd korábban)</a:t>
            </a:r>
          </a:p>
          <a:p>
            <a:pPr lvl="0"/>
            <a:r>
              <a:rPr lang="hu-H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Onkológiai kezelésre történő konzultációhoz történő előkészítés</a:t>
            </a:r>
          </a:p>
          <a:p>
            <a:pPr marL="0" indent="0">
              <a:buNone/>
            </a:pP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2063274372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1981200" y="274639"/>
            <a:ext cx="8147050" cy="993775"/>
          </a:xfrm>
          <a:noFill/>
        </p:spPr>
        <p:txBody>
          <a:bodyPr/>
          <a:lstStyle/>
          <a:p>
            <a:pPr eaLnBrk="1" hangingPunct="1"/>
            <a:r>
              <a:rPr lang="hu-HU" altLang="hu-HU" sz="4000">
                <a:solidFill>
                  <a:schemeClr val="tx1"/>
                </a:solidFill>
                <a:latin typeface="Times New Roman" pitchFamily="18" charset="0"/>
              </a:rPr>
              <a:t>A vérzékenységek felosztása</a:t>
            </a:r>
          </a:p>
        </p:txBody>
      </p:sp>
      <p:grpSp>
        <p:nvGrpSpPr>
          <p:cNvPr id="9219" name="Group 3"/>
          <p:cNvGrpSpPr>
            <a:grpSpLocks noChangeAspect="1"/>
          </p:cNvGrpSpPr>
          <p:nvPr/>
        </p:nvGrpSpPr>
        <p:grpSpPr bwMode="auto">
          <a:xfrm>
            <a:off x="1524000" y="1412875"/>
            <a:ext cx="9144000" cy="4749800"/>
            <a:chOff x="182" y="909"/>
            <a:chExt cx="2880" cy="2992"/>
          </a:xfrm>
        </p:grpSpPr>
        <p:sp>
          <p:nvSpPr>
            <p:cNvPr id="9229" name="AutoShape 4"/>
            <p:cNvSpPr>
              <a:spLocks noChangeAspect="1" noChangeArrowheads="1" noTextEdit="1"/>
            </p:cNvSpPr>
            <p:nvPr/>
          </p:nvSpPr>
          <p:spPr bwMode="auto">
            <a:xfrm>
              <a:off x="182" y="909"/>
              <a:ext cx="2880" cy="29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hu-HU"/>
            </a:p>
          </p:txBody>
        </p:sp>
        <p:sp>
          <p:nvSpPr>
            <p:cNvPr id="9230" name="Text Box 5"/>
            <p:cNvSpPr txBox="1">
              <a:spLocks noChangeArrowheads="1"/>
            </p:cNvSpPr>
            <p:nvPr/>
          </p:nvSpPr>
          <p:spPr bwMode="auto">
            <a:xfrm>
              <a:off x="1078" y="1408"/>
              <a:ext cx="975" cy="294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anchor="ctr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hu-HU" altLang="hu-HU" sz="2400" b="1" dirty="0" err="1">
                  <a:latin typeface="Times New Roman" pitchFamily="18" charset="0"/>
                </a:rPr>
                <a:t>Thrombocyta</a:t>
              </a:r>
              <a:r>
                <a:rPr lang="hu-HU" altLang="hu-HU" sz="2400" b="1" dirty="0">
                  <a:latin typeface="Times New Roman" pitchFamily="18" charset="0"/>
                </a:rPr>
                <a:t> eredetű</a:t>
              </a:r>
            </a:p>
          </p:txBody>
        </p:sp>
      </p:grpSp>
      <p:sp>
        <p:nvSpPr>
          <p:cNvPr id="9220" name="Line 6"/>
          <p:cNvSpPr>
            <a:spLocks noChangeShapeType="1"/>
          </p:cNvSpPr>
          <p:nvPr/>
        </p:nvSpPr>
        <p:spPr bwMode="auto">
          <a:xfrm flipH="1">
            <a:off x="4008438" y="2708276"/>
            <a:ext cx="1873250" cy="1152525"/>
          </a:xfrm>
          <a:prstGeom prst="line">
            <a:avLst/>
          </a:prstGeom>
          <a:noFill/>
          <a:ln w="9525">
            <a:solidFill>
              <a:srgbClr val="00FF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hu-HU"/>
          </a:p>
        </p:txBody>
      </p:sp>
      <p:sp>
        <p:nvSpPr>
          <p:cNvPr id="9221" name="Line 7"/>
          <p:cNvSpPr>
            <a:spLocks noChangeShapeType="1"/>
          </p:cNvSpPr>
          <p:nvPr/>
        </p:nvSpPr>
        <p:spPr bwMode="auto">
          <a:xfrm>
            <a:off x="5880101" y="2708276"/>
            <a:ext cx="1439863" cy="1152525"/>
          </a:xfrm>
          <a:prstGeom prst="line">
            <a:avLst/>
          </a:prstGeom>
          <a:noFill/>
          <a:ln w="9525">
            <a:solidFill>
              <a:srgbClr val="00FF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hu-HU"/>
          </a:p>
        </p:txBody>
      </p:sp>
      <p:sp>
        <p:nvSpPr>
          <p:cNvPr id="9222" name="Text Box 8"/>
          <p:cNvSpPr txBox="1">
            <a:spLocks noChangeArrowheads="1"/>
          </p:cNvSpPr>
          <p:nvPr/>
        </p:nvSpPr>
        <p:spPr bwMode="auto">
          <a:xfrm>
            <a:off x="2855914" y="4076700"/>
            <a:ext cx="2447925" cy="406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hu-HU" altLang="hu-HU" sz="2000" b="1">
                <a:latin typeface="Times New Roman" pitchFamily="18" charset="0"/>
              </a:rPr>
              <a:t>Thrombocytopeniák</a:t>
            </a:r>
          </a:p>
        </p:txBody>
      </p:sp>
      <p:sp>
        <p:nvSpPr>
          <p:cNvPr id="9223" name="Line 9"/>
          <p:cNvSpPr>
            <a:spLocks noChangeShapeType="1"/>
          </p:cNvSpPr>
          <p:nvPr/>
        </p:nvSpPr>
        <p:spPr bwMode="auto">
          <a:xfrm flipH="1">
            <a:off x="2711451" y="1412875"/>
            <a:ext cx="3313113" cy="863600"/>
          </a:xfrm>
          <a:prstGeom prst="line">
            <a:avLst/>
          </a:prstGeom>
          <a:noFill/>
          <a:ln w="9525">
            <a:solidFill>
              <a:srgbClr val="00FF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hu-HU"/>
          </a:p>
        </p:txBody>
      </p:sp>
      <p:sp>
        <p:nvSpPr>
          <p:cNvPr id="9224" name="Line 10"/>
          <p:cNvSpPr>
            <a:spLocks noChangeShapeType="1"/>
          </p:cNvSpPr>
          <p:nvPr/>
        </p:nvSpPr>
        <p:spPr bwMode="auto">
          <a:xfrm>
            <a:off x="6024563" y="1412876"/>
            <a:ext cx="0" cy="720725"/>
          </a:xfrm>
          <a:prstGeom prst="line">
            <a:avLst/>
          </a:prstGeom>
          <a:noFill/>
          <a:ln w="9525">
            <a:solidFill>
              <a:srgbClr val="00FF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hu-HU"/>
          </a:p>
        </p:txBody>
      </p:sp>
      <p:sp>
        <p:nvSpPr>
          <p:cNvPr id="9225" name="Text Box 11"/>
          <p:cNvSpPr txBox="1">
            <a:spLocks noChangeArrowheads="1"/>
          </p:cNvSpPr>
          <p:nvPr/>
        </p:nvSpPr>
        <p:spPr bwMode="auto">
          <a:xfrm>
            <a:off x="1847850" y="2465389"/>
            <a:ext cx="2160588" cy="4667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hu-HU" altLang="hu-HU" sz="2400" b="1">
                <a:latin typeface="Times New Roman" pitchFamily="18" charset="0"/>
              </a:rPr>
              <a:t>Érfal eredetű</a:t>
            </a:r>
          </a:p>
        </p:txBody>
      </p:sp>
      <p:sp>
        <p:nvSpPr>
          <p:cNvPr id="9226" name="Text Box 12"/>
          <p:cNvSpPr txBox="1">
            <a:spLocks noChangeArrowheads="1"/>
          </p:cNvSpPr>
          <p:nvPr/>
        </p:nvSpPr>
        <p:spPr bwMode="auto">
          <a:xfrm>
            <a:off x="7896225" y="2492376"/>
            <a:ext cx="2484438" cy="4667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hu-HU" altLang="hu-HU" sz="2400" b="1">
                <a:latin typeface="Times New Roman" pitchFamily="18" charset="0"/>
              </a:rPr>
              <a:t>Coagulopathiák</a:t>
            </a:r>
          </a:p>
        </p:txBody>
      </p:sp>
      <p:sp>
        <p:nvSpPr>
          <p:cNvPr id="9227" name="Text Box 13"/>
          <p:cNvSpPr txBox="1">
            <a:spLocks noChangeArrowheads="1"/>
          </p:cNvSpPr>
          <p:nvPr/>
        </p:nvSpPr>
        <p:spPr bwMode="auto">
          <a:xfrm>
            <a:off x="5808664" y="4076700"/>
            <a:ext cx="2592387" cy="406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hu-HU" altLang="hu-HU" sz="2000" b="1">
                <a:latin typeface="Times New Roman" pitchFamily="18" charset="0"/>
              </a:rPr>
              <a:t>Thrombocytopathiák</a:t>
            </a:r>
          </a:p>
        </p:txBody>
      </p:sp>
      <p:sp>
        <p:nvSpPr>
          <p:cNvPr id="9228" name="Line 14"/>
          <p:cNvSpPr>
            <a:spLocks noChangeShapeType="1"/>
          </p:cNvSpPr>
          <p:nvPr/>
        </p:nvSpPr>
        <p:spPr bwMode="auto">
          <a:xfrm>
            <a:off x="6024563" y="1412876"/>
            <a:ext cx="3097212" cy="792163"/>
          </a:xfrm>
          <a:prstGeom prst="line">
            <a:avLst/>
          </a:prstGeom>
          <a:noFill/>
          <a:ln w="9525">
            <a:solidFill>
              <a:srgbClr val="00FF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545888400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1981200" y="274639"/>
            <a:ext cx="8147050" cy="993775"/>
          </a:xfrm>
          <a:noFill/>
        </p:spPr>
        <p:txBody>
          <a:bodyPr/>
          <a:lstStyle/>
          <a:p>
            <a:pPr algn="ctr" eaLnBrk="1" hangingPunct="1"/>
            <a:r>
              <a:rPr lang="hu-HU" altLang="hu-HU" sz="4000" dirty="0">
                <a:solidFill>
                  <a:schemeClr val="tx1"/>
                </a:solidFill>
                <a:latin typeface="Times New Roman" pitchFamily="18" charset="0"/>
              </a:rPr>
              <a:t>A vérzékenységek felosztása</a:t>
            </a:r>
          </a:p>
        </p:txBody>
      </p:sp>
      <p:grpSp>
        <p:nvGrpSpPr>
          <p:cNvPr id="14339" name="Group 3"/>
          <p:cNvGrpSpPr>
            <a:grpSpLocks noChangeAspect="1"/>
          </p:cNvGrpSpPr>
          <p:nvPr/>
        </p:nvGrpSpPr>
        <p:grpSpPr bwMode="auto">
          <a:xfrm>
            <a:off x="1524000" y="1412875"/>
            <a:ext cx="9144000" cy="4749800"/>
            <a:chOff x="182" y="909"/>
            <a:chExt cx="2880" cy="2992"/>
          </a:xfrm>
        </p:grpSpPr>
        <p:sp>
          <p:nvSpPr>
            <p:cNvPr id="14352" name="AutoShape 4"/>
            <p:cNvSpPr>
              <a:spLocks noChangeAspect="1" noChangeArrowheads="1" noTextEdit="1"/>
            </p:cNvSpPr>
            <p:nvPr/>
          </p:nvSpPr>
          <p:spPr bwMode="auto">
            <a:xfrm>
              <a:off x="182" y="909"/>
              <a:ext cx="2880" cy="29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hu-HU"/>
            </a:p>
          </p:txBody>
        </p:sp>
        <p:sp>
          <p:nvSpPr>
            <p:cNvPr id="14353" name="Text Box 5"/>
            <p:cNvSpPr txBox="1">
              <a:spLocks noChangeArrowheads="1"/>
            </p:cNvSpPr>
            <p:nvPr/>
          </p:nvSpPr>
          <p:spPr bwMode="auto">
            <a:xfrm>
              <a:off x="1078" y="1408"/>
              <a:ext cx="975" cy="294"/>
            </a:xfrm>
            <a:prstGeom prst="rect">
              <a:avLst/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anchor="ctr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hu-HU" altLang="hu-HU" sz="2400" b="1">
                  <a:solidFill>
                    <a:srgbClr val="0033CC"/>
                  </a:solidFill>
                  <a:latin typeface="Times New Roman" pitchFamily="18" charset="0"/>
                </a:rPr>
                <a:t>Thrombocyta eredetű</a:t>
              </a:r>
            </a:p>
          </p:txBody>
        </p:sp>
      </p:grpSp>
      <p:sp>
        <p:nvSpPr>
          <p:cNvPr id="14340" name="Line 6"/>
          <p:cNvSpPr>
            <a:spLocks noChangeShapeType="1"/>
          </p:cNvSpPr>
          <p:nvPr/>
        </p:nvSpPr>
        <p:spPr bwMode="auto">
          <a:xfrm flipH="1">
            <a:off x="4008438" y="2708276"/>
            <a:ext cx="1873250" cy="1152525"/>
          </a:xfrm>
          <a:prstGeom prst="line">
            <a:avLst/>
          </a:prstGeom>
          <a:noFill/>
          <a:ln w="9525">
            <a:solidFill>
              <a:srgbClr val="00FF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hu-HU"/>
          </a:p>
        </p:txBody>
      </p:sp>
      <p:sp>
        <p:nvSpPr>
          <p:cNvPr id="14341" name="Line 7"/>
          <p:cNvSpPr>
            <a:spLocks noChangeShapeType="1"/>
          </p:cNvSpPr>
          <p:nvPr/>
        </p:nvSpPr>
        <p:spPr bwMode="auto">
          <a:xfrm>
            <a:off x="5880101" y="2708276"/>
            <a:ext cx="1800225" cy="1152525"/>
          </a:xfrm>
          <a:prstGeom prst="line">
            <a:avLst/>
          </a:prstGeom>
          <a:noFill/>
          <a:ln w="9525">
            <a:solidFill>
              <a:srgbClr val="00FF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hu-HU"/>
          </a:p>
        </p:txBody>
      </p:sp>
      <p:sp>
        <p:nvSpPr>
          <p:cNvPr id="14342" name="Text Box 8"/>
          <p:cNvSpPr txBox="1">
            <a:spLocks noChangeArrowheads="1"/>
          </p:cNvSpPr>
          <p:nvPr/>
        </p:nvSpPr>
        <p:spPr bwMode="auto">
          <a:xfrm>
            <a:off x="2855914" y="4076700"/>
            <a:ext cx="2447925" cy="406400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hu-HU" altLang="hu-HU" sz="2000" b="1">
                <a:solidFill>
                  <a:srgbClr val="0033CC"/>
                </a:solidFill>
                <a:latin typeface="Times New Roman" pitchFamily="18" charset="0"/>
              </a:rPr>
              <a:t>Thrombocytopeniák</a:t>
            </a:r>
          </a:p>
        </p:txBody>
      </p:sp>
      <p:sp>
        <p:nvSpPr>
          <p:cNvPr id="14343" name="Line 9"/>
          <p:cNvSpPr>
            <a:spLocks noChangeShapeType="1"/>
          </p:cNvSpPr>
          <p:nvPr/>
        </p:nvSpPr>
        <p:spPr bwMode="auto">
          <a:xfrm flipH="1">
            <a:off x="2711451" y="1412875"/>
            <a:ext cx="3313113" cy="863600"/>
          </a:xfrm>
          <a:prstGeom prst="line">
            <a:avLst/>
          </a:prstGeom>
          <a:noFill/>
          <a:ln w="9525">
            <a:solidFill>
              <a:srgbClr val="00FF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hu-HU"/>
          </a:p>
        </p:txBody>
      </p:sp>
      <p:sp>
        <p:nvSpPr>
          <p:cNvPr id="14344" name="Line 10"/>
          <p:cNvSpPr>
            <a:spLocks noChangeShapeType="1"/>
          </p:cNvSpPr>
          <p:nvPr/>
        </p:nvSpPr>
        <p:spPr bwMode="auto">
          <a:xfrm>
            <a:off x="6024563" y="1412876"/>
            <a:ext cx="0" cy="720725"/>
          </a:xfrm>
          <a:prstGeom prst="line">
            <a:avLst/>
          </a:prstGeom>
          <a:noFill/>
          <a:ln w="9525">
            <a:solidFill>
              <a:srgbClr val="00FF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hu-HU"/>
          </a:p>
        </p:txBody>
      </p:sp>
      <p:sp>
        <p:nvSpPr>
          <p:cNvPr id="14345" name="Text Box 11"/>
          <p:cNvSpPr txBox="1">
            <a:spLocks noChangeArrowheads="1"/>
          </p:cNvSpPr>
          <p:nvPr/>
        </p:nvSpPr>
        <p:spPr bwMode="auto">
          <a:xfrm>
            <a:off x="1847850" y="2465389"/>
            <a:ext cx="2160588" cy="4667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hu-HU" altLang="hu-HU" sz="2400" b="1">
                <a:latin typeface="Times New Roman" pitchFamily="18" charset="0"/>
              </a:rPr>
              <a:t>Érfal eredetű</a:t>
            </a:r>
          </a:p>
        </p:txBody>
      </p:sp>
      <p:sp>
        <p:nvSpPr>
          <p:cNvPr id="14346" name="Text Box 12"/>
          <p:cNvSpPr txBox="1">
            <a:spLocks noChangeArrowheads="1"/>
          </p:cNvSpPr>
          <p:nvPr/>
        </p:nvSpPr>
        <p:spPr bwMode="auto">
          <a:xfrm>
            <a:off x="7896225" y="2492376"/>
            <a:ext cx="2484438" cy="4667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hu-HU" altLang="hu-HU" sz="2400" b="1">
                <a:latin typeface="Times New Roman" pitchFamily="18" charset="0"/>
              </a:rPr>
              <a:t>Coagulopathiák</a:t>
            </a:r>
          </a:p>
        </p:txBody>
      </p:sp>
      <p:sp>
        <p:nvSpPr>
          <p:cNvPr id="14347" name="Text Box 13"/>
          <p:cNvSpPr txBox="1">
            <a:spLocks noChangeArrowheads="1"/>
          </p:cNvSpPr>
          <p:nvPr/>
        </p:nvSpPr>
        <p:spPr bwMode="auto">
          <a:xfrm>
            <a:off x="6311900" y="4076700"/>
            <a:ext cx="2592388" cy="406400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hu-HU" altLang="hu-HU" sz="2000" b="1">
                <a:solidFill>
                  <a:srgbClr val="0033CC"/>
                </a:solidFill>
                <a:latin typeface="Times New Roman" pitchFamily="18" charset="0"/>
              </a:rPr>
              <a:t>Thrombocytopathiák</a:t>
            </a:r>
          </a:p>
        </p:txBody>
      </p:sp>
      <p:sp>
        <p:nvSpPr>
          <p:cNvPr id="14348" name="Line 14"/>
          <p:cNvSpPr>
            <a:spLocks noChangeShapeType="1"/>
          </p:cNvSpPr>
          <p:nvPr/>
        </p:nvSpPr>
        <p:spPr bwMode="auto">
          <a:xfrm>
            <a:off x="6024563" y="1412876"/>
            <a:ext cx="3097212" cy="792163"/>
          </a:xfrm>
          <a:prstGeom prst="line">
            <a:avLst/>
          </a:prstGeom>
          <a:noFill/>
          <a:ln w="9525">
            <a:solidFill>
              <a:srgbClr val="00FF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hu-HU"/>
          </a:p>
        </p:txBody>
      </p:sp>
      <p:sp>
        <p:nvSpPr>
          <p:cNvPr id="14349" name="Text Box 15"/>
          <p:cNvSpPr txBox="1">
            <a:spLocks noChangeArrowheads="1"/>
          </p:cNvSpPr>
          <p:nvPr/>
        </p:nvSpPr>
        <p:spPr bwMode="auto">
          <a:xfrm>
            <a:off x="4008439" y="5157789"/>
            <a:ext cx="3889375" cy="788987"/>
          </a:xfrm>
          <a:prstGeom prst="rect">
            <a:avLst/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hu-HU" altLang="hu-HU" b="1">
                <a:solidFill>
                  <a:srgbClr val="CC0000"/>
                </a:solidFill>
                <a:latin typeface="Times New Roman" pitchFamily="18" charset="0"/>
              </a:rPr>
              <a:t>Thrombocytaszám, vérzés idő </a:t>
            </a:r>
            <a:endParaRPr lang="hu-HU" altLang="hu-HU" b="1" i="1">
              <a:solidFill>
                <a:srgbClr val="CC0000"/>
              </a:solidFill>
              <a:latin typeface="Times New Roman" pitchFamily="18" charset="0"/>
            </a:endParaRPr>
          </a:p>
          <a:p>
            <a:pPr algn="ctr" eaLnBrk="1" hangingPunct="1">
              <a:spcBef>
                <a:spcPct val="50000"/>
              </a:spcBef>
            </a:pPr>
            <a:r>
              <a:rPr lang="hu-HU" altLang="hu-HU" b="1">
                <a:solidFill>
                  <a:srgbClr val="CC0000"/>
                </a:solidFill>
                <a:latin typeface="Times New Roman" pitchFamily="18" charset="0"/>
              </a:rPr>
              <a:t>Thrombocyta aggregáció</a:t>
            </a:r>
          </a:p>
        </p:txBody>
      </p:sp>
      <p:sp>
        <p:nvSpPr>
          <p:cNvPr id="14350" name="Line 16"/>
          <p:cNvSpPr>
            <a:spLocks noChangeShapeType="1"/>
          </p:cNvSpPr>
          <p:nvPr/>
        </p:nvSpPr>
        <p:spPr bwMode="auto">
          <a:xfrm flipH="1" flipV="1">
            <a:off x="4800600" y="4581526"/>
            <a:ext cx="935038" cy="5762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hu-HU"/>
          </a:p>
        </p:txBody>
      </p:sp>
      <p:sp>
        <p:nvSpPr>
          <p:cNvPr id="14351" name="Line 17"/>
          <p:cNvSpPr>
            <a:spLocks noChangeShapeType="1"/>
          </p:cNvSpPr>
          <p:nvPr/>
        </p:nvSpPr>
        <p:spPr bwMode="auto">
          <a:xfrm flipV="1">
            <a:off x="5735639" y="4652964"/>
            <a:ext cx="936625" cy="5048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37399108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1981200" y="274639"/>
            <a:ext cx="8147050" cy="993775"/>
          </a:xfrm>
          <a:noFill/>
        </p:spPr>
        <p:txBody>
          <a:bodyPr/>
          <a:lstStyle/>
          <a:p>
            <a:pPr algn="ctr" eaLnBrk="1" hangingPunct="1"/>
            <a:r>
              <a:rPr lang="hu-HU" altLang="hu-HU" sz="4000" dirty="0">
                <a:solidFill>
                  <a:schemeClr val="tx1"/>
                </a:solidFill>
                <a:latin typeface="Times New Roman" pitchFamily="18" charset="0"/>
              </a:rPr>
              <a:t>A vérzékenységek felosztása</a:t>
            </a:r>
          </a:p>
        </p:txBody>
      </p:sp>
      <p:grpSp>
        <p:nvGrpSpPr>
          <p:cNvPr id="18435" name="Group 3"/>
          <p:cNvGrpSpPr>
            <a:grpSpLocks noChangeAspect="1"/>
          </p:cNvGrpSpPr>
          <p:nvPr/>
        </p:nvGrpSpPr>
        <p:grpSpPr bwMode="auto">
          <a:xfrm>
            <a:off x="1524000" y="1412875"/>
            <a:ext cx="9144000" cy="4749800"/>
            <a:chOff x="182" y="909"/>
            <a:chExt cx="2880" cy="2992"/>
          </a:xfrm>
          <a:noFill/>
        </p:grpSpPr>
        <p:sp>
          <p:nvSpPr>
            <p:cNvPr id="18447" name="AutoShape 4"/>
            <p:cNvSpPr>
              <a:spLocks noChangeAspect="1" noChangeArrowheads="1" noTextEdit="1"/>
            </p:cNvSpPr>
            <p:nvPr/>
          </p:nvSpPr>
          <p:spPr bwMode="auto">
            <a:xfrm>
              <a:off x="182" y="909"/>
              <a:ext cx="2880" cy="2992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hu-HU"/>
            </a:p>
          </p:txBody>
        </p:sp>
        <p:sp>
          <p:nvSpPr>
            <p:cNvPr id="18448" name="Text Box 5"/>
            <p:cNvSpPr txBox="1">
              <a:spLocks noChangeArrowheads="1"/>
            </p:cNvSpPr>
            <p:nvPr/>
          </p:nvSpPr>
          <p:spPr bwMode="auto">
            <a:xfrm>
              <a:off x="1078" y="1408"/>
              <a:ext cx="975" cy="294"/>
            </a:xfrm>
            <a:prstGeom prst="rect">
              <a:avLst/>
            </a:prstGeom>
            <a:solidFill>
              <a:schemeClr val="accent3">
                <a:lumMod val="40000"/>
                <a:lumOff val="6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anchor="ctr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hu-HU" altLang="hu-HU" sz="2400" b="1">
                  <a:solidFill>
                    <a:srgbClr val="0033CC"/>
                  </a:solidFill>
                  <a:latin typeface="Times New Roman" pitchFamily="18" charset="0"/>
                </a:rPr>
                <a:t>Thrombocyta eredetű</a:t>
              </a:r>
            </a:p>
          </p:txBody>
        </p:sp>
      </p:grpSp>
      <p:sp>
        <p:nvSpPr>
          <p:cNvPr id="18436" name="Line 6"/>
          <p:cNvSpPr>
            <a:spLocks noChangeShapeType="1"/>
          </p:cNvSpPr>
          <p:nvPr/>
        </p:nvSpPr>
        <p:spPr bwMode="auto">
          <a:xfrm flipH="1">
            <a:off x="4008438" y="2708276"/>
            <a:ext cx="1873250" cy="1152525"/>
          </a:xfrm>
          <a:prstGeom prst="line">
            <a:avLst/>
          </a:prstGeom>
          <a:noFill/>
          <a:ln w="9525">
            <a:solidFill>
              <a:srgbClr val="00FF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hu-HU"/>
          </a:p>
        </p:txBody>
      </p:sp>
      <p:sp>
        <p:nvSpPr>
          <p:cNvPr id="18437" name="Line 7"/>
          <p:cNvSpPr>
            <a:spLocks noChangeShapeType="1"/>
          </p:cNvSpPr>
          <p:nvPr/>
        </p:nvSpPr>
        <p:spPr bwMode="auto">
          <a:xfrm>
            <a:off x="5880101" y="2708276"/>
            <a:ext cx="1439863" cy="1152525"/>
          </a:xfrm>
          <a:prstGeom prst="line">
            <a:avLst/>
          </a:prstGeom>
          <a:noFill/>
          <a:ln w="9525">
            <a:solidFill>
              <a:srgbClr val="00FF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hu-HU"/>
          </a:p>
        </p:txBody>
      </p:sp>
      <p:sp>
        <p:nvSpPr>
          <p:cNvPr id="18438" name="Text Box 8"/>
          <p:cNvSpPr txBox="1">
            <a:spLocks noChangeArrowheads="1"/>
          </p:cNvSpPr>
          <p:nvPr/>
        </p:nvSpPr>
        <p:spPr bwMode="auto">
          <a:xfrm>
            <a:off x="2855914" y="4076700"/>
            <a:ext cx="2447925" cy="4064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hu-HU" altLang="hu-HU" sz="2000" b="1">
                <a:solidFill>
                  <a:srgbClr val="0033CC"/>
                </a:solidFill>
                <a:latin typeface="Times New Roman" pitchFamily="18" charset="0"/>
              </a:rPr>
              <a:t>Thrombocytopeniák</a:t>
            </a:r>
          </a:p>
        </p:txBody>
      </p:sp>
      <p:sp>
        <p:nvSpPr>
          <p:cNvPr id="18439" name="Line 9"/>
          <p:cNvSpPr>
            <a:spLocks noChangeShapeType="1"/>
          </p:cNvSpPr>
          <p:nvPr/>
        </p:nvSpPr>
        <p:spPr bwMode="auto">
          <a:xfrm flipH="1">
            <a:off x="2711451" y="1412875"/>
            <a:ext cx="3313113" cy="863600"/>
          </a:xfrm>
          <a:prstGeom prst="line">
            <a:avLst/>
          </a:prstGeom>
          <a:noFill/>
          <a:ln w="9525">
            <a:solidFill>
              <a:srgbClr val="00FF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hu-HU"/>
          </a:p>
        </p:txBody>
      </p:sp>
      <p:sp>
        <p:nvSpPr>
          <p:cNvPr id="18440" name="Line 10"/>
          <p:cNvSpPr>
            <a:spLocks noChangeShapeType="1"/>
          </p:cNvSpPr>
          <p:nvPr/>
        </p:nvSpPr>
        <p:spPr bwMode="auto">
          <a:xfrm>
            <a:off x="6024563" y="1412876"/>
            <a:ext cx="0" cy="720725"/>
          </a:xfrm>
          <a:prstGeom prst="line">
            <a:avLst/>
          </a:prstGeom>
          <a:noFill/>
          <a:ln w="9525">
            <a:solidFill>
              <a:srgbClr val="00FF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hu-HU"/>
          </a:p>
        </p:txBody>
      </p:sp>
      <p:sp>
        <p:nvSpPr>
          <p:cNvPr id="18441" name="Text Box 11"/>
          <p:cNvSpPr txBox="1">
            <a:spLocks noChangeArrowheads="1"/>
          </p:cNvSpPr>
          <p:nvPr/>
        </p:nvSpPr>
        <p:spPr bwMode="auto">
          <a:xfrm>
            <a:off x="1847850" y="2465389"/>
            <a:ext cx="2160588" cy="466725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hu-HU" altLang="hu-HU" sz="2400" b="1">
                <a:solidFill>
                  <a:srgbClr val="0033CC"/>
                </a:solidFill>
                <a:latin typeface="Times New Roman" pitchFamily="18" charset="0"/>
              </a:rPr>
              <a:t>Érfal eredetű</a:t>
            </a:r>
          </a:p>
        </p:txBody>
      </p:sp>
      <p:sp>
        <p:nvSpPr>
          <p:cNvPr id="18442" name="Text Box 12"/>
          <p:cNvSpPr txBox="1">
            <a:spLocks noChangeArrowheads="1"/>
          </p:cNvSpPr>
          <p:nvPr/>
        </p:nvSpPr>
        <p:spPr bwMode="auto">
          <a:xfrm>
            <a:off x="7896225" y="2492376"/>
            <a:ext cx="2484438" cy="466725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hu-HU" altLang="hu-HU" sz="2400" b="1">
                <a:solidFill>
                  <a:srgbClr val="0033CC"/>
                </a:solidFill>
                <a:latin typeface="Times New Roman" pitchFamily="18" charset="0"/>
              </a:rPr>
              <a:t>Coagulopathiák</a:t>
            </a:r>
          </a:p>
        </p:txBody>
      </p:sp>
      <p:sp>
        <p:nvSpPr>
          <p:cNvPr id="18443" name="Text Box 13"/>
          <p:cNvSpPr txBox="1">
            <a:spLocks noChangeArrowheads="1"/>
          </p:cNvSpPr>
          <p:nvPr/>
        </p:nvSpPr>
        <p:spPr bwMode="auto">
          <a:xfrm>
            <a:off x="5808664" y="4076700"/>
            <a:ext cx="2592387" cy="4064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hu-HU" altLang="hu-HU" sz="2000" b="1" dirty="0" err="1">
                <a:solidFill>
                  <a:srgbClr val="0033CC"/>
                </a:solidFill>
                <a:latin typeface="Times New Roman" pitchFamily="18" charset="0"/>
              </a:rPr>
              <a:t>Thrombocytopathiák</a:t>
            </a:r>
            <a:endParaRPr lang="hu-HU" altLang="hu-HU" sz="2000" b="1" dirty="0">
              <a:solidFill>
                <a:srgbClr val="0033CC"/>
              </a:solidFill>
              <a:latin typeface="Times New Roman" pitchFamily="18" charset="0"/>
            </a:endParaRPr>
          </a:p>
        </p:txBody>
      </p:sp>
      <p:sp>
        <p:nvSpPr>
          <p:cNvPr id="18444" name="Line 14"/>
          <p:cNvSpPr>
            <a:spLocks noChangeShapeType="1"/>
          </p:cNvSpPr>
          <p:nvPr/>
        </p:nvSpPr>
        <p:spPr bwMode="auto">
          <a:xfrm>
            <a:off x="6024563" y="1412876"/>
            <a:ext cx="3097212" cy="792163"/>
          </a:xfrm>
          <a:prstGeom prst="line">
            <a:avLst/>
          </a:prstGeom>
          <a:noFill/>
          <a:ln w="9525">
            <a:solidFill>
              <a:srgbClr val="00FF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hu-HU"/>
          </a:p>
        </p:txBody>
      </p:sp>
      <p:sp>
        <p:nvSpPr>
          <p:cNvPr id="18445" name="Text Box 15"/>
          <p:cNvSpPr txBox="1">
            <a:spLocks noChangeArrowheads="1"/>
          </p:cNvSpPr>
          <p:nvPr/>
        </p:nvSpPr>
        <p:spPr bwMode="auto">
          <a:xfrm>
            <a:off x="8616951" y="5589589"/>
            <a:ext cx="1692275" cy="650875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hu-HU" altLang="hu-HU" b="1">
                <a:solidFill>
                  <a:srgbClr val="CC0000"/>
                </a:solidFill>
                <a:latin typeface="Times New Roman" pitchFamily="18" charset="0"/>
              </a:rPr>
              <a:t>Alvadási idők: PI, APTI, TI</a:t>
            </a:r>
          </a:p>
        </p:txBody>
      </p:sp>
      <p:sp>
        <p:nvSpPr>
          <p:cNvPr id="18446" name="Line 16"/>
          <p:cNvSpPr>
            <a:spLocks noChangeShapeType="1"/>
          </p:cNvSpPr>
          <p:nvPr/>
        </p:nvSpPr>
        <p:spPr bwMode="auto">
          <a:xfrm flipV="1">
            <a:off x="9336088" y="3068638"/>
            <a:ext cx="0" cy="25209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701300336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noFill/>
          <a:ln>
            <a:noFill/>
          </a:ln>
        </p:spPr>
        <p:txBody>
          <a:bodyPr>
            <a:normAutofit/>
          </a:bodyPr>
          <a:lstStyle/>
          <a:p>
            <a:r>
              <a:rPr lang="hu-HU" sz="4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Thrombocytopenia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1096617" y="2321701"/>
            <a:ext cx="10919792" cy="3993307"/>
          </a:xfrm>
        </p:spPr>
        <p:txBody>
          <a:bodyPr/>
          <a:lstStyle/>
          <a:p>
            <a:pPr marL="0" indent="0" algn="just">
              <a:buNone/>
            </a:pP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Thrombocytopeniáról szólunk 110–150×10</a:t>
            </a:r>
            <a:r>
              <a:rPr lang="hu-HU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9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/l-nél kevesebb thrombocytaszám esetén, 50×10</a:t>
            </a:r>
            <a:r>
              <a:rPr lang="hu-HU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9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/l felett vérzékenység azonban ritkán fordul elő. Jelentős vérzés 20×10</a:t>
            </a:r>
            <a:r>
              <a:rPr lang="hu-HU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9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/l-nél kevesebb thrombocytaszám esetén várható.</a:t>
            </a:r>
          </a:p>
        </p:txBody>
      </p:sp>
    </p:spTree>
    <p:extLst>
      <p:ext uri="{BB962C8B-B14F-4D97-AF65-F5344CB8AC3E}">
        <p14:creationId xmlns:p14="http://schemas.microsoft.com/office/powerpoint/2010/main" val="1208312485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872682" y="183771"/>
            <a:ext cx="8229600" cy="1143000"/>
          </a:xfrm>
        </p:spPr>
        <p:txBody>
          <a:bodyPr/>
          <a:lstStyle/>
          <a:p>
            <a:r>
              <a:rPr lang="hu-HU" sz="4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Betegség okai</a:t>
            </a:r>
            <a:endParaRPr lang="hu-HU" dirty="0">
              <a:solidFill>
                <a:schemeClr val="tx1"/>
              </a:solidFill>
            </a:endParaRP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872682" y="1090058"/>
            <a:ext cx="9593221" cy="5589240"/>
          </a:xfrm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hu-H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Csökkent termelés: </a:t>
            </a:r>
          </a:p>
          <a:p>
            <a:r>
              <a:rPr lang="hu-H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vírusok, </a:t>
            </a:r>
          </a:p>
          <a:p>
            <a:r>
              <a:rPr lang="hu-H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leukémia, </a:t>
            </a:r>
          </a:p>
          <a:p>
            <a:r>
              <a:rPr lang="hu-H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ion sugárzás, </a:t>
            </a:r>
          </a:p>
          <a:p>
            <a:r>
              <a:rPr lang="hu-H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gyógyszerek</a:t>
            </a:r>
          </a:p>
          <a:p>
            <a:pPr marL="0" indent="0">
              <a:buNone/>
            </a:pPr>
            <a:endParaRPr lang="hu-H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hu-H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Fokozott pusztulás: </a:t>
            </a:r>
          </a:p>
          <a:p>
            <a:r>
              <a:rPr lang="hu-H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autoimmun betegség (pl. ITP-idiopathiás thrombocytopéniás purpura), </a:t>
            </a:r>
          </a:p>
          <a:p>
            <a:r>
              <a:rPr lang="hu-H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károsodott endotelhez  tapadva roncsolódnak a thrombociták (pl. DIC) </a:t>
            </a:r>
          </a:p>
          <a:p>
            <a:pPr marL="0" indent="0">
              <a:buNone/>
            </a:pPr>
            <a:endParaRPr lang="hu-H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hu-H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Fokozott tárolás a lépben: </a:t>
            </a:r>
          </a:p>
          <a:p>
            <a:r>
              <a:rPr lang="hu-H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portális hypertensio, </a:t>
            </a:r>
          </a:p>
          <a:p>
            <a:r>
              <a:rPr lang="hu-H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myeloproliferatív kórképek, </a:t>
            </a:r>
          </a:p>
          <a:p>
            <a:r>
              <a:rPr lang="hu-H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lymphoproliferatív kórképek, </a:t>
            </a:r>
          </a:p>
          <a:p>
            <a:r>
              <a:rPr lang="hu-H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tárolási betegségek</a:t>
            </a:r>
          </a:p>
          <a:p>
            <a:pPr marL="0" indent="0">
              <a:buNone/>
            </a:pPr>
            <a:endParaRPr lang="hu-H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hu-H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Hígulásos (dilúciós) betegségek </a:t>
            </a:r>
          </a:p>
          <a:p>
            <a:pPr marL="0" indent="0">
              <a:buNone/>
            </a:pPr>
            <a:r>
              <a:rPr lang="hu-H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Pseudothrombocytopenia</a:t>
            </a:r>
          </a:p>
        </p:txBody>
      </p:sp>
    </p:spTree>
    <p:extLst>
      <p:ext uri="{BB962C8B-B14F-4D97-AF65-F5344CB8AC3E}">
        <p14:creationId xmlns:p14="http://schemas.microsoft.com/office/powerpoint/2010/main" val="3223068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z="4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Betegség okai</a:t>
            </a:r>
            <a:endParaRPr lang="hu-HU" dirty="0">
              <a:solidFill>
                <a:schemeClr val="tx1"/>
              </a:solidFill>
            </a:endParaRP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1103312" y="2052918"/>
            <a:ext cx="5009253" cy="4195481"/>
          </a:xfrm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vérvesztés, </a:t>
            </a:r>
          </a:p>
          <a:p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vas felszívódási zavara, </a:t>
            </a:r>
          </a:p>
          <a:p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vas felhasználási zavara, </a:t>
            </a:r>
          </a:p>
          <a:p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táplálék alacsony vastartalma, </a:t>
            </a:r>
          </a:p>
          <a:p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raktározott vas tartalma csökken, </a:t>
            </a:r>
          </a:p>
          <a:p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serum ferritin koncentrációja csökken</a:t>
            </a:r>
          </a:p>
        </p:txBody>
      </p:sp>
      <p:sp>
        <p:nvSpPr>
          <p:cNvPr id="4" name="Tartalom helye 2"/>
          <p:cNvSpPr txBox="1">
            <a:spLocks/>
          </p:cNvSpPr>
          <p:nvPr/>
        </p:nvSpPr>
        <p:spPr>
          <a:xfrm>
            <a:off x="6848533" y="1441280"/>
            <a:ext cx="5143169" cy="5544616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>
            <a:normAutofit fontScale="85000" lnSpcReduction="10000"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20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5pPr>
            <a:lvl6pPr marL="2506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9pPr>
          </a:lstStyle>
          <a:p>
            <a:r>
              <a:rPr lang="hu-HU">
                <a:latin typeface="Times New Roman" panose="02020603050405020304" pitchFamily="18" charset="0"/>
                <a:cs typeface="Times New Roman" panose="02020603050405020304" pitchFamily="18" charset="0"/>
              </a:rPr>
              <a:t>sápadt bőr és nyálkahártyák, </a:t>
            </a:r>
          </a:p>
          <a:p>
            <a:r>
              <a:rPr lang="hu-HU">
                <a:latin typeface="Times New Roman" panose="02020603050405020304" pitchFamily="18" charset="0"/>
                <a:cs typeface="Times New Roman" panose="02020603050405020304" pitchFamily="18" charset="0"/>
              </a:rPr>
              <a:t>repedések a szájnyálkahártyán,</a:t>
            </a:r>
          </a:p>
          <a:p>
            <a:r>
              <a:rPr lang="hu-HU">
                <a:latin typeface="Times New Roman" panose="02020603050405020304" pitchFamily="18" charset="0"/>
                <a:cs typeface="Times New Roman" panose="02020603050405020304" pitchFamily="18" charset="0"/>
              </a:rPr>
              <a:t>nyelvégés,</a:t>
            </a:r>
          </a:p>
          <a:p>
            <a:r>
              <a:rPr lang="hu-HU">
                <a:latin typeface="Times New Roman" panose="02020603050405020304" pitchFamily="18" charset="0"/>
                <a:cs typeface="Times New Roman" panose="02020603050405020304" pitchFamily="18" charset="0"/>
              </a:rPr>
              <a:t>törékeny köröm; </a:t>
            </a:r>
          </a:p>
          <a:p>
            <a:r>
              <a:rPr lang="hu-HU">
                <a:latin typeface="Times New Roman" panose="02020603050405020304" pitchFamily="18" charset="0"/>
                <a:cs typeface="Times New Roman" panose="02020603050405020304" pitchFamily="18" charset="0"/>
              </a:rPr>
              <a:t>fáradékonyság,</a:t>
            </a:r>
          </a:p>
          <a:p>
            <a:r>
              <a:rPr lang="hu-HU">
                <a:latin typeface="Times New Roman" panose="02020603050405020304" pitchFamily="18" charset="0"/>
                <a:cs typeface="Times New Roman" panose="02020603050405020304" pitchFamily="18" charset="0"/>
              </a:rPr>
              <a:t>gyengeség; </a:t>
            </a:r>
          </a:p>
          <a:p>
            <a:r>
              <a:rPr lang="hu-HU">
                <a:latin typeface="Times New Roman" panose="02020603050405020304" pitchFamily="18" charset="0"/>
                <a:cs typeface="Times New Roman" panose="02020603050405020304" pitchFamily="18" charset="0"/>
              </a:rPr>
              <a:t>szédülés, </a:t>
            </a:r>
          </a:p>
          <a:p>
            <a:r>
              <a:rPr lang="hu-HU">
                <a:latin typeface="Times New Roman" panose="02020603050405020304" pitchFamily="18" charset="0"/>
                <a:cs typeface="Times New Roman" panose="02020603050405020304" pitchFamily="18" charset="0"/>
              </a:rPr>
              <a:t>fejfájás, </a:t>
            </a:r>
          </a:p>
          <a:p>
            <a:r>
              <a:rPr lang="hu-HU">
                <a:latin typeface="Times New Roman" panose="02020603050405020304" pitchFamily="18" charset="0"/>
                <a:cs typeface="Times New Roman" panose="02020603050405020304" pitchFamily="18" charset="0"/>
              </a:rPr>
              <a:t>nehézlégzés, </a:t>
            </a:r>
          </a:p>
          <a:p>
            <a:r>
              <a:rPr lang="hu-HU">
                <a:latin typeface="Times New Roman" panose="02020603050405020304" pitchFamily="18" charset="0"/>
                <a:cs typeface="Times New Roman" panose="02020603050405020304" pitchFamily="18" charset="0"/>
              </a:rPr>
              <a:t>kollapszushajlam, </a:t>
            </a:r>
          </a:p>
          <a:p>
            <a:r>
              <a:rPr lang="hu-HU">
                <a:latin typeface="Times New Roman" panose="02020603050405020304" pitchFamily="18" charset="0"/>
                <a:cs typeface="Times New Roman" panose="02020603050405020304" pitchFamily="18" charset="0"/>
              </a:rPr>
              <a:t>a haj töredezése, hullása, </a:t>
            </a:r>
          </a:p>
          <a:p>
            <a:r>
              <a:rPr lang="hu-HU">
                <a:latin typeface="Times New Roman" panose="02020603050405020304" pitchFamily="18" charset="0"/>
                <a:cs typeface="Times New Roman" panose="02020603050405020304" pitchFamily="18" charset="0"/>
              </a:rPr>
              <a:t>a szájnyálkahártya és a nyelv atrófiája, </a:t>
            </a:r>
          </a:p>
          <a:p>
            <a:r>
              <a:rPr lang="hu-HU">
                <a:latin typeface="Times New Roman" panose="02020603050405020304" pitchFamily="18" charset="0"/>
                <a:cs typeface="Times New Roman" panose="02020603050405020304" pitchFamily="18" charset="0"/>
              </a:rPr>
              <a:t>nyelési zavarok,</a:t>
            </a:r>
          </a:p>
          <a:p>
            <a:r>
              <a:rPr lang="hu-HU">
                <a:latin typeface="Times New Roman" panose="02020603050405020304" pitchFamily="18" charset="0"/>
                <a:cs typeface="Times New Roman" panose="02020603050405020304" pitchFamily="18" charset="0"/>
              </a:rPr>
              <a:t>savhiány, </a:t>
            </a:r>
          </a:p>
          <a:p>
            <a:r>
              <a:rPr lang="hu-HU">
                <a:latin typeface="Times New Roman" panose="02020603050405020304" pitchFamily="18" charset="0"/>
                <a:cs typeface="Times New Roman" panose="02020603050405020304" pitchFamily="18" charset="0"/>
              </a:rPr>
              <a:t>labor: mikrociter anaemia (kicsi vörösvértestek)</a:t>
            </a:r>
            <a:endParaRPr lang="hu-H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Cím 1"/>
          <p:cNvSpPr txBox="1">
            <a:spLocks/>
          </p:cNvSpPr>
          <p:nvPr/>
        </p:nvSpPr>
        <p:spPr>
          <a:xfrm>
            <a:off x="7159487" y="452718"/>
            <a:ext cx="3932583" cy="114300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200" b="0" i="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hu-HU" sz="40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Betegség tünetei </a:t>
            </a:r>
            <a:endParaRPr lang="hu-H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0252274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818322" y="245841"/>
            <a:ext cx="8229600" cy="1143000"/>
          </a:xfrm>
        </p:spPr>
        <p:txBody>
          <a:bodyPr/>
          <a:lstStyle/>
          <a:p>
            <a:r>
              <a:rPr lang="hu-HU" sz="4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Betegség tünetei </a:t>
            </a:r>
            <a:endParaRPr lang="hu-HU" dirty="0">
              <a:solidFill>
                <a:schemeClr val="tx1"/>
              </a:solidFill>
            </a:endParaRP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957875" y="1735494"/>
            <a:ext cx="8229600" cy="3888432"/>
          </a:xfrm>
        </p:spPr>
        <p:txBody>
          <a:bodyPr>
            <a:normAutofit/>
          </a:bodyPr>
          <a:lstStyle/>
          <a:p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vérzékenység, </a:t>
            </a:r>
          </a:p>
          <a:p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purpurás, </a:t>
            </a:r>
          </a:p>
          <a:p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suffusio,</a:t>
            </a:r>
          </a:p>
          <a:p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haematoma,</a:t>
            </a:r>
          </a:p>
          <a:p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petechiás vérzések, </a:t>
            </a:r>
          </a:p>
          <a:p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orr és ínyvérzés, </a:t>
            </a:r>
          </a:p>
          <a:p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nyálkahártyavérzés</a:t>
            </a:r>
          </a:p>
          <a:p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emésztő szervrendszeri vérzés</a:t>
            </a:r>
          </a:p>
          <a:p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urogenitális vérzés</a:t>
            </a:r>
          </a:p>
        </p:txBody>
      </p:sp>
    </p:spTree>
    <p:extLst>
      <p:ext uri="{BB962C8B-B14F-4D97-AF65-F5344CB8AC3E}">
        <p14:creationId xmlns:p14="http://schemas.microsoft.com/office/powerpoint/2010/main" val="2522500766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z="4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Kórkép diagnosztikája</a:t>
            </a:r>
            <a:endParaRPr lang="hu-HU" dirty="0">
              <a:solidFill>
                <a:schemeClr val="tx1"/>
              </a:solidFill>
            </a:endParaRP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u-H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anamnézis felvétel, </a:t>
            </a:r>
          </a:p>
          <a:p>
            <a:r>
              <a:rPr lang="hu-H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labor: teljes vérkép, </a:t>
            </a:r>
          </a:p>
          <a:p>
            <a:r>
              <a:rPr lang="hu-H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thrombocytaszám csökkenése, </a:t>
            </a:r>
          </a:p>
          <a:p>
            <a:r>
              <a:rPr lang="hu-H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leukocytosis, </a:t>
            </a:r>
          </a:p>
          <a:p>
            <a:r>
              <a:rPr lang="hu-H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LDH enzim vizsgálata, </a:t>
            </a:r>
          </a:p>
          <a:p>
            <a:r>
              <a:rPr lang="hu-H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kapilláris fragilitás vizsgálat</a:t>
            </a:r>
          </a:p>
        </p:txBody>
      </p:sp>
    </p:spTree>
    <p:extLst>
      <p:ext uri="{BB962C8B-B14F-4D97-AF65-F5344CB8AC3E}">
        <p14:creationId xmlns:p14="http://schemas.microsoft.com/office/powerpoint/2010/main" val="46719932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z="4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Kórkép terápiája</a:t>
            </a:r>
            <a:endParaRPr lang="hu-HU" dirty="0">
              <a:solidFill>
                <a:schemeClr val="tx1"/>
              </a:solidFill>
            </a:endParaRP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1981200" y="1196752"/>
            <a:ext cx="8229600" cy="5472608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hu-H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Heparin indukálta esetben</a:t>
            </a:r>
            <a:r>
              <a:rPr lang="hu-H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r>
              <a:rPr lang="hu-H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heparin kezelést azonnal el kell hagyni, </a:t>
            </a:r>
          </a:p>
          <a:p>
            <a:r>
              <a:rPr lang="hu-H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trombingátlók ajánlottak (hirudin, danaparoid és argatroban)</a:t>
            </a:r>
          </a:p>
          <a:p>
            <a:pPr marL="0" indent="0">
              <a:buNone/>
            </a:pPr>
            <a:endParaRPr lang="hu-H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hu-H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Idült immunthrombocytopeniás purpura:</a:t>
            </a:r>
          </a:p>
          <a:p>
            <a:r>
              <a:rPr lang="hu-H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szteroid terápia, </a:t>
            </a:r>
          </a:p>
          <a:p>
            <a:r>
              <a:rPr lang="hu-H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splenectomia  </a:t>
            </a:r>
          </a:p>
          <a:p>
            <a:pPr marL="0" indent="0">
              <a:buNone/>
            </a:pPr>
            <a:endParaRPr lang="hu-H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hu-H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Thromboticus thrombocytopeniás purpura és haemolyticus uraemiás szindróma:</a:t>
            </a:r>
          </a:p>
          <a:p>
            <a:r>
              <a:rPr lang="hu-H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plazmaferézis a legjobb eljárás 12-20 napig </a:t>
            </a:r>
          </a:p>
          <a:p>
            <a:pPr marL="0" indent="0">
              <a:buNone/>
            </a:pPr>
            <a:endParaRPr lang="hu-H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hu-H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Intravénás kortikoszteroid, szupportív kezelés (antibiotikum, húgyhajtók, veseműködés-, ion-, sav-bázis rendezése, intenzív megfigyelés, szükség esetén a vitális működés biztosítása) minden esetben indokolt. </a:t>
            </a:r>
          </a:p>
          <a:p>
            <a:pPr marL="0" indent="0">
              <a:buNone/>
            </a:pPr>
            <a:r>
              <a:rPr lang="hu-H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Nagy adagú (0,4–0,8 g/ttkg iv. 4, illetve 2 napon át) immunglobulin pótolhatja vagy kiegészítheti a plazma adását.</a:t>
            </a:r>
          </a:p>
        </p:txBody>
      </p:sp>
    </p:spTree>
    <p:extLst>
      <p:ext uri="{BB962C8B-B14F-4D97-AF65-F5344CB8AC3E}">
        <p14:creationId xmlns:p14="http://schemas.microsoft.com/office/powerpoint/2010/main" val="276600632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981200" y="274638"/>
            <a:ext cx="8229600" cy="706090"/>
          </a:xfrm>
        </p:spPr>
        <p:txBody>
          <a:bodyPr>
            <a:noAutofit/>
          </a:bodyPr>
          <a:lstStyle/>
          <a:p>
            <a:r>
              <a:rPr lang="hu-HU" sz="3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Ápolási </a:t>
            </a:r>
            <a:r>
              <a:rPr lang="pt-BR" sz="3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feladatok a páciens ellátása során </a:t>
            </a:r>
            <a:endParaRPr lang="hu-HU" sz="3200" dirty="0">
              <a:solidFill>
                <a:schemeClr val="tx1"/>
              </a:solidFill>
            </a:endParaRP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1103312" y="2052918"/>
            <a:ext cx="10276992" cy="419548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hu-HU" sz="24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Egyéb ápolói feladatok</a:t>
            </a:r>
            <a:r>
              <a:rPr lang="hu-H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lvl="0"/>
            <a:r>
              <a:rPr lang="hu-H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Ápolási anamnézis felvétele</a:t>
            </a:r>
          </a:p>
          <a:p>
            <a:pPr lvl="0"/>
            <a:r>
              <a:rPr lang="hu-H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Vitális paraméter ellenőrzés </a:t>
            </a:r>
            <a:r>
              <a:rPr lang="hu-H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(vérnyomás, pulzus, légzés, testhőmérséklet)</a:t>
            </a:r>
          </a:p>
          <a:p>
            <a:pPr lvl="0"/>
            <a:r>
              <a:rPr lang="hu-H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Vizelet vizsgálat</a:t>
            </a:r>
          </a:p>
          <a:p>
            <a:r>
              <a:rPr lang="hu-H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Vérvétel</a:t>
            </a:r>
          </a:p>
          <a:p>
            <a:r>
              <a:rPr lang="hu-H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Gyógyszeres szteroid (prednisolon) terápia </a:t>
            </a:r>
            <a:r>
              <a:rPr lang="hu-H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per os</a:t>
            </a:r>
          </a:p>
          <a:p>
            <a:pPr lvl="0"/>
            <a:r>
              <a:rPr lang="hu-H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Csontvelő vizsgálat </a:t>
            </a:r>
            <a:r>
              <a:rPr lang="hu-H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előkészítési, közreműködési feladatai, valamint a vizsgálat után a páciens ellátása</a:t>
            </a:r>
          </a:p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3989126941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noFill/>
          <a:ln>
            <a:noFill/>
          </a:ln>
        </p:spPr>
        <p:txBody>
          <a:bodyPr>
            <a:normAutofit/>
          </a:bodyPr>
          <a:lstStyle/>
          <a:p>
            <a:r>
              <a:rPr lang="hu-HU" sz="4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Haemophilia A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1981200" y="2132857"/>
            <a:ext cx="8229600" cy="3993307"/>
          </a:xfrm>
        </p:spPr>
        <p:txBody>
          <a:bodyPr/>
          <a:lstStyle/>
          <a:p>
            <a:pPr marL="0" indent="0" algn="just">
              <a:buNone/>
            </a:pP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Veleszületett, recesszíven öröklődő vérzékenység, a VIII faktor hiánya.</a:t>
            </a:r>
          </a:p>
        </p:txBody>
      </p:sp>
    </p:spTree>
    <p:extLst>
      <p:ext uri="{BB962C8B-B14F-4D97-AF65-F5344CB8AC3E}">
        <p14:creationId xmlns:p14="http://schemas.microsoft.com/office/powerpoint/2010/main" val="30894671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z="4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Betegség okai</a:t>
            </a:r>
            <a:endParaRPr lang="hu-HU" dirty="0">
              <a:solidFill>
                <a:schemeClr val="tx1"/>
              </a:solidFill>
            </a:endParaRP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u-H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VIII alvadási faktor hiánya </a:t>
            </a:r>
          </a:p>
          <a:p>
            <a:r>
              <a:rPr lang="hu-H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VIII alvadási faktor inaktivitása</a:t>
            </a:r>
          </a:p>
        </p:txBody>
      </p:sp>
    </p:spTree>
    <p:extLst>
      <p:ext uri="{BB962C8B-B14F-4D97-AF65-F5344CB8AC3E}">
        <p14:creationId xmlns:p14="http://schemas.microsoft.com/office/powerpoint/2010/main" val="3997973229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907773" y="444623"/>
            <a:ext cx="8229600" cy="1143000"/>
          </a:xfrm>
        </p:spPr>
        <p:txBody>
          <a:bodyPr/>
          <a:lstStyle/>
          <a:p>
            <a:r>
              <a:rPr lang="hu-HU" sz="4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Betegség tünetei </a:t>
            </a:r>
            <a:endParaRPr lang="hu-HU" dirty="0">
              <a:solidFill>
                <a:schemeClr val="tx1"/>
              </a:solidFill>
            </a:endParaRP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1991544" y="1844824"/>
            <a:ext cx="8229600" cy="3888432"/>
          </a:xfrm>
        </p:spPr>
        <p:txBody>
          <a:bodyPr>
            <a:normAutofit/>
          </a:bodyPr>
          <a:lstStyle/>
          <a:p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köldökzsinórvérzés, </a:t>
            </a:r>
          </a:p>
          <a:p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nagy kiterjedésű vérzések (</a:t>
            </a:r>
            <a:r>
              <a:rPr lang="hu-H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haematomák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),</a:t>
            </a:r>
          </a:p>
          <a:p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izomvérzések, </a:t>
            </a:r>
          </a:p>
          <a:p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ízületi vérzés arthropathiaval, </a:t>
            </a:r>
          </a:p>
          <a:p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utóvérzések (foghúzás)</a:t>
            </a:r>
          </a:p>
        </p:txBody>
      </p:sp>
    </p:spTree>
    <p:extLst>
      <p:ext uri="{BB962C8B-B14F-4D97-AF65-F5344CB8AC3E}">
        <p14:creationId xmlns:p14="http://schemas.microsoft.com/office/powerpoint/2010/main" val="4097022392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z="4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Kórkép diagnosztikája</a:t>
            </a:r>
            <a:endParaRPr lang="hu-HU" dirty="0">
              <a:solidFill>
                <a:schemeClr val="tx1"/>
              </a:solidFill>
            </a:endParaRP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u-H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pozitív családi anamnézis, </a:t>
            </a:r>
          </a:p>
          <a:p>
            <a:r>
              <a:rPr lang="hu-H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vérzéstípus, </a:t>
            </a:r>
          </a:p>
          <a:p>
            <a:r>
              <a:rPr lang="hu-H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labor: normális vérzési idő, megnyúlt PTI</a:t>
            </a:r>
          </a:p>
        </p:txBody>
      </p:sp>
    </p:spTree>
    <p:extLst>
      <p:ext uri="{BB962C8B-B14F-4D97-AF65-F5344CB8AC3E}">
        <p14:creationId xmlns:p14="http://schemas.microsoft.com/office/powerpoint/2010/main" val="4205361607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z="4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Kórkép terápiája</a:t>
            </a:r>
            <a:endParaRPr lang="hu-HU" dirty="0">
              <a:solidFill>
                <a:schemeClr val="tx1"/>
              </a:solidFill>
            </a:endParaRP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hu-H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Vérzés megelőzése, főleg a térdízületé </a:t>
            </a:r>
          </a:p>
          <a:p>
            <a:r>
              <a:rPr lang="hu-H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Thrombocita aggregatio gátló szerek kerülése (acetilszalicilsav) </a:t>
            </a:r>
          </a:p>
          <a:p>
            <a:r>
              <a:rPr lang="hu-H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Alapos lokális vérzéscsillapítás (gondos varrat, kompresszió, fibrinragasztó, fibrinolysis gátló), </a:t>
            </a:r>
          </a:p>
          <a:p>
            <a:r>
              <a:rPr lang="hu-H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Alvadási faktorok pótlása</a:t>
            </a:r>
          </a:p>
          <a:p>
            <a:r>
              <a:rPr lang="hu-H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Desmopressin - DDAVP enyhe hemophilia A-ban , fokozott vérzésveszély esetén, hatására az endothelben tárolt VIII C faktor és wWF felszabadul, csak néhány napig adható, mert a faktorkészlet kimerülését okozhatja</a:t>
            </a:r>
          </a:p>
        </p:txBody>
      </p:sp>
    </p:spTree>
    <p:extLst>
      <p:ext uri="{BB962C8B-B14F-4D97-AF65-F5344CB8AC3E}">
        <p14:creationId xmlns:p14="http://schemas.microsoft.com/office/powerpoint/2010/main" val="3194349815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noFill/>
          <a:ln>
            <a:noFill/>
          </a:ln>
        </p:spPr>
        <p:txBody>
          <a:bodyPr>
            <a:normAutofit/>
          </a:bodyPr>
          <a:lstStyle/>
          <a:p>
            <a:r>
              <a:rPr lang="hu-HU" sz="4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Haemophilia B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1981200" y="2132857"/>
            <a:ext cx="8229600" cy="3993307"/>
          </a:xfrm>
        </p:spPr>
        <p:txBody>
          <a:bodyPr/>
          <a:lstStyle/>
          <a:p>
            <a:pPr marL="0" indent="0" algn="just">
              <a:buNone/>
            </a:pP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Veleszületett vérzékenység, a IX faktor hiánya. Christmas–betegségnek is hívják.</a:t>
            </a:r>
          </a:p>
        </p:txBody>
      </p:sp>
    </p:spTree>
    <p:extLst>
      <p:ext uri="{BB962C8B-B14F-4D97-AF65-F5344CB8AC3E}">
        <p14:creationId xmlns:p14="http://schemas.microsoft.com/office/powerpoint/2010/main" val="38739915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z="4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Kórkép diagnosztikája</a:t>
            </a:r>
            <a:endParaRPr lang="hu-HU" dirty="0">
              <a:solidFill>
                <a:schemeClr val="tx1"/>
              </a:solidFill>
            </a:endParaRP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1104293" y="1695110"/>
            <a:ext cx="8946541" cy="4195481"/>
          </a:xfrm>
        </p:spPr>
        <p:txBody>
          <a:bodyPr>
            <a:normAutofit/>
          </a:bodyPr>
          <a:lstStyle/>
          <a:p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Anamnézis felvétel; </a:t>
            </a:r>
          </a:p>
          <a:p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Labor: Hgb, vvt, serum Fe, ferritin csökken, transzferrin vagy SeTfr emelkedik</a:t>
            </a:r>
          </a:p>
        </p:txBody>
      </p:sp>
      <p:sp>
        <p:nvSpPr>
          <p:cNvPr id="4" name="Cím 1"/>
          <p:cNvSpPr txBox="1">
            <a:spLocks/>
          </p:cNvSpPr>
          <p:nvPr/>
        </p:nvSpPr>
        <p:spPr>
          <a:xfrm>
            <a:off x="646111" y="3378135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200" b="0" i="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hu-HU" sz="40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Kórkép terápiája</a:t>
            </a:r>
            <a:endParaRPr lang="hu-HU" dirty="0">
              <a:solidFill>
                <a:schemeClr val="tx1"/>
              </a:solidFill>
            </a:endParaRPr>
          </a:p>
        </p:txBody>
      </p:sp>
      <p:sp>
        <p:nvSpPr>
          <p:cNvPr id="5" name="Tartalom helye 2"/>
          <p:cNvSpPr txBox="1">
            <a:spLocks/>
          </p:cNvSpPr>
          <p:nvPr/>
        </p:nvSpPr>
        <p:spPr>
          <a:xfrm>
            <a:off x="1182825" y="4448250"/>
            <a:ext cx="6380853" cy="224078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20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5pPr>
            <a:lvl6pPr marL="2506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9pPr>
          </a:lstStyle>
          <a:p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Vashiány okának tisztázása</a:t>
            </a:r>
          </a:p>
          <a:p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Súlyos vérzés esetén transzfúzió, </a:t>
            </a:r>
          </a:p>
          <a:p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Gyógyszeres:  vaspótló terápia: pl. </a:t>
            </a:r>
            <a:r>
              <a:rPr lang="hu-H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Ferro-folgamma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per os;  </a:t>
            </a:r>
          </a:p>
          <a:p>
            <a:r>
              <a:rPr lang="hu-H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Ferrlecit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i.v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– vasfelszívódás igazolt zavara esetén</a:t>
            </a:r>
          </a:p>
        </p:txBody>
      </p:sp>
    </p:spTree>
    <p:extLst>
      <p:ext uri="{BB962C8B-B14F-4D97-AF65-F5344CB8AC3E}">
        <p14:creationId xmlns:p14="http://schemas.microsoft.com/office/powerpoint/2010/main" val="415413098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z="4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Betegség okai</a:t>
            </a:r>
            <a:endParaRPr lang="hu-HU" dirty="0">
              <a:solidFill>
                <a:schemeClr val="tx1"/>
              </a:solidFill>
            </a:endParaRP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v-SE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IX alvadási faktor hiánya </a:t>
            </a:r>
            <a:endParaRPr lang="hu-H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sv-SE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IX alvadási faktor inaktivitása</a:t>
            </a:r>
            <a:endParaRPr lang="hu-H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69576023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748748" y="504258"/>
            <a:ext cx="8229600" cy="1143000"/>
          </a:xfrm>
        </p:spPr>
        <p:txBody>
          <a:bodyPr/>
          <a:lstStyle/>
          <a:p>
            <a:r>
              <a:rPr lang="hu-HU" sz="4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Betegség tünetei </a:t>
            </a:r>
            <a:endParaRPr lang="hu-HU" dirty="0">
              <a:solidFill>
                <a:schemeClr val="tx1"/>
              </a:solidFill>
            </a:endParaRP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878362" y="2093302"/>
            <a:ext cx="8229600" cy="3888432"/>
          </a:xfrm>
        </p:spPr>
        <p:txBody>
          <a:bodyPr>
            <a:normAutofit/>
          </a:bodyPr>
          <a:lstStyle/>
          <a:p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orrvérzés</a:t>
            </a:r>
          </a:p>
          <a:p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utóvérzések (foghúzás)</a:t>
            </a:r>
          </a:p>
          <a:p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nagyobb kiterjedésű vérzések (</a:t>
            </a:r>
            <a:r>
              <a:rPr lang="hu-H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haematomák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), </a:t>
            </a:r>
          </a:p>
          <a:p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izomvérzések, </a:t>
            </a:r>
          </a:p>
          <a:p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ízületi vérzés arthropathiaval, </a:t>
            </a:r>
          </a:p>
        </p:txBody>
      </p:sp>
    </p:spTree>
    <p:extLst>
      <p:ext uri="{BB962C8B-B14F-4D97-AF65-F5344CB8AC3E}">
        <p14:creationId xmlns:p14="http://schemas.microsoft.com/office/powerpoint/2010/main" val="4128132260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z="4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Kórkép diagnosztikája</a:t>
            </a:r>
            <a:endParaRPr lang="hu-HU" dirty="0">
              <a:solidFill>
                <a:schemeClr val="tx1"/>
              </a:solidFill>
            </a:endParaRP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u-H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pozitív családi anamnézis, </a:t>
            </a:r>
          </a:p>
          <a:p>
            <a:r>
              <a:rPr lang="hu-H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vérzéstípus, </a:t>
            </a:r>
          </a:p>
          <a:p>
            <a:r>
              <a:rPr lang="hu-H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labor: normális vérzési idő, megnyúlt PTI</a:t>
            </a:r>
          </a:p>
        </p:txBody>
      </p:sp>
    </p:spTree>
    <p:extLst>
      <p:ext uri="{BB962C8B-B14F-4D97-AF65-F5344CB8AC3E}">
        <p14:creationId xmlns:p14="http://schemas.microsoft.com/office/powerpoint/2010/main" val="2453558267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z="4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Kórkép terápiája</a:t>
            </a:r>
            <a:endParaRPr lang="hu-HU" dirty="0">
              <a:solidFill>
                <a:schemeClr val="tx1"/>
              </a:solidFill>
            </a:endParaRP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u-H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Vérzés megelőzése, főleg a térdízületé. </a:t>
            </a:r>
          </a:p>
          <a:p>
            <a:r>
              <a:rPr lang="hu-H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Thrombocita aggregatio gátló szerek kerülése (acetilszalicilsav). </a:t>
            </a:r>
          </a:p>
          <a:p>
            <a:r>
              <a:rPr lang="hu-H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Alapos lokális vérzéscsillapítás (gondos varrat, kompresszió, fibrinragasztó, fibrinolísis gátló), </a:t>
            </a:r>
          </a:p>
          <a:p>
            <a:r>
              <a:rPr lang="hu-H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Alvadási faktorok pótlása</a:t>
            </a:r>
          </a:p>
        </p:txBody>
      </p:sp>
    </p:spTree>
    <p:extLst>
      <p:ext uri="{BB962C8B-B14F-4D97-AF65-F5344CB8AC3E}">
        <p14:creationId xmlns:p14="http://schemas.microsoft.com/office/powerpoint/2010/main" val="1202187125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2207568" y="2132857"/>
            <a:ext cx="7772400" cy="1500187"/>
          </a:xfrm>
        </p:spPr>
        <p:txBody>
          <a:bodyPr>
            <a:normAutofit fontScale="25000" lnSpcReduction="20000"/>
          </a:bodyPr>
          <a:lstStyle/>
          <a:p>
            <a:pPr algn="ctr"/>
            <a:endParaRPr lang="hu-H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hu-H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hu-H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hu-H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hu-HU" sz="11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vér és a vérképzés gyógyszertana</a:t>
            </a:r>
            <a:endParaRPr lang="hu-HU" sz="1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hu-H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hu-H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99047039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Ajánlott szakirodalom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1981200" y="2060848"/>
            <a:ext cx="8229600" cy="4797152"/>
          </a:xfrm>
        </p:spPr>
        <p:txBody>
          <a:bodyPr/>
          <a:lstStyle/>
          <a:p>
            <a:r>
              <a:rPr lang="hu-HU" sz="3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Vágvölgyi Ágnes: Gyógyszertani alapismeretek ápolóknak, </a:t>
            </a:r>
            <a:r>
              <a:rPr lang="hu-HU" sz="3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Kádix</a:t>
            </a:r>
            <a:r>
              <a:rPr lang="hu-HU" sz="3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2010 Budapest</a:t>
            </a:r>
          </a:p>
          <a:p>
            <a:pPr marL="0" indent="0">
              <a:buNone/>
            </a:pPr>
            <a:endParaRPr lang="hu-HU" sz="3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442078175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Vérképzésre ható gyógyszerek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hu-HU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Hiányanémiák gyógyszerei: </a:t>
            </a:r>
          </a:p>
          <a:p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vas hiányos anémia és kezelése:</a:t>
            </a:r>
          </a:p>
          <a:p>
            <a:pPr lvl="1"/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MALTOFER</a:t>
            </a:r>
          </a:p>
          <a:p>
            <a:pPr lvl="1"/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MALTOFER FOLIC</a:t>
            </a:r>
          </a:p>
          <a:p>
            <a:pPr lvl="1"/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NEO-FERRO-FOLGAMMA	</a:t>
            </a:r>
          </a:p>
          <a:p>
            <a:pPr lvl="1"/>
            <a:endParaRPr lang="hu-H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hu-H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Ferrlecit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hu-H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iv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inj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3850703565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997630" y="980728"/>
            <a:ext cx="9587543" cy="525658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hu-HU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Hiányanémiák gyógyszerei: </a:t>
            </a:r>
          </a:p>
          <a:p>
            <a:r>
              <a:rPr lang="hu-H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Megablasztos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anaemia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kezelése: </a:t>
            </a:r>
          </a:p>
          <a:p>
            <a:pPr lvl="1"/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hu-HU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12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vitamin készítmények: </a:t>
            </a:r>
          </a:p>
          <a:p>
            <a:pPr lvl="2"/>
            <a:r>
              <a:rPr lang="hu-H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cyanocobalamin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lvl="3"/>
            <a:r>
              <a:rPr lang="hu-H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VITAMIN B</a:t>
            </a:r>
            <a:r>
              <a:rPr lang="hu-HU" b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12 </a:t>
            </a:r>
            <a:r>
              <a:rPr lang="hu-H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300,1000 </a:t>
            </a:r>
            <a:r>
              <a:rPr lang="hu-HU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mikrogramm</a:t>
            </a:r>
            <a:r>
              <a:rPr lang="hu-H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inj</a:t>
            </a:r>
            <a:r>
              <a:rPr lang="hu-H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hu-HU" b="1" baseline="-25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endParaRPr lang="hu-H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Folsav készítmények:</a:t>
            </a:r>
          </a:p>
          <a:p>
            <a:pPr lvl="2"/>
            <a:r>
              <a:rPr lang="hu-H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acidum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folicum</a:t>
            </a:r>
            <a:endParaRPr lang="hu-H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3"/>
            <a:r>
              <a:rPr lang="hu-H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FOLSAV  3mg </a:t>
            </a:r>
            <a:r>
              <a:rPr lang="hu-HU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tbl</a:t>
            </a:r>
            <a:r>
              <a:rPr lang="hu-H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lvl="3"/>
            <a:r>
              <a:rPr lang="hu-H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HUMA-FOLACID  5mg </a:t>
            </a:r>
            <a:r>
              <a:rPr lang="hu-HU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tbl</a:t>
            </a:r>
            <a:r>
              <a:rPr lang="hu-H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lvl="3"/>
            <a:r>
              <a:rPr lang="hu-H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EUROVIT FOLSAV  3mg </a:t>
            </a:r>
            <a:r>
              <a:rPr lang="hu-HU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tbl</a:t>
            </a:r>
            <a:r>
              <a:rPr lang="hu-H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2655181128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Véralvadás gyógyszertana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hu-H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</a:t>
            </a:r>
            <a:r>
              <a:rPr lang="hu-H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hemosztázisra</a:t>
            </a:r>
            <a:r>
              <a:rPr lang="hu-H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ható gyógyszerek hatásuk szerint két nagy csoportba sorolhatók.</a:t>
            </a:r>
          </a:p>
          <a:p>
            <a:endParaRPr lang="hu-H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hu-H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Trombózisok megelőzésére ill. </a:t>
            </a:r>
            <a:r>
              <a:rPr lang="hu-H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trombotikus</a:t>
            </a:r>
            <a:r>
              <a:rPr lang="hu-H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betegségek gyógyítására alkalmazhatunk:</a:t>
            </a:r>
          </a:p>
          <a:p>
            <a:pPr lvl="1"/>
            <a:r>
              <a:rPr lang="hu-H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Antikoagulánsok</a:t>
            </a:r>
            <a:endParaRPr lang="hu-H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hu-H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Fibrinolitikumok</a:t>
            </a:r>
            <a:r>
              <a:rPr lang="hu-H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hu-H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trombolitikumok</a:t>
            </a:r>
            <a:r>
              <a:rPr lang="hu-H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és</a:t>
            </a:r>
          </a:p>
          <a:p>
            <a:pPr lvl="1"/>
            <a:r>
              <a:rPr lang="hu-H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Trombocita-</a:t>
            </a:r>
            <a:r>
              <a:rPr lang="hu-H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aggregációt</a:t>
            </a:r>
            <a:r>
              <a:rPr lang="hu-H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gátló szerek</a:t>
            </a:r>
          </a:p>
          <a:p>
            <a:endParaRPr lang="hu-H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hu-H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Fokozott vérzékenységgel járó betegségeket és állapotokat </a:t>
            </a:r>
          </a:p>
          <a:p>
            <a:pPr lvl="1"/>
            <a:r>
              <a:rPr lang="hu-H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Vérzéscsillapítókkal és</a:t>
            </a:r>
          </a:p>
          <a:p>
            <a:pPr lvl="1"/>
            <a:r>
              <a:rPr lang="hu-H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Faktorkoncentrátumokkal kezelhetünk</a:t>
            </a:r>
          </a:p>
          <a:p>
            <a:endParaRPr lang="hu-HU" dirty="0"/>
          </a:p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2718486452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991544" y="116632"/>
            <a:ext cx="8229600" cy="1143000"/>
          </a:xfrm>
        </p:spPr>
        <p:txBody>
          <a:bodyPr/>
          <a:lstStyle/>
          <a:p>
            <a:r>
              <a:rPr lang="hu-H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Antikoagulánsok</a:t>
            </a:r>
            <a:endParaRPr lang="hu-H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1991544" y="1268761"/>
            <a:ext cx="8229600" cy="4525963"/>
          </a:xfrm>
        </p:spPr>
        <p:txBody>
          <a:bodyPr>
            <a:noAutofit/>
          </a:bodyPr>
          <a:lstStyle/>
          <a:p>
            <a:r>
              <a:rPr lang="hu-H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</a:t>
            </a:r>
            <a:r>
              <a:rPr lang="hu-H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heparin</a:t>
            </a:r>
            <a:r>
              <a:rPr lang="hu-H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hu-H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szervezetben a hízósejtekben termelődik. Kémiailag bonyolult </a:t>
            </a:r>
            <a:r>
              <a:rPr lang="hu-H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poliszacharid</a:t>
            </a:r>
            <a:r>
              <a:rPr lang="hu-H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molekula. Az ún. standard </a:t>
            </a:r>
            <a:r>
              <a:rPr lang="hu-H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heparinból</a:t>
            </a:r>
            <a:r>
              <a:rPr lang="hu-H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különböző módszerekkel kis molekulasúlyú </a:t>
            </a:r>
            <a:r>
              <a:rPr lang="hu-H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heparinokat</a:t>
            </a:r>
            <a:r>
              <a:rPr lang="hu-H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állítottak elő.</a:t>
            </a:r>
          </a:p>
          <a:p>
            <a:endParaRPr lang="hu-H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hu-HU" sz="24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</a:t>
            </a:r>
            <a:r>
              <a:rPr lang="hu-HU" sz="2400" u="sng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heparin</a:t>
            </a:r>
            <a:r>
              <a:rPr lang="hu-HU" sz="24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 hatásmechanizmusa:</a:t>
            </a:r>
          </a:p>
          <a:p>
            <a:r>
              <a:rPr lang="hu-H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</a:t>
            </a:r>
            <a:r>
              <a:rPr lang="hu-H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heparin</a:t>
            </a:r>
            <a:r>
              <a:rPr lang="hu-H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annak az </a:t>
            </a:r>
            <a:r>
              <a:rPr lang="hu-H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antitrombin</a:t>
            </a:r>
            <a:r>
              <a:rPr lang="hu-H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III-nak</a:t>
            </a:r>
            <a:r>
              <a:rPr lang="hu-H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 hatását erősíti, amely több alvadási faktorhoz kötődve azokat hatástalanítja. A </a:t>
            </a:r>
            <a:r>
              <a:rPr lang="hu-H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heparin</a:t>
            </a:r>
            <a:r>
              <a:rPr lang="hu-H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hu-H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faktorok és az </a:t>
            </a:r>
            <a:r>
              <a:rPr lang="hu-H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antitrombin</a:t>
            </a:r>
            <a:r>
              <a:rPr lang="hu-H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kötődési sebességét 3500-szorosára növeli. A </a:t>
            </a:r>
            <a:r>
              <a:rPr lang="hu-H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heparin</a:t>
            </a:r>
            <a:r>
              <a:rPr lang="hu-H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kismértékben gátolja a </a:t>
            </a:r>
            <a:r>
              <a:rPr lang="hu-H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trombocita-</a:t>
            </a:r>
            <a:r>
              <a:rPr lang="hu-H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aggregációt</a:t>
            </a:r>
            <a:r>
              <a:rPr lang="hu-H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is. A kis molekulasúlyúak ezen kívül erős </a:t>
            </a:r>
            <a:r>
              <a:rPr lang="hu-H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Xa</a:t>
            </a:r>
            <a:r>
              <a:rPr lang="hu-H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faktor gátló tulajdonsággal is rendelkeznek, és a másik gátló faktor, a TFPI( </a:t>
            </a:r>
            <a:r>
              <a:rPr lang="hu-H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trombocyta</a:t>
            </a:r>
            <a:r>
              <a:rPr lang="hu-H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factor</a:t>
            </a:r>
            <a:r>
              <a:rPr lang="hu-H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pathway</a:t>
            </a:r>
            <a:r>
              <a:rPr lang="hu-H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inhibitor) termelését is fokozzák.</a:t>
            </a:r>
          </a:p>
        </p:txBody>
      </p:sp>
    </p:spTree>
    <p:extLst>
      <p:ext uri="{BB962C8B-B14F-4D97-AF65-F5344CB8AC3E}">
        <p14:creationId xmlns:p14="http://schemas.microsoft.com/office/powerpoint/2010/main" val="45350014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768626" y="705677"/>
            <a:ext cx="8229600" cy="706090"/>
          </a:xfrm>
        </p:spPr>
        <p:txBody>
          <a:bodyPr>
            <a:noAutofit/>
          </a:bodyPr>
          <a:lstStyle/>
          <a:p>
            <a:r>
              <a:rPr lang="pt-BR" sz="3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Ápolói feladatok a páciens ellátása során </a:t>
            </a:r>
            <a:endParaRPr lang="hu-HU" sz="3200" dirty="0">
              <a:solidFill>
                <a:schemeClr val="tx1"/>
              </a:solidFill>
            </a:endParaRP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520147" y="1784573"/>
            <a:ext cx="10293626" cy="5073427"/>
          </a:xfrm>
        </p:spPr>
        <p:txBody>
          <a:bodyPr>
            <a:noAutofit/>
          </a:bodyPr>
          <a:lstStyle/>
          <a:p>
            <a:pPr lvl="0"/>
            <a:r>
              <a:rPr lang="hu-HU" sz="1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Ápolási anamnézis felvétele</a:t>
            </a:r>
          </a:p>
          <a:p>
            <a:pPr lvl="0"/>
            <a:r>
              <a:rPr lang="hu-HU" sz="1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Vitális paraméter ellenőrzés </a:t>
            </a:r>
            <a:r>
              <a:rPr lang="hu-H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(vérnyomás, pulzus, légzés, testhőmérséklet)</a:t>
            </a:r>
          </a:p>
          <a:p>
            <a:r>
              <a:rPr lang="hu-HU" sz="1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Vérvétel:</a:t>
            </a:r>
          </a:p>
          <a:p>
            <a:r>
              <a:rPr lang="hu-HU" sz="1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Gyógyszeres terápia</a:t>
            </a:r>
            <a:r>
              <a:rPr lang="hu-HU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lvl="1"/>
            <a:r>
              <a:rPr lang="hu-H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vaspótló (Ferlecit) terápia iv. módon</a:t>
            </a:r>
          </a:p>
        </p:txBody>
      </p:sp>
    </p:spTree>
    <p:extLst>
      <p:ext uri="{BB962C8B-B14F-4D97-AF65-F5344CB8AC3E}">
        <p14:creationId xmlns:p14="http://schemas.microsoft.com/office/powerpoint/2010/main" val="252963700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919536" y="116632"/>
            <a:ext cx="8229600" cy="812038"/>
          </a:xfrm>
        </p:spPr>
        <p:txBody>
          <a:bodyPr>
            <a:normAutofit fontScale="90000"/>
          </a:bodyPr>
          <a:lstStyle/>
          <a:p>
            <a:br>
              <a:rPr lang="hu-HU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hu-HU" sz="4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Heparin</a:t>
            </a:r>
            <a:r>
              <a:rPr lang="hu-H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készítmények</a:t>
            </a:r>
            <a:br>
              <a:rPr lang="hu-HU" sz="49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hu-HU" sz="4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1981200" y="1268761"/>
            <a:ext cx="8229600" cy="4857403"/>
          </a:xfrm>
        </p:spPr>
        <p:txBody>
          <a:bodyPr>
            <a:normAutofit fontScale="92500" lnSpcReduction="20000"/>
          </a:bodyPr>
          <a:lstStyle/>
          <a:p>
            <a:r>
              <a:rPr lang="hu-HU" sz="22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Nem frakcionált </a:t>
            </a:r>
            <a:r>
              <a:rPr lang="hu-HU" sz="2200" u="sng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heparin</a:t>
            </a:r>
            <a:r>
              <a:rPr lang="hu-HU" sz="22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</a:p>
          <a:p>
            <a:pPr lvl="1"/>
            <a:r>
              <a:rPr lang="hu-H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heparin</a:t>
            </a:r>
            <a:r>
              <a:rPr lang="hu-H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Na  </a:t>
            </a:r>
            <a:r>
              <a:rPr lang="hu-H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HEPARIBENE-Na</a:t>
            </a:r>
            <a:r>
              <a:rPr lang="hu-H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25000 </a:t>
            </a:r>
            <a:r>
              <a:rPr lang="hu-H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inj</a:t>
            </a:r>
            <a:r>
              <a:rPr lang="hu-H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lvl="1"/>
            <a:r>
              <a:rPr lang="hu-HU" sz="2200" strike="sngStrike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heparin</a:t>
            </a:r>
            <a:r>
              <a:rPr lang="hu-HU" sz="2200" strike="sngStrike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sz="2200" strike="sngStrike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Ca</a:t>
            </a:r>
            <a:r>
              <a:rPr lang="hu-HU" sz="2200" strike="sngStrike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hu-HU" sz="2200" strike="sngStrike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HEPARIBENE-Ca</a:t>
            </a:r>
            <a:r>
              <a:rPr lang="hu-HU" sz="2200" strike="sngStrike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20000 </a:t>
            </a:r>
            <a:r>
              <a:rPr lang="hu-HU" sz="2200" strike="sngStrike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inj</a:t>
            </a:r>
            <a:r>
              <a:rPr lang="hu-HU" sz="2200" strike="sngStrike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lvl="1"/>
            <a:endParaRPr lang="hu-HU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hu-HU" sz="22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Kis molekulatömegű  </a:t>
            </a:r>
            <a:r>
              <a:rPr lang="hu-HU" sz="2200" u="sng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heparin</a:t>
            </a:r>
            <a:r>
              <a:rPr lang="hu-HU" sz="22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(LMWH):</a:t>
            </a:r>
          </a:p>
          <a:p>
            <a:pPr marL="0" indent="0">
              <a:buNone/>
            </a:pPr>
            <a:r>
              <a:rPr lang="hu-H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kis molekulasúlyú (2000-9000 </a:t>
            </a:r>
            <a:r>
              <a:rPr lang="hu-H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dalton</a:t>
            </a:r>
            <a:r>
              <a:rPr lang="hu-H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hu-H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heparinok</a:t>
            </a:r>
            <a:r>
              <a:rPr lang="hu-H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felszívódása jobb, hatástartamuk hosszabb, legalább 18 óra. Kevésbé okoznak vérzékenységet. További előnyük, hogy a placentán nem jutnak át, terhességben is adhatók.</a:t>
            </a:r>
          </a:p>
          <a:p>
            <a:pPr lvl="1"/>
            <a:r>
              <a:rPr lang="hu-H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nadroparin</a:t>
            </a:r>
            <a:r>
              <a:rPr lang="hu-H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Ca</a:t>
            </a:r>
            <a:r>
              <a:rPr lang="hu-H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lvl="2"/>
            <a:r>
              <a:rPr lang="hu-H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FRAXIPARINE  </a:t>
            </a:r>
            <a:r>
              <a:rPr lang="hu-H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inj</a:t>
            </a:r>
            <a:r>
              <a:rPr lang="hu-H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többféle kiszerelésben, MULTI többadagos </a:t>
            </a:r>
            <a:r>
              <a:rPr lang="hu-H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inj</a:t>
            </a:r>
            <a:r>
              <a:rPr lang="hu-H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lvl="2"/>
            <a:r>
              <a:rPr lang="hu-H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FRAXODI</a:t>
            </a:r>
          </a:p>
          <a:p>
            <a:pPr lvl="1"/>
            <a:r>
              <a:rPr lang="hu-H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enoxaparin</a:t>
            </a:r>
            <a:endParaRPr lang="hu-HU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2"/>
            <a:r>
              <a:rPr lang="hu-H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CLEXANE  </a:t>
            </a:r>
            <a:r>
              <a:rPr lang="hu-H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inj</a:t>
            </a:r>
            <a:r>
              <a:rPr lang="hu-H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., FORTE </a:t>
            </a:r>
            <a:r>
              <a:rPr lang="hu-H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inj</a:t>
            </a:r>
            <a:r>
              <a:rPr lang="hu-H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fecskendő, többféle kiszerelésben</a:t>
            </a:r>
          </a:p>
          <a:p>
            <a:pPr lvl="2"/>
            <a:endParaRPr lang="hu-HU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44345173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Direkt </a:t>
            </a:r>
            <a:r>
              <a:rPr lang="hu-H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trombin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inhibitorok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hu-H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lepirudin</a:t>
            </a:r>
            <a:endParaRPr lang="hu-H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2"/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REFLUDAN  </a:t>
            </a:r>
            <a:r>
              <a:rPr lang="hu-H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inj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lvl="2"/>
            <a:endParaRPr lang="hu-H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2"/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HIT esetén  alkalmazzuk!! </a:t>
            </a:r>
          </a:p>
        </p:txBody>
      </p:sp>
    </p:spTree>
    <p:extLst>
      <p:ext uri="{BB962C8B-B14F-4D97-AF65-F5344CB8AC3E}">
        <p14:creationId xmlns:p14="http://schemas.microsoft.com/office/powerpoint/2010/main" val="2010470293"/>
      </p:ext>
    </p:extLst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u-H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Direkt </a:t>
            </a:r>
            <a:r>
              <a:rPr lang="hu-H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alvadásgátlók</a:t>
            </a:r>
            <a:r>
              <a:rPr lang="hu-H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 DOAC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hu-H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Rivaroxaban</a:t>
            </a:r>
            <a:endParaRPr lang="hu-H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2"/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XARELTO  10, 15, 20  mg </a:t>
            </a:r>
            <a:r>
              <a:rPr lang="hu-H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ftbl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914400" lvl="2" indent="0">
              <a:buNone/>
            </a:pP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</a:t>
            </a:r>
            <a:r>
              <a:rPr lang="hu-H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rivaroxaban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Xa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faktor szelektív </a:t>
            </a:r>
            <a:r>
              <a:rPr lang="hu-H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inhibítora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pPr marL="914400" lvl="2" indent="0">
              <a:buNone/>
            </a:pP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Ind: Térd- vagy csípőízületi protézis műtéten átesett betegek trombózis profilaxisa, </a:t>
            </a:r>
            <a:r>
              <a:rPr lang="hu-H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pitvarfibrilláció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emboliaprofilaxis</a:t>
            </a:r>
            <a:endParaRPr lang="hu-H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914400" lvl="2" indent="0">
              <a:buNone/>
            </a:pPr>
            <a:endParaRPr lang="hu-H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914400" lvl="2" indent="0">
              <a:buNone/>
            </a:pPr>
            <a:r>
              <a:rPr lang="hu-H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Apixaban</a:t>
            </a:r>
            <a:endParaRPr lang="hu-H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914400" lvl="2" indent="0">
              <a:buNone/>
            </a:pP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ELIQUIS 5, 10 mg  </a:t>
            </a:r>
            <a:r>
              <a:rPr lang="hu-H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ftbl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hu-H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Xa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faktor gátló</a:t>
            </a:r>
          </a:p>
          <a:p>
            <a:pPr marL="914400" lvl="2" indent="0">
              <a:buNone/>
            </a:pPr>
            <a:endParaRPr lang="hu-H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914400" lvl="2" indent="0">
              <a:buNone/>
            </a:pPr>
            <a:r>
              <a:rPr lang="hu-H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Dabigatran</a:t>
            </a:r>
            <a:endParaRPr lang="hu-H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914400" lvl="2" indent="0">
              <a:buNone/>
            </a:pP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PRADAXA  110, 150 mg kapszula direkt </a:t>
            </a:r>
            <a:r>
              <a:rPr lang="hu-H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trombin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inhibitor </a:t>
            </a:r>
          </a:p>
          <a:p>
            <a:pPr marL="457200" lvl="1" indent="0">
              <a:buNone/>
            </a:pPr>
            <a:endParaRPr lang="hu-H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914400" lvl="2" indent="0">
              <a:buNone/>
            </a:pPr>
            <a:endParaRPr lang="hu-H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85316841"/>
      </p:ext>
    </p:extLst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u-H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K Vitamin </a:t>
            </a:r>
            <a:r>
              <a:rPr lang="hu-H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Antagonisták</a:t>
            </a:r>
            <a:endParaRPr lang="hu-H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hu-HU" sz="26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</a:t>
            </a:r>
            <a:r>
              <a:rPr lang="hu-HU" sz="2600" b="1" u="sng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kumarin</a:t>
            </a:r>
            <a:r>
              <a:rPr lang="hu-HU" sz="26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 hatásmechanizmusa: </a:t>
            </a:r>
          </a:p>
          <a:p>
            <a:pPr marL="0" indent="0">
              <a:buNone/>
            </a:pPr>
            <a:r>
              <a:rPr lang="hu-H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II., VII., IX., és X. alvadási faktorok a májban termelődnek, de csak akkor alakul ki belőlük működőképes vegyület, ha a K- vitamin jelenlétében megtörténik a molekulák végső átalakulása. A </a:t>
            </a:r>
            <a:r>
              <a:rPr lang="hu-HU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kumarinok</a:t>
            </a:r>
            <a:r>
              <a:rPr lang="hu-H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hu-H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K- vitamin </a:t>
            </a:r>
            <a:r>
              <a:rPr lang="hu-HU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antagonistái</a:t>
            </a:r>
            <a:r>
              <a:rPr lang="hu-H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hatásukra </a:t>
            </a:r>
            <a:r>
              <a:rPr lang="hu-HU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thát</a:t>
            </a:r>
            <a:r>
              <a:rPr lang="hu-H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nem jönnek létre működő faktorok. A már kialakult molekulákra a </a:t>
            </a:r>
            <a:r>
              <a:rPr lang="hu-HU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kumarin</a:t>
            </a:r>
            <a:r>
              <a:rPr lang="hu-H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nem hat. Hatása tehát csak akkor áll be, ha a vérben lévő faktorok lassan lebomlanak, az utánpótlás viszont a </a:t>
            </a:r>
            <a:r>
              <a:rPr lang="hu-HU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kumarin</a:t>
            </a:r>
            <a:r>
              <a:rPr lang="hu-H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hatásának következtében elégtelen.</a:t>
            </a:r>
          </a:p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1398834309"/>
      </p:ext>
    </p:extLst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991544" y="404664"/>
            <a:ext cx="8229600" cy="1143000"/>
          </a:xfrm>
        </p:spPr>
        <p:txBody>
          <a:bodyPr/>
          <a:lstStyle/>
          <a:p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KVA készítmények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hu-H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acenocumarolum</a:t>
            </a:r>
            <a:endParaRPr lang="hu-H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2"/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SYNCUMAR MITE 1 mg </a:t>
            </a:r>
            <a:r>
              <a:rPr lang="hu-H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tbl</a:t>
            </a:r>
            <a:endParaRPr lang="hu-H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hu-H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warfarin</a:t>
            </a:r>
            <a:endParaRPr lang="hu-H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2"/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MARFARIN  1, 3, 5 mg </a:t>
            </a:r>
            <a:r>
              <a:rPr lang="hu-H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tbl</a:t>
            </a:r>
            <a:endParaRPr lang="hu-H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2"/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WARFARIN ORION</a:t>
            </a:r>
          </a:p>
        </p:txBody>
      </p:sp>
    </p:spTree>
    <p:extLst>
      <p:ext uri="{BB962C8B-B14F-4D97-AF65-F5344CB8AC3E}">
        <p14:creationId xmlns:p14="http://schemas.microsoft.com/office/powerpoint/2010/main" val="2699430834"/>
      </p:ext>
    </p:extLst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Fibrinolitikumok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hu-H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trombolitikumok</a:t>
            </a:r>
            <a:endParaRPr lang="hu-H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hu-HU" sz="2600" b="1" u="sng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Fibrinolitikumok</a:t>
            </a:r>
            <a:r>
              <a:rPr lang="hu-HU" sz="26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 hatásmechanizmusa:</a:t>
            </a:r>
          </a:p>
          <a:p>
            <a:pPr marL="0" indent="0">
              <a:buNone/>
            </a:pPr>
            <a:r>
              <a:rPr lang="hu-H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Olyan enzimhatású fehérjék, amelyek a már létrejött fibrintartalmú </a:t>
            </a:r>
            <a:r>
              <a:rPr lang="hu-HU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trombus</a:t>
            </a:r>
            <a:r>
              <a:rPr lang="hu-H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oldására alkalmasak. A szervezetben ezt a </a:t>
            </a:r>
            <a:r>
              <a:rPr lang="hu-HU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plazmin</a:t>
            </a:r>
            <a:r>
              <a:rPr lang="hu-H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nevű enzim végzi, amely </a:t>
            </a:r>
            <a:r>
              <a:rPr lang="hu-HU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előanyagából</a:t>
            </a:r>
            <a:r>
              <a:rPr lang="hu-H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a </a:t>
            </a:r>
            <a:r>
              <a:rPr lang="hu-HU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plazminogénből</a:t>
            </a:r>
            <a:r>
              <a:rPr lang="hu-H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képződik. A gyógyszerek hatásukat úgy fejtik ki, hogy gyorsítják a </a:t>
            </a:r>
            <a:r>
              <a:rPr lang="hu-HU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plazminogén-plazmin</a:t>
            </a:r>
            <a:r>
              <a:rPr lang="hu-H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átalakulást. A </a:t>
            </a:r>
            <a:r>
              <a:rPr lang="hu-HU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plazmin</a:t>
            </a:r>
            <a:r>
              <a:rPr lang="hu-H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hu-H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fibrinen kívül alvadási faktorokat is tud hasítani. </a:t>
            </a:r>
            <a:r>
              <a:rPr lang="hu-HU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Trombilízis</a:t>
            </a:r>
            <a:r>
              <a:rPr lang="hu-H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végezhető: </a:t>
            </a:r>
          </a:p>
          <a:p>
            <a:r>
              <a:rPr lang="hu-HU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Streptokinázzal</a:t>
            </a:r>
            <a:r>
              <a:rPr lang="hu-H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hu-HU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Streptococcusból</a:t>
            </a:r>
            <a:r>
              <a:rPr lang="hu-H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izolált enzim) és</a:t>
            </a:r>
          </a:p>
          <a:p>
            <a:r>
              <a:rPr lang="hu-HU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Urokinázzal</a:t>
            </a:r>
            <a:r>
              <a:rPr lang="hu-H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Ez utóbbit a vese termeli, a vegyületet human vizeletből vonják ki.</a:t>
            </a:r>
          </a:p>
        </p:txBody>
      </p:sp>
    </p:spTree>
    <p:extLst>
      <p:ext uri="{BB962C8B-B14F-4D97-AF65-F5344CB8AC3E}">
        <p14:creationId xmlns:p14="http://schemas.microsoft.com/office/powerpoint/2010/main" val="1015437484"/>
      </p:ext>
    </p:extLst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Fibrinolitikumok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hu-H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trombolitikumok</a:t>
            </a:r>
            <a:endParaRPr lang="hu-H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u-H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streptokinase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STREPTASE   </a:t>
            </a:r>
            <a:r>
              <a:rPr lang="hu-H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inj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hu-H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urokinase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RHEOTROMB-ACTAVIS  </a:t>
            </a:r>
            <a:r>
              <a:rPr lang="hu-H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inj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hu-H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hu-H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rTPA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hu-H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rekombináns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szöveti </a:t>
            </a:r>
            <a:r>
              <a:rPr lang="hu-H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plazminogén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aktivátor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r>
              <a:rPr lang="hu-H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alteplase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ACTILYSE  </a:t>
            </a:r>
            <a:r>
              <a:rPr lang="hu-H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inj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hu-H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tenecteplase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METALYSE  </a:t>
            </a:r>
            <a:r>
              <a:rPr lang="hu-H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inj</a:t>
            </a:r>
            <a:r>
              <a:rPr lang="hu-HU" dirty="0"/>
              <a:t>.</a:t>
            </a:r>
          </a:p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3930503363"/>
      </p:ext>
    </p:extLst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u-H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Trombocita-aggregációt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gátló gyógyszerek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hu-HU" sz="26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Az </a:t>
            </a:r>
            <a:r>
              <a:rPr lang="hu-HU" sz="2600" b="1" u="sng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aggregációt</a:t>
            </a:r>
            <a:r>
              <a:rPr lang="hu-HU" sz="26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 gátló szerek hatásmechanizmusa:</a:t>
            </a:r>
          </a:p>
          <a:p>
            <a:pPr marL="0" indent="0">
              <a:buNone/>
            </a:pPr>
            <a:r>
              <a:rPr lang="hu-H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</a:t>
            </a:r>
            <a:r>
              <a:rPr lang="hu-HU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trombociták</a:t>
            </a:r>
            <a:r>
              <a:rPr lang="hu-H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bizonyos tényezők hatására tapadóssá válnak, és az érfalra kitapadnak(adhézió). Ez a tényező nem csak az érfal sérülése lehet, vérpályába került idegen anyagok pl. műbillentyűk, </a:t>
            </a:r>
            <a:r>
              <a:rPr lang="hu-HU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érkatéter</a:t>
            </a:r>
            <a:r>
              <a:rPr lang="hu-H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hu-HU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arterioszklerotikus</a:t>
            </a:r>
            <a:r>
              <a:rPr lang="hu-H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plakk</a:t>
            </a:r>
            <a:r>
              <a:rPr lang="hu-H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érszűkület és még számos egyéb tényező aktiválhatja a </a:t>
            </a:r>
            <a:r>
              <a:rPr lang="hu-HU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vérlemezkéket</a:t>
            </a:r>
            <a:r>
              <a:rPr lang="hu-H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A kitapadt </a:t>
            </a:r>
            <a:r>
              <a:rPr lang="hu-HU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vérlemezkék</a:t>
            </a:r>
            <a:r>
              <a:rPr lang="hu-H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különböző anyagokat kezdenek termelni, amelyek további </a:t>
            </a:r>
            <a:r>
              <a:rPr lang="hu-HU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trombocitákat</a:t>
            </a:r>
            <a:r>
              <a:rPr lang="hu-H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aktiválnak, és bekövetkezik az összecsapzódás, az </a:t>
            </a:r>
            <a:r>
              <a:rPr lang="hu-HU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aggregáció</a:t>
            </a:r>
            <a:r>
              <a:rPr lang="hu-H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Az így kialakult „ fehér </a:t>
            </a:r>
            <a:r>
              <a:rPr lang="hu-HU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trombus</a:t>
            </a:r>
            <a:r>
              <a:rPr lang="hu-H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” fibrinnel válik szilárddá. A </a:t>
            </a:r>
            <a:r>
              <a:rPr lang="hu-HU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trombocita-aggregációt</a:t>
            </a:r>
            <a:r>
              <a:rPr lang="hu-H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gátló gyógyszerek igen hatékonyan gátolják a véralvadást.</a:t>
            </a:r>
          </a:p>
        </p:txBody>
      </p:sp>
    </p:spTree>
    <p:extLst>
      <p:ext uri="{BB962C8B-B14F-4D97-AF65-F5344CB8AC3E}">
        <p14:creationId xmlns:p14="http://schemas.microsoft.com/office/powerpoint/2010/main" val="206058665"/>
      </p:ext>
    </p:extLst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u-H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Trombocita-aggregációt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gátló gyógyszerek</a:t>
            </a:r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1981200" y="1340769"/>
            <a:ext cx="8229600" cy="4785395"/>
          </a:xfrm>
        </p:spPr>
        <p:txBody>
          <a:bodyPr>
            <a:normAutofit fontScale="85000" lnSpcReduction="20000"/>
          </a:bodyPr>
          <a:lstStyle/>
          <a:p>
            <a:r>
              <a:rPr lang="hu-H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acetylszalicylsav</a:t>
            </a:r>
            <a:endParaRPr lang="hu-H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hu-H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Az </a:t>
            </a:r>
            <a:r>
              <a:rPr lang="hu-HU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acetilszalicilsav</a:t>
            </a:r>
            <a:r>
              <a:rPr lang="hu-H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 </a:t>
            </a:r>
            <a:r>
              <a:rPr lang="hu-HU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ciklooxigenáz</a:t>
            </a:r>
            <a:r>
              <a:rPr lang="hu-H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nevű enzim gátlásával akadályozza meg az </a:t>
            </a:r>
            <a:r>
              <a:rPr lang="hu-HU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aggregáló</a:t>
            </a:r>
            <a:r>
              <a:rPr lang="hu-H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hatású </a:t>
            </a:r>
            <a:r>
              <a:rPr lang="hu-HU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tromboxan</a:t>
            </a:r>
            <a:r>
              <a:rPr lang="hu-H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képződését. </a:t>
            </a:r>
          </a:p>
          <a:p>
            <a:pPr lvl="1"/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ASPIRIN PROTECT </a:t>
            </a:r>
          </a:p>
          <a:p>
            <a:pPr lvl="1"/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ASA 75-EP, 100-EP</a:t>
            </a:r>
          </a:p>
          <a:p>
            <a:pPr lvl="1"/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ASTRIX</a:t>
            </a:r>
          </a:p>
          <a:p>
            <a:pPr lvl="1"/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CORDISAL</a:t>
            </a:r>
          </a:p>
          <a:p>
            <a:pPr lvl="1"/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ASASANTIN</a:t>
            </a:r>
          </a:p>
          <a:p>
            <a:pPr lvl="1"/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KARDEGIC</a:t>
            </a:r>
          </a:p>
          <a:p>
            <a:r>
              <a:rPr lang="hu-H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thienopiridinek</a:t>
            </a:r>
            <a:endParaRPr lang="hu-H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DISGREN</a:t>
            </a:r>
          </a:p>
          <a:p>
            <a:pPr lvl="1"/>
            <a:r>
              <a:rPr lang="hu-H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Ticlopidin</a:t>
            </a:r>
            <a:endParaRPr lang="hu-H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ACLOTIN</a:t>
            </a:r>
          </a:p>
          <a:p>
            <a:pPr lvl="1"/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PLACOR</a:t>
            </a:r>
          </a:p>
          <a:p>
            <a:pPr lvl="1"/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IPATON</a:t>
            </a:r>
          </a:p>
        </p:txBody>
      </p:sp>
    </p:spTree>
    <p:extLst>
      <p:ext uri="{BB962C8B-B14F-4D97-AF65-F5344CB8AC3E}">
        <p14:creationId xmlns:p14="http://schemas.microsoft.com/office/powerpoint/2010/main" val="2448317404"/>
      </p:ext>
    </p:extLst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b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hu-H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Trombocita-aggregációt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gátló gyógyszerek</a:t>
            </a:r>
            <a:br>
              <a:rPr lang="hu-HU" dirty="0"/>
            </a:br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u-H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clopidogrel</a:t>
            </a:r>
            <a:endParaRPr lang="hu-H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hu-HU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Gátolják a </a:t>
            </a:r>
            <a:r>
              <a:rPr lang="hu-HU" sz="1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trombociták</a:t>
            </a:r>
            <a:r>
              <a:rPr lang="hu-HU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adhézióját, </a:t>
            </a:r>
            <a:r>
              <a:rPr lang="hu-HU" sz="1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aggregációját</a:t>
            </a:r>
            <a:r>
              <a:rPr lang="hu-HU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és  </a:t>
            </a:r>
            <a:r>
              <a:rPr lang="hu-HU" sz="1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trombocita-faktorok</a:t>
            </a:r>
            <a:r>
              <a:rPr lang="hu-HU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felszabadulását.  </a:t>
            </a:r>
            <a:r>
              <a:rPr lang="hu-HU" sz="1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Vérlemezke</a:t>
            </a:r>
            <a:r>
              <a:rPr lang="hu-HU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ADP-receptorának (</a:t>
            </a:r>
            <a:r>
              <a:rPr lang="hu-HU" sz="1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adenozin</a:t>
            </a:r>
            <a:r>
              <a:rPr lang="hu-HU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sz="1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difoszfát</a:t>
            </a:r>
            <a:r>
              <a:rPr lang="hu-HU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hu-HU" sz="1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antagonizálásával</a:t>
            </a:r>
            <a:r>
              <a:rPr lang="hu-HU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megakadályozzák a </a:t>
            </a:r>
            <a:r>
              <a:rPr lang="hu-HU" sz="1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GPIIb</a:t>
            </a:r>
            <a:r>
              <a:rPr lang="hu-HU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hu-HU" sz="1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IIIa-receptorok</a:t>
            </a:r>
            <a:r>
              <a:rPr lang="hu-HU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aktiválódását, amelyek fontosak az </a:t>
            </a:r>
            <a:r>
              <a:rPr lang="hu-HU" sz="1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aggregáció</a:t>
            </a:r>
            <a:r>
              <a:rPr lang="hu-HU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folyamatában.</a:t>
            </a:r>
          </a:p>
          <a:p>
            <a:pPr lvl="1"/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PLAVIX - </a:t>
            </a:r>
            <a:r>
              <a:rPr lang="hu-H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originátor</a:t>
            </a:r>
            <a:endParaRPr lang="hu-H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TROMBEX</a:t>
            </a:r>
          </a:p>
          <a:p>
            <a:pPr lvl="1"/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ZYLLT</a:t>
            </a:r>
          </a:p>
          <a:p>
            <a:pPr lvl="1"/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ATROMBIN</a:t>
            </a:r>
          </a:p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307415047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u-HU" sz="4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Schilling-próba</a:t>
            </a:r>
            <a:endParaRPr lang="hu-HU" sz="6600" b="1" dirty="0">
              <a:solidFill>
                <a:schemeClr val="tx1"/>
              </a:solidFill>
            </a:endParaRP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1919536" y="1340768"/>
            <a:ext cx="8229600" cy="5069160"/>
          </a:xfrm>
        </p:spPr>
        <p:txBody>
          <a:bodyPr>
            <a:normAutofit lnSpcReduction="10000"/>
          </a:bodyPr>
          <a:lstStyle/>
          <a:p>
            <a:r>
              <a:rPr lang="hu-HU" sz="2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hu-HU" sz="23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12</a:t>
            </a:r>
            <a:r>
              <a:rPr lang="hu-HU" sz="2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-vitamin felszívódási próbája</a:t>
            </a:r>
          </a:p>
          <a:p>
            <a:r>
              <a:rPr lang="hu-HU" sz="2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pácienssel radioaktív izotóppal kevert B</a:t>
            </a:r>
            <a:r>
              <a:rPr lang="hu-HU" sz="23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12</a:t>
            </a:r>
            <a:r>
              <a:rPr lang="hu-HU" sz="2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-vitamint itatnak meg vagy kapszulát vesz be </a:t>
            </a:r>
          </a:p>
          <a:p>
            <a:r>
              <a:rPr lang="hu-HU" sz="2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Emellett nagy mennyiségű inaktív B</a:t>
            </a:r>
            <a:r>
              <a:rPr lang="hu-HU" sz="23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12</a:t>
            </a:r>
            <a:r>
              <a:rPr lang="hu-HU" sz="2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-vitamint kap im. módon</a:t>
            </a:r>
          </a:p>
          <a:p>
            <a:r>
              <a:rPr lang="hu-HU" sz="2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Ezt követően 24 órás vizeletgyűjtés zajlik</a:t>
            </a:r>
          </a:p>
          <a:p>
            <a:r>
              <a:rPr lang="hu-HU" sz="2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Vizeletből kimutatásra kerül az ürített B</a:t>
            </a:r>
            <a:r>
              <a:rPr lang="hu-HU" sz="23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12</a:t>
            </a:r>
            <a:r>
              <a:rPr lang="hu-HU" sz="2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-vitamin</a:t>
            </a:r>
          </a:p>
          <a:p>
            <a:r>
              <a:rPr lang="hu-HU" sz="2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Így kimutatható, hogy a beadott vitamin hány %-a ürül ki a vizelettel</a:t>
            </a:r>
          </a:p>
          <a:p>
            <a:r>
              <a:rPr lang="hu-HU" sz="2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Normálértéke &gt;15 %</a:t>
            </a:r>
          </a:p>
          <a:p>
            <a:r>
              <a:rPr lang="hu-HU" sz="2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Felszívódási zavar  esetén &lt; 10 %</a:t>
            </a:r>
          </a:p>
          <a:p>
            <a:r>
              <a:rPr lang="hu-HU" sz="2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Intrinsic faktor hiányra utal: intrinsic faktorral együtt is beadható a vitamin, ha ekkor fiziológiás az ürített vitamin mennyiség</a:t>
            </a:r>
          </a:p>
        </p:txBody>
      </p:sp>
    </p:spTree>
    <p:extLst>
      <p:ext uri="{BB962C8B-B14F-4D97-AF65-F5344CB8AC3E}">
        <p14:creationId xmlns:p14="http://schemas.microsoft.com/office/powerpoint/2010/main" val="2130318887"/>
      </p:ext>
    </p:extLst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ím 1"/>
          <p:cNvSpPr>
            <a:spLocks noGrp="1"/>
          </p:cNvSpPr>
          <p:nvPr>
            <p:ph type="title"/>
          </p:nvPr>
        </p:nvSpPr>
        <p:spPr>
          <a:xfrm>
            <a:off x="1981200" y="274638"/>
            <a:ext cx="8229600" cy="1143000"/>
          </a:xfrm>
        </p:spPr>
        <p:txBody>
          <a:bodyPr>
            <a:normAutofit fontScale="90000"/>
          </a:bodyPr>
          <a:lstStyle/>
          <a:p>
            <a:b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hu-H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Trombocita-aggregációt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gátló gyógyszerek</a:t>
            </a:r>
            <a:br>
              <a:rPr lang="hu-HU" dirty="0"/>
            </a:br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u-HU" dirty="0" err="1"/>
              <a:t>tirofiban</a:t>
            </a:r>
            <a:endParaRPr lang="hu-HU" dirty="0"/>
          </a:p>
          <a:p>
            <a:pPr lvl="1"/>
            <a:r>
              <a:rPr lang="hu-HU" dirty="0"/>
              <a:t>AGGRASTAT – </a:t>
            </a:r>
            <a:r>
              <a:rPr lang="hu-HU" dirty="0" err="1"/>
              <a:t>iv</a:t>
            </a:r>
            <a:r>
              <a:rPr lang="hu-HU" dirty="0"/>
              <a:t> alkalmazásra, </a:t>
            </a:r>
            <a:r>
              <a:rPr lang="hu-HU" dirty="0" err="1"/>
              <a:t>GPIIb-IIIa</a:t>
            </a:r>
            <a:r>
              <a:rPr lang="hu-HU" dirty="0"/>
              <a:t> </a:t>
            </a:r>
            <a:r>
              <a:rPr lang="hu-HU" dirty="0" err="1"/>
              <a:t>antagonista</a:t>
            </a:r>
            <a:r>
              <a:rPr lang="hu-HU" dirty="0"/>
              <a:t> az akut coronaria intervenció elterjedése kiszorította a használatból </a:t>
            </a:r>
          </a:p>
        </p:txBody>
      </p:sp>
    </p:spTree>
    <p:extLst>
      <p:ext uri="{BB962C8B-B14F-4D97-AF65-F5344CB8AC3E}">
        <p14:creationId xmlns:p14="http://schemas.microsoft.com/office/powerpoint/2010/main" val="1032883257"/>
      </p:ext>
    </p:extLst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Vérzéscsillapítók 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hu-HU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</a:t>
            </a:r>
            <a:r>
              <a:rPr lang="hu-HU" b="1" u="sng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Antitrombolitikumok</a:t>
            </a:r>
            <a:r>
              <a:rPr lang="hu-HU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 hatásmechanizmusa:</a:t>
            </a:r>
          </a:p>
          <a:p>
            <a:pPr marL="0" indent="0">
              <a:buNone/>
            </a:pPr>
            <a:r>
              <a:rPr lang="hu-H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</a:t>
            </a:r>
            <a:r>
              <a:rPr lang="hu-H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plazminnak</a:t>
            </a:r>
            <a:r>
              <a:rPr lang="hu-H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hu-H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fibrinhez való kötődését akadályozzák meg, így a fibrin oldása elmarad. Régebben általános vérzéscsillapítónak tartották őket, de a természetesen csak akkor igazán hatásosak, ha a vérzés oka a fokozott </a:t>
            </a:r>
            <a:r>
              <a:rPr lang="hu-H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fibrinolízis</a:t>
            </a:r>
            <a:r>
              <a:rPr lang="hu-H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pPr marL="0" indent="0">
              <a:buNone/>
            </a:pPr>
            <a:r>
              <a:rPr lang="hu-HU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Készítmények: </a:t>
            </a:r>
          </a:p>
          <a:p>
            <a:r>
              <a:rPr lang="hu-H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aminocapronsav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ACEPRAMIN</a:t>
            </a:r>
          </a:p>
          <a:p>
            <a:r>
              <a:rPr lang="hu-H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tranexamsav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EXACYL</a:t>
            </a:r>
          </a:p>
          <a:p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C1-inhibitor   BERINERT P</a:t>
            </a:r>
          </a:p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2989679513"/>
      </p:ext>
    </p:extLst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ím 1"/>
          <p:cNvSpPr>
            <a:spLocks noGrp="1"/>
          </p:cNvSpPr>
          <p:nvPr>
            <p:ph type="title"/>
          </p:nvPr>
        </p:nvSpPr>
        <p:spPr>
          <a:xfrm>
            <a:off x="1981200" y="274638"/>
            <a:ext cx="8229600" cy="1143000"/>
          </a:xfrm>
        </p:spPr>
        <p:txBody>
          <a:bodyPr/>
          <a:lstStyle/>
          <a:p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Vérzéscsillapítók 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1703512" y="1196753"/>
            <a:ext cx="8517632" cy="4958011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hu-HU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K-vitamin </a:t>
            </a:r>
          </a:p>
          <a:p>
            <a:pPr marL="0" indent="0">
              <a:buNone/>
            </a:pPr>
            <a:r>
              <a:rPr lang="hu-H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szervezetbe zöldfélékkel jut be, ill. a bélbaktériumok termelik. Szerepét lásd a </a:t>
            </a:r>
            <a:r>
              <a:rPr lang="hu-H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kumarinoknál</a:t>
            </a:r>
            <a:r>
              <a:rPr lang="hu-H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Adását indokolhatja a </a:t>
            </a:r>
            <a:r>
              <a:rPr lang="hu-H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Syncumar</a:t>
            </a:r>
            <a:r>
              <a:rPr lang="hu-H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kezelés, máj és bélbetegségekben fellépő </a:t>
            </a:r>
            <a:r>
              <a:rPr lang="hu-H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hipovitaminózis</a:t>
            </a:r>
            <a:r>
              <a:rPr lang="hu-H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Mivel újszülöttekben még nem fejlődött ki a normális bélflóra, minden újszülöttet veszélyeztet a K- vitamin hiány és a vérzéses betegség. Különösen a koraszülöttek vannak veszélyben, mert ők a rövidebb terhességi idő </a:t>
            </a:r>
            <a:r>
              <a:rPr lang="hu-H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alat</a:t>
            </a:r>
            <a:r>
              <a:rPr lang="hu-H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kevésbé tudták feltölteni a K-vitamin raktáraikat.</a:t>
            </a:r>
          </a:p>
          <a:p>
            <a:pPr marL="0" indent="0">
              <a:buNone/>
            </a:pPr>
            <a:endParaRPr lang="hu-H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hu-HU" sz="24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Készítmények: </a:t>
            </a:r>
          </a:p>
          <a:p>
            <a:r>
              <a:rPr lang="hu-H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KONAKION </a:t>
            </a:r>
          </a:p>
          <a:p>
            <a:r>
              <a:rPr lang="hu-H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KONAKION MM</a:t>
            </a:r>
          </a:p>
          <a:p>
            <a:endParaRPr lang="hu-H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hu-HU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</a:t>
            </a:r>
            <a:r>
              <a:rPr lang="hu-HU" b="1" u="sng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Protamin</a:t>
            </a:r>
            <a:r>
              <a:rPr lang="hu-HU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0" indent="0">
              <a:buNone/>
            </a:pPr>
            <a:r>
              <a:rPr lang="hu-H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Heparin</a:t>
            </a:r>
            <a:r>
              <a:rPr lang="hu-H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hu-H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antidotuma</a:t>
            </a:r>
            <a:r>
              <a:rPr lang="hu-H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endParaRPr lang="hu-H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5957117"/>
      </p:ext>
    </p:extLst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ím 1"/>
          <p:cNvSpPr>
            <a:spLocks noGrp="1"/>
          </p:cNvSpPr>
          <p:nvPr>
            <p:ph type="title"/>
          </p:nvPr>
        </p:nvSpPr>
        <p:spPr>
          <a:xfrm>
            <a:off x="1981200" y="274638"/>
            <a:ext cx="8229600" cy="1143000"/>
          </a:xfrm>
        </p:spPr>
        <p:txBody>
          <a:bodyPr/>
          <a:lstStyle/>
          <a:p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Vérzéscsillapítók 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hu-HU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 Alvadási faktorok pótlása</a:t>
            </a:r>
          </a:p>
          <a:p>
            <a:pPr marL="0" indent="0">
              <a:buNone/>
            </a:pPr>
            <a:r>
              <a:rPr lang="hu-H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Az alvadási faktorok veleszületett (</a:t>
            </a:r>
            <a:r>
              <a:rPr lang="hu-H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haemofíliák</a:t>
            </a:r>
            <a:r>
              <a:rPr lang="hu-H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vagy szerzett hiányában van szükség ezekre a készítményekre.</a:t>
            </a:r>
          </a:p>
          <a:p>
            <a:pPr marL="0" indent="0">
              <a:buNone/>
            </a:pPr>
            <a:r>
              <a:rPr lang="hu-HU" sz="24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Készítmények:</a:t>
            </a:r>
          </a:p>
          <a:p>
            <a:pPr marL="0" indent="0">
              <a:buNone/>
            </a:pPr>
            <a:r>
              <a:rPr lang="hu-H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VII. faktor készítmények:</a:t>
            </a:r>
          </a:p>
          <a:p>
            <a:r>
              <a:rPr lang="hu-H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NOVOSEVEN</a:t>
            </a:r>
          </a:p>
          <a:p>
            <a:pPr marL="0" indent="0">
              <a:buNone/>
            </a:pPr>
            <a:r>
              <a:rPr lang="hu-H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VIII. faktor készítmények:</a:t>
            </a:r>
          </a:p>
          <a:p>
            <a:r>
              <a:rPr lang="hu-H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ADVATE</a:t>
            </a:r>
          </a:p>
          <a:p>
            <a:r>
              <a:rPr lang="hu-H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BERIATE P</a:t>
            </a:r>
          </a:p>
          <a:p>
            <a:r>
              <a:rPr lang="hu-H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KOGENATE </a:t>
            </a:r>
          </a:p>
          <a:p>
            <a:r>
              <a:rPr lang="hu-H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HAEMATE P</a:t>
            </a:r>
          </a:p>
          <a:p>
            <a:pPr marL="0" indent="0">
              <a:buNone/>
            </a:pPr>
            <a:endParaRPr lang="hu-HU" sz="2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75843722"/>
      </p:ext>
    </p:extLst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ím 1"/>
          <p:cNvSpPr>
            <a:spLocks noGrp="1"/>
          </p:cNvSpPr>
          <p:nvPr>
            <p:ph type="title"/>
          </p:nvPr>
        </p:nvSpPr>
        <p:spPr>
          <a:xfrm>
            <a:off x="1981200" y="274638"/>
            <a:ext cx="8229600" cy="1143000"/>
          </a:xfrm>
        </p:spPr>
        <p:txBody>
          <a:bodyPr/>
          <a:lstStyle/>
          <a:p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Vérzéscsillapítók 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hu-H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IX. faktor készítmények:</a:t>
            </a:r>
          </a:p>
          <a:p>
            <a:r>
              <a:rPr lang="hu-H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BENEFIX</a:t>
            </a:r>
          </a:p>
          <a:p>
            <a:r>
              <a:rPr lang="hu-H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BERININ</a:t>
            </a:r>
          </a:p>
          <a:p>
            <a:r>
              <a:rPr lang="hu-H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HUMAFACTOR-9</a:t>
            </a:r>
          </a:p>
          <a:p>
            <a:pPr marL="0" indent="0">
              <a:buNone/>
            </a:pPr>
            <a:r>
              <a:rPr lang="hu-HU" sz="2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protrombin</a:t>
            </a:r>
            <a:r>
              <a:rPr lang="hu-H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komplex</a:t>
            </a:r>
          </a:p>
          <a:p>
            <a:r>
              <a:rPr lang="hu-H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PROTHROMPLEX TOTAL</a:t>
            </a:r>
          </a:p>
          <a:p>
            <a:r>
              <a:rPr lang="hu-H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PROTHROMBIN COMPLEX </a:t>
            </a:r>
          </a:p>
          <a:p>
            <a:pPr marL="0" indent="0">
              <a:buNone/>
            </a:pPr>
            <a:r>
              <a:rPr lang="hu-H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human </a:t>
            </a:r>
            <a:r>
              <a:rPr lang="hu-HU" sz="2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fibrinogen</a:t>
            </a:r>
            <a:r>
              <a:rPr lang="hu-H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hu-H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HAEMOCOMPLETTAN P</a:t>
            </a:r>
          </a:p>
          <a:p>
            <a:pPr marL="0" indent="0">
              <a:buNone/>
            </a:pPr>
            <a:r>
              <a:rPr lang="hu-HU" sz="2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romiplostim</a:t>
            </a:r>
            <a:r>
              <a:rPr lang="hu-H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hu-H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NPLATE</a:t>
            </a:r>
          </a:p>
        </p:txBody>
      </p:sp>
    </p:spTree>
    <p:extLst>
      <p:ext uri="{BB962C8B-B14F-4D97-AF65-F5344CB8AC3E}">
        <p14:creationId xmlns:p14="http://schemas.microsoft.com/office/powerpoint/2010/main" val="2961892602"/>
      </p:ext>
    </p:extLst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Ellenőrző kérdések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u-HU" dirty="0"/>
              <a:t>Milyen típusait ismeri az </a:t>
            </a:r>
            <a:r>
              <a:rPr lang="hu-HU" dirty="0" err="1"/>
              <a:t>anaemiának</a:t>
            </a:r>
            <a:r>
              <a:rPr lang="hu-HU" dirty="0"/>
              <a:t>?</a:t>
            </a:r>
          </a:p>
          <a:p>
            <a:r>
              <a:rPr lang="hu-HU" dirty="0"/>
              <a:t>Kérem ismertesse a </a:t>
            </a:r>
            <a:r>
              <a:rPr lang="hu-HU" dirty="0" err="1"/>
              <a:t>kumarin</a:t>
            </a:r>
            <a:r>
              <a:rPr lang="hu-HU" dirty="0"/>
              <a:t> készítmények hatásmechanizmusát!</a:t>
            </a:r>
          </a:p>
          <a:p>
            <a:r>
              <a:rPr lang="hu-HU" dirty="0"/>
              <a:t>Milyen tünetei vannak a </a:t>
            </a:r>
            <a:r>
              <a:rPr lang="hu-HU" dirty="0" err="1"/>
              <a:t>Hodgkin-lymphomának</a:t>
            </a:r>
            <a:r>
              <a:rPr lang="hu-HU" dirty="0"/>
              <a:t>?</a:t>
            </a:r>
          </a:p>
          <a:p>
            <a:r>
              <a:rPr lang="hu-HU" dirty="0"/>
              <a:t>Mikor van szükség alvadási faktorok pótlására?</a:t>
            </a:r>
          </a:p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1839652861"/>
      </p:ext>
    </p:extLst>
  </p:cSld>
  <p:clrMapOvr>
    <a:masterClrMapping/>
  </p:clrMapOvr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589722" y="546652"/>
            <a:ext cx="8229600" cy="1196752"/>
          </a:xfrm>
        </p:spPr>
        <p:txBody>
          <a:bodyPr/>
          <a:lstStyle/>
          <a:p>
            <a:r>
              <a:rPr lang="hu-HU" sz="4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Irodalomjegyzék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427452" y="2062858"/>
            <a:ext cx="11658531" cy="4195481"/>
          </a:xfrm>
        </p:spPr>
        <p:txBody>
          <a:bodyPr>
            <a:normAutofit/>
          </a:bodyPr>
          <a:lstStyle/>
          <a:p>
            <a:r>
              <a:rPr lang="hu-HU" sz="2400" dirty="0" err="1"/>
              <a:t>Petrányi</a:t>
            </a:r>
            <a:r>
              <a:rPr lang="hu-HU" sz="2400" dirty="0"/>
              <a:t> Gyula, Belgyógyászat, Medicina, Budapest, 2006.</a:t>
            </a:r>
          </a:p>
          <a:p>
            <a:r>
              <a:rPr lang="hu-HU" sz="2400" dirty="0" err="1"/>
              <a:t>Tulassay</a:t>
            </a:r>
            <a:r>
              <a:rPr lang="hu-HU" sz="2400" dirty="0"/>
              <a:t> Zsolt: A belgyógyászat alapjai 1. Medicina, Budapest, 2010.</a:t>
            </a:r>
          </a:p>
          <a:p>
            <a:r>
              <a:rPr lang="hu-HU" sz="2400" dirty="0" err="1"/>
              <a:t>Petrányi</a:t>
            </a:r>
            <a:r>
              <a:rPr lang="hu-HU" sz="2400" dirty="0"/>
              <a:t> Gyula: Belgyógyászati diagnosztika, Medicina, Budapest, 2009</a:t>
            </a:r>
          </a:p>
          <a:p>
            <a:r>
              <a:rPr lang="hu-HU" sz="2400" dirty="0"/>
              <a:t>Oláh András </a:t>
            </a:r>
            <a:r>
              <a:rPr lang="hu-HU" sz="2400" dirty="0" err="1"/>
              <a:t>szerk</a:t>
            </a:r>
            <a:r>
              <a:rPr lang="hu-HU" sz="2400" dirty="0"/>
              <a:t>. (2009): Diagnosztika és terápia ETI Budapest </a:t>
            </a:r>
          </a:p>
          <a:p>
            <a:r>
              <a:rPr lang="hu-HU" sz="2400" dirty="0"/>
              <a:t>Vágvölgyi Ágnes (2015): Gyógyszertan: Gyógyszertani alapismeretek </a:t>
            </a:r>
            <a:r>
              <a:rPr lang="hu-HU" sz="2400" dirty="0" err="1"/>
              <a:t>ápo-lóknak</a:t>
            </a:r>
            <a:r>
              <a:rPr lang="hu-HU" sz="2400" dirty="0"/>
              <a:t> Műszaki Könyvkiadó, Budapest</a:t>
            </a:r>
          </a:p>
          <a:p>
            <a:endParaRPr lang="hu-H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1126470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noFill/>
          <a:ln>
            <a:noFill/>
          </a:ln>
        </p:spPr>
        <p:txBody>
          <a:bodyPr>
            <a:normAutofit/>
          </a:bodyPr>
          <a:lstStyle/>
          <a:p>
            <a:r>
              <a:rPr lang="hu-HU" sz="4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Megaloblastos anaemia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1981200" y="2276873"/>
            <a:ext cx="8229600" cy="3849291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hu-HU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12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vitamin vagy folsav hiány következtében a DNS szintézis és a sejtmag érésének zavara, megaloblastok megjelenése.</a:t>
            </a:r>
          </a:p>
        </p:txBody>
      </p:sp>
    </p:spTree>
    <p:extLst>
      <p:ext uri="{BB962C8B-B14F-4D97-AF65-F5344CB8AC3E}">
        <p14:creationId xmlns:p14="http://schemas.microsoft.com/office/powerpoint/2010/main" val="398669275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ppt/theme/theme2.xml><?xml version="1.0" encoding="utf-8"?>
<a:theme xmlns:a="http://schemas.openxmlformats.org/drawingml/2006/main" name="1_Ion">
  <a:themeElements>
    <a:clrScheme name="Ion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ppt/theme/theme3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kumentum" ma:contentTypeID="0x010100621AB8F6582EA244B5E4BCF27D7BFAA1" ma:contentTypeVersion="2" ma:contentTypeDescription="Új dokumentum létrehozása." ma:contentTypeScope="" ma:versionID="54f24e6cc8f3183c6fa125099b342526">
  <xsd:schema xmlns:xsd="http://www.w3.org/2001/XMLSchema" xmlns:xs="http://www.w3.org/2001/XMLSchema" xmlns:p="http://schemas.microsoft.com/office/2006/metadata/properties" xmlns:ns2="cf0129bd-0b42-4155-885b-6074fa7fc0c4" targetNamespace="http://schemas.microsoft.com/office/2006/metadata/properties" ma:root="true" ma:fieldsID="3dc14443adc959497dc6ef8cff929100" ns2:_="">
    <xsd:import namespace="cf0129bd-0b42-4155-885b-6074fa7fc0c4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f0129bd-0b42-4155-885b-6074fa7fc0c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artalomtípus"/>
        <xsd:element ref="dc:title" minOccurs="0" maxOccurs="1" ma:index="4" ma:displayName="Cím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66FFD422-2B43-48E7-8A94-64EA69498A9B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472EED95-0FDE-4A05-953D-5BB13A96ADA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f0129bd-0b42-4155-885b-6074fa7fc0c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AD1C5BFE-A18E-4D6E-9D57-5B17DECEBB89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43</TotalTime>
  <Words>3678</Words>
  <Application>Microsoft Office PowerPoint</Application>
  <PresentationFormat>Szélesvásznú</PresentationFormat>
  <Paragraphs>630</Paragraphs>
  <Slides>86</Slides>
  <Notes>3</Notes>
  <HiddenSlides>0</HiddenSlides>
  <MMClips>2</MMClips>
  <ScaleCrop>false</ScaleCrop>
  <HeadingPairs>
    <vt:vector size="6" baseType="variant">
      <vt:variant>
        <vt:lpstr>Használt betűtípusok</vt:lpstr>
      </vt:variant>
      <vt:variant>
        <vt:i4>6</vt:i4>
      </vt:variant>
      <vt:variant>
        <vt:lpstr>Téma</vt:lpstr>
      </vt:variant>
      <vt:variant>
        <vt:i4>2</vt:i4>
      </vt:variant>
      <vt:variant>
        <vt:lpstr>Diacímek</vt:lpstr>
      </vt:variant>
      <vt:variant>
        <vt:i4>86</vt:i4>
      </vt:variant>
    </vt:vector>
  </HeadingPairs>
  <TitlesOfParts>
    <vt:vector size="94" baseType="lpstr">
      <vt:lpstr>Arial</vt:lpstr>
      <vt:lpstr>Calibri</vt:lpstr>
      <vt:lpstr>Century Gothic</vt:lpstr>
      <vt:lpstr>Times New Roman</vt:lpstr>
      <vt:lpstr>Tw Cen MT</vt:lpstr>
      <vt:lpstr>Wingdings 3</vt:lpstr>
      <vt:lpstr>Ion</vt:lpstr>
      <vt:lpstr>1_Ion</vt:lpstr>
      <vt:lpstr>GINOP-5.3.5-18-2019-00115 A munkaerőhiány és az elöregedő társadalom okozta, az egészségügyi intézményeket érintő foglalkoztatási válsághelyzetek megelőzése és kezelése az ápoló képzés szintjeinek és hatásköreinek fejlesztésével</vt:lpstr>
      <vt:lpstr>Ápolás szakmai alapismeretek: gyakrabban előforduló betegségek lényege, diagnosztikája és terápiája</vt:lpstr>
      <vt:lpstr>Tananyag tartalom A vérképző rendszer népegészségügyi jelentőségű megbetegedései, alkalmazott gyógyszeres terápia   </vt:lpstr>
      <vt:lpstr>Vashiányos anaemia</vt:lpstr>
      <vt:lpstr>Betegség okai</vt:lpstr>
      <vt:lpstr>Kórkép diagnosztikája</vt:lpstr>
      <vt:lpstr>Ápolói feladatok a páciens ellátása során </vt:lpstr>
      <vt:lpstr>Schilling-próba</vt:lpstr>
      <vt:lpstr>Megaloblastos anaemia</vt:lpstr>
      <vt:lpstr>Betegség okai</vt:lpstr>
      <vt:lpstr>Betegség tünetei 1. </vt:lpstr>
      <vt:lpstr>Betegség tünetei 2. </vt:lpstr>
      <vt:lpstr>Kórkép diagnosztikája</vt:lpstr>
      <vt:lpstr>Kórkép terápiája</vt:lpstr>
      <vt:lpstr>Ápolói feladatok a páciens ellátása során </vt:lpstr>
      <vt:lpstr>Normocytas anaemia</vt:lpstr>
      <vt:lpstr>Betegség okai</vt:lpstr>
      <vt:lpstr>Betegség tünetei </vt:lpstr>
      <vt:lpstr>Kórkép diagnosztikája</vt:lpstr>
      <vt:lpstr>Kórkép terápiája</vt:lpstr>
      <vt:lpstr>Ápolói feladatok a páciens ellátása során</vt:lpstr>
      <vt:lpstr>Ápolói feladatok a páciens ellátása során</vt:lpstr>
      <vt:lpstr>Leukémia</vt:lpstr>
      <vt:lpstr>Fehérvérsejtek megbetegedései</vt:lpstr>
      <vt:lpstr>PowerPoint-bemutató</vt:lpstr>
      <vt:lpstr>PowerPoint-bemutató</vt:lpstr>
      <vt:lpstr>Akut myeloid leukémia</vt:lpstr>
      <vt:lpstr>Betegség okai</vt:lpstr>
      <vt:lpstr>Betegség tünetei </vt:lpstr>
      <vt:lpstr>Kórkép diagnosztikája</vt:lpstr>
      <vt:lpstr>Kórkép terápiája</vt:lpstr>
      <vt:lpstr>Ápolói feladatok a páciens ellátása során </vt:lpstr>
      <vt:lpstr>Hodgkin-kór</vt:lpstr>
      <vt:lpstr>Betegség okai</vt:lpstr>
      <vt:lpstr>Betegség tünetei </vt:lpstr>
      <vt:lpstr>Kórkép diagnosztikája</vt:lpstr>
      <vt:lpstr>Kórkép terápiája</vt:lpstr>
      <vt:lpstr>Ápolói feladatok a páciens ellátása során </vt:lpstr>
      <vt:lpstr>Non-Hodgkin lymphoma</vt:lpstr>
      <vt:lpstr>Betegség okai</vt:lpstr>
      <vt:lpstr>Betegség tünetei </vt:lpstr>
      <vt:lpstr>Kórkép diagnosztikája</vt:lpstr>
      <vt:lpstr>Kórkép terápiája</vt:lpstr>
      <vt:lpstr>Ápolói feladatok a páciens ellátása során</vt:lpstr>
      <vt:lpstr>A vérzékenységek felosztása</vt:lpstr>
      <vt:lpstr>A vérzékenységek felosztása</vt:lpstr>
      <vt:lpstr>A vérzékenységek felosztása</vt:lpstr>
      <vt:lpstr>Thrombocytopenia</vt:lpstr>
      <vt:lpstr>Betegség okai</vt:lpstr>
      <vt:lpstr>Betegség tünetei </vt:lpstr>
      <vt:lpstr>Kórkép diagnosztikája</vt:lpstr>
      <vt:lpstr>Kórkép terápiája</vt:lpstr>
      <vt:lpstr>Ápolási feladatok a páciens ellátása során </vt:lpstr>
      <vt:lpstr>Haemophilia A</vt:lpstr>
      <vt:lpstr>Betegség okai</vt:lpstr>
      <vt:lpstr>Betegség tünetei </vt:lpstr>
      <vt:lpstr>Kórkép diagnosztikája</vt:lpstr>
      <vt:lpstr>Kórkép terápiája</vt:lpstr>
      <vt:lpstr>Haemophilia B</vt:lpstr>
      <vt:lpstr>Betegség okai</vt:lpstr>
      <vt:lpstr>Betegség tünetei </vt:lpstr>
      <vt:lpstr>Kórkép diagnosztikája</vt:lpstr>
      <vt:lpstr>Kórkép terápiája</vt:lpstr>
      <vt:lpstr>PowerPoint-bemutató</vt:lpstr>
      <vt:lpstr>Ajánlott szakirodalom</vt:lpstr>
      <vt:lpstr>Vérképzésre ható gyógyszerek</vt:lpstr>
      <vt:lpstr>PowerPoint-bemutató</vt:lpstr>
      <vt:lpstr>Véralvadás gyógyszertana</vt:lpstr>
      <vt:lpstr>Antikoagulánsok</vt:lpstr>
      <vt:lpstr> Heparin készítmények </vt:lpstr>
      <vt:lpstr>Direkt trombin inhibitorok</vt:lpstr>
      <vt:lpstr>Direkt alvadásgátlók -  DOAC</vt:lpstr>
      <vt:lpstr>K Vitamin Antagonisták</vt:lpstr>
      <vt:lpstr>KVA készítmények</vt:lpstr>
      <vt:lpstr>Fibrinolitikumok, trombolitikumok</vt:lpstr>
      <vt:lpstr>Fibrinolitikumok, trombolitikumok</vt:lpstr>
      <vt:lpstr>Trombocita-aggregációt gátló gyógyszerek</vt:lpstr>
      <vt:lpstr>Trombocita-aggregációt gátló gyógyszerek</vt:lpstr>
      <vt:lpstr> Trombocita-aggregációt gátló gyógyszerek </vt:lpstr>
      <vt:lpstr> Trombocita-aggregációt gátló gyógyszerek </vt:lpstr>
      <vt:lpstr>Vérzéscsillapítók </vt:lpstr>
      <vt:lpstr>Vérzéscsillapítók </vt:lpstr>
      <vt:lpstr>Vérzéscsillapítók </vt:lpstr>
      <vt:lpstr>Vérzéscsillapítók </vt:lpstr>
      <vt:lpstr>Ellenőrző kérdések</vt:lpstr>
      <vt:lpstr>Irodalomjegyzék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PowerPoint-bemutató</dc:title>
  <dc:creator>Rozmann Nóra</dc:creator>
  <cp:lastModifiedBy>Novák Emese</cp:lastModifiedBy>
  <cp:revision>32</cp:revision>
  <dcterms:created xsi:type="dcterms:W3CDTF">2021-01-12T12:22:46Z</dcterms:created>
  <dcterms:modified xsi:type="dcterms:W3CDTF">2021-06-01T06:53:15Z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0x010100621AB8F6582EA244B5E4BCF27D7BFAA1</vt:lpwstr>
  </property>
</Properties>
</file>