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4"/>
  </p:sldMasterIdLst>
  <p:notesMasterIdLst>
    <p:notesMasterId r:id="rId51"/>
  </p:notesMasterIdLst>
  <p:sldIdLst>
    <p:sldId id="368" r:id="rId5"/>
    <p:sldId id="365" r:id="rId6"/>
    <p:sldId id="296" r:id="rId7"/>
    <p:sldId id="298" r:id="rId8"/>
    <p:sldId id="299" r:id="rId9"/>
    <p:sldId id="300" r:id="rId10"/>
    <p:sldId id="302" r:id="rId11"/>
    <p:sldId id="301" r:id="rId12"/>
    <p:sldId id="356" r:id="rId13"/>
    <p:sldId id="303" r:id="rId14"/>
    <p:sldId id="304" r:id="rId15"/>
    <p:sldId id="305" r:id="rId16"/>
    <p:sldId id="357" r:id="rId17"/>
    <p:sldId id="306" r:id="rId18"/>
    <p:sldId id="308" r:id="rId19"/>
    <p:sldId id="358" r:id="rId20"/>
    <p:sldId id="310" r:id="rId21"/>
    <p:sldId id="359" r:id="rId22"/>
    <p:sldId id="312" r:id="rId23"/>
    <p:sldId id="313" r:id="rId24"/>
    <p:sldId id="315" r:id="rId25"/>
    <p:sldId id="316" r:id="rId26"/>
    <p:sldId id="360" r:id="rId27"/>
    <p:sldId id="318" r:id="rId28"/>
    <p:sldId id="319" r:id="rId29"/>
    <p:sldId id="352" r:id="rId30"/>
    <p:sldId id="324" r:id="rId31"/>
    <p:sldId id="362" r:id="rId32"/>
    <p:sldId id="326" r:id="rId33"/>
    <p:sldId id="327" r:id="rId34"/>
    <p:sldId id="328" r:id="rId35"/>
    <p:sldId id="330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9" r:id="rId44"/>
    <p:sldId id="340" r:id="rId45"/>
    <p:sldId id="341" r:id="rId46"/>
    <p:sldId id="363" r:id="rId47"/>
    <p:sldId id="343" r:id="rId48"/>
    <p:sldId id="344" r:id="rId49"/>
    <p:sldId id="346" r:id="rId50"/>
  </p:sldIdLst>
  <p:sldSz cx="12192000" cy="68580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hász Oszkár Mátyás" initials="JOM" lastIdx="1" clrIdx="0">
    <p:extLst>
      <p:ext uri="{19B8F6BF-5375-455C-9EA6-DF929625EA0E}">
        <p15:presenceInfo xmlns:p15="http://schemas.microsoft.com/office/powerpoint/2012/main" userId="Juhász Oszkár Mátyá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4" autoAdjust="0"/>
  </p:normalViewPr>
  <p:slideViewPr>
    <p:cSldViewPr>
      <p:cViewPr varScale="1">
        <p:scale>
          <a:sx n="78" d="100"/>
          <a:sy n="78" d="100"/>
        </p:scale>
        <p:origin x="850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C9D02-E5BD-4C37-9156-9CB278D9FA97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F52E7-DF13-4AC1-8C6A-7DC7BA5B2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262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F52E7-DF13-4AC1-8C6A-7DC7BA5B2BA5}" type="slidenum">
              <a:rPr lang="hu-HU" smtClean="0"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999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151BC9-E0C5-4163-9233-8B532BF37802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4760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541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3599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0903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7366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7568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3960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C0F1E-EFD1-456C-B0D1-52DD25633ABC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6250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7404-FB44-4574-9816-8E3EA459655B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484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56E12-CA3A-461A-AAE3-F66E43270941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382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641BF-38F6-4781-8974-1D8BEB7590C2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750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C06B3-244F-4242-9D48-BE2B3ABB0C24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326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2E5F67-DB4F-4673-A47A-05FADB0FB5DA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359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537FE-A356-4DDD-83CF-322747F3140E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30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44175A-13DF-4B39-A308-98D8CF9BCBDD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245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2124DF-3760-451F-9734-0227BF1F9DB2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737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pPr>
              <a:defRPr/>
            </a:pPr>
            <a:fld id="{0D846A37-8391-4B44-B094-C31D46934F3C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837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2D51533-114D-4999-BC61-F02B6E261375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5704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kumentumok\KRISZTA\ETK\Anat&#243;mia\Vide&#243;k\ora-47-video.mpeg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</a:br>
            <a:r>
              <a:rPr 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1631950" y="850900"/>
            <a:ext cx="8731250" cy="430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sz="2400" b="1" dirty="0">
                <a:latin typeface="Tw Cen MT" panose="020B0602020104020603" pitchFamily="34" charset="-18"/>
              </a:rPr>
              <a:t>Az orrüreg szerepe</a:t>
            </a:r>
            <a:endParaRPr lang="hu-HU" altLang="hu-HU" sz="2800" b="1" dirty="0">
              <a:latin typeface="Tw Cen MT" panose="020B0602020104020603" pitchFamily="34" charset="-18"/>
            </a:endParaRPr>
          </a:p>
          <a:p>
            <a:pPr eaLnBrk="1" hangingPunct="1">
              <a:spcBef>
                <a:spcPts val="1800"/>
              </a:spcBef>
            </a:pPr>
            <a:r>
              <a:rPr lang="hu-HU" altLang="hu-HU" sz="2400" dirty="0">
                <a:latin typeface="Tw Cen MT" panose="020B0602020104020603" pitchFamily="34" charset="-18"/>
              </a:rPr>
              <a:t>levegő felmelegítése, párásítása, mechanikus megtisztítása szennyeződésektől</a:t>
            </a:r>
          </a:p>
          <a:p>
            <a:pPr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400" dirty="0">
                <a:latin typeface="Tw Cen MT" panose="020B0602020104020603" pitchFamily="34" charset="-18"/>
              </a:rPr>
              <a:t>szaglóhám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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szaglás szerve</a:t>
            </a:r>
          </a:p>
          <a:p>
            <a:pPr eaLnBrk="1" hangingPunct="1"/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  <a:p>
            <a:pPr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hangszín kialakítása</a:t>
            </a: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3659188"/>
            <a:ext cx="5300662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63750" y="44450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Orrüreg (</a:t>
            </a:r>
            <a:r>
              <a:rPr lang="hu-HU" altLang="hu-HU" sz="2800" b="1" kern="0" dirty="0" err="1">
                <a:solidFill>
                  <a:schemeClr val="tx1"/>
                </a:solidFill>
                <a:latin typeface="Tw Cen MT" panose="020B0602020104020603" pitchFamily="34" charset="-18"/>
              </a:rPr>
              <a:t>cavum</a:t>
            </a: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kern="0" dirty="0" err="1">
                <a:solidFill>
                  <a:schemeClr val="tx1"/>
                </a:solidFill>
                <a:latin typeface="Tw Cen MT" panose="020B0602020104020603" pitchFamily="34" charset="-18"/>
              </a:rPr>
              <a:t>nasi</a:t>
            </a: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23592" y="476672"/>
            <a:ext cx="8731250" cy="68580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3200" b="1" dirty="0">
                <a:solidFill>
                  <a:schemeClr val="tx1"/>
                </a:solidFill>
              </a:rPr>
              <a:t>Az orrüreg melléküregei (sinus </a:t>
            </a:r>
            <a:r>
              <a:rPr lang="hu-HU" altLang="hu-HU" sz="3200" b="1" dirty="0" err="1">
                <a:solidFill>
                  <a:schemeClr val="tx1"/>
                </a:solidFill>
              </a:rPr>
              <a:t>paranasales</a:t>
            </a:r>
            <a:r>
              <a:rPr lang="hu-HU" altLang="hu-HU" sz="32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631504" y="116632"/>
            <a:ext cx="9036050" cy="5486400"/>
          </a:xfrm>
        </p:spPr>
        <p:txBody>
          <a:bodyPr/>
          <a:lstStyle/>
          <a:p>
            <a:pPr marL="590550" indent="-533400" eaLnBrk="1" hangingPunct="1"/>
            <a:r>
              <a:rPr lang="hu-HU" altLang="hu-HU" sz="2400" dirty="0">
                <a:latin typeface="Tw Cen MT" panose="020B0602020104020603" pitchFamily="34" charset="-18"/>
              </a:rPr>
              <a:t>az orrüreg falát alkotó koponyacsontok üregei, melyek járatokkal az orrüregbe nyílnak</a:t>
            </a:r>
          </a:p>
          <a:p>
            <a:pPr marL="590550" indent="-533400" eaLnBrk="1" hangingPunct="1"/>
            <a:r>
              <a:rPr lang="hu-HU" altLang="hu-HU" sz="2400" dirty="0">
                <a:latin typeface="Tw Cen MT" panose="020B0602020104020603" pitchFamily="34" charset="-18"/>
              </a:rPr>
              <a:t>csökkentik a koponyacsontok súlyát</a:t>
            </a:r>
          </a:p>
          <a:p>
            <a:pPr marL="590550" indent="-533400" eaLnBrk="1" hangingPunct="1"/>
            <a:r>
              <a:rPr lang="hu-HU" altLang="hu-HU" sz="2400" dirty="0">
                <a:latin typeface="Tw Cen MT" panose="020B0602020104020603" pitchFamily="34" charset="-18"/>
              </a:rPr>
              <a:t>hangadáskor módosítják a hang minőségét</a:t>
            </a:r>
          </a:p>
          <a:p>
            <a:pPr marL="990600" lvl="1" indent="-533400" eaLnBrk="1" hangingPunct="1">
              <a:buNone/>
            </a:pPr>
            <a:endParaRPr lang="hu-HU" altLang="hu-HU" sz="2400" dirty="0"/>
          </a:p>
        </p:txBody>
      </p:sp>
      <p:pic>
        <p:nvPicPr>
          <p:cNvPr id="35844" name="Picture 7" descr="https://www.orrdugulas.hu/az_orr/az-orr-felepitese/_jcr_content/par/media/image.2130538053.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529" y="3676650"/>
            <a:ext cx="6604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elsosegely.blog.hu/media/image/orr_mell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2044701"/>
            <a:ext cx="4319588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2711624" y="71728"/>
            <a:ext cx="7772400" cy="68580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Az orrüreg melléküregei (sinus 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paranasales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9336" y="1293906"/>
            <a:ext cx="853440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 eaLnBrk="1" hangingPunct="1">
              <a:buFontTx/>
              <a:buAutoNum type="arabicPeriod"/>
              <a:defRPr/>
            </a:pPr>
            <a:r>
              <a:rPr lang="hu-HU" altLang="hu-HU" sz="2400" b="1" kern="0" dirty="0">
                <a:latin typeface="Tw Cen MT" panose="020B0602020104020603" pitchFamily="34" charset="-18"/>
              </a:rPr>
              <a:t>Sinus </a:t>
            </a:r>
            <a:r>
              <a:rPr lang="hu-HU" altLang="hu-HU" sz="2400" b="1" kern="0" dirty="0" err="1">
                <a:latin typeface="Tw Cen MT" panose="020B0602020104020603" pitchFamily="34" charset="-18"/>
              </a:rPr>
              <a:t>ethmoidalis</a:t>
            </a:r>
            <a:r>
              <a:rPr lang="hu-HU" altLang="hu-HU" sz="2400" b="1" kern="0" dirty="0">
                <a:latin typeface="Tw Cen MT" panose="020B0602020104020603" pitchFamily="34" charset="-18"/>
              </a:rPr>
              <a:t> </a:t>
            </a:r>
            <a:r>
              <a:rPr lang="hu-HU" altLang="hu-HU" sz="2400" kern="0" dirty="0">
                <a:latin typeface="Tw Cen MT" panose="020B0602020104020603" pitchFamily="34" charset="-18"/>
              </a:rPr>
              <a:t>– rostacsonti üregek, rostasejtek,</a:t>
            </a:r>
            <a:br>
              <a:rPr lang="hu-HU" altLang="hu-HU" sz="2400" kern="0" dirty="0">
                <a:latin typeface="Tw Cen MT" panose="020B0602020104020603" pitchFamily="34" charset="-18"/>
              </a:rPr>
            </a:br>
            <a:r>
              <a:rPr lang="hu-HU" altLang="hu-HU" sz="2400" kern="0" dirty="0">
                <a:latin typeface="Tw Cen MT" panose="020B0602020104020603" pitchFamily="34" charset="-18"/>
              </a:rPr>
              <a:t>a felső és középső orrjáratokba torkollanak</a:t>
            </a:r>
          </a:p>
          <a:p>
            <a:pPr marL="609600" indent="-609600" eaLnBrk="1" hangingPunct="1">
              <a:spcBef>
                <a:spcPts val="1800"/>
              </a:spcBef>
              <a:buFontTx/>
              <a:buAutoNum type="arabicPeriod" startAt="2"/>
              <a:defRPr/>
            </a:pPr>
            <a:r>
              <a:rPr lang="hu-HU" altLang="hu-HU" sz="2400" b="1" kern="0" dirty="0">
                <a:latin typeface="Tw Cen MT" panose="020B0602020104020603" pitchFamily="34" charset="-18"/>
              </a:rPr>
              <a:t>Sinus </a:t>
            </a:r>
            <a:r>
              <a:rPr lang="hu-HU" altLang="hu-HU" sz="2400" b="1" kern="0" dirty="0" err="1">
                <a:latin typeface="Tw Cen MT" panose="020B0602020104020603" pitchFamily="34" charset="-18"/>
              </a:rPr>
              <a:t>maxillaris</a:t>
            </a:r>
            <a:r>
              <a:rPr lang="hu-HU" altLang="hu-HU" sz="2400" b="1" kern="0" dirty="0">
                <a:latin typeface="Tw Cen MT" panose="020B0602020104020603" pitchFamily="34" charset="-18"/>
              </a:rPr>
              <a:t> </a:t>
            </a:r>
            <a:r>
              <a:rPr lang="hu-HU" altLang="hu-HU" sz="2400" kern="0" dirty="0">
                <a:latin typeface="Tw Cen MT" panose="020B0602020104020603" pitchFamily="34" charset="-18"/>
              </a:rPr>
              <a:t>– arcüreg,</a:t>
            </a:r>
            <a:br>
              <a:rPr lang="hu-HU" altLang="hu-HU" sz="2400" kern="0" dirty="0">
                <a:latin typeface="Tw Cen MT" panose="020B0602020104020603" pitchFamily="34" charset="-18"/>
              </a:rPr>
            </a:br>
            <a:r>
              <a:rPr lang="hu-HU" altLang="hu-HU" sz="2400" kern="0" dirty="0">
                <a:latin typeface="Tw Cen MT" panose="020B0602020104020603" pitchFamily="34" charset="-18"/>
              </a:rPr>
              <a:t>a felső állcsontok ürege</a:t>
            </a:r>
          </a:p>
          <a:p>
            <a:pPr marL="609600" indent="-609600" eaLnBrk="1" hangingPunct="1">
              <a:spcBef>
                <a:spcPts val="1800"/>
              </a:spcBef>
              <a:buFontTx/>
              <a:buAutoNum type="arabicPeriod" startAt="3"/>
              <a:defRPr/>
            </a:pPr>
            <a:r>
              <a:rPr lang="hu-HU" altLang="hu-HU" sz="2400" b="1" kern="0" dirty="0">
                <a:latin typeface="Tw Cen MT" panose="020B0602020104020603" pitchFamily="34" charset="-18"/>
              </a:rPr>
              <a:t>Sinus frontalis </a:t>
            </a:r>
            <a:r>
              <a:rPr lang="hu-HU" altLang="hu-HU" sz="2400" kern="0" dirty="0">
                <a:latin typeface="Tw Cen MT" panose="020B0602020104020603" pitchFamily="34" charset="-18"/>
              </a:rPr>
              <a:t>– homloküreg,</a:t>
            </a:r>
            <a:br>
              <a:rPr lang="hu-HU" altLang="hu-HU" sz="2400" kern="0" dirty="0">
                <a:latin typeface="Tw Cen MT" panose="020B0602020104020603" pitchFamily="34" charset="-18"/>
              </a:rPr>
            </a:br>
            <a:r>
              <a:rPr lang="hu-HU" altLang="hu-HU" sz="2400" kern="0" dirty="0">
                <a:latin typeface="Tw Cen MT" panose="020B0602020104020603" pitchFamily="34" charset="-18"/>
              </a:rPr>
              <a:t>a homlokcsont pikkely részében</a:t>
            </a:r>
          </a:p>
          <a:p>
            <a:pPr marL="609600" indent="-609600" eaLnBrk="1" hangingPunct="1">
              <a:spcBef>
                <a:spcPts val="1800"/>
              </a:spcBef>
              <a:buFontTx/>
              <a:buAutoNum type="arabicPeriod" startAt="4"/>
              <a:defRPr/>
            </a:pPr>
            <a:r>
              <a:rPr lang="hu-HU" altLang="hu-HU" sz="2400" b="1" dirty="0">
                <a:latin typeface="Tw Cen MT" panose="020B0602020104020603" pitchFamily="34" charset="-18"/>
              </a:rPr>
              <a:t>Sinus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sphenoidalis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r>
              <a:rPr lang="hu-HU" altLang="hu-HU" sz="2400" dirty="0">
                <a:latin typeface="Tw Cen MT" panose="020B0602020104020603" pitchFamily="34" charset="-18"/>
              </a:rPr>
              <a:t>– ékcsonti üreg,</a:t>
            </a:r>
            <a:br>
              <a:rPr lang="hu-HU" altLang="hu-HU" sz="2400" dirty="0">
                <a:latin typeface="Tw Cen MT" panose="020B0602020104020603" pitchFamily="34" charset="-18"/>
              </a:rPr>
            </a:br>
            <a:r>
              <a:rPr lang="hu-HU" altLang="hu-HU" sz="2400" dirty="0">
                <a:latin typeface="Tw Cen MT" panose="020B0602020104020603" pitchFamily="34" charset="-18"/>
              </a:rPr>
              <a:t>az ékcsont testében található, </a:t>
            </a:r>
            <a:br>
              <a:rPr lang="hu-HU" altLang="hu-HU" sz="2400" dirty="0">
                <a:latin typeface="Tw Cen MT" panose="020B0602020104020603" pitchFamily="34" charset="-18"/>
              </a:rPr>
            </a:br>
            <a:r>
              <a:rPr lang="hu-HU" altLang="hu-HU" sz="2400" dirty="0">
                <a:latin typeface="Tw Cen MT" panose="020B0602020104020603" pitchFamily="34" charset="-18"/>
              </a:rPr>
              <a:t>az orrüreg hátsó részével közlekedik</a:t>
            </a:r>
          </a:p>
          <a:p>
            <a:pPr marL="609600" indent="-609600" eaLnBrk="1" hangingPunct="1">
              <a:buNone/>
              <a:defRPr/>
            </a:pPr>
            <a:endParaRPr lang="hu-HU" altLang="hu-HU" sz="2400" kern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Orrmelléküreget tartalmaz! </a:t>
            </a:r>
            <a:endParaRPr lang="ru-RU" altLang="hu-HU" sz="4000" dirty="0"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Os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lacrimale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5709" y="485776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Os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ethmoidale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Os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zygomaticum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3" y="385504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Mandibula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1866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Orrü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" r="1723" b="1990"/>
          <a:stretch>
            <a:fillRect/>
          </a:stretch>
        </p:blipFill>
        <p:spPr bwMode="auto">
          <a:xfrm>
            <a:off x="2216713" y="2037430"/>
            <a:ext cx="7470476" cy="448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1354138" y="-126999"/>
            <a:ext cx="8915400" cy="2514600"/>
          </a:xfrm>
        </p:spPr>
        <p:txBody>
          <a:bodyPr/>
          <a:lstStyle/>
          <a:p>
            <a:pPr marL="609600" indent="-609600" eaLnBrk="1" hangingPunct="1">
              <a:lnSpc>
                <a:spcPct val="50000"/>
              </a:lnSpc>
              <a:buNone/>
            </a:pPr>
            <a:endParaRPr lang="hu-HU" altLang="hu-HU" sz="2400" dirty="0"/>
          </a:p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hu-HU" altLang="hu-HU" sz="2400" b="1" i="1" dirty="0" err="1">
                <a:latin typeface="Tw Cen MT" panose="020B0602020104020603" pitchFamily="34" charset="-18"/>
              </a:rPr>
              <a:t>ductus</a:t>
            </a:r>
            <a:r>
              <a:rPr lang="hu-HU" altLang="hu-HU" sz="2400" b="1" i="1" dirty="0">
                <a:latin typeface="Tw Cen MT" panose="020B0602020104020603" pitchFamily="34" charset="-18"/>
              </a:rPr>
              <a:t> </a:t>
            </a:r>
            <a:r>
              <a:rPr lang="hu-HU" altLang="hu-HU" sz="2400" b="1" i="1" dirty="0" err="1">
                <a:latin typeface="Tw Cen MT" panose="020B0602020104020603" pitchFamily="34" charset="-18"/>
              </a:rPr>
              <a:t>nasolacrimalis</a:t>
            </a:r>
            <a:r>
              <a:rPr lang="hu-HU" altLang="hu-HU" sz="2400" b="1" i="1" dirty="0">
                <a:latin typeface="Tw Cen MT" panose="020B0602020104020603" pitchFamily="34" charset="-18"/>
              </a:rPr>
              <a:t>- </a:t>
            </a:r>
            <a:r>
              <a:rPr lang="hu-HU" altLang="hu-HU" sz="2400" dirty="0">
                <a:latin typeface="Tw Cen MT" panose="020B0602020104020603" pitchFamily="34" charset="-18"/>
              </a:rPr>
              <a:t>a könnytömlő csatornája:</a:t>
            </a:r>
          </a:p>
        </p:txBody>
      </p:sp>
      <p:sp>
        <p:nvSpPr>
          <p:cNvPr id="2" name="Téglalap 1"/>
          <p:cNvSpPr/>
          <p:nvPr/>
        </p:nvSpPr>
        <p:spPr>
          <a:xfrm>
            <a:off x="1898651" y="3992564"/>
            <a:ext cx="696913" cy="287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  <p:sp>
        <p:nvSpPr>
          <p:cNvPr id="3" name="Téglalap 2"/>
          <p:cNvSpPr/>
          <p:nvPr/>
        </p:nvSpPr>
        <p:spPr>
          <a:xfrm>
            <a:off x="6369050" y="5300664"/>
            <a:ext cx="503238" cy="288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5720" y="356269"/>
            <a:ext cx="7772400" cy="45720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Garat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pharynx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63352" y="908720"/>
            <a:ext cx="8928100" cy="3352800"/>
          </a:xfrm>
        </p:spPr>
        <p:txBody>
          <a:bodyPr/>
          <a:lstStyle/>
          <a:p>
            <a:pPr marL="57150" indent="0" eaLnBrk="1" hangingPunct="1">
              <a:buNone/>
              <a:defRPr/>
            </a:pPr>
            <a:r>
              <a:rPr lang="hu-HU" altLang="hu-HU" sz="2400" b="1" dirty="0">
                <a:latin typeface="Tw Cen MT" panose="020B0602020104020603" pitchFamily="34" charset="-18"/>
              </a:rPr>
              <a:t>Jellemzés:</a:t>
            </a:r>
          </a:p>
          <a:p>
            <a:pPr marL="40005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 légző- és emésztőrendszerhez egyaránt tartozik</a:t>
            </a:r>
          </a:p>
          <a:p>
            <a:pPr marL="400050" eaLnBrk="1" hangingPunct="1">
              <a:defRPr/>
            </a:pPr>
            <a:r>
              <a:rPr lang="hu-HU" sz="2400" dirty="0">
                <a:latin typeface="Tw Cen MT" panose="020B0602020104020603" pitchFamily="34" charset="-18"/>
              </a:rPr>
              <a:t>az orr és a szájüreg mögött függőlegesen elhelyezkedő cső, mely felső végével a koponya alaphoz rögzül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itt kereszteződik a levegő és a táplálék útja</a:t>
            </a:r>
          </a:p>
          <a:p>
            <a:pPr lvl="2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a levegő az elől fekvő gégebemenethez áramlik</a:t>
            </a:r>
          </a:p>
          <a:p>
            <a:pPr lvl="2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a táplálék a hátul fekvő nyelőcsőbe kerül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041" y="3263107"/>
            <a:ext cx="4679950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solidFill>
                  <a:srgbClr val="000000"/>
                </a:solidFill>
                <a:latin typeface="Tw Cen MT" panose="020B0602020104020603" pitchFamily="34" charset="-18"/>
              </a:rPr>
              <a:t>A felső légutakhoz tartozik!</a:t>
            </a:r>
            <a:endParaRPr lang="ru-RU" altLang="hu-HU" sz="40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Bronchus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1842652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Pharynx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Larynx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3" y="385504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Trachea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683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5488" y="44450"/>
            <a:ext cx="7772400" cy="533400"/>
          </a:xfrm>
        </p:spPr>
        <p:txBody>
          <a:bodyPr/>
          <a:lstStyle/>
          <a:p>
            <a:pPr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Alsó légutak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538288" y="968376"/>
            <a:ext cx="8839200" cy="2735263"/>
          </a:xfrm>
        </p:spPr>
        <p:txBody>
          <a:bodyPr>
            <a:normAutofit/>
          </a:bodyPr>
          <a:lstStyle/>
          <a:p>
            <a:pPr lvl="1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hu-HU" altLang="hu-HU" sz="2600" dirty="0">
                <a:solidFill>
                  <a:schemeClr val="tx1"/>
                </a:solidFill>
                <a:latin typeface="Tw Cen MT" panose="020B0602020104020603" pitchFamily="34" charset="-18"/>
              </a:rPr>
              <a:t>Gége (</a:t>
            </a:r>
            <a:r>
              <a:rPr lang="hu-HU" altLang="hu-HU" sz="2600" dirty="0" err="1">
                <a:solidFill>
                  <a:schemeClr val="tx1"/>
                </a:solidFill>
                <a:latin typeface="Tw Cen MT" panose="020B0602020104020603" pitchFamily="34" charset="-18"/>
              </a:rPr>
              <a:t>larynx</a:t>
            </a:r>
            <a:r>
              <a:rPr lang="hu-HU" altLang="hu-HU" sz="2600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lvl="1" eaLnBrk="1" fontAlgn="base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hu-HU" altLang="hu-HU" sz="2600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600" dirty="0">
                <a:solidFill>
                  <a:schemeClr val="tx1"/>
                </a:solidFill>
                <a:latin typeface="Tw Cen MT" panose="020B0602020104020603" pitchFamily="34" charset="-18"/>
              </a:rPr>
              <a:t>a nyak területén, a 3.-6. nyakcsigolya magasságában található, a nyakon jól kitapintható</a:t>
            </a:r>
          </a:p>
          <a:p>
            <a:pPr eaLnBrk="1" fontAlgn="base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hu-HU" altLang="hu-HU" sz="2600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600" dirty="0" err="1">
                <a:solidFill>
                  <a:schemeClr val="tx1"/>
                </a:solidFill>
                <a:latin typeface="Tw Cen MT" panose="020B0602020104020603" pitchFamily="34" charset="-18"/>
              </a:rPr>
              <a:t>egyenetlenül</a:t>
            </a:r>
            <a:r>
              <a:rPr lang="hu-HU" altLang="hu-HU" sz="2600" dirty="0">
                <a:solidFill>
                  <a:schemeClr val="tx1"/>
                </a:solidFill>
                <a:latin typeface="Tw Cen MT" panose="020B0602020104020603" pitchFamily="34" charset="-18"/>
              </a:rPr>
              <a:t> kiszélesedő, a garatba beemelkedő csőszerű szerv</a:t>
            </a:r>
          </a:p>
          <a:p>
            <a:pPr eaLnBrk="1" fontAlgn="base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hu-HU" altLang="hu-HU" sz="2600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u-HU" altLang="hu-HU" sz="2600" dirty="0">
                <a:solidFill>
                  <a:schemeClr val="tx1"/>
                </a:solidFill>
                <a:latin typeface="Tw Cen MT" panose="020B0602020104020603" pitchFamily="34" charset="-18"/>
              </a:rPr>
              <a:t>vázát gégeporcok alkotják</a:t>
            </a:r>
          </a:p>
          <a:p>
            <a:pPr eaLnBrk="1" hangingPunct="1">
              <a:lnSpc>
                <a:spcPct val="50000"/>
              </a:lnSpc>
            </a:pPr>
            <a:endParaRPr lang="hu-HU" altLang="hu-HU" sz="24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538288" y="3703639"/>
            <a:ext cx="462915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 porcok között </a:t>
            </a:r>
            <a:r>
              <a:rPr lang="hu-HU" altLang="hu-HU" sz="2400" dirty="0" err="1">
                <a:latin typeface="Tw Cen MT" panose="020B0602020104020603" pitchFamily="34" charset="-18"/>
              </a:rPr>
              <a:t>ksz.-i</a:t>
            </a:r>
            <a:r>
              <a:rPr lang="hu-HU" altLang="hu-HU" sz="2400" dirty="0">
                <a:latin typeface="Tw Cen MT" panose="020B0602020104020603" pitchFamily="34" charset="-18"/>
              </a:rPr>
              <a:t> szalagok és harántcsíkolt izom található</a:t>
            </a:r>
          </a:p>
          <a:p>
            <a:pPr>
              <a:lnSpc>
                <a:spcPct val="50000"/>
              </a:lnSpc>
              <a:defRPr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felette helyezkedik el a nyelvcsont (</a:t>
            </a:r>
            <a:r>
              <a:rPr lang="hu-HU" altLang="hu-HU" sz="2400" dirty="0" err="1">
                <a:latin typeface="Tw Cen MT" panose="020B0602020104020603" pitchFamily="34" charset="-18"/>
              </a:rPr>
              <a:t>os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hyoideum</a:t>
            </a:r>
            <a:r>
              <a:rPr lang="hu-HU" altLang="hu-HU" sz="2400" dirty="0">
                <a:latin typeface="Tw Cen MT" panose="020B0602020104020603" pitchFamily="34" charset="-18"/>
              </a:rPr>
              <a:t>), mellyel szalagosan kötődik</a:t>
            </a:r>
          </a:p>
          <a:p>
            <a:pPr>
              <a:defRPr/>
            </a:pPr>
            <a:endParaRPr lang="hu-HU" sz="2400" dirty="0">
              <a:latin typeface="+mn-lt"/>
            </a:endParaRPr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2851151"/>
            <a:ext cx="45085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 err="1">
                <a:solidFill>
                  <a:srgbClr val="000000"/>
                </a:solidFill>
                <a:latin typeface="Times New Roman"/>
              </a:rPr>
              <a:t>Larynx</a:t>
            </a:r>
            <a:r>
              <a:rPr lang="hu-HU" altLang="hu-HU" sz="4000" dirty="0">
                <a:solidFill>
                  <a:srgbClr val="000000"/>
                </a:solidFill>
                <a:latin typeface="Times New Roman"/>
              </a:rPr>
              <a:t>-ra jellemző: </a:t>
            </a:r>
            <a:endParaRPr lang="ru-RU" altLang="hu-HU" sz="40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 6. és 7. csigolya magasságban található.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5709" y="285749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Fölötte található a nyelvcsont!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 felső légutakhoz tartozik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3" y="385504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 porcai között harántcsíkolt izmot találunk.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7729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95488" y="115888"/>
            <a:ext cx="7772400" cy="3921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800" b="1">
                <a:solidFill>
                  <a:schemeClr val="tx1"/>
                </a:solidFill>
              </a:rPr>
              <a:t>Gégeporcok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199456" y="-1104797"/>
            <a:ext cx="8964613" cy="5715000"/>
          </a:xfrm>
        </p:spPr>
        <p:txBody>
          <a:bodyPr/>
          <a:lstStyle/>
          <a:p>
            <a:pPr lvl="1" eaLnBrk="1" hangingPunct="1">
              <a:defRPr/>
            </a:pPr>
            <a:endParaRPr lang="hu-HU" altLang="hu-HU" sz="2000" dirty="0">
              <a:latin typeface="Tw Cen MT" panose="020B0602020104020603" pitchFamily="34" charset="-18"/>
            </a:endParaRPr>
          </a:p>
          <a:p>
            <a:pPr marL="57150" indent="0" eaLnBrk="1" hangingPunct="1">
              <a:buNone/>
              <a:defRPr/>
            </a:pPr>
            <a:r>
              <a:rPr lang="hu-HU" altLang="hu-HU" sz="2400" b="1" dirty="0" err="1">
                <a:latin typeface="Tw Cen MT" panose="020B0602020104020603" pitchFamily="34" charset="-18"/>
              </a:rPr>
              <a:t>cartilago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thyroidea</a:t>
            </a:r>
            <a:r>
              <a:rPr lang="hu-HU" altLang="hu-HU" sz="2400" b="1" dirty="0">
                <a:latin typeface="Tw Cen MT" panose="020B0602020104020603" pitchFamily="34" charset="-18"/>
              </a:rPr>
              <a:t> – pajzsporc</a:t>
            </a:r>
          </a:p>
          <a:p>
            <a:pPr marL="457200" eaLnBrk="1" hangingPunct="1"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 gége porcai közül a legnagyobb, elöl található, két lemezből áll</a:t>
            </a:r>
          </a:p>
          <a:p>
            <a:pPr marL="457200" eaLnBrk="1" hangingPunct="1"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 lemezek elöl szögletben találkoznak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 ádámcsutka, férfiakban kifejezettebb (másodlagos nemi jelleg)</a:t>
            </a:r>
          </a:p>
          <a:p>
            <a:pPr marL="457200" eaLnBrk="1" hangingPunct="1"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lemezekről indulnak a felső és alsó szarvak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50"/>
          <a:stretch>
            <a:fillRect/>
          </a:stretch>
        </p:blipFill>
        <p:spPr bwMode="auto">
          <a:xfrm>
            <a:off x="2784475" y="3483079"/>
            <a:ext cx="3097213" cy="26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3"/>
          <a:stretch>
            <a:fillRect/>
          </a:stretch>
        </p:blipFill>
        <p:spPr bwMode="auto">
          <a:xfrm>
            <a:off x="6531293" y="3530703"/>
            <a:ext cx="2881313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557589" y="6021388"/>
            <a:ext cx="1404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elöl nézet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7319963" y="6021388"/>
            <a:ext cx="1558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oldal nézet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757889" y="836712"/>
            <a:ext cx="8676222" cy="174915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b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</a:br>
            <a:b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</a:br>
            <a:b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</a:br>
            <a: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  <a:t>Ápolási szakmai alapismeretek: </a:t>
            </a:r>
            <a:b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</a:br>
            <a:r>
              <a:rPr lang="hu-HU" sz="36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</a:rPr>
              <a:t>az egészséges emberi test felépítése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47528" y="3789040"/>
            <a:ext cx="8676222" cy="1905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hu-HU" sz="2000" b="1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w Cen MT" panose="020B0602020104020603" pitchFamily="34" charset="-18"/>
                <a:ea typeface="+mj-ea"/>
                <a:cs typeface="+mj-cs"/>
              </a:rPr>
              <a:t>A légzőrendszer felépítése, alkalmazott latin szakkifejezések.</a:t>
            </a:r>
          </a:p>
        </p:txBody>
      </p:sp>
    </p:spTree>
    <p:extLst>
      <p:ext uri="{BB962C8B-B14F-4D97-AF65-F5344CB8AC3E}">
        <p14:creationId xmlns:p14="http://schemas.microsoft.com/office/powerpoint/2010/main" val="1891292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5488" y="115888"/>
            <a:ext cx="7772400" cy="3921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800" b="1">
                <a:solidFill>
                  <a:schemeClr val="tx1"/>
                </a:solidFill>
              </a:rPr>
              <a:t>Gégeporcok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1631504" y="-819472"/>
            <a:ext cx="8964612" cy="5715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hu-HU" altLang="hu-HU" sz="2400" b="1" dirty="0" err="1">
                <a:latin typeface="Tw Cen MT" panose="020B0602020104020603" pitchFamily="34" charset="-18"/>
                <a:sym typeface="Symbol" pitchFamily="18" charset="2"/>
              </a:rPr>
              <a:t>cartilago</a:t>
            </a:r>
            <a:r>
              <a:rPr lang="hu-HU" altLang="hu-HU" sz="2400" b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  <a:sym typeface="Symbol" pitchFamily="18" charset="2"/>
              </a:rPr>
              <a:t>cricoidea</a:t>
            </a:r>
            <a:r>
              <a:rPr lang="hu-HU" altLang="hu-HU" sz="2400" b="1" dirty="0">
                <a:latin typeface="Tw Cen MT" panose="020B0602020104020603" pitchFamily="34" charset="-18"/>
                <a:sym typeface="Symbol" pitchFamily="18" charset="2"/>
              </a:rPr>
              <a:t> – gyűrűporc</a:t>
            </a:r>
          </a:p>
          <a:p>
            <a:pPr marL="40005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pajzsporc alatt helyezkedik el</a:t>
            </a:r>
          </a:p>
          <a:p>
            <a:pPr marL="40005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alakja pecsétgyűrűhöz hasonlít</a:t>
            </a:r>
          </a:p>
          <a:p>
            <a:pPr lvl="2" eaLnBrk="1" hangingPunct="1">
              <a:defRPr/>
            </a:pPr>
            <a:endParaRPr lang="hu-HU" altLang="hu-HU" sz="2000" dirty="0">
              <a:sym typeface="Symbol" pitchFamily="18" charset="2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29"/>
          <a:stretch>
            <a:fillRect/>
          </a:stretch>
        </p:blipFill>
        <p:spPr bwMode="auto">
          <a:xfrm>
            <a:off x="2495550" y="2997201"/>
            <a:ext cx="67310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3575050" y="6186488"/>
            <a:ext cx="1455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felül nézet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888163" y="6219826"/>
            <a:ext cx="1522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hátul nézet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562" y="4384675"/>
            <a:ext cx="4897438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950" y="115888"/>
            <a:ext cx="7772400" cy="3921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800" b="1">
                <a:solidFill>
                  <a:schemeClr val="tx1"/>
                </a:solidFill>
              </a:rPr>
              <a:t>Gégeporcok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263352" y="115888"/>
            <a:ext cx="8534400" cy="4572000"/>
          </a:xfrm>
        </p:spPr>
        <p:txBody>
          <a:bodyPr/>
          <a:lstStyle/>
          <a:p>
            <a:pPr marL="57150" indent="0" eaLnBrk="1" hangingPunct="1">
              <a:buNone/>
              <a:defRPr/>
            </a:pPr>
            <a:r>
              <a:rPr lang="hu-HU" altLang="hu-HU" sz="2400" b="1" dirty="0" err="1">
                <a:latin typeface="Tw Cen MT" panose="020B0602020104020603" pitchFamily="34" charset="-18"/>
              </a:rPr>
              <a:t>cartilago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arytenoidea</a:t>
            </a:r>
            <a:r>
              <a:rPr lang="hu-HU" altLang="hu-HU" sz="2400" b="1" dirty="0">
                <a:latin typeface="Tw Cen MT" panose="020B0602020104020603" pitchFamily="34" charset="-18"/>
              </a:rPr>
              <a:t> – kannaporc (2 db)</a:t>
            </a:r>
          </a:p>
          <a:p>
            <a:pPr marL="40005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kis háromszög alakú piramis</a:t>
            </a:r>
          </a:p>
          <a:p>
            <a:pPr marL="40005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mozgatásukat kis izmok végzik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432" y="1252002"/>
            <a:ext cx="33337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ra-47-video.mpe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814" y="4158457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5231904" y="3565458"/>
            <a:ext cx="1257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latin typeface="Tw Cen MT" panose="020B0602020104020603" pitchFamily="34" charset="-18"/>
              </a:rPr>
              <a:t>felül nézet</a:t>
            </a:r>
          </a:p>
        </p:txBody>
      </p:sp>
      <p:sp>
        <p:nvSpPr>
          <p:cNvPr id="47111" name="Text Box 5"/>
          <p:cNvSpPr txBox="1">
            <a:spLocks noChangeArrowheads="1"/>
          </p:cNvSpPr>
          <p:nvPr/>
        </p:nvSpPr>
        <p:spPr bwMode="auto">
          <a:xfrm>
            <a:off x="8975726" y="3789363"/>
            <a:ext cx="1300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>
                <a:latin typeface="Tw Cen MT" panose="020B0602020104020603" pitchFamily="34" charset="-18"/>
              </a:rPr>
              <a:t>hátul nézet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3068959"/>
            <a:ext cx="2657866" cy="366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950" y="115888"/>
            <a:ext cx="7772400" cy="3921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Gégeporcok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>
          <a:xfrm>
            <a:off x="1703512" y="850903"/>
            <a:ext cx="8534400" cy="2019300"/>
          </a:xfrm>
        </p:spPr>
        <p:txBody>
          <a:bodyPr/>
          <a:lstStyle/>
          <a:p>
            <a:pPr marL="57150" indent="0" eaLnBrk="1" hangingPunct="1">
              <a:buNone/>
              <a:defRPr/>
            </a:pPr>
            <a:r>
              <a:rPr lang="hu-HU" altLang="hu-HU" sz="2400" b="1" dirty="0" err="1">
                <a:latin typeface="Tw Cen MT" panose="020B0602020104020603" pitchFamily="34" charset="-18"/>
              </a:rPr>
              <a:t>epiglottis</a:t>
            </a:r>
            <a:r>
              <a:rPr lang="hu-HU" altLang="hu-HU" sz="2400" b="1" dirty="0">
                <a:latin typeface="Tw Cen MT" panose="020B0602020104020603" pitchFamily="34" charset="-18"/>
              </a:rPr>
              <a:t> – gégefedő</a:t>
            </a:r>
          </a:p>
          <a:p>
            <a:pPr marL="45720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rövid nyelű teáskanálhoz hasonlít</a:t>
            </a:r>
          </a:p>
          <a:p>
            <a:pPr marL="45720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nyele a pajzsporchoz szalagosan rögzül</a:t>
            </a:r>
          </a:p>
          <a:p>
            <a:pPr marL="457200"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 gége bemenetét közvetlenül zárni képes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2158253"/>
            <a:ext cx="32734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515226" y="6470650"/>
            <a:ext cx="1300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000"/>
              <a:t>oldal nézet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Gégeporcokra jellemző: </a:t>
            </a:r>
            <a:endParaRPr lang="ru-RU" altLang="hu-HU" sz="4000" dirty="0"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Nőknél a pajzsmirigy porc kiemelkedő részét </a:t>
            </a:r>
          </a:p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Ádámcsutkának hívjuk.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5709" y="381000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indent="0"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b="1" dirty="0">
                <a:solidFill>
                  <a:srgbClr val="FFFFFF"/>
                </a:solidFill>
                <a:latin typeface="Tw Cen MT" panose="020B0602020104020603" pitchFamily="34" charset="-18"/>
              </a:rPr>
              <a:t>A kannaporcok segítenek szabályozni a hangszálak feszítettségét.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felső légutakhoz tartoznak.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pajzsporc felett megtaláljuk a gyűrűporcot!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82250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xfrm>
            <a:off x="119336" y="2602250"/>
            <a:ext cx="6567818" cy="3717032"/>
          </a:xfrm>
        </p:spPr>
        <p:txBody>
          <a:bodyPr>
            <a:normAutofit/>
          </a:bodyPr>
          <a:lstStyle/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endParaRPr lang="hu-HU" altLang="hu-HU" sz="2200" dirty="0"/>
          </a:p>
          <a:p>
            <a:pPr marL="457200" lvl="1" indent="0" eaLnBrk="1" hangingPunct="1">
              <a:lnSpc>
                <a:spcPct val="50000"/>
              </a:lnSpc>
              <a:spcBef>
                <a:spcPct val="0"/>
              </a:spcBef>
              <a:buNone/>
            </a:pPr>
            <a:endParaRPr lang="hu-HU" altLang="hu-HU" sz="2200" dirty="0"/>
          </a:p>
          <a:p>
            <a:pPr lvl="1" eaLnBrk="1" hangingPunct="1">
              <a:spcBef>
                <a:spcPct val="0"/>
              </a:spcBef>
            </a:pPr>
            <a:r>
              <a:rPr lang="hu-HU" altLang="hu-HU" sz="2200" dirty="0">
                <a:latin typeface="Tw Cen MT" panose="020B0602020104020603" pitchFamily="34" charset="-18"/>
              </a:rPr>
              <a:t>a kannaporcoktól szalagok húzódnak a pajzsporc belső felszínéhez, a nyálkahártya ezeket beborítja 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 kettős redőt </a:t>
            </a:r>
            <a:r>
              <a:rPr lang="hu-HU" altLang="hu-HU" sz="2200" dirty="0" err="1">
                <a:latin typeface="Tw Cen MT" panose="020B0602020104020603" pitchFamily="34" charset="-18"/>
                <a:sym typeface="Symbol" pitchFamily="18" charset="2"/>
              </a:rPr>
              <a:t>képez→a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 felsők az álhangredők</a:t>
            </a:r>
          </a:p>
          <a:p>
            <a:pPr lvl="1" eaLnBrk="1" hangingPunct="1">
              <a:lnSpc>
                <a:spcPct val="50000"/>
              </a:lnSpc>
              <a:spcBef>
                <a:spcPct val="0"/>
              </a:spcBef>
            </a:pPr>
            <a:endParaRPr lang="hu-HU" altLang="hu-HU" sz="2200" dirty="0">
              <a:latin typeface="Tw Cen MT" panose="020B0602020104020603" pitchFamily="34" charset="-18"/>
              <a:sym typeface="Symbol" pitchFamily="18" charset="2"/>
            </a:endParaRPr>
          </a:p>
          <a:p>
            <a:pPr lvl="1" eaLnBrk="1" hangingPunct="1">
              <a:spcBef>
                <a:spcPct val="0"/>
              </a:spcBef>
            </a:pP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az alsók a valódi hangredők (</a:t>
            </a:r>
            <a:r>
              <a:rPr lang="hu-HU" altLang="hu-HU" sz="2200" dirty="0" err="1">
                <a:latin typeface="Tw Cen MT" panose="020B0602020104020603" pitchFamily="34" charset="-18"/>
                <a:sym typeface="Symbol" pitchFamily="18" charset="2"/>
              </a:rPr>
              <a:t>plica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200" dirty="0" err="1">
                <a:latin typeface="Tw Cen MT" panose="020B0602020104020603" pitchFamily="34" charset="-18"/>
                <a:sym typeface="Symbol" pitchFamily="18" charset="2"/>
              </a:rPr>
              <a:t>vocalis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), benne a hangszalagok (</a:t>
            </a:r>
            <a:r>
              <a:rPr lang="hu-HU" altLang="hu-HU" sz="2200" dirty="0" err="1">
                <a:latin typeface="Tw Cen MT" panose="020B0602020104020603" pitchFamily="34" charset="-18"/>
                <a:sym typeface="Symbol" pitchFamily="18" charset="2"/>
              </a:rPr>
              <a:t>lig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. </a:t>
            </a:r>
            <a:r>
              <a:rPr lang="hu-HU" altLang="hu-HU" sz="2200" dirty="0" err="1">
                <a:latin typeface="Tw Cen MT" panose="020B0602020104020603" pitchFamily="34" charset="-18"/>
                <a:sym typeface="Symbol" pitchFamily="18" charset="2"/>
              </a:rPr>
              <a:t>vocale</a:t>
            </a:r>
            <a:r>
              <a:rPr lang="hu-HU" altLang="hu-HU" sz="2200" dirty="0">
                <a:latin typeface="Tw Cen MT" panose="020B0602020104020603" pitchFamily="34" charset="-18"/>
                <a:sym typeface="Symbol" pitchFamily="18" charset="2"/>
              </a:rPr>
              <a:t>) találhatók</a:t>
            </a:r>
          </a:p>
          <a:p>
            <a:pPr marL="457200" lvl="1" indent="0" eaLnBrk="1" hangingPunct="1">
              <a:lnSpc>
                <a:spcPct val="50000"/>
              </a:lnSpc>
              <a:spcBef>
                <a:spcPct val="0"/>
              </a:spcBef>
              <a:buNone/>
            </a:pPr>
            <a:endParaRPr lang="hu-HU" altLang="hu-HU" sz="2200" dirty="0">
              <a:sym typeface="Symbol" pitchFamily="18" charset="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63352" y="1005502"/>
            <a:ext cx="87137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hu-HU" altLang="hu-HU" sz="2200" kern="0" dirty="0">
                <a:latin typeface="Tw Cen MT" panose="020B0602020104020603" pitchFamily="34" charset="-18"/>
              </a:rPr>
              <a:t>A gége üregét nyálkahártya borítja, ennek hámja főleg </a:t>
            </a:r>
            <a:r>
              <a:rPr lang="hu-HU" altLang="hu-HU" sz="2200" kern="0" dirty="0" err="1">
                <a:latin typeface="Tw Cen MT" panose="020B0602020104020603" pitchFamily="34" charset="-18"/>
              </a:rPr>
              <a:t>többmagsoros,csillószőrös</a:t>
            </a:r>
            <a:r>
              <a:rPr lang="hu-HU" altLang="hu-HU" sz="2200" kern="0" dirty="0">
                <a:latin typeface="Tw Cen MT" panose="020B0602020104020603" pitchFamily="34" charset="-18"/>
              </a:rPr>
              <a:t> hengerhám, néhány helyen többrétegű, el nem szarusodó laphám (pl. valódi hangredők)</a:t>
            </a:r>
          </a:p>
          <a:p>
            <a:pPr eaLnBrk="1" hangingPunct="1">
              <a:lnSpc>
                <a:spcPct val="50000"/>
              </a:lnSpc>
              <a:buFontTx/>
              <a:buNone/>
              <a:defRPr/>
            </a:pPr>
            <a:endParaRPr lang="hu-HU" altLang="hu-HU" sz="2200" kern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2" descr="http://www.uni-mainz.de/FB/Medizin/Anatomie/workshop/Klinisches/Larynxokk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620714"/>
            <a:ext cx="7974012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4007768" y="6237286"/>
            <a:ext cx="462338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hu-HU" sz="2400" b="1" dirty="0">
                <a:latin typeface="Tw Cen MT" panose="020B0602020104020603" pitchFamily="34" charset="-18"/>
              </a:rPr>
              <a:t>A gége és a hangrés felülnézetben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623392" y="979777"/>
            <a:ext cx="8839200" cy="5462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sz="2400" b="1" dirty="0">
                <a:latin typeface="Tw Cen MT" panose="020B0602020104020603" pitchFamily="34" charset="-18"/>
              </a:rPr>
              <a:t>Életmentő beavatkozás lehetősége</a:t>
            </a:r>
          </a:p>
          <a:p>
            <a:pPr eaLnBrk="1" hangingPunct="1">
              <a:buFontTx/>
              <a:buNone/>
            </a:pPr>
            <a:endParaRPr lang="hu-HU" altLang="hu-HU" sz="2400" b="1" dirty="0">
              <a:latin typeface="Tw Cen MT" panose="020B0602020104020603" pitchFamily="34" charset="-18"/>
            </a:endParaRPr>
          </a:p>
          <a:p>
            <a:pPr eaLnBrk="1" hangingPunct="1">
              <a:spcBef>
                <a:spcPct val="0"/>
              </a:spcBef>
            </a:pPr>
            <a:r>
              <a:rPr lang="hu-HU" altLang="hu-HU" sz="2400" b="1" dirty="0">
                <a:latin typeface="Tw Cen MT" panose="020B0602020104020603" pitchFamily="34" charset="-18"/>
              </a:rPr>
              <a:t>gégemetszés → </a:t>
            </a:r>
            <a:r>
              <a:rPr lang="hu-HU" altLang="hu-HU" sz="2400" dirty="0" err="1">
                <a:latin typeface="Tw Cen MT" panose="020B0602020104020603" pitchFamily="34" charset="-18"/>
              </a:rPr>
              <a:t>conicotomia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marL="342900" lvl="1" indent="-342900" eaLnBrk="1" hangingPunct="1">
              <a:spcBef>
                <a:spcPct val="0"/>
              </a:spcBef>
              <a:buFont typeface="Arial" charset="0"/>
              <a:buChar char="•"/>
            </a:pPr>
            <a:r>
              <a:rPr lang="hu-HU" altLang="hu-HU" sz="2400" b="1" dirty="0">
                <a:latin typeface="Tw Cen MT" panose="020B0602020104020603" pitchFamily="34" charset="-18"/>
              </a:rPr>
              <a:t>légcsőmetszés → </a:t>
            </a:r>
            <a:r>
              <a:rPr lang="hu-HU" altLang="hu-HU" sz="2400" dirty="0" err="1">
                <a:latin typeface="Tw Cen MT" panose="020B0602020104020603" pitchFamily="34" charset="-18"/>
              </a:rPr>
              <a:t>tracheotomia</a:t>
            </a:r>
            <a:r>
              <a:rPr lang="hu-HU" altLang="hu-HU" sz="2400" dirty="0">
                <a:latin typeface="Tw Cen MT" panose="020B0602020104020603" pitchFamily="34" charset="-18"/>
              </a:rPr>
              <a:t> (</a:t>
            </a:r>
            <a:r>
              <a:rPr lang="hu-HU" altLang="hu-HU" sz="2400" dirty="0" err="1">
                <a:latin typeface="Tw Cen MT" panose="020B0602020104020603" pitchFamily="34" charset="-18"/>
              </a:rPr>
              <a:t>isthmus</a:t>
            </a:r>
            <a:r>
              <a:rPr lang="hu-HU" altLang="hu-HU" sz="2400" dirty="0">
                <a:latin typeface="Tw Cen MT" panose="020B0602020104020603" pitchFamily="34" charset="-18"/>
              </a:rPr>
              <a:t>-ra vigyázni!)</a:t>
            </a: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805" y="45784"/>
            <a:ext cx="3510506" cy="395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4655840" y="6216809"/>
            <a:ext cx="7529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latin typeface="Tw Cen MT" panose="020B0602020104020603" pitchFamily="34" charset="-18"/>
              </a:rPr>
              <a:t>http://cdn.blog.hu/en/enthouse/image/201109/Conicotomy%20-%20tracheostomy</a:t>
            </a:r>
            <a:r>
              <a:rPr lang="hu-HU" sz="1600" dirty="0">
                <a:latin typeface="+mn-lt"/>
              </a:rPr>
              <a:t>.jpg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767408" y="685800"/>
            <a:ext cx="10513168" cy="6172200"/>
          </a:xfrm>
        </p:spPr>
        <p:txBody>
          <a:bodyPr/>
          <a:lstStyle/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belső felszínét </a:t>
            </a:r>
            <a:r>
              <a:rPr lang="hu-HU" altLang="hu-HU" sz="2400" dirty="0" err="1">
                <a:latin typeface="Tw Cen MT" panose="020B0602020104020603" pitchFamily="34" charset="-18"/>
              </a:rPr>
              <a:t>többmagsoros</a:t>
            </a:r>
            <a:r>
              <a:rPr lang="hu-HU" altLang="hu-HU" sz="2400" dirty="0">
                <a:latin typeface="Tw Cen MT" panose="020B0602020104020603" pitchFamily="34" charset="-18"/>
              </a:rPr>
              <a:t> csillószőrös hengerhám borítja (védekezés), a nyálkahártya alatti kötőszövetben nyálmirigyek vannak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két főhörgő lefutása eltérő:</a:t>
            </a:r>
          </a:p>
          <a:p>
            <a:pPr lvl="1" eaLnBrk="1" hangingPunct="1">
              <a:lnSpc>
                <a:spcPct val="50000"/>
              </a:lnSpc>
              <a:buFontTx/>
              <a:buNone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jobb főhörgő tágabb és majdnem a légcső egyenes folytatásába esik </a:t>
            </a:r>
            <a:r>
              <a:rPr lang="hu-HU" altLang="hu-HU" dirty="0">
                <a:latin typeface="Tw Cen MT" panose="020B0602020104020603" pitchFamily="34" charset="-18"/>
                <a:sym typeface="Symbol" pitchFamily="18" charset="2"/>
              </a:rPr>
              <a:t> meredekebb lefutású és rövidebb, mint a bal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  <a:sym typeface="Symbol" pitchFamily="18" charset="2"/>
              </a:rPr>
              <a:t>ezért a légcsőbe került idegen test leggyakrabban a jobb főhörgőbe jut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két főhörgő a tüdőkapuhoz halad, belép a tüdő állományába és ott tovább oszlik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2927648" y="47667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Tw Cen MT" panose="020B0602020104020603" pitchFamily="34" charset="-18"/>
              </a:rPr>
              <a:t>Trachea</a:t>
            </a:r>
            <a:endParaRPr lang="hu-HU" b="1" dirty="0"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A trachea-ra jellemző! </a:t>
            </a:r>
            <a:endParaRPr lang="ru-RU" altLang="hu-HU" sz="4000" dirty="0"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85709" y="381000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20-25 C alakú porcból áll</a:t>
            </a:r>
            <a:endParaRPr lang="ru-RU" altLang="hu-HU" sz="24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5709" y="485776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indent="0"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b="1" dirty="0">
                <a:solidFill>
                  <a:srgbClr val="FFFFFF"/>
                </a:solidFill>
                <a:latin typeface="Tw Cen MT" panose="020B0602020104020603" pitchFamily="34" charset="-18"/>
              </a:rPr>
              <a:t>Hívhatjuk légcsőnek.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indent="0"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dirty="0">
                <a:solidFill>
                  <a:srgbClr val="FFFFFF"/>
                </a:solidFill>
                <a:latin typeface="Tw Cen MT" panose="020B0602020104020603" pitchFamily="34" charset="-18"/>
              </a:rPr>
              <a:t>Kötőszövetesen kapcsolódik a pajzsporchoz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nyelőcső nyelés közben nem tágul ki..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4073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7772400" cy="6096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Tüdő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pulmo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219200"/>
            <a:ext cx="8534400" cy="5105400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két </a:t>
            </a:r>
            <a:r>
              <a:rPr lang="hu-HU" altLang="hu-HU" sz="2700" dirty="0" err="1">
                <a:latin typeface="Tw Cen MT" panose="020B0602020104020603" pitchFamily="34" charset="-18"/>
              </a:rPr>
              <a:t>tüdőfélből</a:t>
            </a:r>
            <a:r>
              <a:rPr lang="hu-HU" altLang="hu-HU" sz="2700" dirty="0">
                <a:latin typeface="Tw Cen MT" panose="020B0602020104020603" pitchFamily="34" charset="-18"/>
              </a:rPr>
              <a:t> áll, alakjuk </a:t>
            </a:r>
            <a:r>
              <a:rPr lang="hu-HU" altLang="hu-HU" sz="2700" dirty="0" err="1">
                <a:latin typeface="Tw Cen MT" panose="020B0602020104020603" pitchFamily="34" charset="-18"/>
              </a:rPr>
              <a:t>félkúpokra</a:t>
            </a:r>
            <a:r>
              <a:rPr lang="hu-HU" altLang="hu-HU" sz="2700" dirty="0">
                <a:latin typeface="Tw Cen MT" panose="020B0602020104020603" pitchFamily="34" charset="-18"/>
              </a:rPr>
              <a:t> hasonlít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jobb és bal </a:t>
            </a:r>
            <a:r>
              <a:rPr lang="hu-HU" altLang="hu-HU" sz="2700" dirty="0" err="1">
                <a:latin typeface="Tw Cen MT" panose="020B0602020104020603" pitchFamily="34" charset="-18"/>
              </a:rPr>
              <a:t>mellkasfélben</a:t>
            </a:r>
            <a:r>
              <a:rPr lang="hu-HU" altLang="hu-HU" sz="2700" dirty="0">
                <a:latin typeface="Tw Cen MT" panose="020B0602020104020603" pitchFamily="34" charset="-18"/>
              </a:rPr>
              <a:t> helyezkednek el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</a:t>
            </a:r>
            <a:r>
              <a:rPr lang="hu-HU" altLang="hu-HU" sz="2700" dirty="0" err="1">
                <a:latin typeface="Tw Cen MT" panose="020B0602020104020603" pitchFamily="34" charset="-18"/>
              </a:rPr>
              <a:t>félkúpok</a:t>
            </a:r>
            <a:r>
              <a:rPr lang="hu-HU" altLang="hu-HU" sz="2700" dirty="0">
                <a:latin typeface="Tw Cen MT" panose="020B0602020104020603" pitchFamily="34" charset="-18"/>
              </a:rPr>
              <a:t> bázisa a rekeszkupolán nyugszik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domború felszín a </a:t>
            </a:r>
            <a:r>
              <a:rPr lang="hu-HU" altLang="hu-HU" sz="2700" dirty="0" err="1">
                <a:latin typeface="Tw Cen MT" panose="020B0602020104020603" pitchFamily="34" charset="-18"/>
              </a:rPr>
              <a:t>mellkasfélhez</a:t>
            </a:r>
            <a:r>
              <a:rPr lang="hu-HU" altLang="hu-HU" sz="2700" dirty="0">
                <a:latin typeface="Tw Cen MT" panose="020B0602020104020603" pitchFamily="34" charset="-18"/>
              </a:rPr>
              <a:t> simul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csúcsuk a felső </a:t>
            </a:r>
            <a:r>
              <a:rPr lang="hu-HU" altLang="hu-HU" sz="2700" dirty="0" err="1">
                <a:latin typeface="Tw Cen MT" panose="020B0602020104020603" pitchFamily="34" charset="-18"/>
              </a:rPr>
              <a:t>mellkasbemenet</a:t>
            </a:r>
            <a:r>
              <a:rPr lang="hu-HU" altLang="hu-HU" sz="2700" dirty="0">
                <a:latin typeface="Tw Cen MT" panose="020B0602020104020603" pitchFamily="34" charset="-18"/>
              </a:rPr>
              <a:t> fölé nyúlik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 err="1">
                <a:latin typeface="Tw Cen MT" panose="020B0602020104020603" pitchFamily="34" charset="-18"/>
              </a:rPr>
              <a:t>medialis</a:t>
            </a:r>
            <a:r>
              <a:rPr lang="hu-HU" altLang="hu-HU" sz="2700" dirty="0">
                <a:latin typeface="Tw Cen MT" panose="020B0602020104020603" pitchFamily="34" charset="-18"/>
              </a:rPr>
              <a:t> felszínük egymás közötti része a </a:t>
            </a:r>
            <a:r>
              <a:rPr lang="hu-HU" altLang="hu-HU" sz="2700" dirty="0" err="1">
                <a:latin typeface="Tw Cen MT" panose="020B0602020104020603" pitchFamily="34" charset="-18"/>
              </a:rPr>
              <a:t>gátor</a:t>
            </a:r>
            <a:r>
              <a:rPr lang="hu-HU" altLang="hu-HU" sz="2700" dirty="0">
                <a:latin typeface="Tw Cen MT" panose="020B0602020104020603" pitchFamily="34" charset="-18"/>
              </a:rPr>
              <a:t> vagy </a:t>
            </a:r>
            <a:r>
              <a:rPr lang="hu-HU" altLang="hu-HU" sz="2700" dirty="0" err="1">
                <a:latin typeface="Tw Cen MT" panose="020B0602020104020603" pitchFamily="34" charset="-18"/>
              </a:rPr>
              <a:t>mediastinum</a:t>
            </a:r>
            <a:endParaRPr lang="hu-HU" altLang="hu-HU" sz="2700" dirty="0"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1388" y="-242888"/>
            <a:ext cx="7772400" cy="1143001"/>
          </a:xfrm>
        </p:spPr>
        <p:txBody>
          <a:bodyPr/>
          <a:lstStyle/>
          <a:p>
            <a:pPr algn="ctr" eaLnBrk="1" hangingPunct="1"/>
            <a:r>
              <a:rPr lang="hu-HU" altLang="hu-HU" sz="3200" b="1" dirty="0">
                <a:solidFill>
                  <a:schemeClr val="tx1"/>
                </a:solidFill>
                <a:latin typeface="Tw Cen MT" panose="020B0602020104020603" pitchFamily="34" charset="-18"/>
              </a:rPr>
              <a:t>LÉGZŐRENDSZER</a:t>
            </a:r>
          </a:p>
        </p:txBody>
      </p:sp>
      <p:pic>
        <p:nvPicPr>
          <p:cNvPr id="26627" name="Picture 4" descr="D:\Dokumentumok\KRISZTA\ETK\Anatómia\Képek\Légzőrendszer\Legz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765176"/>
            <a:ext cx="7408862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>
          <a:xfrm>
            <a:off x="695400" y="980728"/>
            <a:ext cx="8686800" cy="6172200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</a:t>
            </a:r>
            <a:r>
              <a:rPr lang="hu-HU" altLang="hu-HU" sz="2700" dirty="0" err="1">
                <a:latin typeface="Tw Cen MT" panose="020B0602020104020603" pitchFamily="34" charset="-18"/>
              </a:rPr>
              <a:t>medialis</a:t>
            </a:r>
            <a:r>
              <a:rPr lang="hu-HU" altLang="hu-HU" sz="2700" dirty="0">
                <a:latin typeface="Tw Cen MT" panose="020B0602020104020603" pitchFamily="34" charset="-18"/>
              </a:rPr>
              <a:t> felszínen található a tüdőkapu (</a:t>
            </a:r>
            <a:r>
              <a:rPr lang="hu-HU" altLang="hu-HU" sz="2700" dirty="0" err="1">
                <a:latin typeface="Tw Cen MT" panose="020B0602020104020603" pitchFamily="34" charset="-18"/>
              </a:rPr>
              <a:t>hilus</a:t>
            </a:r>
            <a:r>
              <a:rPr lang="hu-HU" altLang="hu-HU" sz="2700" dirty="0">
                <a:latin typeface="Tw Cen MT" panose="020B0602020104020603" pitchFamily="34" charset="-18"/>
              </a:rPr>
              <a:t>), melyben az alábbi képletek találhatók: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a. és </a:t>
            </a:r>
            <a:r>
              <a:rPr lang="hu-HU" altLang="hu-HU" sz="2700" dirty="0" err="1">
                <a:latin typeface="Tw Cen MT" panose="020B0602020104020603" pitchFamily="34" charset="-18"/>
              </a:rPr>
              <a:t>v.pulmonalis</a:t>
            </a: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 err="1">
                <a:latin typeface="Tw Cen MT" panose="020B0602020104020603" pitchFamily="34" charset="-18"/>
              </a:rPr>
              <a:t>bronchus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principalis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dexter</a:t>
            </a:r>
            <a:r>
              <a:rPr lang="hu-HU" altLang="hu-HU" sz="2700" dirty="0">
                <a:latin typeface="Tw Cen MT" panose="020B0602020104020603" pitchFamily="34" charset="-18"/>
              </a:rPr>
              <a:t> et </a:t>
            </a:r>
            <a:r>
              <a:rPr lang="hu-HU" altLang="hu-HU" sz="2700" dirty="0" err="1">
                <a:latin typeface="Tw Cen MT" panose="020B0602020104020603" pitchFamily="34" charset="-18"/>
              </a:rPr>
              <a:t>sinister</a:t>
            </a:r>
            <a:r>
              <a:rPr lang="hu-HU" altLang="hu-HU" sz="2700" dirty="0">
                <a:latin typeface="Tw Cen MT" panose="020B0602020104020603" pitchFamily="34" charset="-18"/>
              </a:rPr>
              <a:t>			</a:t>
            </a: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a. és v. </a:t>
            </a:r>
            <a:r>
              <a:rPr lang="hu-HU" altLang="hu-HU" sz="2700" dirty="0" err="1">
                <a:latin typeface="Tw Cen MT" panose="020B0602020104020603" pitchFamily="34" charset="-18"/>
              </a:rPr>
              <a:t>bronchialis</a:t>
            </a:r>
            <a:r>
              <a:rPr lang="hu-HU" altLang="hu-HU" sz="2700" dirty="0">
                <a:latin typeface="Tw Cen MT" panose="020B0602020104020603" pitchFamily="34" charset="-18"/>
              </a:rPr>
              <a:t>				</a:t>
            </a: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nyirokerek, nyirokcsomók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31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</a:t>
            </a:r>
            <a:r>
              <a:rPr lang="hu-HU" altLang="hu-HU" sz="2700" dirty="0" err="1">
                <a:latin typeface="Tw Cen MT" panose="020B0602020104020603" pitchFamily="34" charset="-18"/>
              </a:rPr>
              <a:t>tüdőfelek</a:t>
            </a:r>
            <a:r>
              <a:rPr lang="hu-HU" altLang="hu-HU" sz="2700" dirty="0">
                <a:latin typeface="Tw Cen MT" panose="020B0602020104020603" pitchFamily="34" charset="-18"/>
              </a:rPr>
              <a:t> lebenyekre oszlanak:</a:t>
            </a: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jobboldalt 3,</a:t>
            </a: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baloldalt 2 lebeny található</a:t>
            </a:r>
          </a:p>
          <a:p>
            <a:pPr lvl="2" eaLnBrk="1" hangingPunct="1">
              <a:lnSpc>
                <a:spcPct val="50000"/>
              </a:lnSpc>
              <a:buFontTx/>
              <a:buNone/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700" dirty="0">
                <a:latin typeface="Tw Cen MT" panose="020B0602020104020603" pitchFamily="34" charset="-18"/>
              </a:rPr>
              <a:t>a lebenyeket bevágások választják el egymástól</a:t>
            </a:r>
          </a:p>
          <a:p>
            <a:pPr lvl="1" eaLnBrk="1" hangingPunct="1"/>
            <a:endParaRPr lang="hu-HU" altLang="hu-HU" sz="3100" dirty="0"/>
          </a:p>
        </p:txBody>
      </p:sp>
      <p:sp>
        <p:nvSpPr>
          <p:cNvPr id="60419" name="AutoShape 3"/>
          <p:cNvSpPr>
            <a:spLocks/>
          </p:cNvSpPr>
          <p:nvPr/>
        </p:nvSpPr>
        <p:spPr bwMode="auto">
          <a:xfrm>
            <a:off x="8112224" y="2190301"/>
            <a:ext cx="371475" cy="1871663"/>
          </a:xfrm>
          <a:prstGeom prst="rightBrace">
            <a:avLst>
              <a:gd name="adj1" fmla="val 4198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>
              <a:latin typeface="Arial" charset="0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9120336" y="2725694"/>
            <a:ext cx="20659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a tüdőgyökeret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alkotják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a horgok oszlasi mintazata a tudokb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96"/>
          <a:stretch>
            <a:fillRect/>
          </a:stretch>
        </p:blipFill>
        <p:spPr bwMode="auto">
          <a:xfrm>
            <a:off x="3575050" y="188914"/>
            <a:ext cx="465455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287713" y="6165850"/>
            <a:ext cx="4733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>
                <a:latin typeface="Tw Cen MT" panose="020B0602020104020603" pitchFamily="34" charset="-18"/>
              </a:rPr>
              <a:t>A hörgők oszlási mintázata a tüdőkben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idx="1"/>
          </p:nvPr>
        </p:nvSpPr>
        <p:spPr>
          <a:xfrm>
            <a:off x="1752600" y="1066800"/>
            <a:ext cx="8610600" cy="2895600"/>
          </a:xfrm>
        </p:spPr>
        <p:txBody>
          <a:bodyPr>
            <a:normAutofit/>
          </a:bodyPr>
          <a:lstStyle/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minden lebeny kisebb egységekre, </a:t>
            </a:r>
            <a:r>
              <a:rPr lang="hu-HU" altLang="hu-HU" sz="2400" dirty="0" err="1">
                <a:latin typeface="Tw Cen MT" panose="020B0602020104020603" pitchFamily="34" charset="-18"/>
              </a:rPr>
              <a:t>segmentumokra</a:t>
            </a:r>
            <a:r>
              <a:rPr lang="hu-HU" altLang="hu-HU" sz="2400" dirty="0">
                <a:latin typeface="Tw Cen MT" panose="020B0602020104020603" pitchFamily="34" charset="-18"/>
              </a:rPr>
              <a:t> tagolódik</a:t>
            </a:r>
          </a:p>
          <a:p>
            <a:pPr lvl="1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tüdőrészek állománya szivacsos, színük eltérő:</a:t>
            </a:r>
          </a:p>
          <a:p>
            <a:pPr lvl="1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csecsemőkorban halványrózsaszínű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felnőttkorban a levegőszennyezés (+dohányzás) miatt szürkés, barnás feketés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a tuso segmentumainak semas abrazola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19"/>
          <a:stretch>
            <a:fillRect/>
          </a:stretch>
        </p:blipFill>
        <p:spPr bwMode="auto">
          <a:xfrm>
            <a:off x="3143250" y="260351"/>
            <a:ext cx="588010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143250" y="6021388"/>
            <a:ext cx="5150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>
                <a:latin typeface="Tw Cen MT" panose="020B0602020104020603" pitchFamily="34" charset="-18"/>
              </a:rPr>
              <a:t>A tüdő </a:t>
            </a:r>
            <a:r>
              <a:rPr lang="hu-HU" altLang="hu-HU" sz="2400" b="1" i="1" dirty="0" err="1">
                <a:latin typeface="Tw Cen MT" panose="020B0602020104020603" pitchFamily="34" charset="-18"/>
              </a:rPr>
              <a:t>segmentumainak</a:t>
            </a:r>
            <a:r>
              <a:rPr lang="hu-HU" altLang="hu-HU" sz="2400" b="1" i="1" dirty="0">
                <a:latin typeface="Tw Cen MT" panose="020B0602020104020603" pitchFamily="34" charset="-18"/>
              </a:rPr>
              <a:t> sémás ábrázolása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772400" cy="6858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Hörgőrendszer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371600"/>
            <a:ext cx="8686800" cy="45720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a jobb tüdő állományában a főhörgő 3, baloldalon 2 hörgőre oszlik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ezt követően a hörgők </a:t>
            </a:r>
            <a:r>
              <a:rPr lang="hu-HU" altLang="hu-HU" sz="2400" dirty="0" err="1">
                <a:latin typeface="Tw Cen MT" panose="020B0602020104020603" pitchFamily="34" charset="-18"/>
              </a:rPr>
              <a:t>segmentalis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bronchusokra</a:t>
            </a:r>
            <a:r>
              <a:rPr lang="hu-HU" altLang="hu-HU" sz="2400" dirty="0">
                <a:latin typeface="Tw Cen MT" panose="020B0602020104020603" pitchFamily="34" charset="-18"/>
              </a:rPr>
              <a:t> oszlanak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a hörgők falának felépítésében porcok és simaizom vesz részt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sok-sok oszlás után kialakulnak a hörgőcskék (</a:t>
            </a:r>
            <a:r>
              <a:rPr lang="hu-HU" altLang="hu-HU" sz="2400" dirty="0" err="1">
                <a:latin typeface="Tw Cen MT" panose="020B0602020104020603" pitchFamily="34" charset="-18"/>
              </a:rPr>
              <a:t>bronchiolus</a:t>
            </a:r>
            <a:r>
              <a:rPr lang="hu-HU" altLang="hu-HU" sz="2400" dirty="0">
                <a:latin typeface="Tw Cen MT" panose="020B0602020104020603" pitchFamily="34" charset="-18"/>
              </a:rPr>
              <a:t>), falukban már nincsen porc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idx="1"/>
          </p:nvPr>
        </p:nvSpPr>
        <p:spPr>
          <a:xfrm>
            <a:off x="1631504" y="980728"/>
            <a:ext cx="8686800" cy="5257800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 hörgőrendszer vége szőlőfürthöz hasonlít, a </a:t>
            </a:r>
            <a:r>
              <a:rPr lang="hu-HU" altLang="hu-HU" sz="2700" dirty="0" err="1">
                <a:latin typeface="Tw Cen MT" panose="020B0602020104020603" pitchFamily="34" charset="-18"/>
              </a:rPr>
              <a:t>bronchiolusok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alveolusokba</a:t>
            </a:r>
            <a:r>
              <a:rPr lang="hu-HU" altLang="hu-HU" sz="2700" dirty="0">
                <a:latin typeface="Tw Cen MT" panose="020B0602020104020603" pitchFamily="34" charset="-18"/>
              </a:rPr>
              <a:t> folytatódnak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az </a:t>
            </a:r>
            <a:r>
              <a:rPr lang="hu-HU" altLang="hu-HU" sz="2700" dirty="0" err="1">
                <a:latin typeface="Tw Cen MT" panose="020B0602020104020603" pitchFamily="34" charset="-18"/>
              </a:rPr>
              <a:t>alveolusok</a:t>
            </a:r>
            <a:r>
              <a:rPr lang="hu-HU" altLang="hu-HU" sz="2700" dirty="0">
                <a:latin typeface="Tw Cen MT" panose="020B0602020104020603" pitchFamily="34" charset="-18"/>
              </a:rPr>
              <a:t> mikroszkopikus méretűek, együttesen nagy felületet alkotnak </a:t>
            </a:r>
            <a:r>
              <a:rPr lang="hu-HU" altLang="hu-HU" sz="2700" dirty="0">
                <a:latin typeface="Tw Cen MT" panose="020B0602020104020603" pitchFamily="34" charset="-18"/>
                <a:sym typeface="Symbol" pitchFamily="18" charset="2"/>
              </a:rPr>
              <a:t>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légzőfelület</a:t>
            </a:r>
            <a:r>
              <a:rPr lang="hu-HU" altLang="hu-HU" sz="2700" dirty="0">
                <a:latin typeface="Tw Cen MT" panose="020B0602020104020603" pitchFamily="34" charset="-18"/>
              </a:rPr>
              <a:t> 70-100 m</a:t>
            </a:r>
            <a:r>
              <a:rPr lang="hu-HU" altLang="hu-HU" sz="2700" baseline="30000" dirty="0">
                <a:latin typeface="Tw Cen MT" panose="020B0602020104020603" pitchFamily="34" charset="-18"/>
              </a:rPr>
              <a:t>2</a:t>
            </a:r>
            <a:r>
              <a:rPr lang="hu-HU" altLang="hu-HU" sz="2700" dirty="0">
                <a:latin typeface="Tw Cen MT" panose="020B0602020104020603" pitchFamily="34" charset="-18"/>
              </a:rPr>
              <a:t>, melyen át történik a gázcsere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baseline="300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az </a:t>
            </a:r>
            <a:r>
              <a:rPr lang="hu-HU" altLang="hu-HU" sz="2700" dirty="0" err="1">
                <a:latin typeface="Tw Cen MT" panose="020B0602020104020603" pitchFamily="34" charset="-18"/>
              </a:rPr>
              <a:t>alveolusok</a:t>
            </a:r>
            <a:r>
              <a:rPr lang="hu-HU" altLang="hu-HU" sz="2700" dirty="0">
                <a:latin typeface="Tw Cen MT" panose="020B0602020104020603" pitchFamily="34" charset="-18"/>
              </a:rPr>
              <a:t> jelentik a tüdő funkcionális részét, </a:t>
            </a:r>
            <a:r>
              <a:rPr lang="hu-HU" altLang="hu-HU" sz="2700" dirty="0" err="1">
                <a:latin typeface="Tw Cen MT" panose="020B0602020104020603" pitchFamily="34" charset="-18"/>
              </a:rPr>
              <a:t>epiteliumának</a:t>
            </a:r>
            <a:r>
              <a:rPr lang="hu-HU" altLang="hu-HU" sz="2700" dirty="0">
                <a:latin typeface="Tw Cen MT" panose="020B0602020104020603" pitchFamily="34" charset="-18"/>
              </a:rPr>
              <a:t> vékony, lapos sejtjei a </a:t>
            </a:r>
            <a:r>
              <a:rPr lang="hu-HU" altLang="hu-HU" sz="2700" dirty="0" err="1">
                <a:latin typeface="Tw Cen MT" panose="020B0602020104020603" pitchFamily="34" charset="-18"/>
              </a:rPr>
              <a:t>pneumocyták</a:t>
            </a:r>
            <a:r>
              <a:rPr lang="hu-HU" altLang="hu-HU" sz="2700" dirty="0">
                <a:latin typeface="Tw Cen MT" panose="020B0602020104020603" pitchFamily="34" charset="-18"/>
              </a:rPr>
              <a:t> (egyik típusuk felületaktív anyagot /</a:t>
            </a:r>
            <a:r>
              <a:rPr lang="hu-HU" altLang="hu-HU" sz="2700" dirty="0" err="1">
                <a:latin typeface="Tw Cen MT" panose="020B0602020104020603" pitchFamily="34" charset="-18"/>
              </a:rPr>
              <a:t>surfactant</a:t>
            </a:r>
            <a:r>
              <a:rPr lang="hu-HU" altLang="hu-HU" sz="2700" dirty="0">
                <a:latin typeface="Tw Cen MT" panose="020B0602020104020603" pitchFamily="34" charset="-18"/>
              </a:rPr>
              <a:t>/ termel, mely megakadályozza a léghólyagok összeesését)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 hörgők, hörgőcskék szállító járatok, közöttük laza </a:t>
            </a:r>
            <a:r>
              <a:rPr lang="hu-HU" altLang="hu-HU" sz="2700" dirty="0" err="1">
                <a:latin typeface="Tw Cen MT" panose="020B0602020104020603" pitchFamily="34" charset="-18"/>
              </a:rPr>
              <a:t>ksz.-ben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macrophagok</a:t>
            </a:r>
            <a:r>
              <a:rPr lang="hu-HU" altLang="hu-HU" sz="2700" dirty="0">
                <a:latin typeface="Tw Cen MT" panose="020B0602020104020603" pitchFamily="34" charset="-18"/>
              </a:rPr>
              <a:t> találhatók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orgocsk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" b="1903"/>
          <a:stretch>
            <a:fillRect/>
          </a:stretch>
        </p:blipFill>
        <p:spPr bwMode="auto">
          <a:xfrm>
            <a:off x="3863975" y="333376"/>
            <a:ext cx="419735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5016501" y="5972175"/>
            <a:ext cx="15319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 err="1">
                <a:latin typeface="Tw Cen MT" panose="020B0602020104020603" pitchFamily="34" charset="-18"/>
              </a:rPr>
              <a:t>Alveolusok</a:t>
            </a:r>
            <a:r>
              <a:rPr lang="hu-HU" altLang="hu-HU" sz="2400" b="1" i="1" dirty="0"/>
              <a:t>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7772400" cy="609600"/>
          </a:xfrm>
        </p:spPr>
        <p:txBody>
          <a:bodyPr/>
          <a:lstStyle/>
          <a:p>
            <a:pPr eaLnBrk="1" hangingPunct="1"/>
            <a:r>
              <a:rPr lang="hu-HU" altLang="hu-HU" sz="2800" b="1">
                <a:solidFill>
                  <a:schemeClr val="tx1"/>
                </a:solidFill>
              </a:rPr>
              <a:t>A tüdő érhálózata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447800"/>
            <a:ext cx="8610600" cy="3505200"/>
          </a:xfrm>
        </p:spPr>
        <p:txBody>
          <a:bodyPr>
            <a:normAutofit fontScale="92500"/>
          </a:bodyPr>
          <a:lstStyle/>
          <a:p>
            <a:pPr lvl="1" eaLnBrk="1" hangingPunct="1"/>
            <a:r>
              <a:rPr lang="hu-HU" altLang="hu-HU" sz="2400"/>
              <a:t>az a. pulmonalisok elágazásait követve a hörgőelágazásokkal párhuzamosan haladnak</a:t>
            </a:r>
          </a:p>
          <a:p>
            <a:pPr lvl="1" eaLnBrk="1" hangingPunct="1"/>
            <a:endParaRPr lang="hu-HU" altLang="hu-HU" sz="2400"/>
          </a:p>
          <a:p>
            <a:pPr lvl="1" eaLnBrk="1" hangingPunct="1"/>
            <a:r>
              <a:rPr lang="hu-HU" altLang="hu-HU" sz="2400"/>
              <a:t>sűrű kapillárishálózat található az alveolusok felszínén</a:t>
            </a:r>
          </a:p>
          <a:p>
            <a:pPr lvl="1" eaLnBrk="1" hangingPunct="1"/>
            <a:endParaRPr lang="hu-HU" altLang="hu-HU" sz="2400"/>
          </a:p>
          <a:p>
            <a:pPr lvl="1" eaLnBrk="1" hangingPunct="1"/>
            <a:r>
              <a:rPr lang="hu-HU" altLang="hu-HU" sz="2400"/>
              <a:t>az alveolaris epithel és a kapilláris endothel között vékony membrana basalis található, melyen át történik a gázcsere </a:t>
            </a:r>
          </a:p>
          <a:p>
            <a:pPr lvl="1" eaLnBrk="1" hangingPunct="1">
              <a:buFontTx/>
              <a:buNone/>
            </a:pPr>
            <a:r>
              <a:rPr lang="hu-HU" altLang="hu-HU" sz="2400"/>
              <a:t>	(O</a:t>
            </a:r>
            <a:r>
              <a:rPr lang="hu-HU" altLang="hu-HU" sz="2400" baseline="-25000"/>
              <a:t>2</a:t>
            </a:r>
            <a:r>
              <a:rPr lang="hu-HU" altLang="hu-HU" sz="2400"/>
              <a:t>,felvétel, CO</a:t>
            </a:r>
            <a:r>
              <a:rPr lang="hu-HU" altLang="hu-HU" sz="2400" baseline="-25000"/>
              <a:t>2</a:t>
            </a:r>
            <a:r>
              <a:rPr lang="hu-HU" altLang="hu-HU" sz="2400"/>
              <a:t>-leadás)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gazcs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4" y="620714"/>
            <a:ext cx="4852987" cy="499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664201" y="5756275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>
                <a:latin typeface="Tw Cen MT" panose="020B0602020104020603" pitchFamily="34" charset="-18"/>
              </a:rPr>
              <a:t>Gázcsere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idx="1"/>
          </p:nvPr>
        </p:nvSpPr>
        <p:spPr>
          <a:xfrm>
            <a:off x="1828800" y="914400"/>
            <a:ext cx="8610600" cy="4876800"/>
          </a:xfrm>
        </p:spPr>
        <p:txBody>
          <a:bodyPr>
            <a:normAutofit fontScale="92500"/>
          </a:bodyPr>
          <a:lstStyle/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hörgőrendszert és a tüdő állományát az aorta </a:t>
            </a:r>
            <a:r>
              <a:rPr lang="hu-HU" altLang="hu-HU" sz="2400" dirty="0" err="1">
                <a:latin typeface="Tw Cen MT" panose="020B0602020104020603" pitchFamily="34" charset="-18"/>
              </a:rPr>
              <a:t>thoracicából</a:t>
            </a:r>
            <a:r>
              <a:rPr lang="hu-HU" altLang="hu-HU" sz="2400" dirty="0">
                <a:latin typeface="Tw Cen MT" panose="020B0602020104020603" pitchFamily="34" charset="-18"/>
              </a:rPr>
              <a:t> eredő artériák látják el</a:t>
            </a:r>
          </a:p>
          <a:p>
            <a:pPr lvl="1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az összeszedődő vénák már nem követik a hörgőket, a tüdő </a:t>
            </a:r>
            <a:r>
              <a:rPr lang="hu-HU" altLang="hu-HU" sz="2400" dirty="0" err="1">
                <a:latin typeface="Tw Cen MT" panose="020B0602020104020603" pitchFamily="34" charset="-18"/>
              </a:rPr>
              <a:t>ksz.-es</a:t>
            </a:r>
            <a:r>
              <a:rPr lang="hu-HU" altLang="hu-HU" sz="2400" dirty="0">
                <a:latin typeface="Tw Cen MT" panose="020B0602020104020603" pitchFamily="34" charset="-18"/>
              </a:rPr>
              <a:t> felszínén egyre nagyobb vénákba gyűlnek, a tüdőkapukon v. </a:t>
            </a:r>
            <a:r>
              <a:rPr lang="hu-HU" altLang="hu-HU" sz="2400" dirty="0" err="1">
                <a:latin typeface="Tw Cen MT" panose="020B0602020104020603" pitchFamily="34" charset="-18"/>
              </a:rPr>
              <a:t>pulmonalisként</a:t>
            </a:r>
            <a:r>
              <a:rPr lang="hu-HU" altLang="hu-HU" sz="2400" dirty="0">
                <a:latin typeface="Tw Cen MT" panose="020B0602020104020603" pitchFamily="34" charset="-18"/>
              </a:rPr>
              <a:t> kilépve szállítják az </a:t>
            </a:r>
            <a:r>
              <a:rPr lang="hu-HU" altLang="hu-HU" sz="2400" dirty="0" err="1">
                <a:latin typeface="Tw Cen MT" panose="020B0602020104020603" pitchFamily="34" charset="-18"/>
              </a:rPr>
              <a:t>oxigéndús</a:t>
            </a:r>
            <a:r>
              <a:rPr lang="hu-HU" altLang="hu-HU" sz="2400" dirty="0">
                <a:latin typeface="Tw Cen MT" panose="020B0602020104020603" pitchFamily="34" charset="-18"/>
              </a:rPr>
              <a:t> vért a bal pitvarba</a:t>
            </a:r>
          </a:p>
          <a:p>
            <a:pPr lvl="1" eaLnBrk="1" hangingPunct="1">
              <a:buFontTx/>
              <a:buNone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tüdő nyirokerekben gazdag, a tüdőkapu felé húzódnak ahol nyirokcsomók is találhatók</a:t>
            </a:r>
          </a:p>
          <a:p>
            <a:pPr lvl="1" eaLnBrk="1" hangingPunct="1">
              <a:buFontTx/>
              <a:buNone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tüdő beidegzését a n. </a:t>
            </a:r>
            <a:r>
              <a:rPr lang="hu-HU" altLang="hu-HU" sz="2400" dirty="0" err="1">
                <a:latin typeface="Tw Cen MT" panose="020B0602020104020603" pitchFamily="34" charset="-18"/>
              </a:rPr>
              <a:t>vagus</a:t>
            </a:r>
            <a:r>
              <a:rPr lang="hu-HU" altLang="hu-HU" sz="2400" dirty="0">
                <a:latin typeface="Tw Cen MT" panose="020B0602020104020603" pitchFamily="34" charset="-18"/>
              </a:rPr>
              <a:t> biztosítja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idx="1"/>
          </p:nvPr>
        </p:nvSpPr>
        <p:spPr>
          <a:xfrm>
            <a:off x="695400" y="476672"/>
            <a:ext cx="9000554" cy="61722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A légzés szervrendszerének feladata: a szervezet gázcseréjének</a:t>
            </a:r>
          </a:p>
          <a:p>
            <a:pPr eaLnBrk="1" hangingPunct="1"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</a:rPr>
              <a:t>biztosítása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 az oxigén felvétele és a széndioxid leadása.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  <a:p>
            <a:pPr eaLnBrk="1" hangingPunct="1"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légzőrendszer részei: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orr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orrüreg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garat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gége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légcső		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hörgők			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hörgőcskék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léghólyagok  </a:t>
            </a:r>
          </a:p>
          <a:p>
            <a:pPr eaLnBrk="1" hangingPunct="1">
              <a:buFontTx/>
              <a:buNone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légzőrendszer részt vesz: hőleadásban, hangképzésben.</a:t>
            </a:r>
          </a:p>
        </p:txBody>
      </p:sp>
      <p:sp>
        <p:nvSpPr>
          <p:cNvPr id="29699" name="AutoShape 3"/>
          <p:cNvSpPr>
            <a:spLocks/>
          </p:cNvSpPr>
          <p:nvPr/>
        </p:nvSpPr>
        <p:spPr bwMode="auto">
          <a:xfrm>
            <a:off x="4090402" y="2682081"/>
            <a:ext cx="287337" cy="3168650"/>
          </a:xfrm>
          <a:prstGeom prst="rightBrace">
            <a:avLst>
              <a:gd name="adj1" fmla="val 9189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>
              <a:latin typeface="Arial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816597" y="3933825"/>
            <a:ext cx="50914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+mn-lt"/>
                <a:sym typeface="Symbol" pitchFamily="18" charset="2"/>
              </a:rPr>
              <a:t>a </a:t>
            </a:r>
            <a:r>
              <a:rPr lang="hu-HU" altLang="hu-HU" sz="2400" dirty="0" err="1">
                <a:latin typeface="+mn-lt"/>
                <a:sym typeface="Symbol" pitchFamily="18" charset="2"/>
              </a:rPr>
              <a:t>respiratio</a:t>
            </a:r>
            <a:r>
              <a:rPr lang="hu-HU" altLang="hu-HU" sz="2400" dirty="0">
                <a:latin typeface="+mn-lt"/>
                <a:sym typeface="Symbol" pitchFamily="18" charset="2"/>
              </a:rPr>
              <a:t>-t (külső légzés) végzik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7772400" cy="6096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Mellhártya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pleura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524000"/>
            <a:ext cx="8686800" cy="5105400"/>
          </a:xfrm>
        </p:spPr>
        <p:txBody>
          <a:bodyPr>
            <a:normAutofit/>
          </a:bodyPr>
          <a:lstStyle/>
          <a:p>
            <a:pPr marL="914400" lvl="1" indent="-457200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savós hártya, zsigeri és fali lemeze van</a:t>
            </a:r>
          </a:p>
          <a:p>
            <a:pPr marL="914400" lvl="1" indent="-457200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marL="914400" lvl="1" indent="-457200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 zsigeri lemez (</a:t>
            </a:r>
            <a:r>
              <a:rPr lang="hu-HU" altLang="hu-HU" sz="2700" dirty="0" err="1">
                <a:latin typeface="Tw Cen MT" panose="020B0602020104020603" pitchFamily="34" charset="-18"/>
              </a:rPr>
              <a:t>pleura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visceralis</a:t>
            </a:r>
            <a:r>
              <a:rPr lang="hu-HU" altLang="hu-HU" sz="2700" dirty="0">
                <a:latin typeface="Tw Cen MT" panose="020B0602020104020603" pitchFamily="34" charset="-18"/>
              </a:rPr>
              <a:t>) a tüdő felszínéhez szorosan hozzátapad</a:t>
            </a:r>
          </a:p>
          <a:p>
            <a:pPr marL="914400" lvl="1" indent="-457200" eaLnBrk="1" hangingPunct="1">
              <a:lnSpc>
                <a:spcPct val="5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marL="914400" lvl="1" indent="-457200" eaLnBrk="1" hangingPunct="1">
              <a:lnSpc>
                <a:spcPct val="90000"/>
              </a:lnSpc>
            </a:pPr>
            <a:r>
              <a:rPr lang="hu-HU" altLang="hu-HU" sz="2700" dirty="0">
                <a:latin typeface="Tw Cen MT" panose="020B0602020104020603" pitchFamily="34" charset="-18"/>
              </a:rPr>
              <a:t>a fali lemez (</a:t>
            </a:r>
            <a:r>
              <a:rPr lang="hu-HU" altLang="hu-HU" sz="2700" dirty="0" err="1">
                <a:latin typeface="Tw Cen MT" panose="020B0602020104020603" pitchFamily="34" charset="-18"/>
              </a:rPr>
              <a:t>pleura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parietale</a:t>
            </a:r>
            <a:r>
              <a:rPr lang="hu-HU" altLang="hu-HU" sz="2700" dirty="0">
                <a:latin typeface="Tw Cen MT" panose="020B0602020104020603" pitchFamily="34" charset="-18"/>
              </a:rPr>
              <a:t>) a mellkasfal belső felszínét borítja be</a:t>
            </a:r>
          </a:p>
          <a:p>
            <a:pPr marL="457200" lvl="1" indent="0" eaLnBrk="1" hangingPunct="1">
              <a:lnSpc>
                <a:spcPct val="50000"/>
              </a:lnSpc>
              <a:buNone/>
            </a:pPr>
            <a:endParaRPr lang="hu-HU" altLang="hu-HU" sz="27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opeura, a szív helyzete a melluregb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62"/>
          <a:stretch>
            <a:fillRect/>
          </a:stretch>
        </p:blipFill>
        <p:spPr bwMode="auto">
          <a:xfrm>
            <a:off x="3575051" y="404813"/>
            <a:ext cx="498157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5375275" y="6043613"/>
            <a:ext cx="9378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 err="1">
                <a:latin typeface="Tw Cen MT" panose="020B0602020104020603" pitchFamily="34" charset="-18"/>
              </a:rPr>
              <a:t>Pleura</a:t>
            </a:r>
            <a:endParaRPr lang="hu-HU" altLang="hu-HU" sz="2400" b="1" i="1" dirty="0"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idx="1"/>
          </p:nvPr>
        </p:nvSpPr>
        <p:spPr>
          <a:xfrm>
            <a:off x="1271464" y="1340768"/>
            <a:ext cx="10225136" cy="2971800"/>
          </a:xfrm>
        </p:spPr>
        <p:txBody>
          <a:bodyPr/>
          <a:lstStyle/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két lemez (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visceralis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és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parietalis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) között a zárt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pleuraüreg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(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cavum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pleurae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) található, benne néhány csepp folyadékkal  légzésnél a tüdők súrlódásmentes elmozdulást biztosítja</a:t>
            </a:r>
          </a:p>
          <a:p>
            <a:pPr lvl="1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 </a:t>
            </a:r>
            <a:r>
              <a:rPr lang="hu-HU" altLang="hu-HU" sz="2400" dirty="0" err="1">
                <a:latin typeface="Tw Cen MT" panose="020B0602020104020603" pitchFamily="34" charset="-18"/>
              </a:rPr>
              <a:t>pleuraüreg</a:t>
            </a:r>
            <a:r>
              <a:rPr lang="hu-HU" altLang="hu-HU" sz="2400" dirty="0">
                <a:latin typeface="Tw Cen MT" panose="020B0602020104020603" pitchFamily="34" charset="-18"/>
              </a:rPr>
              <a:t> alsó oldalsó részén: sinus </a:t>
            </a:r>
            <a:r>
              <a:rPr lang="hu-HU" altLang="hu-HU" sz="2400" dirty="0" err="1">
                <a:latin typeface="Tw Cen MT" panose="020B0602020104020603" pitchFamily="34" charset="-18"/>
              </a:rPr>
              <a:t>phrenicocostalis</a:t>
            </a:r>
            <a:r>
              <a:rPr lang="hu-HU" altLang="hu-HU" sz="2400" dirty="0">
                <a:latin typeface="Tw Cen MT" panose="020B0602020104020603" pitchFamily="34" charset="-18"/>
              </a:rPr>
              <a:t>, belégzéskor erre tágul  a tüdő, kóros esetben itt gyűlik össze mellkasi folyadék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 err="1">
                <a:latin typeface="Tw Cen MT" panose="020B0602020104020603" pitchFamily="34" charset="-18"/>
              </a:rPr>
              <a:t>Pleura</a:t>
            </a:r>
            <a:r>
              <a:rPr lang="hu-HU" altLang="hu-HU" sz="4000" dirty="0">
                <a:latin typeface="Tw Cen MT" panose="020B0602020104020603" pitchFamily="34" charset="-18"/>
              </a:rPr>
              <a:t>-ra jellemző! </a:t>
            </a:r>
            <a:endParaRPr lang="ru-RU" altLang="hu-HU" sz="4000" dirty="0"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85709" y="381000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sz="2400" dirty="0">
                <a:latin typeface="Tw Cen MT" panose="020B0602020104020603" pitchFamily="34" charset="-18"/>
              </a:rPr>
              <a:t>Kilégzés ideje alatt: </a:t>
            </a:r>
            <a:r>
              <a:rPr lang="hu-HU" sz="2400" dirty="0" err="1">
                <a:latin typeface="Tw Cen MT" panose="020B0602020104020603" pitchFamily="34" charset="-18"/>
              </a:rPr>
              <a:t>pleura</a:t>
            </a:r>
            <a:r>
              <a:rPr lang="hu-HU" sz="2400" dirty="0">
                <a:latin typeface="Tw Cen MT" panose="020B0602020104020603" pitchFamily="34" charset="-18"/>
              </a:rPr>
              <a:t> </a:t>
            </a:r>
            <a:r>
              <a:rPr lang="hu-HU" sz="2400" dirty="0" err="1">
                <a:latin typeface="Tw Cen MT" panose="020B0602020104020603" pitchFamily="34" charset="-18"/>
              </a:rPr>
              <a:t>parietale</a:t>
            </a:r>
            <a:r>
              <a:rPr lang="hu-HU" sz="2400" dirty="0">
                <a:latin typeface="Tw Cen MT" panose="020B0602020104020603" pitchFamily="34" charset="-18"/>
              </a:rPr>
              <a:t> húzza a </a:t>
            </a:r>
            <a:r>
              <a:rPr lang="hu-HU" sz="2400" dirty="0" err="1">
                <a:latin typeface="Tw Cen MT" panose="020B0602020104020603" pitchFamily="34" charset="-18"/>
              </a:rPr>
              <a:t>pleura</a:t>
            </a:r>
            <a:r>
              <a:rPr lang="hu-HU" sz="2400" dirty="0">
                <a:latin typeface="Tw Cen MT" panose="020B0602020104020603" pitchFamily="34" charset="-18"/>
              </a:rPr>
              <a:t> </a:t>
            </a:r>
            <a:r>
              <a:rPr lang="hu-HU" sz="2400" dirty="0" err="1">
                <a:latin typeface="Tw Cen MT" panose="020B0602020104020603" pitchFamily="34" charset="-18"/>
              </a:rPr>
              <a:t>viscerale</a:t>
            </a:r>
            <a:r>
              <a:rPr lang="hu-HU" sz="2400" dirty="0">
                <a:latin typeface="Tw Cen MT" panose="020B0602020104020603" pitchFamily="34" charset="-18"/>
              </a:rPr>
              <a:t>-t,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sz="2400" dirty="0">
                <a:latin typeface="Tw Cen MT" panose="020B0602020104020603" pitchFamily="34" charset="-18"/>
              </a:rPr>
              <a:t> valamint a tüdőt</a:t>
            </a:r>
            <a:endParaRPr lang="ru-RU" altLang="hu-HU" sz="2400" dirty="0">
              <a:latin typeface="Arial Black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5709" y="485776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indent="0"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dirty="0">
                <a:latin typeface="Tw Cen MT" panose="020B0602020104020603" pitchFamily="34" charset="-18"/>
              </a:rPr>
              <a:t>Kilégzés ideje alatt: </a:t>
            </a:r>
            <a:r>
              <a:rPr lang="hu-HU" dirty="0" err="1">
                <a:latin typeface="Tw Cen MT" panose="020B0602020104020603" pitchFamily="34" charset="-18"/>
              </a:rPr>
              <a:t>pleura</a:t>
            </a:r>
            <a:r>
              <a:rPr lang="hu-HU" dirty="0">
                <a:latin typeface="Tw Cen MT" panose="020B0602020104020603" pitchFamily="34" charset="-18"/>
              </a:rPr>
              <a:t> </a:t>
            </a:r>
            <a:r>
              <a:rPr lang="hu-HU" dirty="0" err="1">
                <a:latin typeface="Tw Cen MT" panose="020B0602020104020603" pitchFamily="34" charset="-18"/>
              </a:rPr>
              <a:t>viscerale</a:t>
            </a:r>
            <a:r>
              <a:rPr lang="hu-HU" dirty="0">
                <a:latin typeface="Tw Cen MT" panose="020B0602020104020603" pitchFamily="34" charset="-18"/>
              </a:rPr>
              <a:t> húzza a </a:t>
            </a:r>
            <a:r>
              <a:rPr lang="hu-HU" dirty="0" err="1">
                <a:latin typeface="Tw Cen MT" panose="020B0602020104020603" pitchFamily="34" charset="-18"/>
              </a:rPr>
              <a:t>pleura</a:t>
            </a:r>
            <a:r>
              <a:rPr lang="hu-HU" dirty="0">
                <a:latin typeface="Tw Cen MT" panose="020B0602020104020603" pitchFamily="34" charset="-18"/>
              </a:rPr>
              <a:t> </a:t>
            </a:r>
            <a:r>
              <a:rPr lang="hu-HU" dirty="0" err="1">
                <a:latin typeface="Tw Cen MT" panose="020B0602020104020603" pitchFamily="34" charset="-18"/>
              </a:rPr>
              <a:t>parietale</a:t>
            </a:r>
            <a:r>
              <a:rPr lang="hu-HU" dirty="0">
                <a:latin typeface="Tw Cen MT" panose="020B0602020104020603" pitchFamily="34" charset="-18"/>
              </a:rPr>
              <a:t>-t</a:t>
            </a:r>
            <a:endParaRPr lang="hu-HU" b="1" dirty="0">
              <a:latin typeface="Tw Cen MT" panose="020B0602020104020603" pitchFamily="34" charset="-18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indent="0"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dirty="0">
                <a:solidFill>
                  <a:srgbClr val="FFFFFF"/>
                </a:solidFill>
                <a:latin typeface="Arial Black" pitchFamily="34" charset="0"/>
              </a:rPr>
              <a:t> </a:t>
            </a:r>
            <a:r>
              <a:rPr lang="hu-HU" dirty="0" err="1">
                <a:solidFill>
                  <a:srgbClr val="FFFFFF"/>
                </a:solidFill>
                <a:latin typeface="Tw Cen MT" panose="020B0602020104020603" pitchFamily="34" charset="-18"/>
              </a:rPr>
              <a:t>pleura</a:t>
            </a:r>
            <a:r>
              <a:rPr lang="hu-HU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dirty="0" err="1">
                <a:solidFill>
                  <a:srgbClr val="FFFFFF"/>
                </a:solidFill>
                <a:latin typeface="Tw Cen MT" panose="020B0602020104020603" pitchFamily="34" charset="-18"/>
              </a:rPr>
              <a:t>viscerale</a:t>
            </a:r>
            <a:r>
              <a:rPr lang="hu-HU" dirty="0">
                <a:solidFill>
                  <a:srgbClr val="FFFFFF"/>
                </a:solidFill>
                <a:latin typeface="Tw Cen MT" panose="020B0602020104020603" pitchFamily="34" charset="-18"/>
              </a:rPr>
              <a:t> a mellkas falához kapcsolódik.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külső réteg a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pleura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viscerale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6999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7772400" cy="6096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Légzés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143000"/>
            <a:ext cx="8610600" cy="5181600"/>
          </a:xfrm>
        </p:spPr>
        <p:txBody>
          <a:bodyPr/>
          <a:lstStyle/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Belégzésnél: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rekeszizom lesüllyed,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mellkas vertikális irányban tágul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külső bordaközti izmok hatására oldalirányban tágul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tágulást a tüdő is követi </a:t>
            </a:r>
            <a:r>
              <a:rPr lang="hu-HU" altLang="hu-HU" dirty="0">
                <a:latin typeface="Tw Cen MT" panose="020B0602020104020603" pitchFamily="34" charset="-18"/>
                <a:sym typeface="Symbol" pitchFamily="18" charset="2"/>
              </a:rPr>
              <a:t> a légutakba levegő áramlik</a:t>
            </a:r>
          </a:p>
          <a:p>
            <a:pPr lvl="2" eaLnBrk="1" hangingPunct="1"/>
            <a:endParaRPr lang="hu-HU" altLang="hu-HU" dirty="0">
              <a:latin typeface="Tw Cen MT" panose="020B0602020104020603" pitchFamily="34" charset="-18"/>
              <a:sym typeface="Symbol" pitchFamily="18" charset="2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Kilégzésnél: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az izmok ellazulnak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mellkas tágulása megszűnik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tüdő rugalmassága révén visszatér eredeti helyzetére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a levegő kiáramlik</a:t>
            </a:r>
          </a:p>
          <a:p>
            <a:pPr lvl="1" eaLnBrk="1" hangingPunct="1">
              <a:buFontTx/>
              <a:buNone/>
            </a:pPr>
            <a:endParaRPr lang="hu-HU" altLang="hu-HU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7772400" cy="609600"/>
          </a:xfrm>
        </p:spPr>
        <p:txBody>
          <a:bodyPr/>
          <a:lstStyle/>
          <a:p>
            <a:pPr algn="ctr" eaLnBrk="1" hangingPunct="1"/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Gátor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mediastinum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1774825" y="981075"/>
            <a:ext cx="8610600" cy="5475288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a mellüregnek az a területe, amelyet kétoldalt a tüdők, elöl a szegycsont, hátul a csigolyák, alul a rekeszizom határol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alsó nagyobb részét a szív foglalja el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</a:pPr>
            <a:r>
              <a:rPr lang="hu-HU" altLang="hu-HU" sz="2400" dirty="0">
                <a:latin typeface="Tw Cen MT" panose="020B0602020104020603" pitchFamily="34" charset="-18"/>
              </a:rPr>
              <a:t>felső részében elölről hátrafelé az alábbi képleteket találjuk: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csecsemőmirigy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nagy mellkasi vénák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az aortaív és ágai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légcső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nyelőcső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mellkasi aorta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szimpatikus dúclánc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 err="1">
                <a:latin typeface="Tw Cen MT" panose="020B0602020104020603" pitchFamily="34" charset="-18"/>
              </a:rPr>
              <a:t>ductus</a:t>
            </a:r>
            <a:r>
              <a:rPr lang="hu-HU" altLang="hu-HU" sz="2200" dirty="0">
                <a:latin typeface="Tw Cen MT" panose="020B0602020104020603" pitchFamily="34" charset="-18"/>
              </a:rPr>
              <a:t> </a:t>
            </a:r>
            <a:r>
              <a:rPr lang="hu-HU" altLang="hu-HU" sz="2200" dirty="0" err="1">
                <a:latin typeface="Tw Cen MT" panose="020B0602020104020603" pitchFamily="34" charset="-18"/>
              </a:rPr>
              <a:t>thoracicus</a:t>
            </a:r>
            <a:r>
              <a:rPr lang="hu-HU" altLang="hu-HU" sz="2200" dirty="0">
                <a:latin typeface="Tw Cen MT" panose="020B0602020104020603" pitchFamily="34" charset="-18"/>
              </a:rPr>
              <a:t> – mellkasi fő nyirokvezeték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sz="2200" dirty="0">
                <a:latin typeface="Tw Cen MT" panose="020B0602020104020603" pitchFamily="34" charset="-18"/>
              </a:rPr>
              <a:t>X. agyideg, </a:t>
            </a:r>
            <a:r>
              <a:rPr lang="hu-HU" altLang="hu-HU" sz="2200" dirty="0" err="1">
                <a:latin typeface="Tw Cen MT" panose="020B0602020104020603" pitchFamily="34" charset="-18"/>
              </a:rPr>
              <a:t>nervus</a:t>
            </a:r>
            <a:r>
              <a:rPr lang="hu-HU" altLang="hu-HU" sz="2200" dirty="0">
                <a:latin typeface="Tw Cen MT" panose="020B0602020104020603" pitchFamily="34" charset="-18"/>
              </a:rPr>
              <a:t> </a:t>
            </a:r>
            <a:r>
              <a:rPr lang="hu-HU" altLang="hu-HU" sz="2200" dirty="0" err="1">
                <a:latin typeface="Tw Cen MT" panose="020B0602020104020603" pitchFamily="34" charset="-18"/>
              </a:rPr>
              <a:t>vagus</a:t>
            </a:r>
            <a:r>
              <a:rPr lang="hu-HU" altLang="hu-HU" sz="2200" dirty="0">
                <a:latin typeface="Tw Cen MT" panose="020B0602020104020603" pitchFamily="34" charset="-18"/>
              </a:rPr>
              <a:t> vagy bolygóideg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514600"/>
            <a:ext cx="7772400" cy="1143000"/>
          </a:xfrm>
        </p:spPr>
        <p:txBody>
          <a:bodyPr/>
          <a:lstStyle/>
          <a:p>
            <a:pPr eaLnBrk="1" hangingPunct="1"/>
            <a:r>
              <a:rPr lang="hu-HU" altLang="hu-HU" sz="3600" b="1" dirty="0">
                <a:solidFill>
                  <a:schemeClr val="tx1"/>
                </a:solidFill>
                <a:latin typeface="Tw Cen MT" panose="020B0602020104020603" pitchFamily="34" charset="-18"/>
              </a:rPr>
              <a:t>Köszönöm a figyelmet!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24050" y="-26988"/>
            <a:ext cx="7772400" cy="609601"/>
          </a:xfrm>
        </p:spPr>
        <p:txBody>
          <a:bodyPr/>
          <a:lstStyle/>
          <a:p>
            <a:pPr algn="ctr" eaLnBrk="1" hangingPunct="1"/>
            <a:r>
              <a:rPr lang="hu-HU" altLang="hu-HU" sz="3200" b="1" dirty="0">
                <a:solidFill>
                  <a:schemeClr val="tx1"/>
                </a:solidFill>
                <a:latin typeface="Tw Cen MT" panose="020B0602020104020603" pitchFamily="34" charset="-18"/>
              </a:rPr>
              <a:t>Felső légutak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213761" y="830577"/>
            <a:ext cx="4752082" cy="54864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Külső orr (</a:t>
            </a:r>
            <a:r>
              <a:rPr lang="hu-HU" altLang="hu-HU" sz="2800" b="1" dirty="0" err="1">
                <a:latin typeface="Tw Cen MT" panose="020B0602020104020603" pitchFamily="34" charset="-18"/>
              </a:rPr>
              <a:t>nasus</a:t>
            </a:r>
            <a:r>
              <a:rPr lang="hu-HU" altLang="hu-HU" sz="2800" b="1" dirty="0">
                <a:latin typeface="Tw Cen MT" panose="020B0602020104020603" pitchFamily="34" charset="-18"/>
              </a:rPr>
              <a:t>)</a:t>
            </a: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vázát porc és csont alkotja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részei: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orrgyök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orrhát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orrcsúcs</a:t>
            </a:r>
          </a:p>
          <a:p>
            <a:pPr lvl="2" eaLnBrk="1" hangingPunct="1"/>
            <a:r>
              <a:rPr lang="hu-HU" altLang="hu-HU" dirty="0">
                <a:latin typeface="Tw Cen MT" panose="020B0602020104020603" pitchFamily="34" charset="-18"/>
              </a:rPr>
              <a:t>orrnyílások</a:t>
            </a:r>
          </a:p>
          <a:p>
            <a:pPr lvl="2" eaLnBrk="1" hangingPunct="1">
              <a:lnSpc>
                <a:spcPct val="5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alakja változatos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sz="2400" dirty="0">
                <a:latin typeface="Tw Cen MT" panose="020B0602020104020603" pitchFamily="34" charset="-18"/>
              </a:rPr>
              <a:t>kívülről bőr borítja, mely az orrnyílásoknál nyálkahártyába folytatódik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830577"/>
            <a:ext cx="4667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 descr="az orr csontos es porcos va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3860800"/>
            <a:ext cx="3678238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6" descr="http://www.arsmedica.hu/images/kiskep/orrsoveny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3789364"/>
            <a:ext cx="3506788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4076701"/>
            <a:ext cx="432593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44450"/>
            <a:ext cx="7772400" cy="5334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Orrüreg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cavum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nasi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923203" y="708024"/>
            <a:ext cx="9144000" cy="3352800"/>
          </a:xfrm>
        </p:spPr>
        <p:txBody>
          <a:bodyPr>
            <a:normAutofit lnSpcReduction="10000"/>
          </a:bodyPr>
          <a:lstStyle/>
          <a:p>
            <a:pPr marL="342900" lvl="1" indent="-342900" eaLnBrk="1" hangingPunct="1">
              <a:buFontTx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bonyolult falú, nyálkahártyával bélelt üregrendszer → </a:t>
            </a:r>
            <a:r>
              <a:rPr lang="hu-HU" altLang="hu-HU" sz="2400" dirty="0" err="1">
                <a:latin typeface="Tw Cen MT" panose="020B0602020104020603" pitchFamily="34" charset="-18"/>
              </a:rPr>
              <a:t>többmagsoros</a:t>
            </a:r>
            <a:r>
              <a:rPr lang="hu-HU" altLang="hu-HU" sz="2400" dirty="0">
                <a:latin typeface="Tw Cen MT" panose="020B0602020104020603" pitchFamily="34" charset="-18"/>
              </a:rPr>
              <a:t> csillós hengerhám,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serosus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mirigyeket, nyáktermelő sejteket tartalmaz, kapilláris érhálózatban gazdag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Felépítése:</a:t>
            </a:r>
          </a:p>
          <a:p>
            <a:pPr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az orrsövény (</a:t>
            </a:r>
            <a:r>
              <a:rPr lang="hu-HU" altLang="hu-HU" sz="2400" dirty="0" err="1">
                <a:latin typeface="Tw Cen MT" panose="020B0602020104020603" pitchFamily="34" charset="-18"/>
              </a:rPr>
              <a:t>septum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nasi</a:t>
            </a:r>
            <a:r>
              <a:rPr lang="hu-HU" altLang="hu-HU" sz="2400" dirty="0">
                <a:latin typeface="Tw Cen MT" panose="020B0602020104020603" pitchFamily="34" charset="-18"/>
              </a:rPr>
              <a:t>) két részre osztja</a:t>
            </a:r>
          </a:p>
          <a:p>
            <a:pPr eaLnBrk="1" hangingPunct="1"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felső fala az rostacsont szitalemeze, melyen lévő nyálkahártya a szaglóhám helye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 sejtjei a lemez lyukain lépnek a koponyába az I. agyideghez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2654301" y="6486525"/>
            <a:ext cx="25050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dirty="0">
                <a:latin typeface="Tw Cen MT" panose="020B0602020104020603" pitchFamily="34" charset="-18"/>
              </a:rPr>
              <a:t>orrüreg </a:t>
            </a:r>
            <a:r>
              <a:rPr lang="hu-HU" dirty="0" err="1">
                <a:latin typeface="Tw Cen MT" panose="020B0602020104020603" pitchFamily="34" charset="-18"/>
              </a:rPr>
              <a:t>sagittalis</a:t>
            </a:r>
            <a:r>
              <a:rPr lang="hu-HU" dirty="0">
                <a:latin typeface="Tw Cen MT" panose="020B0602020104020603" pitchFamily="34" charset="-18"/>
              </a:rPr>
              <a:t> metszet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7608889" y="6486525"/>
            <a:ext cx="24542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dirty="0">
                <a:latin typeface="Tw Cen MT" panose="020B0602020104020603" pitchFamily="34" charset="-18"/>
              </a:rPr>
              <a:t>orrüreg frontalis metszet</a:t>
            </a:r>
          </a:p>
        </p:txBody>
      </p:sp>
      <p:sp>
        <p:nvSpPr>
          <p:cNvPr id="4" name="Ellipszis 3"/>
          <p:cNvSpPr/>
          <p:nvPr/>
        </p:nvSpPr>
        <p:spPr>
          <a:xfrm>
            <a:off x="3432176" y="4508500"/>
            <a:ext cx="792163" cy="433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  <p:sp>
        <p:nvSpPr>
          <p:cNvPr id="5" name="Ellipszis 4"/>
          <p:cNvSpPr/>
          <p:nvPr/>
        </p:nvSpPr>
        <p:spPr>
          <a:xfrm>
            <a:off x="8472488" y="4581526"/>
            <a:ext cx="241300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8807450" y="4581526"/>
            <a:ext cx="241300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44450"/>
            <a:ext cx="7772400" cy="5334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Orrüreg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cavum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nasi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1061243" y="857251"/>
            <a:ext cx="9713913" cy="1870075"/>
          </a:xfrm>
        </p:spPr>
        <p:txBody>
          <a:bodyPr/>
          <a:lstStyle/>
          <a:p>
            <a:pPr lvl="1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oldalfalán találhatók a rostacsont rostasejtjei a felső és középső orrkagylókkal (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concha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nasalis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superior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et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medius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)</a:t>
            </a:r>
          </a:p>
          <a:p>
            <a:pPr lvl="1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az oldalfalhoz önálló csontként illeszkedik az alsó orrkagyló (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concha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nasalis</a:t>
            </a:r>
            <a:r>
              <a:rPr lang="hu-HU" altLang="hu-HU" sz="2400" i="1" dirty="0">
                <a:latin typeface="Tw Cen MT" panose="020B0602020104020603" pitchFamily="34" charset="-18"/>
                <a:sym typeface="Symbol" pitchFamily="18" charset="2"/>
              </a:rPr>
              <a:t> </a:t>
            </a:r>
            <a:r>
              <a:rPr lang="hu-HU" altLang="hu-HU" sz="2400" i="1" dirty="0" err="1">
                <a:latin typeface="Tw Cen MT" panose="020B0602020104020603" pitchFamily="34" charset="-18"/>
                <a:sym typeface="Symbol" pitchFamily="18" charset="2"/>
              </a:rPr>
              <a:t>inferior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) →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maxilla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és más csontok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727326"/>
            <a:ext cx="77089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4511675" y="6464300"/>
            <a:ext cx="35639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hu-HU" dirty="0">
                <a:latin typeface="Tw Cen MT" panose="020B0602020104020603" pitchFamily="34" charset="-18"/>
              </a:rPr>
              <a:t>orrüreg csontjai frontalis metszetben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Orrü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" r="1723" b="1990"/>
          <a:stretch>
            <a:fillRect/>
          </a:stretch>
        </p:blipFill>
        <p:spPr bwMode="auto">
          <a:xfrm>
            <a:off x="2455864" y="765176"/>
            <a:ext cx="7197725" cy="432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églalap 1"/>
          <p:cNvSpPr/>
          <p:nvPr/>
        </p:nvSpPr>
        <p:spPr>
          <a:xfrm>
            <a:off x="1200150" y="5589588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az orrkagylók alatt orrjáratok helyezkednek el</a:t>
            </a:r>
          </a:p>
          <a:p>
            <a:pPr lvl="1">
              <a:lnSpc>
                <a:spcPct val="50000"/>
              </a:lnSpc>
              <a:defRPr/>
            </a:pPr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az orrüreg átmegy a garatba 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choana</a:t>
            </a:r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063750" y="44450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Orrüreg (</a:t>
            </a:r>
            <a:r>
              <a:rPr lang="hu-HU" altLang="hu-HU" sz="2800" b="1" kern="0" dirty="0" err="1">
                <a:solidFill>
                  <a:schemeClr val="tx1"/>
                </a:solidFill>
                <a:latin typeface="Tw Cen MT" panose="020B0602020104020603" pitchFamily="34" charset="-18"/>
              </a:rPr>
              <a:t>cavum</a:t>
            </a: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kern="0" dirty="0" err="1">
                <a:solidFill>
                  <a:schemeClr val="tx1"/>
                </a:solidFill>
                <a:latin typeface="Tw Cen MT" panose="020B0602020104020603" pitchFamily="34" charset="-18"/>
              </a:rPr>
              <a:t>nasi</a:t>
            </a:r>
            <a:r>
              <a:rPr lang="hu-HU" altLang="hu-HU" sz="2800" b="1" kern="0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85710" y="190477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latin typeface="Times New Roman"/>
              </a:rPr>
              <a:t>Az orrüregre jellemző:</a:t>
            </a:r>
            <a:endParaRPr lang="ru-RU" altLang="hu-HU" sz="4000" dirty="0">
              <a:latin typeface="Times New Roman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72224" y="3795945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Az üregek nem módosítják a beszédhang hangszínét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358581" y="474142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felső fala az rostacsont szitalemeze, melyen lévő nyálkahártya </a:t>
            </a:r>
          </a:p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 szaglóhám helye 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sejtjei a lemez lyukain lépnek a koponyába az II. agyideghez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85709" y="190498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Arial Black" panose="020B0A04020102020204" pitchFamily="34" charset="0"/>
              </a:rPr>
              <a:t>A nyálkahártyát egyrétegű csillós hengerhám alkotja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9" y="6021289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190459" y="1333486"/>
            <a:ext cx="12001541" cy="42056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/>
            <a:r>
              <a:rPr lang="hu-HU" sz="2133" dirty="0"/>
              <a:t>Rossz válasz esetén a doboz eltűnik, jó válasz estén tudja folytatni</a:t>
            </a:r>
          </a:p>
        </p:txBody>
      </p:sp>
    </p:spTree>
    <p:extLst>
      <p:ext uri="{BB962C8B-B14F-4D97-AF65-F5344CB8AC3E}">
        <p14:creationId xmlns:p14="http://schemas.microsoft.com/office/powerpoint/2010/main" val="377530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zita">
  <a:themeElements>
    <a:clrScheme name="Szita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zita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zit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D2597E-F7D6-4B2E-BB31-32731B164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1F14BE-5F2A-4C61-B2E0-A13C8A3BA8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EBC192-E9A3-4C54-A38E-301121FB47C2}">
  <ds:schemaRefs>
    <ds:schemaRef ds:uri="http://schemas.microsoft.com/office/2006/metadata/properties"/>
    <ds:schemaRef ds:uri="de51649e-bc69-41ec-9bf9-1ea60d57d5f8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e231ebef-788f-4c9f-acf4-87c4004a633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Szita</Template>
  <TotalTime>2006</TotalTime>
  <Words>1553</Words>
  <Application>Microsoft Office PowerPoint</Application>
  <PresentationFormat>Szélesvásznú</PresentationFormat>
  <Paragraphs>272</Paragraphs>
  <Slides>46</Slides>
  <Notes>1</Notes>
  <HiddenSlides>0</HiddenSlides>
  <MMClips>1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46</vt:i4>
      </vt:variant>
    </vt:vector>
  </HeadingPairs>
  <TitlesOfParts>
    <vt:vector size="53" baseType="lpstr">
      <vt:lpstr>Arial</vt:lpstr>
      <vt:lpstr>Arial Black</vt:lpstr>
      <vt:lpstr>Calibri</vt:lpstr>
      <vt:lpstr>Century Gothic</vt:lpstr>
      <vt:lpstr>Times New Roman</vt:lpstr>
      <vt:lpstr>Tw Cen MT</vt:lpstr>
      <vt:lpstr>Szita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   Ápolási szakmai alapismeretek:  az egészséges emberi test felépítése</vt:lpstr>
      <vt:lpstr>LÉGZŐRENDSZER</vt:lpstr>
      <vt:lpstr>PowerPoint-bemutató</vt:lpstr>
      <vt:lpstr>Felső légutak</vt:lpstr>
      <vt:lpstr>Orrüreg (cavum nasi)</vt:lpstr>
      <vt:lpstr>Orrüreg (cavum nasi)</vt:lpstr>
      <vt:lpstr>PowerPoint-bemutató</vt:lpstr>
      <vt:lpstr>PowerPoint-bemutató</vt:lpstr>
      <vt:lpstr>PowerPoint-bemutató</vt:lpstr>
      <vt:lpstr>Az orrüreg melléküregei (sinus paranasales)</vt:lpstr>
      <vt:lpstr>Az orrüreg melléküregei (sinus paranasales)</vt:lpstr>
      <vt:lpstr>PowerPoint-bemutató</vt:lpstr>
      <vt:lpstr>PowerPoint-bemutató</vt:lpstr>
      <vt:lpstr>Garat (pharynx)</vt:lpstr>
      <vt:lpstr>PowerPoint-bemutató</vt:lpstr>
      <vt:lpstr>Alsó légutak</vt:lpstr>
      <vt:lpstr>PowerPoint-bemutató</vt:lpstr>
      <vt:lpstr>Gégeporcok</vt:lpstr>
      <vt:lpstr>Gégeporcok</vt:lpstr>
      <vt:lpstr>Gégeporcok</vt:lpstr>
      <vt:lpstr>Gégeporcok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Tüdő (pulmo)</vt:lpstr>
      <vt:lpstr>PowerPoint-bemutató</vt:lpstr>
      <vt:lpstr>PowerPoint-bemutató</vt:lpstr>
      <vt:lpstr>PowerPoint-bemutató</vt:lpstr>
      <vt:lpstr>PowerPoint-bemutató</vt:lpstr>
      <vt:lpstr>Hörgőrendszer</vt:lpstr>
      <vt:lpstr>PowerPoint-bemutató</vt:lpstr>
      <vt:lpstr>PowerPoint-bemutató</vt:lpstr>
      <vt:lpstr>A tüdő érhálózata</vt:lpstr>
      <vt:lpstr>PowerPoint-bemutató</vt:lpstr>
      <vt:lpstr>PowerPoint-bemutató</vt:lpstr>
      <vt:lpstr>Mellhártya (pleura)</vt:lpstr>
      <vt:lpstr>PowerPoint-bemutató</vt:lpstr>
      <vt:lpstr>PowerPoint-bemutató</vt:lpstr>
      <vt:lpstr>PowerPoint-bemutató</vt:lpstr>
      <vt:lpstr>Légzés</vt:lpstr>
      <vt:lpstr>Gátor (mediastinum)</vt:lpstr>
      <vt:lpstr>Köszönöm a figyelmet!</vt:lpstr>
    </vt:vector>
  </TitlesOfParts>
  <Company>PTE ETK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Nyirokrendszer. Nyirokcsomók. Lép. Csecsemőmirigy. Vér és alakos elemei. Vérképzés.</dc:title>
  <dc:creator>PTE ETK</dc:creator>
  <cp:lastModifiedBy>Novák Emese</cp:lastModifiedBy>
  <cp:revision>84</cp:revision>
  <dcterms:created xsi:type="dcterms:W3CDTF">2012-07-10T22:22:53Z</dcterms:created>
  <dcterms:modified xsi:type="dcterms:W3CDTF">2021-05-27T10:33:15Z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