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368" r:id="rId5"/>
    <p:sldId id="369" r:id="rId6"/>
    <p:sldId id="259" r:id="rId7"/>
    <p:sldId id="257" r:id="rId8"/>
    <p:sldId id="261" r:id="rId9"/>
    <p:sldId id="262" r:id="rId10"/>
    <p:sldId id="258" r:id="rId11"/>
    <p:sldId id="260" r:id="rId12"/>
    <p:sldId id="263" r:id="rId13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5A4087F-9A9F-4981-A42B-92BC1ACD6C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C67811B2-7735-4749-A46A-42A48F01D9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6B0DA92B-67D5-4609-85CC-DDB81D92B1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6AA7A-4BF2-41D5-BC3A-C72C34F8B2A3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2B55E1D1-F685-454A-908A-00D83BF10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A95E6A33-C0D2-4B33-BC9E-3F42474D7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9A78C-9F62-4B84-8B7F-77599E98D22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85872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6792379-C2CD-4D97-8781-BD782BCABE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13BFA26B-1AF6-4623-A123-352DF02B49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396D42D4-3DEA-406A-9217-1D10AE6297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6AA7A-4BF2-41D5-BC3A-C72C34F8B2A3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BC4D842-69BA-4E17-9650-EC6E06E68F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9E79DE61-55ED-439F-8C79-63CDB228B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9A78C-9F62-4B84-8B7F-77599E98D22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31376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F4F7E11C-CE49-4F26-9461-8561E1061C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0DF7DDE4-1887-4C6A-9F22-CE1B59966C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C3E4649B-DE16-4122-BE6C-5FBBFF28A4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6AA7A-4BF2-41D5-BC3A-C72C34F8B2A3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F41477C-6B59-480C-B37B-4260DD51DC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1A828704-8F75-4A69-93E6-4DBE23C85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9A78C-9F62-4B84-8B7F-77599E98D22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56069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D2E96B4-EE86-4BC4-A7DE-70611E926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62238D1D-8009-4067-BC2C-C840B62553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0C15F7A5-9DBD-4B4E-99E7-80057357E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6AA7A-4BF2-41D5-BC3A-C72C34F8B2A3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A8F3DB3-A352-42E2-BAF1-FD3F11A2AD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CA848F55-7EBE-45B0-9807-D901989FD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9A78C-9F62-4B84-8B7F-77599E98D22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32473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01C262F-139E-472C-9B08-CB289E7A0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28F820AE-E7EE-451C-9F6B-C37594EA6E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EE1D0E9-0FCD-4316-9639-558C59138E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6AA7A-4BF2-41D5-BC3A-C72C34F8B2A3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63FA63D-E5BC-4D8B-A1E7-98FE981FC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83C5B0C4-A655-4D10-9E46-F883D902B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9A78C-9F62-4B84-8B7F-77599E98D22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57484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AD6A04B-F3B9-4651-B483-DE4805BA08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2B44413-B0F6-49B9-A89B-DE4461027A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2E3FCAAD-5808-4687-87CB-ECD552CB95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3F3066E0-11D8-427B-9237-BD2688472F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6AA7A-4BF2-41D5-BC3A-C72C34F8B2A3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16C047DD-0CBE-4FF9-9C28-99B914F27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7924A615-4514-4E8C-8ABD-02F6CA0B3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9A78C-9F62-4B84-8B7F-77599E98D22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82261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9DD7369-4C34-4E07-83D2-8482222417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E2B09AC-5805-4EF8-8E9F-1F3D42901E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C73BA0AC-6A21-4211-84A0-9CF7BA5DBE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659863C8-B598-4CC2-BCAD-91BFCB0B3B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362C47AA-A3FB-4D35-830D-57CE8BECB03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ECBDD0C9-B526-4B7B-872E-28A140079C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6AA7A-4BF2-41D5-BC3A-C72C34F8B2A3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A4BA2570-4E54-4371-8D78-4765EB2CA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38A2C440-6A26-4F91-B29A-C8B3AA62D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9A78C-9F62-4B84-8B7F-77599E98D22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41123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A5E2148-3FD7-4C68-AC97-B02577E73B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BD5107DC-9C7D-4329-A483-9789A11AC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6AA7A-4BF2-41D5-BC3A-C72C34F8B2A3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8CAAF19C-9075-4FD9-B36F-3946EA996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EEF85D1E-C67D-4034-892A-EDDFD97E4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9A78C-9F62-4B84-8B7F-77599E98D22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5299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63FB9D25-7297-48EF-9160-24281916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6AA7A-4BF2-41D5-BC3A-C72C34F8B2A3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2931A00C-EF82-44D7-B080-D70A4B9C2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1391FA4E-4E9F-445F-A2CF-54C896446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9A78C-9F62-4B84-8B7F-77599E98D22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13497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359B95D-1D5B-4096-9A48-8AF3879BBB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ABB2C7F9-328A-457C-B231-E7E155A864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8A1F4C81-172D-42ED-88D2-B2B3DCC54A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767E5749-BE9F-46BE-890F-D8166960F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6AA7A-4BF2-41D5-BC3A-C72C34F8B2A3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7AF98554-0DB4-42F2-9B41-15CC7AF1F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EE208906-BE9A-4CFC-A29A-33CD63F2D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9A78C-9F62-4B84-8B7F-77599E98D22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06307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C48C3EB-C169-4901-9520-5DE214C04A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3795DC79-491E-4D14-A2FC-0F1F387274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9FB4B72D-1CEA-4D79-9156-798712A2CC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7CFF7B0E-A79F-4D66-8B05-6C63D37660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6AA7A-4BF2-41D5-BC3A-C72C34F8B2A3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CA83F8F4-4928-4016-BBAC-44EFE9D4E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62E589A6-D8A9-443F-B322-F1258A2FD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9A78C-9F62-4B84-8B7F-77599E98D22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07855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54A8BCC4-F2BB-4B2F-BBEC-77994A9C4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DDC51E76-340A-4520-91CC-3973499371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341B86C4-7B4C-44A9-9FC7-B32FB9F80B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76AA7A-4BF2-41D5-BC3A-C72C34F8B2A3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01A20EEA-9B3B-4349-B5AB-6ED82EC8AC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A59C74A2-A8E0-4833-84C5-202989C052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9A78C-9F62-4B84-8B7F-77599E98D22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45603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D85DEF7-8A17-404F-8613-F92932B7F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9487" y="2553757"/>
            <a:ext cx="8534400" cy="1507067"/>
          </a:xfrm>
        </p:spPr>
        <p:txBody>
          <a:bodyPr>
            <a:normAutofit/>
          </a:bodyPr>
          <a:lstStyle/>
          <a:p>
            <a:pPr algn="ctr"/>
            <a:r>
              <a:rPr lang="hu-HU" sz="1600" b="1" dirty="0">
                <a:solidFill>
                  <a:schemeClr val="bg1"/>
                </a:solidFill>
                <a:latin typeface="Tw Cen MT" panose="020B0602020104020603" pitchFamily="34" charset="-18"/>
              </a:rPr>
              <a:t>GINOP-5.3.5-18-2019-00115</a:t>
            </a:r>
            <a:br>
              <a:rPr lang="hu-HU" b="1" dirty="0">
                <a:solidFill>
                  <a:schemeClr val="bg1"/>
                </a:solidFill>
                <a:latin typeface="Tw Cen MT" panose="020B0602020104020603" pitchFamily="34" charset="-18"/>
              </a:rPr>
            </a:br>
            <a:r>
              <a:rPr lang="hu-HU" sz="1600" b="1" dirty="0">
                <a:solidFill>
                  <a:schemeClr val="bg1"/>
                </a:solidFill>
                <a:latin typeface="Tw Cen MT" panose="020B0602020104020603" pitchFamily="34" charset="-18"/>
              </a:rPr>
              <a:t>A munkaerőhiány és az elöregedő társadalom okozta, az egészségügyi intézményeket érintő foglalkoztatási válsághelyzetek megelőzése és kezelése az ápoló képzés szintjeinek és hatásköreinek fejlesztésével</a:t>
            </a: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DE4384DD-F304-48D4-BED9-5B25415C095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896350" y="4371975"/>
            <a:ext cx="3295650" cy="24860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Tartalom helye 4">
            <a:extLst>
              <a:ext uri="{FF2B5EF4-FFF2-40B4-BE49-F238E27FC236}">
                <a16:creationId xmlns:a16="http://schemas.microsoft.com/office/drawing/2014/main" id="{F19B4F11-6F5D-43DF-8094-4143BC5532AD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2495550" cy="895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44222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3D2E3548-558D-4E3A-A46A-783455DA51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hu-HU" sz="3600" b="1" dirty="0">
                <a:solidFill>
                  <a:schemeClr val="bg1"/>
                </a:solidFill>
                <a:latin typeface="Tw Cen MT" panose="020B0602020104020603" pitchFamily="34" charset="-18"/>
              </a:rPr>
              <a:t>Ápolástan, elméleti alapismeretek</a:t>
            </a:r>
          </a:p>
          <a:p>
            <a:pPr marL="0" indent="0" algn="ctr">
              <a:buNone/>
            </a:pPr>
            <a:endParaRPr lang="hu-HU" b="1"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0" indent="0" algn="ctr">
              <a:buNone/>
            </a:pPr>
            <a:endParaRPr lang="hu-HU" b="1"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0" indent="0" algn="ctr">
              <a:buNone/>
            </a:pPr>
            <a:r>
              <a:rPr lang="hu-HU" sz="2000" dirty="0">
                <a:solidFill>
                  <a:schemeClr val="bg1"/>
                </a:solidFill>
                <a:latin typeface="Tw Cen MT" panose="020B0602020104020603" pitchFamily="34" charset="-18"/>
              </a:rPr>
              <a:t>Betegfelvétellel és elbocsátás ápolási folyamata</a:t>
            </a:r>
          </a:p>
          <a:p>
            <a:pPr marL="0" indent="0" algn="ctr">
              <a:buNone/>
            </a:pPr>
            <a:endParaRPr lang="hu-HU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9727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47C7047-66D7-46ED-A7CF-4E743A0DC6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Főbb alapfogalmak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F4A4821F-4665-4A74-A401-4CBDFBBA7A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</a:rPr>
              <a:t>Autoanamnézis= a beteg kórelőzményeit maga mondja el az egészségügyi dolgozónak</a:t>
            </a:r>
          </a:p>
          <a:p>
            <a:pPr marL="0" indent="0">
              <a:buNone/>
            </a:pPr>
            <a:r>
              <a:rPr lang="hu-HU" sz="2400" dirty="0" err="1">
                <a:solidFill>
                  <a:schemeClr val="bg1"/>
                </a:solidFill>
                <a:latin typeface="Tw Cen MT" panose="020B0602020104020603" pitchFamily="34" charset="-18"/>
              </a:rPr>
              <a:t>Heteroanamnézis</a:t>
            </a: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</a:rPr>
              <a:t>= a beteg kórelőzményeit a más mondja el az egészségügyi dolgozónak (pl. hozzátartozó, OMSZ)</a:t>
            </a:r>
          </a:p>
          <a:p>
            <a:pPr marL="0" indent="0">
              <a:buNone/>
            </a:pP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</a:rPr>
              <a:t>Vitális paraméter= </a:t>
            </a:r>
            <a:r>
              <a:rPr lang="hu-HU" sz="2400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Életfontosságú, vagy más értelmezés szerint egy betegség vezető tünete, általában a légzés, pulzus, vérnyomás, testhőmérséklet megfigyelését értjük alatta</a:t>
            </a:r>
            <a:endParaRPr lang="hu-HU" sz="2400"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0" indent="0">
              <a:buNone/>
            </a:pP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</a:rPr>
              <a:t>PVK= perifériás </a:t>
            </a:r>
            <a:r>
              <a:rPr lang="hu-HU" sz="2400" dirty="0" err="1">
                <a:solidFill>
                  <a:schemeClr val="bg1"/>
                </a:solidFill>
                <a:latin typeface="Tw Cen MT" panose="020B0602020104020603" pitchFamily="34" charset="-18"/>
              </a:rPr>
              <a:t>vénakanül</a:t>
            </a:r>
            <a:endParaRPr lang="hu-HU" sz="2400"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0" indent="0">
              <a:buNone/>
            </a:pP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</a:rPr>
              <a:t>CVK= centrális </a:t>
            </a:r>
            <a:r>
              <a:rPr lang="hu-HU" sz="2400" dirty="0" err="1">
                <a:solidFill>
                  <a:schemeClr val="bg1"/>
                </a:solidFill>
                <a:latin typeface="Tw Cen MT" panose="020B0602020104020603" pitchFamily="34" charset="-18"/>
              </a:rPr>
              <a:t>vénakanül</a:t>
            </a:r>
            <a:endParaRPr lang="hu-HU" sz="2400" dirty="0">
              <a:solidFill>
                <a:schemeClr val="bg1"/>
              </a:solidFill>
              <a:latin typeface="Tw Cen MT" panose="020B0602020104020603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511254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93A6FCA5-1336-44B0-A767-DA75F1660F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81740"/>
            <a:ext cx="10515600" cy="5795223"/>
          </a:xfrm>
        </p:spPr>
        <p:txBody>
          <a:bodyPr/>
          <a:lstStyle/>
          <a:p>
            <a:pPr marL="0" indent="0">
              <a:buNone/>
            </a:pPr>
            <a:r>
              <a:rPr lang="hu-HU" u="sng" dirty="0">
                <a:solidFill>
                  <a:schemeClr val="bg1"/>
                </a:solidFill>
                <a:latin typeface="Tw Cen MT" panose="020B0602020104020603" pitchFamily="34" charset="-18"/>
              </a:rPr>
              <a:t>A betegfelvétel célja:</a:t>
            </a:r>
          </a:p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A beteg személyes és egészségügyi adatainak felvétele</a:t>
            </a:r>
          </a:p>
          <a:p>
            <a:endParaRPr lang="hu-HU"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0" indent="0">
              <a:buNone/>
            </a:pPr>
            <a:r>
              <a:rPr lang="hu-HU" u="sng" dirty="0">
                <a:solidFill>
                  <a:schemeClr val="bg1"/>
                </a:solidFill>
                <a:latin typeface="Tw Cen MT" panose="020B0602020104020603" pitchFamily="34" charset="-18"/>
              </a:rPr>
              <a:t>Típusa lehet:</a:t>
            </a:r>
          </a:p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Tervezett (ezen típus is okozhat pszichés terhet a beteg számára)</a:t>
            </a:r>
          </a:p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Sürgős</a:t>
            </a:r>
          </a:p>
          <a:p>
            <a:endParaRPr lang="hu-HU"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0" indent="0">
              <a:buNone/>
            </a:pPr>
            <a:r>
              <a:rPr lang="hu-HU" u="sng" dirty="0">
                <a:solidFill>
                  <a:schemeClr val="bg1"/>
                </a:solidFill>
                <a:latin typeface="Tw Cen MT" panose="020B0602020104020603" pitchFamily="34" charset="-18"/>
              </a:rPr>
              <a:t>A beteg érkezése történhet:</a:t>
            </a:r>
          </a:p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Spontán</a:t>
            </a:r>
          </a:p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Háziorvosi beutalóval</a:t>
            </a:r>
          </a:p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mentővel</a:t>
            </a:r>
          </a:p>
        </p:txBody>
      </p:sp>
    </p:spTree>
    <p:extLst>
      <p:ext uri="{BB962C8B-B14F-4D97-AF65-F5344CB8AC3E}">
        <p14:creationId xmlns:p14="http://schemas.microsoft.com/office/powerpoint/2010/main" val="13452326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1245DF04-6875-4B6F-9B97-2AEF22C655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50416"/>
            <a:ext cx="10515600" cy="562654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hu-HU" b="1" dirty="0">
                <a:solidFill>
                  <a:schemeClr val="bg1"/>
                </a:solidFill>
                <a:latin typeface="Tw Cen MT" panose="020B0602020104020603" pitchFamily="34" charset="-18"/>
              </a:rPr>
              <a:t>A felvétel során:</a:t>
            </a:r>
          </a:p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Ápoló- beteg kapcsolat kialakítása</a:t>
            </a:r>
          </a:p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Bemutatkozás (megszólítás)</a:t>
            </a:r>
          </a:p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Megfelelő helyiség</a:t>
            </a:r>
          </a:p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Kommunikációs helyzet</a:t>
            </a:r>
          </a:p>
          <a:p>
            <a:endParaRPr lang="hu-HU"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0" indent="0">
              <a:buNone/>
            </a:pPr>
            <a:r>
              <a:rPr lang="hu-HU" b="1" dirty="0">
                <a:solidFill>
                  <a:schemeClr val="bg1"/>
                </a:solidFill>
                <a:latin typeface="Tw Cen MT" panose="020B0602020104020603" pitchFamily="34" charset="-18"/>
              </a:rPr>
              <a:t>Kommunikációt befolyásoló tényezők:</a:t>
            </a:r>
          </a:p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Felfogás: tapasztalatokon alapuló személyes nézetek</a:t>
            </a:r>
          </a:p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Értékek</a:t>
            </a:r>
          </a:p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Érzelmek</a:t>
            </a:r>
          </a:p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Társadalmi- kulturális háttér</a:t>
            </a:r>
          </a:p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Tudásszint</a:t>
            </a:r>
          </a:p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Szerepek és kapcsolatok</a:t>
            </a:r>
          </a:p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Környezet</a:t>
            </a:r>
          </a:p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Tér (0,5- 1 m)</a:t>
            </a:r>
          </a:p>
        </p:txBody>
      </p:sp>
    </p:spTree>
    <p:extLst>
      <p:ext uri="{BB962C8B-B14F-4D97-AF65-F5344CB8AC3E}">
        <p14:creationId xmlns:p14="http://schemas.microsoft.com/office/powerpoint/2010/main" val="6339109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FE1781A0-B5B5-410C-9FAB-326DFF74FE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19596"/>
            <a:ext cx="10515600" cy="6169981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hu-HU" sz="4800" b="1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Kommunikációt elősegítő módszerek</a:t>
            </a:r>
          </a:p>
          <a:p>
            <a:pPr marL="457200" algn="l"/>
            <a:r>
              <a:rPr lang="hu-HU" sz="4800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   Beszélgetés kezdeményezése és ösztönzése</a:t>
            </a:r>
          </a:p>
          <a:p>
            <a:pPr marL="685800" indent="0" algn="l">
              <a:buNone/>
            </a:pPr>
            <a:r>
              <a:rPr lang="hu-HU" sz="4800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–        Tájékoztatás, helyzet megértéséhez szükséges információk</a:t>
            </a:r>
          </a:p>
          <a:p>
            <a:pPr marL="685800" indent="0" algn="l">
              <a:buNone/>
            </a:pPr>
            <a:r>
              <a:rPr lang="hu-HU" sz="4800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–        Megfigyelések kifejtése</a:t>
            </a:r>
          </a:p>
          <a:p>
            <a:pPr marL="685800" indent="0" algn="l">
              <a:buNone/>
            </a:pPr>
            <a:r>
              <a:rPr lang="hu-HU" sz="4800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–        Kiegészítendő kérdések</a:t>
            </a:r>
          </a:p>
          <a:p>
            <a:pPr marL="685800" indent="0" algn="l">
              <a:buNone/>
            </a:pPr>
            <a:r>
              <a:rPr lang="hu-HU" sz="4800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–        Tárgyra vonatkozó kérdések</a:t>
            </a:r>
          </a:p>
          <a:p>
            <a:pPr marL="457200" algn="l"/>
            <a:r>
              <a:rPr lang="hu-HU" sz="4800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    A páciens érzelmeinek meghatározását és kifejezését elősegítő mozzanatok</a:t>
            </a:r>
          </a:p>
          <a:p>
            <a:pPr marL="685800" indent="0" algn="l">
              <a:buNone/>
            </a:pPr>
            <a:r>
              <a:rPr lang="hu-HU" sz="4800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–        Megfigyelések kifejtése</a:t>
            </a:r>
          </a:p>
          <a:p>
            <a:pPr marL="685800" indent="0" algn="l">
              <a:buNone/>
            </a:pPr>
            <a:r>
              <a:rPr lang="hu-HU" sz="4800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–        Érzelmek visszatükrözése</a:t>
            </a:r>
          </a:p>
          <a:p>
            <a:pPr marL="685800" indent="0" algn="l">
              <a:buNone/>
            </a:pPr>
            <a:r>
              <a:rPr lang="hu-HU" sz="4800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–        Visszakérdezés</a:t>
            </a:r>
          </a:p>
          <a:p>
            <a:pPr marL="685800" indent="0" algn="l">
              <a:buNone/>
            </a:pPr>
            <a:r>
              <a:rPr lang="hu-HU" sz="4800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–        Tárgyra vonatkozó megjegyzések</a:t>
            </a:r>
          </a:p>
          <a:p>
            <a:pPr marL="457200" algn="l"/>
            <a:r>
              <a:rPr lang="hu-HU" sz="4800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   Kölcsönös megértés biztosítása</a:t>
            </a:r>
          </a:p>
          <a:p>
            <a:pPr marL="685800" indent="0" algn="l">
              <a:buNone/>
            </a:pPr>
            <a:r>
              <a:rPr lang="hu-HU" sz="4800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–        Tisztázás</a:t>
            </a:r>
          </a:p>
          <a:p>
            <a:pPr marL="685800" indent="0" algn="l">
              <a:buNone/>
            </a:pPr>
            <a:r>
              <a:rPr lang="hu-HU" sz="4800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–        Összefoglalás</a:t>
            </a:r>
          </a:p>
          <a:p>
            <a:pPr marL="685800" indent="0" algn="l">
              <a:buNone/>
            </a:pPr>
            <a:r>
              <a:rPr lang="hu-HU" sz="4800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–        Megerősítés</a:t>
            </a:r>
          </a:p>
          <a:p>
            <a:pPr marL="0" indent="0" algn="l">
              <a:buNone/>
            </a:pPr>
            <a:r>
              <a:rPr lang="hu-HU" sz="4800" b="1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Kommunikációt gátló módszerek</a:t>
            </a:r>
          </a:p>
          <a:p>
            <a:pPr marL="0" indent="0" algn="l">
              <a:buNone/>
            </a:pPr>
            <a:r>
              <a:rPr lang="hu-HU" sz="4800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•          Miért kezdetű kérdések (magyarázkodás)</a:t>
            </a:r>
          </a:p>
          <a:p>
            <a:pPr marL="0" indent="0" algn="l">
              <a:buNone/>
            </a:pPr>
            <a:r>
              <a:rPr lang="hu-HU" sz="4800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•          Ok firtatása</a:t>
            </a:r>
          </a:p>
          <a:p>
            <a:pPr marL="0" indent="0" algn="l">
              <a:buNone/>
            </a:pPr>
            <a:r>
              <a:rPr lang="hu-HU" sz="4800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•          Témakerülés, témaváltás</a:t>
            </a:r>
          </a:p>
          <a:p>
            <a:pPr marL="0" indent="0" algn="l">
              <a:buNone/>
            </a:pPr>
            <a:r>
              <a:rPr lang="hu-HU" sz="4800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•          Tettetett biztatás, áltatás</a:t>
            </a:r>
          </a:p>
          <a:p>
            <a:pPr marL="0" indent="0" algn="l">
              <a:buNone/>
            </a:pPr>
            <a:r>
              <a:rPr lang="hu-HU" sz="4800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•          Helyes és helytelen kimutatása (bíráló jellegű)</a:t>
            </a:r>
          </a:p>
          <a:p>
            <a:pPr marL="0" indent="0" algn="l">
              <a:buNone/>
            </a:pPr>
            <a:r>
              <a:rPr lang="hu-HU" sz="4800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•          </a:t>
            </a:r>
            <a:r>
              <a:rPr lang="hu-HU" sz="4800" b="0" i="0" dirty="0" err="1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Véleménynyilvánitás</a:t>
            </a:r>
            <a:endParaRPr lang="hu-HU" sz="4800"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0" indent="0" algn="l">
              <a:buNone/>
            </a:pPr>
            <a:r>
              <a:rPr lang="hu-HU" sz="4800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•          Közhelyek</a:t>
            </a:r>
          </a:p>
          <a:p>
            <a:pPr marL="0" indent="0" algn="l">
              <a:buNone/>
            </a:pPr>
            <a:r>
              <a:rPr lang="hu-HU" sz="4800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•          Védekezés</a:t>
            </a:r>
          </a:p>
          <a:p>
            <a:pPr marL="0" indent="0">
              <a:buNone/>
            </a:pPr>
            <a:br>
              <a:rPr lang="hu-HU" b="0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</a:br>
            <a:endParaRPr lang="hu-HU" b="1" dirty="0"/>
          </a:p>
        </p:txBody>
      </p:sp>
    </p:spTree>
    <p:extLst>
      <p:ext uri="{BB962C8B-B14F-4D97-AF65-F5344CB8AC3E}">
        <p14:creationId xmlns:p14="http://schemas.microsoft.com/office/powerpoint/2010/main" val="1315489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59F28E4-CFC2-4D0D-ABF5-74532B347D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solidFill>
                  <a:schemeClr val="bg1"/>
                </a:solidFill>
              </a:rPr>
              <a:t>A betegfelvétel folyamata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2EE76DBF-5F4B-4223-91A7-C7E052E243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hu-HU" b="1" dirty="0">
                <a:solidFill>
                  <a:schemeClr val="bg1"/>
                </a:solidFill>
                <a:latin typeface="Tw Cen MT" panose="020B0602020104020603" pitchFamily="34" charset="-18"/>
              </a:rPr>
              <a:t>A beteg Sürgősségi osztályról érkezik a Neurológiai Osztályra</a:t>
            </a:r>
          </a:p>
          <a:p>
            <a:pPr marL="514350" indent="-514350">
              <a:buAutoNum type="arabicPeriod"/>
            </a:pP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Beteg kontaktusba vonása</a:t>
            </a: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  <a:sym typeface="Wingdings" panose="05000000000000000000" pitchFamily="2" charset="2"/>
              </a:rPr>
              <a:t> hogy hívják, tudja-e hol van, miért van ott? (</a:t>
            </a:r>
            <a:r>
              <a:rPr lang="hu-HU" dirty="0" err="1">
                <a:solidFill>
                  <a:schemeClr val="bg1"/>
                </a:solidFill>
                <a:latin typeface="Tw Cen MT" panose="020B0602020104020603" pitchFamily="34" charset="-18"/>
                <a:sym typeface="Wingdings" panose="05000000000000000000" pitchFamily="2" charset="2"/>
              </a:rPr>
              <a:t>auto</a:t>
            </a: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  <a:sym typeface="Wingdings" panose="05000000000000000000" pitchFamily="2" charset="2"/>
              </a:rPr>
              <a:t> v. </a:t>
            </a:r>
            <a:r>
              <a:rPr lang="hu-HU" dirty="0" err="1">
                <a:solidFill>
                  <a:schemeClr val="bg1"/>
                </a:solidFill>
                <a:latin typeface="Tw Cen MT" panose="020B0602020104020603" pitchFamily="34" charset="-18"/>
                <a:sym typeface="Wingdings" panose="05000000000000000000" pitchFamily="2" charset="2"/>
              </a:rPr>
              <a:t>heteroanamnézis</a:t>
            </a: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  <a:sym typeface="Wingdings" panose="05000000000000000000" pitchFamily="2" charset="2"/>
              </a:rPr>
              <a:t>)</a:t>
            </a:r>
          </a:p>
          <a:p>
            <a:pPr marL="514350" indent="-514350">
              <a:buAutoNum type="arabicPeriod"/>
            </a:pP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Kooperáció vizsgálata</a:t>
            </a:r>
          </a:p>
          <a:p>
            <a:pPr marL="514350" indent="-514350">
              <a:buAutoNum type="arabicPeriod"/>
            </a:pP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Vitális paraméterek ellenőrzése (BP, P, T, L, SpO2, VC)</a:t>
            </a:r>
          </a:p>
          <a:p>
            <a:pPr marL="514350" indent="-514350">
              <a:buAutoNum type="arabicPeriod"/>
            </a:pPr>
            <a:r>
              <a:rPr lang="hu-HU" dirty="0" err="1">
                <a:solidFill>
                  <a:schemeClr val="bg1"/>
                </a:solidFill>
                <a:latin typeface="Tw Cen MT" panose="020B0602020104020603" pitchFamily="34" charset="-18"/>
              </a:rPr>
              <a:t>Vénakanül</a:t>
            </a: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 ellenőrzése (van-e? PVK? CVK?)</a:t>
            </a:r>
          </a:p>
          <a:p>
            <a:pPr marL="514350" indent="-514350">
              <a:buAutoNum type="arabicPeriod"/>
            </a:pP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Egyéb terápiás eszközök megléte</a:t>
            </a:r>
          </a:p>
          <a:p>
            <a:pPr marL="514350" indent="-514350">
              <a:buAutoNum type="arabicPeriod"/>
            </a:pP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Ápolói anamnézis felvétele</a:t>
            </a: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  <a:sym typeface="Wingdings" panose="05000000000000000000" pitchFamily="2" charset="2"/>
              </a:rPr>
              <a:t> személyes adatok felvétele (betegjogok figyelembe vétele)</a:t>
            </a:r>
            <a:endParaRPr lang="hu-HU"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514350" indent="-514350">
              <a:buAutoNum type="arabicPeriod"/>
            </a:pP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Ápolói státusz rögzítése</a:t>
            </a:r>
          </a:p>
          <a:p>
            <a:pPr marL="514350" indent="-514350">
              <a:buAutoNum type="arabicPeriod"/>
            </a:pP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Ápolási terv készítése</a:t>
            </a:r>
          </a:p>
        </p:txBody>
      </p:sp>
    </p:spTree>
    <p:extLst>
      <p:ext uri="{BB962C8B-B14F-4D97-AF65-F5344CB8AC3E}">
        <p14:creationId xmlns:p14="http://schemas.microsoft.com/office/powerpoint/2010/main" val="42152759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6B58A85E-6B56-4734-8EAF-E2F359C46B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46229"/>
            <a:ext cx="10515600" cy="5830734"/>
          </a:xfrm>
        </p:spPr>
        <p:txBody>
          <a:bodyPr/>
          <a:lstStyle/>
          <a:p>
            <a:pPr marL="0" indent="0">
              <a:buNone/>
            </a:pP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</a:rPr>
              <a:t>9. Fájdalomfelmérőlap kitöltése</a:t>
            </a:r>
          </a:p>
          <a:p>
            <a:pPr marL="0" indent="0">
              <a:buNone/>
            </a:pP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</a:rPr>
              <a:t>10. Sebfelmérőlap rögzítése</a:t>
            </a:r>
          </a:p>
          <a:p>
            <a:pPr marL="0" indent="0">
              <a:buNone/>
            </a:pP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</a:rPr>
              <a:t>11. </a:t>
            </a:r>
            <a:r>
              <a:rPr lang="hu-HU" sz="2400" dirty="0" err="1">
                <a:solidFill>
                  <a:schemeClr val="bg1"/>
                </a:solidFill>
                <a:latin typeface="Tw Cen MT" panose="020B0602020104020603" pitchFamily="34" charset="-18"/>
              </a:rPr>
              <a:t>Dekubitusz</a:t>
            </a: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</a:rPr>
              <a:t> lap kitöltése</a:t>
            </a:r>
          </a:p>
          <a:p>
            <a:pPr marL="0" indent="0">
              <a:buNone/>
            </a:pP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</a:rPr>
              <a:t>12. Betegazonosító karszalag felhelyezése + nyilatkozat kitöltése</a:t>
            </a:r>
          </a:p>
          <a:p>
            <a:pPr marL="0" indent="0">
              <a:buNone/>
            </a:pP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</a:rPr>
              <a:t>13. </a:t>
            </a:r>
            <a:r>
              <a:rPr lang="hu-HU" sz="2400" dirty="0" err="1">
                <a:solidFill>
                  <a:schemeClr val="bg1"/>
                </a:solidFill>
                <a:latin typeface="Tw Cen MT" panose="020B0602020104020603" pitchFamily="34" charset="-18"/>
              </a:rPr>
              <a:t>Értekleltárfelvétel</a:t>
            </a: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sym typeface="Wingdings" panose="05000000000000000000" pitchFamily="2" charset="2"/>
              </a:rPr>
              <a:t> dokumentáció!!!</a:t>
            </a:r>
          </a:p>
          <a:p>
            <a:pPr marL="0" indent="0">
              <a:buNone/>
            </a:pPr>
            <a:r>
              <a:rPr lang="hu-HU" sz="2400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14. A beteg figyelmének felhívása a betartandó házirendre és a betegjogi tájékoztatóra, melynek 1-1 példánya a kórteremben megtalálható</a:t>
            </a:r>
          </a:p>
          <a:p>
            <a:pPr marL="0" indent="0">
              <a:buNone/>
            </a:pP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</a:rPr>
              <a:t>15. Elkészített dokumentáció aláíratása a beteggel és az orvossal (ha a beteg tudata nem tiszta, akkor ezt jelölni kell!)</a:t>
            </a:r>
          </a:p>
          <a:p>
            <a:pPr marL="0" indent="0">
              <a:buNone/>
            </a:pPr>
            <a:r>
              <a:rPr lang="hu-HU" sz="2400" b="0" i="0" dirty="0">
                <a:solidFill>
                  <a:schemeClr val="bg1"/>
                </a:solidFill>
                <a:effectLst/>
                <a:latin typeface="Tw Cen MT" panose="020B0602020104020603" pitchFamily="34" charset="-18"/>
              </a:rPr>
              <a:t>16. Lázlap elkészítése a betegre vonatkozóan</a:t>
            </a:r>
            <a:br>
              <a:rPr lang="hu-HU" sz="2400" b="0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</a:br>
            <a:br>
              <a:rPr lang="hu-HU" b="0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</a:b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1843731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F1476FE-EAFA-4758-AADC-87AF326191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Az elbocsátás ápolói feladatai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AFBF3686-0E6A-4266-B31C-88E407BC87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Távozási lap elkészítése (kinyomtatás, aláírás)</a:t>
            </a:r>
          </a:p>
          <a:p>
            <a:pPr marL="514350" indent="-514350">
              <a:buAutoNum type="arabicPeriod"/>
            </a:pP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Betegazonosító nyilatkozat kitöltése</a:t>
            </a: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  <a:sym typeface="Wingdings" panose="05000000000000000000" pitchFamily="2" charset="2"/>
              </a:rPr>
              <a:t> pánt megsemmisítése, dokumentációhoz csatolása</a:t>
            </a:r>
          </a:p>
          <a:p>
            <a:pPr marL="514350" indent="-514350">
              <a:buAutoNum type="arabicPeriod"/>
            </a:pP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  <a:sym typeface="Wingdings" panose="05000000000000000000" pitchFamily="2" charset="2"/>
              </a:rPr>
              <a:t>Értékleltár kiadása beteg v. hozzátartozó aláírása!!!</a:t>
            </a:r>
          </a:p>
          <a:p>
            <a:pPr marL="514350" indent="-514350">
              <a:buAutoNum type="arabicPeriod"/>
            </a:pP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  <a:sym typeface="Wingdings" panose="05000000000000000000" pitchFamily="2" charset="2"/>
              </a:rPr>
              <a:t>Terápiás eszközök eltávolítása</a:t>
            </a:r>
          </a:p>
          <a:p>
            <a:pPr marL="514350" indent="-514350">
              <a:buAutoNum type="arabicPeriod"/>
            </a:pP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  <a:sym typeface="Wingdings" panose="05000000000000000000" pitchFamily="2" charset="2"/>
              </a:rPr>
              <a:t>Átadó megírása</a:t>
            </a:r>
            <a:endParaRPr lang="hu-HU" dirty="0">
              <a:solidFill>
                <a:schemeClr val="bg1"/>
              </a:solidFill>
              <a:latin typeface="Tw Cen MT" panose="020B0602020104020603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40615577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621AB8F6582EA244B5E4BCF27D7BFAA1" ma:contentTypeVersion="2" ma:contentTypeDescription="Új dokumentum létrehozása." ma:contentTypeScope="" ma:versionID="54f24e6cc8f3183c6fa125099b342526">
  <xsd:schema xmlns:xsd="http://www.w3.org/2001/XMLSchema" xmlns:xs="http://www.w3.org/2001/XMLSchema" xmlns:p="http://schemas.microsoft.com/office/2006/metadata/properties" xmlns:ns2="cf0129bd-0b42-4155-885b-6074fa7fc0c4" targetNamespace="http://schemas.microsoft.com/office/2006/metadata/properties" ma:root="true" ma:fieldsID="3dc14443adc959497dc6ef8cff929100" ns2:_="">
    <xsd:import namespace="cf0129bd-0b42-4155-885b-6074fa7fc0c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0129bd-0b42-4155-885b-6074fa7fc0c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44C159C-D470-41B0-86BC-A8EB4F59BC5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0DC88E2-A608-42B3-817B-D111987339D6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F8BE3E48-5B7C-451B-AD54-990F83537E0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0129bd-0b42-4155-885b-6074fa7fc0c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475</Words>
  <Application>Microsoft Office PowerPoint</Application>
  <PresentationFormat>Szélesvásznú</PresentationFormat>
  <Paragraphs>86</Paragraphs>
  <Slides>9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Tahoma</vt:lpstr>
      <vt:lpstr>Tw Cen MT</vt:lpstr>
      <vt:lpstr>Office-téma</vt:lpstr>
      <vt:lpstr>GINOP-5.3.5-18-2019-00115 A munkaerőhiány és az elöregedő társadalom okozta, az egészségügyi intézményeket érintő foglalkoztatási válsághelyzetek megelőzése és kezelése az ápoló képzés szintjeinek és hatásköreinek fejlesztésével</vt:lpstr>
      <vt:lpstr>PowerPoint-bemutató</vt:lpstr>
      <vt:lpstr>Főbb alapfogalmak</vt:lpstr>
      <vt:lpstr>PowerPoint-bemutató</vt:lpstr>
      <vt:lpstr>PowerPoint-bemutató</vt:lpstr>
      <vt:lpstr>PowerPoint-bemutató</vt:lpstr>
      <vt:lpstr>A betegfelvétel folyamata</vt:lpstr>
      <vt:lpstr>PowerPoint-bemutató</vt:lpstr>
      <vt:lpstr>Az elbocsátás ápolói feladatai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Ápolástan, elméleti alapismeretek</dc:title>
  <dc:creator>Pusztai Dorina Erzsébet</dc:creator>
  <cp:lastModifiedBy>Novák Emese</cp:lastModifiedBy>
  <cp:revision>11</cp:revision>
  <dcterms:created xsi:type="dcterms:W3CDTF">2021-01-17T11:04:57Z</dcterms:created>
  <dcterms:modified xsi:type="dcterms:W3CDTF">2021-05-27T10:33:39Z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0x010100621AB8F6582EA244B5E4BCF27D7BFAA1</vt:lpwstr>
  </property>
</Properties>
</file>