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9" r:id="rId5"/>
    <p:sldId id="256" r:id="rId6"/>
    <p:sldId id="288" r:id="rId7"/>
    <p:sldId id="257" r:id="rId8"/>
    <p:sldId id="259" r:id="rId9"/>
    <p:sldId id="267" r:id="rId10"/>
    <p:sldId id="261" r:id="rId11"/>
    <p:sldId id="262" r:id="rId12"/>
    <p:sldId id="265" r:id="rId13"/>
    <p:sldId id="266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58" r:id="rId25"/>
    <p:sldId id="279" r:id="rId26"/>
    <p:sldId id="284" r:id="rId27"/>
    <p:sldId id="280" r:id="rId28"/>
    <p:sldId id="282" r:id="rId29"/>
    <p:sldId id="283" r:id="rId30"/>
    <p:sldId id="286" r:id="rId31"/>
    <p:sldId id="285" r:id="rId3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9110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86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851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582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3415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9458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5939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214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357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7312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515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3911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52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057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758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221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956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ED6B56-B278-497A-8A16-B7AFB9153A75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F6EDA-14E4-4188-B718-EB68EBC87AD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79483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google.com/url?sa=i&amp;rct=j&amp;q=&amp;esrc=s&amp;source=images&amp;cd=&amp;cad=rja&amp;uact=8&amp;ved=2ahUKEwj9wriD_u7eAhWBDuwKHRBpBVQQjRx6BAgBEAU&amp;url=https://euroastra.blog.hu/2017/11/16/a_copd_lehet_a_harmadik_leggyakoribb_halalok_--_november_15_a_copd-betegseg_vilagnapja&amp;psig=AOvVaw33W_qM6FXuq8PmVWlVSEP-&amp;ust=154321604797783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I. 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2687" y="1556924"/>
            <a:ext cx="8266638" cy="499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7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II.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970">
              <a:lnSpc>
                <a:spcPct val="100000"/>
              </a:lnSpc>
              <a:spcBef>
                <a:spcPts val="855"/>
              </a:spcBef>
            </a:pPr>
            <a:r>
              <a:rPr lang="hu-HU" spc="15" dirty="0">
                <a:latin typeface="Gentury"/>
              </a:rPr>
              <a:t>Gyógyszerek </a:t>
            </a:r>
            <a:r>
              <a:rPr lang="hu-HU" spc="25" dirty="0">
                <a:latin typeface="Gentury"/>
              </a:rPr>
              <a:t>két </a:t>
            </a:r>
            <a:r>
              <a:rPr lang="hu-HU" dirty="0">
                <a:latin typeface="Gentury"/>
              </a:rPr>
              <a:t>nagy </a:t>
            </a:r>
            <a:r>
              <a:rPr lang="hu-HU" spc="-20" dirty="0">
                <a:latin typeface="Gentury"/>
              </a:rPr>
              <a:t>csoportra</a:t>
            </a:r>
            <a:r>
              <a:rPr lang="hu-HU" spc="-155" dirty="0">
                <a:latin typeface="Gentury"/>
              </a:rPr>
              <a:t> </a:t>
            </a:r>
            <a:r>
              <a:rPr lang="hu-HU" spc="-10" dirty="0">
                <a:latin typeface="Gentury"/>
              </a:rPr>
              <a:t>oszthatók:</a:t>
            </a:r>
          </a:p>
          <a:p>
            <a:pPr marL="700405" lvl="1" indent="-287020">
              <a:spcBef>
                <a:spcPts val="1060"/>
              </a:spcBef>
              <a:buClr>
                <a:srgbClr val="83992A"/>
              </a:buClr>
              <a:buSzPct val="114583"/>
              <a:buFont typeface="Wingdings"/>
              <a:buChar char=""/>
              <a:tabLst>
                <a:tab pos="301625" algn="l"/>
              </a:tabLst>
            </a:pPr>
            <a:r>
              <a:rPr lang="hu-HU" spc="-95" dirty="0">
                <a:latin typeface="Gentury"/>
                <a:cs typeface="Times New Roman"/>
              </a:rPr>
              <a:t>a </a:t>
            </a:r>
            <a:r>
              <a:rPr lang="hu-HU" spc="-40" dirty="0" err="1">
                <a:latin typeface="Gentury"/>
                <a:cs typeface="Times New Roman"/>
              </a:rPr>
              <a:t>bronchusspasmus</a:t>
            </a:r>
            <a:r>
              <a:rPr lang="hu-HU" spc="-40" dirty="0">
                <a:latin typeface="Gentury"/>
                <a:cs typeface="Times New Roman"/>
              </a:rPr>
              <a:t>, </a:t>
            </a:r>
            <a:r>
              <a:rPr lang="hu-HU" spc="-45" dirty="0">
                <a:latin typeface="Gentury"/>
                <a:cs typeface="Times New Roman"/>
              </a:rPr>
              <a:t>akut </a:t>
            </a:r>
            <a:r>
              <a:rPr lang="hu-HU" spc="-20" dirty="0">
                <a:latin typeface="Gentury"/>
                <a:cs typeface="Times New Roman"/>
              </a:rPr>
              <a:t>roham </a:t>
            </a:r>
            <a:r>
              <a:rPr lang="hu-HU" spc="-60" dirty="0">
                <a:latin typeface="Gentury"/>
                <a:cs typeface="Times New Roman"/>
              </a:rPr>
              <a:t>oldására </a:t>
            </a:r>
            <a:r>
              <a:rPr lang="hu-HU" spc="-65" dirty="0">
                <a:latin typeface="Gentury"/>
                <a:cs typeface="Times New Roman"/>
              </a:rPr>
              <a:t>szolgáló</a:t>
            </a:r>
            <a:r>
              <a:rPr lang="hu-HU" spc="290" dirty="0">
                <a:latin typeface="Gentury"/>
                <a:cs typeface="Times New Roman"/>
              </a:rPr>
              <a:t> </a:t>
            </a:r>
            <a:r>
              <a:rPr lang="hu-HU" b="1" u="sng" spc="-35" dirty="0" err="1">
                <a:latin typeface="Gentury"/>
              </a:rPr>
              <a:t>bronchodilatátorokra</a:t>
            </a:r>
            <a:endParaRPr lang="hu-HU" b="1" u="sng" dirty="0">
              <a:latin typeface="Gentury"/>
              <a:cs typeface="Times New Roman"/>
            </a:endParaRPr>
          </a:p>
          <a:p>
            <a:pPr marL="700405" lvl="1" indent="-287020">
              <a:lnSpc>
                <a:spcPts val="2830"/>
              </a:lnSpc>
              <a:spcBef>
                <a:spcPts val="1155"/>
              </a:spcBef>
              <a:buClr>
                <a:srgbClr val="83992A"/>
              </a:buClr>
              <a:buSzPct val="114583"/>
              <a:buFont typeface="Wingdings"/>
              <a:buChar char=""/>
              <a:tabLst>
                <a:tab pos="301625" algn="l"/>
              </a:tabLst>
            </a:pPr>
            <a:r>
              <a:rPr lang="hu-HU" spc="-95" dirty="0">
                <a:latin typeface="Gentury"/>
                <a:cs typeface="Times New Roman"/>
              </a:rPr>
              <a:t>a </a:t>
            </a:r>
            <a:r>
              <a:rPr lang="hu-HU" spc="-20" dirty="0">
                <a:latin typeface="Gentury"/>
                <a:cs typeface="Times New Roman"/>
              </a:rPr>
              <a:t>rohamok </a:t>
            </a:r>
            <a:r>
              <a:rPr lang="hu-HU" spc="-60" dirty="0">
                <a:latin typeface="Gentury"/>
                <a:cs typeface="Times New Roman"/>
              </a:rPr>
              <a:t>megelőzésére, </a:t>
            </a:r>
            <a:r>
              <a:rPr lang="hu-HU" spc="-95" dirty="0">
                <a:latin typeface="Gentury"/>
                <a:cs typeface="Times New Roman"/>
              </a:rPr>
              <a:t>a </a:t>
            </a:r>
            <a:r>
              <a:rPr lang="hu-HU" spc="-85" dirty="0">
                <a:latin typeface="Gentury"/>
                <a:cs typeface="Times New Roman"/>
              </a:rPr>
              <a:t>gyulladás </a:t>
            </a:r>
            <a:r>
              <a:rPr lang="hu-HU" spc="-65" dirty="0">
                <a:latin typeface="Gentury"/>
                <a:cs typeface="Times New Roman"/>
              </a:rPr>
              <a:t>és </a:t>
            </a:r>
            <a:r>
              <a:rPr lang="hu-HU" spc="-95" dirty="0">
                <a:latin typeface="Gentury"/>
                <a:cs typeface="Times New Roman"/>
              </a:rPr>
              <a:t>a </a:t>
            </a:r>
            <a:r>
              <a:rPr lang="hu-HU" spc="-50" dirty="0" err="1">
                <a:latin typeface="Gentury"/>
                <a:cs typeface="Times New Roman"/>
              </a:rPr>
              <a:t>hiperreaktivitás</a:t>
            </a:r>
            <a:r>
              <a:rPr lang="hu-HU" spc="-50" dirty="0">
                <a:latin typeface="Gentury"/>
                <a:cs typeface="Times New Roman"/>
              </a:rPr>
              <a:t> </a:t>
            </a:r>
            <a:r>
              <a:rPr lang="hu-HU" spc="-55" dirty="0">
                <a:latin typeface="Gentury"/>
                <a:cs typeface="Times New Roman"/>
              </a:rPr>
              <a:t>mérséklésére</a:t>
            </a:r>
            <a:r>
              <a:rPr lang="hu-HU" spc="-25" dirty="0">
                <a:latin typeface="Gentury"/>
                <a:cs typeface="Times New Roman"/>
              </a:rPr>
              <a:t> </a:t>
            </a:r>
            <a:r>
              <a:rPr lang="hu-HU" spc="-80" dirty="0">
                <a:latin typeface="Gentury"/>
                <a:cs typeface="Times New Roman"/>
              </a:rPr>
              <a:t>való</a:t>
            </a:r>
            <a:r>
              <a:rPr lang="hu-HU" dirty="0">
                <a:latin typeface="Gentury"/>
                <a:cs typeface="Times New Roman"/>
              </a:rPr>
              <a:t> </a:t>
            </a:r>
            <a:r>
              <a:rPr lang="hu-HU" b="1" u="sng" spc="-15" dirty="0">
                <a:latin typeface="Gentury"/>
              </a:rPr>
              <a:t>gyulladáscsökkentőkre</a:t>
            </a:r>
          </a:p>
          <a:p>
            <a:pPr marL="300355" marR="6350" indent="-287020">
              <a:lnSpc>
                <a:spcPct val="100000"/>
              </a:lnSpc>
              <a:spcBef>
                <a:spcPts val="1160"/>
              </a:spcBef>
              <a:buClr>
                <a:srgbClr val="83992A"/>
              </a:buClr>
              <a:buSzPct val="114583"/>
              <a:buFont typeface="Wingdings"/>
              <a:buChar char=""/>
              <a:tabLst>
                <a:tab pos="301625" algn="l"/>
              </a:tabLst>
            </a:pPr>
            <a:endParaRPr lang="hu-HU" spc="-90" dirty="0">
              <a:latin typeface="Gentury"/>
              <a:cs typeface="Times New Roman"/>
            </a:endParaRPr>
          </a:p>
          <a:p>
            <a:pPr marL="300355" marR="6350" indent="-287020">
              <a:lnSpc>
                <a:spcPct val="100000"/>
              </a:lnSpc>
              <a:spcBef>
                <a:spcPts val="1160"/>
              </a:spcBef>
              <a:buClr>
                <a:srgbClr val="83992A"/>
              </a:buClr>
              <a:buSzPct val="114583"/>
              <a:buFont typeface="Wingdings"/>
              <a:buChar char=""/>
              <a:tabLst>
                <a:tab pos="301625" algn="l"/>
              </a:tabLst>
            </a:pPr>
            <a:r>
              <a:rPr lang="hu-HU" spc="-90" dirty="0">
                <a:latin typeface="Gentury"/>
                <a:cs typeface="Times New Roman" panose="02020603050405020304" pitchFamily="18" charset="0"/>
              </a:rPr>
              <a:t>Egyes </a:t>
            </a:r>
            <a:r>
              <a:rPr lang="hu-HU" spc="-80" dirty="0">
                <a:latin typeface="Gentury"/>
                <a:cs typeface="Times New Roman" panose="02020603050405020304" pitchFamily="18" charset="0"/>
              </a:rPr>
              <a:t>vegyületek </a:t>
            </a:r>
            <a:r>
              <a:rPr lang="hu-HU" spc="-55" dirty="0">
                <a:latin typeface="Gentury"/>
                <a:cs typeface="Times New Roman" panose="02020603050405020304" pitchFamily="18" charset="0"/>
              </a:rPr>
              <a:t>(</a:t>
            </a:r>
            <a:r>
              <a:rPr lang="hu-HU" spc="-55" dirty="0" err="1">
                <a:latin typeface="Gentury"/>
                <a:cs typeface="Times New Roman" panose="02020603050405020304" pitchFamily="18" charset="0"/>
              </a:rPr>
              <a:t>theophyllin</a:t>
            </a:r>
            <a:r>
              <a:rPr lang="hu-HU" spc="-55" dirty="0">
                <a:latin typeface="Gentury"/>
                <a:cs typeface="Times New Roman" panose="02020603050405020304" pitchFamily="18" charset="0"/>
              </a:rPr>
              <a:t>, </a:t>
            </a:r>
            <a:r>
              <a:rPr lang="hu-HU" spc="-55" dirty="0" err="1">
                <a:latin typeface="Gentury"/>
                <a:cs typeface="Times New Roman" panose="02020603050405020304" pitchFamily="18" charset="0"/>
              </a:rPr>
              <a:t>leukotriének</a:t>
            </a:r>
            <a:r>
              <a:rPr lang="hu-HU" spc="-55" dirty="0">
                <a:latin typeface="Gentury"/>
                <a:cs typeface="Times New Roman" panose="02020603050405020304" pitchFamily="18" charset="0"/>
              </a:rPr>
              <a:t> hatásának </a:t>
            </a:r>
            <a:r>
              <a:rPr lang="hu-HU" spc="-75" dirty="0">
                <a:latin typeface="Gentury"/>
                <a:cs typeface="Times New Roman" panose="02020603050405020304" pitchFamily="18" charset="0"/>
              </a:rPr>
              <a:t>gátlói) </a:t>
            </a:r>
            <a:r>
              <a:rPr lang="hu-HU" spc="-35" dirty="0">
                <a:latin typeface="Gentury"/>
                <a:cs typeface="Times New Roman" panose="02020603050405020304" pitchFamily="18" charset="0"/>
              </a:rPr>
              <a:t>mindkét </a:t>
            </a:r>
            <a:r>
              <a:rPr lang="hu-HU" spc="-60" dirty="0">
                <a:latin typeface="Gentury"/>
                <a:cs typeface="Times New Roman" panose="02020603050405020304" pitchFamily="18" charset="0"/>
              </a:rPr>
              <a:t>hatással  </a:t>
            </a:r>
            <a:r>
              <a:rPr lang="hu-HU" spc="-45" dirty="0">
                <a:latin typeface="Gentury"/>
                <a:cs typeface="Times New Roman" panose="02020603050405020304" pitchFamily="18" charset="0"/>
              </a:rPr>
              <a:t>rendelkezhetnek</a:t>
            </a:r>
            <a:endParaRPr lang="hu-HU" dirty="0">
              <a:latin typeface="Gentury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03677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III.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u-HU" b="1" i="1" dirty="0" err="1"/>
              <a:t>Bronchodilatatorok</a:t>
            </a:r>
            <a:endParaRPr lang="hu-HU" b="1" i="1" dirty="0"/>
          </a:p>
          <a:p>
            <a:pPr>
              <a:buFont typeface="Wingdings" pitchFamily="2" charset="2"/>
              <a:buChar char="§"/>
            </a:pPr>
            <a:r>
              <a:rPr lang="hu-HU" dirty="0"/>
              <a:t>β2-receptor </a:t>
            </a:r>
            <a:r>
              <a:rPr lang="hu-HU" dirty="0" err="1"/>
              <a:t>agonista</a:t>
            </a:r>
            <a:r>
              <a:rPr lang="hu-HU" dirty="0"/>
              <a:t> gyógyszerek</a:t>
            </a:r>
          </a:p>
          <a:p>
            <a:pPr>
              <a:buFont typeface="Wingdings" pitchFamily="2" charset="2"/>
              <a:buChar char="§"/>
            </a:pPr>
            <a:r>
              <a:rPr lang="hu-HU" dirty="0" err="1"/>
              <a:t>Anticholinerg</a:t>
            </a:r>
            <a:r>
              <a:rPr lang="hu-HU" dirty="0"/>
              <a:t> (</a:t>
            </a:r>
            <a:r>
              <a:rPr lang="hu-HU" dirty="0" err="1"/>
              <a:t>muszkarin</a:t>
            </a:r>
            <a:r>
              <a:rPr lang="hu-HU" dirty="0"/>
              <a:t> </a:t>
            </a:r>
            <a:r>
              <a:rPr lang="hu-HU" dirty="0" err="1"/>
              <a:t>antagonisták</a:t>
            </a:r>
            <a:r>
              <a:rPr lang="hu-HU" dirty="0"/>
              <a:t>) hatású szerek</a:t>
            </a:r>
          </a:p>
          <a:p>
            <a:pPr>
              <a:buFont typeface="Wingdings" pitchFamily="2" charset="2"/>
              <a:buChar char="§"/>
            </a:pPr>
            <a:r>
              <a:rPr lang="hu-HU" dirty="0" err="1"/>
              <a:t>xantinszármazékok</a:t>
            </a:r>
            <a:r>
              <a:rPr lang="hu-HU" dirty="0"/>
              <a:t>   </a:t>
            </a:r>
          </a:p>
          <a:p>
            <a:pPr>
              <a:buNone/>
            </a:pPr>
            <a:endParaRPr lang="hu-HU" b="1" i="1" dirty="0"/>
          </a:p>
          <a:p>
            <a:pPr>
              <a:buNone/>
            </a:pPr>
            <a:endParaRPr lang="hu-HU" b="1" i="1" dirty="0"/>
          </a:p>
          <a:p>
            <a:pPr>
              <a:buNone/>
            </a:pPr>
            <a:r>
              <a:rPr lang="hu-HU" b="1" i="1" dirty="0"/>
              <a:t>Gyulladásgátlók</a:t>
            </a:r>
          </a:p>
          <a:p>
            <a:pPr>
              <a:buFont typeface="Wingdings" pitchFamily="2" charset="2"/>
              <a:buChar char="§"/>
            </a:pPr>
            <a:r>
              <a:rPr lang="hu-HU" dirty="0" err="1"/>
              <a:t>Glucocorticoidok</a:t>
            </a:r>
            <a:r>
              <a:rPr lang="hu-HU" dirty="0"/>
              <a:t>   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nátrium </a:t>
            </a:r>
            <a:r>
              <a:rPr lang="hu-HU" dirty="0" err="1"/>
              <a:t>kromoglikát</a:t>
            </a:r>
            <a:r>
              <a:rPr lang="hu-HU" dirty="0"/>
              <a:t> és származékai  </a:t>
            </a:r>
          </a:p>
          <a:p>
            <a:pPr>
              <a:buFont typeface="Wingdings" pitchFamily="2" charset="2"/>
              <a:buChar char="§"/>
            </a:pPr>
            <a:r>
              <a:rPr lang="hu-HU" dirty="0" err="1"/>
              <a:t>leukotrién</a:t>
            </a:r>
            <a:r>
              <a:rPr lang="hu-HU" dirty="0"/>
              <a:t> hatásának gátlói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Anti-</a:t>
            </a:r>
            <a:r>
              <a:rPr lang="hu-HU" dirty="0" err="1"/>
              <a:t>IgE</a:t>
            </a:r>
            <a:r>
              <a:rPr lang="hu-HU" dirty="0"/>
              <a:t>-antitest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8660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IV.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63083" y="1853248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hu-HU" spc="-35" dirty="0" err="1"/>
              <a:t>Bronchodilatatorok</a:t>
            </a:r>
            <a:r>
              <a:rPr lang="hu-HU" spc="-35" dirty="0"/>
              <a:t> (hörgőtágítók):</a:t>
            </a:r>
          </a:p>
          <a:p>
            <a:pPr marL="438150" lvl="1">
              <a:spcBef>
                <a:spcPts val="335"/>
              </a:spcBef>
            </a:pPr>
            <a:endParaRPr lang="hu-HU" b="1" i="1" spc="-15" dirty="0">
              <a:uFill>
                <a:solidFill>
                  <a:srgbClr val="D37E77"/>
                </a:solidFill>
              </a:uFill>
              <a:latin typeface="Times New Roman"/>
              <a:cs typeface="Times New Roman"/>
            </a:endParaRPr>
          </a:p>
          <a:p>
            <a:pPr marL="152400" lvl="1" indent="0">
              <a:spcBef>
                <a:spcPts val="335"/>
              </a:spcBef>
              <a:buNone/>
            </a:pPr>
            <a:r>
              <a:rPr lang="hu-HU" b="1" i="1" spc="-1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1. Szelektív</a:t>
            </a:r>
            <a:r>
              <a:rPr lang="hu-HU" b="1" i="1" spc="1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el-GR" b="1" i="1" spc="-3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β</a:t>
            </a:r>
            <a:r>
              <a:rPr lang="el-GR" b="1" i="1" spc="-52" baseline="-19713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2</a:t>
            </a:r>
            <a:r>
              <a:rPr lang="el-GR" b="1" i="1" spc="-3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-</a:t>
            </a:r>
            <a:r>
              <a:rPr lang="hu-HU" b="1" i="1" spc="-35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agonisták</a:t>
            </a:r>
            <a:endParaRPr lang="hu-HU" dirty="0">
              <a:latin typeface="Times New Roman"/>
              <a:cs typeface="Times New Roman"/>
            </a:endParaRPr>
          </a:p>
          <a:p>
            <a:pPr lvl="1">
              <a:buFont typeface="Wingdings" pitchFamily="2" charset="2"/>
              <a:buChar char="Ø"/>
            </a:pPr>
            <a:r>
              <a:rPr lang="hu-HU" dirty="0"/>
              <a:t>legfontosabb hatása a </a:t>
            </a:r>
            <a:r>
              <a:rPr lang="hu-HU" dirty="0" err="1"/>
              <a:t>bronchusgörcs</a:t>
            </a:r>
            <a:r>
              <a:rPr lang="hu-HU" dirty="0"/>
              <a:t> oldása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/>
              <a:t>elsőként választott hörgőtágítók az </a:t>
            </a:r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 kezelésében</a:t>
            </a:r>
          </a:p>
          <a:p>
            <a:pPr>
              <a:buNone/>
            </a:pPr>
            <a:r>
              <a:rPr lang="hu-HU" dirty="0"/>
              <a:t>          </a:t>
            </a:r>
          </a:p>
          <a:p>
            <a:pPr>
              <a:buNone/>
            </a:pPr>
            <a:r>
              <a:rPr lang="hu-HU" b="1" i="1" dirty="0"/>
              <a:t>Hatás</a:t>
            </a:r>
            <a:endParaRPr lang="hu-HU" dirty="0"/>
          </a:p>
          <a:p>
            <a:pPr lvl="1">
              <a:buFont typeface="Wingdings" pitchFamily="2" charset="2"/>
              <a:buChar char="§"/>
            </a:pPr>
            <a:r>
              <a:rPr lang="hu-HU" dirty="0"/>
              <a:t>a ß2 receptorok izgatása a simaizmok elernyedéséhez, a </a:t>
            </a:r>
            <a:r>
              <a:rPr lang="hu-HU" dirty="0" err="1"/>
              <a:t>bronchusconstrictio</a:t>
            </a:r>
            <a:r>
              <a:rPr lang="hu-HU" dirty="0"/>
              <a:t> csökkenéséhez vezet</a:t>
            </a:r>
          </a:p>
          <a:p>
            <a:pPr lvl="1">
              <a:buFont typeface="Wingdings" pitchFamily="2" charset="2"/>
              <a:buChar char="§"/>
            </a:pPr>
            <a:r>
              <a:rPr lang="hu-HU" dirty="0"/>
              <a:t>egyéb hatás, hogy képesek csökkenteni a </a:t>
            </a:r>
            <a:r>
              <a:rPr lang="hu-HU" dirty="0" err="1"/>
              <a:t>bronchoconstrictor</a:t>
            </a:r>
            <a:r>
              <a:rPr lang="hu-HU" dirty="0"/>
              <a:t> anyagok és gyulladásos mediátorok felszabadulását, fokozzák a csillószőrök mozgását</a:t>
            </a:r>
          </a:p>
          <a:p>
            <a:pPr marL="324485" marR="30480" indent="-287020">
              <a:lnSpc>
                <a:spcPct val="80000"/>
              </a:lnSpc>
              <a:spcBef>
                <a:spcPts val="1150"/>
              </a:spcBef>
              <a:buClr>
                <a:srgbClr val="83992A"/>
              </a:buClr>
              <a:buSzPct val="113636"/>
              <a:buFont typeface="Arial"/>
              <a:buChar char="•"/>
              <a:tabLst>
                <a:tab pos="324485" algn="l"/>
                <a:tab pos="325120" algn="l"/>
              </a:tabLst>
            </a:pPr>
            <a:endParaRPr lang="hu-HU" dirty="0">
              <a:latin typeface="Times New Roman"/>
              <a:cs typeface="Times New Roman"/>
            </a:endParaRP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421905" y="2203437"/>
            <a:ext cx="2967318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salbutamol</a:t>
            </a:r>
            <a:r>
              <a:rPr lang="hu-HU" sz="1400" b="1" i="1" dirty="0">
                <a:solidFill>
                  <a:schemeClr val="accent4"/>
                </a:solidFill>
              </a:rPr>
              <a:t> (</a:t>
            </a:r>
            <a:r>
              <a:rPr lang="hu-HU" sz="1400" b="1" i="1" dirty="0" err="1">
                <a:solidFill>
                  <a:schemeClr val="accent4"/>
                </a:solidFill>
              </a:rPr>
              <a:t>Ventolin</a:t>
            </a:r>
            <a:r>
              <a:rPr lang="hu-HU" sz="1400" b="1" i="1" dirty="0">
                <a:solidFill>
                  <a:schemeClr val="accent4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terbutalin</a:t>
            </a:r>
            <a:r>
              <a:rPr lang="hu-HU" sz="1400" b="1" i="1" dirty="0">
                <a:solidFill>
                  <a:schemeClr val="accent4"/>
                </a:solidFill>
              </a:rPr>
              <a:t> (</a:t>
            </a:r>
            <a:r>
              <a:rPr lang="hu-HU" sz="1400" b="1" i="1" dirty="0" err="1">
                <a:solidFill>
                  <a:schemeClr val="accent4"/>
                </a:solidFill>
              </a:rPr>
              <a:t>Bricanyl</a:t>
            </a:r>
            <a:r>
              <a:rPr lang="hu-HU" sz="1400" b="1" i="1" dirty="0">
                <a:solidFill>
                  <a:schemeClr val="accent4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formoterol</a:t>
            </a:r>
            <a:r>
              <a:rPr lang="hu-HU" sz="1400" b="1" i="1" dirty="0">
                <a:solidFill>
                  <a:schemeClr val="accent4"/>
                </a:solidFill>
              </a:rPr>
              <a:t> (</a:t>
            </a:r>
            <a:r>
              <a:rPr lang="hu-HU" sz="1400" b="1" i="1" dirty="0" err="1">
                <a:solidFill>
                  <a:schemeClr val="accent4"/>
                </a:solidFill>
              </a:rPr>
              <a:t>Simbycort</a:t>
            </a:r>
            <a:r>
              <a:rPr lang="hu-HU" sz="1400" b="1" i="1" dirty="0">
                <a:solidFill>
                  <a:schemeClr val="accent4"/>
                </a:solidFill>
              </a:rPr>
              <a:t>, </a:t>
            </a:r>
            <a:r>
              <a:rPr lang="hu-HU" sz="1400" b="1" i="1" dirty="0" err="1">
                <a:solidFill>
                  <a:schemeClr val="accent4"/>
                </a:solidFill>
              </a:rPr>
              <a:t>Atimos</a:t>
            </a:r>
            <a:r>
              <a:rPr lang="hu-HU" sz="1400" b="1" i="1" dirty="0">
                <a:solidFill>
                  <a:schemeClr val="accent4"/>
                </a:solidFill>
              </a:rPr>
              <a:t>, Foster)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salmeterol</a:t>
            </a:r>
            <a:r>
              <a:rPr lang="hu-HU" sz="1400" b="1" i="1" dirty="0">
                <a:solidFill>
                  <a:schemeClr val="accent4"/>
                </a:solidFill>
              </a:rPr>
              <a:t> (</a:t>
            </a:r>
            <a:r>
              <a:rPr lang="hu-HU" sz="1400" b="1" i="1" dirty="0" err="1">
                <a:solidFill>
                  <a:schemeClr val="accent4"/>
                </a:solidFill>
              </a:rPr>
              <a:t>Serevent</a:t>
            </a:r>
            <a:r>
              <a:rPr lang="hu-HU" sz="1400" b="1" i="1" dirty="0">
                <a:solidFill>
                  <a:schemeClr val="accent4"/>
                </a:solidFill>
              </a:rPr>
              <a:t>, </a:t>
            </a:r>
            <a:r>
              <a:rPr lang="hu-HU" sz="1400" b="1" i="1" dirty="0" err="1">
                <a:solidFill>
                  <a:schemeClr val="accent4"/>
                </a:solidFill>
              </a:rPr>
              <a:t>Airflusol</a:t>
            </a:r>
            <a:r>
              <a:rPr lang="hu-HU" sz="1400" b="1" i="1" dirty="0">
                <a:solidFill>
                  <a:schemeClr val="accent4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clenbuterol</a:t>
            </a:r>
            <a:r>
              <a:rPr lang="hu-HU" sz="1400" dirty="0">
                <a:solidFill>
                  <a:schemeClr val="accent4"/>
                </a:solidFill>
              </a:rPr>
              <a:t> (</a:t>
            </a:r>
            <a:r>
              <a:rPr lang="hu-HU" sz="1400" b="1" dirty="0" err="1">
                <a:solidFill>
                  <a:schemeClr val="accent4"/>
                </a:solidFill>
              </a:rPr>
              <a:t>Spiropent</a:t>
            </a:r>
            <a:r>
              <a:rPr lang="hu-HU" sz="1400" dirty="0">
                <a:solidFill>
                  <a:schemeClr val="accent4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i="1" dirty="0" err="1">
                <a:solidFill>
                  <a:schemeClr val="accent4"/>
                </a:solidFill>
              </a:rPr>
              <a:t>fenoterolium</a:t>
            </a:r>
            <a:r>
              <a:rPr lang="hu-HU" sz="1400" b="1" i="1" dirty="0">
                <a:solidFill>
                  <a:schemeClr val="accent4"/>
                </a:solidFill>
              </a:rPr>
              <a:t> </a:t>
            </a:r>
            <a:r>
              <a:rPr lang="hu-HU" sz="1400" b="1" i="1" dirty="0" err="1">
                <a:solidFill>
                  <a:schemeClr val="accent4"/>
                </a:solidFill>
              </a:rPr>
              <a:t>bromatum</a:t>
            </a:r>
            <a:r>
              <a:rPr lang="hu-HU" sz="1400" b="1" i="1" dirty="0">
                <a:solidFill>
                  <a:schemeClr val="accent4"/>
                </a:solidFill>
              </a:rPr>
              <a:t> + </a:t>
            </a:r>
            <a:r>
              <a:rPr lang="hu-HU" sz="1400" b="1" i="1" dirty="0" err="1">
                <a:solidFill>
                  <a:schemeClr val="accent4"/>
                </a:solidFill>
              </a:rPr>
              <a:t>ipratropium</a:t>
            </a:r>
            <a:r>
              <a:rPr lang="hu-HU" sz="1400" b="1" i="1" dirty="0">
                <a:solidFill>
                  <a:schemeClr val="accent4"/>
                </a:solidFill>
              </a:rPr>
              <a:t> </a:t>
            </a:r>
            <a:r>
              <a:rPr lang="hu-HU" sz="1400" b="1" i="1" dirty="0" err="1">
                <a:solidFill>
                  <a:schemeClr val="accent4"/>
                </a:solidFill>
              </a:rPr>
              <a:t>bromatum</a:t>
            </a:r>
            <a:r>
              <a:rPr lang="hu-HU" sz="1400" b="1" i="1" dirty="0">
                <a:solidFill>
                  <a:schemeClr val="accent4"/>
                </a:solidFill>
              </a:rPr>
              <a:t> </a:t>
            </a:r>
            <a:r>
              <a:rPr lang="hu-HU" sz="1400" i="1" dirty="0">
                <a:solidFill>
                  <a:schemeClr val="accent4"/>
                </a:solidFill>
              </a:rPr>
              <a:t>(</a:t>
            </a:r>
            <a:r>
              <a:rPr lang="hu-HU" sz="1400" i="1" dirty="0" err="1">
                <a:solidFill>
                  <a:schemeClr val="accent4"/>
                </a:solidFill>
              </a:rPr>
              <a:t>Berodual</a:t>
            </a:r>
            <a:r>
              <a:rPr lang="hu-HU" sz="1400" dirty="0">
                <a:solidFill>
                  <a:schemeClr val="accent4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400" b="1" i="1" dirty="0">
              <a:solidFill>
                <a:schemeClr val="accent4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9323" y="0"/>
            <a:ext cx="1822677" cy="182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31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V.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b="1" i="1" dirty="0"/>
              <a:t>Mellékhatás</a:t>
            </a:r>
          </a:p>
          <a:p>
            <a:pPr>
              <a:buNone/>
            </a:pPr>
            <a:r>
              <a:rPr lang="hu-HU" dirty="0"/>
              <a:t>A </a:t>
            </a:r>
            <a:r>
              <a:rPr lang="el-GR" dirty="0"/>
              <a:t>β</a:t>
            </a:r>
            <a:r>
              <a:rPr lang="el-GR" baseline="-25000" dirty="0"/>
              <a:t>1</a:t>
            </a:r>
            <a:r>
              <a:rPr lang="el-GR" dirty="0"/>
              <a:t>-</a:t>
            </a:r>
            <a:r>
              <a:rPr lang="hu-HU" dirty="0" err="1"/>
              <a:t>adrenoceptor</a:t>
            </a:r>
            <a:r>
              <a:rPr lang="hu-HU" dirty="0"/>
              <a:t> izgatása miatt szimpatikus tónus növekedés : </a:t>
            </a:r>
            <a:r>
              <a:rPr lang="hu-HU" i="1" dirty="0" err="1"/>
              <a:t>arrhythmia</a:t>
            </a:r>
            <a:r>
              <a:rPr lang="hu-HU" i="1" dirty="0"/>
              <a:t>, </a:t>
            </a:r>
            <a:r>
              <a:rPr lang="hu-HU" i="1" dirty="0" err="1"/>
              <a:t>palpitatió</a:t>
            </a:r>
            <a:r>
              <a:rPr lang="hu-HU" i="1" dirty="0"/>
              <a:t>,</a:t>
            </a:r>
            <a:r>
              <a:rPr lang="hu-HU" dirty="0"/>
              <a:t> </a:t>
            </a:r>
            <a:r>
              <a:rPr lang="hu-HU" i="1" dirty="0"/>
              <a:t>angina</a:t>
            </a:r>
          </a:p>
          <a:p>
            <a:pPr>
              <a:buNone/>
            </a:pPr>
            <a:endParaRPr lang="hu-HU" i="1" dirty="0"/>
          </a:p>
          <a:p>
            <a:pPr>
              <a:buNone/>
            </a:pPr>
            <a:r>
              <a:rPr lang="hu-HU" b="1" dirty="0"/>
              <a:t>Óvatosan adható </a:t>
            </a:r>
          </a:p>
          <a:p>
            <a:pPr>
              <a:buNone/>
            </a:pPr>
            <a:r>
              <a:rPr lang="hu-HU" dirty="0"/>
              <a:t>terhesség első harmadában, szívelégtelenségben, fokozott </a:t>
            </a:r>
          </a:p>
          <a:p>
            <a:pPr>
              <a:buNone/>
            </a:pPr>
            <a:r>
              <a:rPr lang="hu-HU" dirty="0" err="1"/>
              <a:t>arrhythmiakészség</a:t>
            </a:r>
            <a:r>
              <a:rPr lang="hu-HU" dirty="0"/>
              <a:t> esetén, </a:t>
            </a:r>
            <a:r>
              <a:rPr lang="hu-HU" dirty="0" err="1"/>
              <a:t>hypertoniában</a:t>
            </a:r>
            <a:r>
              <a:rPr lang="hu-HU" dirty="0"/>
              <a:t>, diabetes mellitusban, </a:t>
            </a:r>
          </a:p>
          <a:p>
            <a:pPr>
              <a:buNone/>
            </a:pPr>
            <a:r>
              <a:rPr lang="hu-HU" dirty="0" err="1"/>
              <a:t>myocardiális</a:t>
            </a:r>
            <a:r>
              <a:rPr lang="hu-HU" dirty="0"/>
              <a:t> </a:t>
            </a:r>
            <a:r>
              <a:rPr lang="hu-HU" dirty="0" err="1"/>
              <a:t>infarctus</a:t>
            </a:r>
            <a:r>
              <a:rPr lang="hu-HU" dirty="0"/>
              <a:t> első heteiben</a:t>
            </a:r>
          </a:p>
          <a:p>
            <a:pPr>
              <a:buNone/>
            </a:pPr>
            <a:r>
              <a:rPr lang="hu-HU" i="1" dirty="0" err="1"/>
              <a:t>együttadás</a:t>
            </a:r>
            <a:r>
              <a:rPr lang="hu-HU" i="1" dirty="0"/>
              <a:t> kerülendő egyéb ß-receptor </a:t>
            </a:r>
            <a:r>
              <a:rPr lang="hu-HU" i="1" dirty="0" err="1"/>
              <a:t>agonistákkal</a:t>
            </a:r>
            <a:endParaRPr lang="hu-HU" i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937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VI.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2. </a:t>
            </a:r>
            <a:r>
              <a:rPr lang="hu-HU" b="1" i="1" spc="-15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Xantinszármazékok</a:t>
            </a:r>
            <a:r>
              <a:rPr lang="hu-HU" b="1" i="1" spc="-1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hu-HU" b="1" i="1" spc="-10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(pl.</a:t>
            </a:r>
            <a:r>
              <a:rPr lang="hu-HU" b="1" i="1" spc="3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hu-HU" b="1" i="1" spc="-30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theophyllin</a:t>
            </a:r>
            <a:r>
              <a:rPr lang="hu-HU" b="1" i="1" spc="-30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)</a:t>
            </a:r>
            <a:endParaRPr lang="hu-HU" dirty="0">
              <a:latin typeface="Times New Roman"/>
              <a:cs typeface="Times New Roman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spc="-75" dirty="0">
                <a:latin typeface="Times New Roman"/>
                <a:cs typeface="Times New Roman"/>
              </a:rPr>
              <a:t>a </a:t>
            </a:r>
            <a:r>
              <a:rPr lang="hu-HU" spc="-15" dirty="0" err="1">
                <a:latin typeface="Times New Roman"/>
                <a:cs typeface="Times New Roman"/>
              </a:rPr>
              <a:t>bronchusok</a:t>
            </a:r>
            <a:r>
              <a:rPr lang="hu-HU" spc="-15" dirty="0">
                <a:latin typeface="Times New Roman"/>
                <a:cs typeface="Times New Roman"/>
              </a:rPr>
              <a:t> </a:t>
            </a:r>
            <a:r>
              <a:rPr lang="hu-HU" spc="-45" dirty="0">
                <a:latin typeface="Times New Roman"/>
                <a:cs typeface="Times New Roman"/>
              </a:rPr>
              <a:t>simaizomzatának elernyedését </a:t>
            </a:r>
            <a:r>
              <a:rPr lang="hu-HU" spc="-40" dirty="0">
                <a:latin typeface="Times New Roman"/>
                <a:cs typeface="Times New Roman"/>
              </a:rPr>
              <a:t>okozzák  </a:t>
            </a:r>
            <a:r>
              <a:rPr lang="hu-HU" spc="-35" dirty="0">
                <a:latin typeface="Times New Roman"/>
                <a:cs typeface="Times New Roman"/>
              </a:rPr>
              <a:t>(szintén </a:t>
            </a:r>
            <a:r>
              <a:rPr lang="hu-HU" spc="-75" dirty="0">
                <a:latin typeface="Times New Roman"/>
                <a:cs typeface="Times New Roman"/>
              </a:rPr>
              <a:t>a </a:t>
            </a:r>
            <a:r>
              <a:rPr lang="hu-HU" spc="-35" dirty="0">
                <a:latin typeface="Times New Roman"/>
                <a:cs typeface="Times New Roman"/>
              </a:rPr>
              <a:t>korábbiakban </a:t>
            </a:r>
            <a:r>
              <a:rPr lang="hu-HU" spc="-30" dirty="0">
                <a:latin typeface="Times New Roman"/>
                <a:cs typeface="Times New Roman"/>
              </a:rPr>
              <a:t>említett </a:t>
            </a:r>
            <a:r>
              <a:rPr lang="hu-HU" spc="-55" dirty="0" err="1">
                <a:latin typeface="Times New Roman"/>
                <a:cs typeface="Times New Roman"/>
              </a:rPr>
              <a:t>intracelluláris</a:t>
            </a:r>
            <a:r>
              <a:rPr lang="hu-HU" spc="-55" dirty="0">
                <a:latin typeface="Times New Roman"/>
                <a:cs typeface="Times New Roman"/>
              </a:rPr>
              <a:t> </a:t>
            </a:r>
            <a:r>
              <a:rPr lang="hu-HU" spc="-60" dirty="0" err="1">
                <a:latin typeface="Times New Roman"/>
                <a:cs typeface="Times New Roman"/>
              </a:rPr>
              <a:t>cAMP</a:t>
            </a:r>
            <a:r>
              <a:rPr lang="hu-HU" spc="-60" dirty="0">
                <a:latin typeface="Times New Roman"/>
                <a:cs typeface="Times New Roman"/>
              </a:rPr>
              <a:t> </a:t>
            </a:r>
            <a:r>
              <a:rPr lang="hu-HU" spc="-30" dirty="0">
                <a:latin typeface="Times New Roman"/>
                <a:cs typeface="Times New Roman"/>
              </a:rPr>
              <a:t>szint </a:t>
            </a:r>
            <a:r>
              <a:rPr lang="hu-HU" spc="-55" dirty="0">
                <a:latin typeface="Times New Roman"/>
                <a:cs typeface="Times New Roman"/>
              </a:rPr>
              <a:t>emelés </a:t>
            </a:r>
            <a:r>
              <a:rPr lang="hu-HU" spc="-50" dirty="0">
                <a:latin typeface="Times New Roman"/>
                <a:cs typeface="Times New Roman"/>
              </a:rPr>
              <a:t>és </a:t>
            </a:r>
            <a:r>
              <a:rPr lang="hu-HU" spc="-55" dirty="0">
                <a:latin typeface="Times New Roman"/>
                <a:cs typeface="Times New Roman"/>
              </a:rPr>
              <a:t>következményes  </a:t>
            </a:r>
            <a:r>
              <a:rPr lang="hu-HU" spc="-55" dirty="0" err="1">
                <a:latin typeface="Times New Roman"/>
                <a:cs typeface="Times New Roman"/>
              </a:rPr>
              <a:t>intracelluláris</a:t>
            </a:r>
            <a:r>
              <a:rPr lang="hu-HU" spc="-55" dirty="0">
                <a:latin typeface="Times New Roman"/>
                <a:cs typeface="Times New Roman"/>
              </a:rPr>
              <a:t> </a:t>
            </a:r>
            <a:r>
              <a:rPr lang="hu-HU" spc="-5" dirty="0">
                <a:latin typeface="Times New Roman"/>
                <a:cs typeface="Times New Roman"/>
              </a:rPr>
              <a:t>Ca</a:t>
            </a:r>
            <a:r>
              <a:rPr lang="hu-HU" spc="-7" baseline="26666" dirty="0">
                <a:latin typeface="Times New Roman"/>
                <a:cs typeface="Times New Roman"/>
              </a:rPr>
              <a:t>2+ </a:t>
            </a:r>
            <a:r>
              <a:rPr lang="hu-HU" spc="-30" dirty="0">
                <a:latin typeface="Times New Roman"/>
                <a:cs typeface="Times New Roman"/>
              </a:rPr>
              <a:t>koncentráció </a:t>
            </a:r>
            <a:r>
              <a:rPr lang="hu-HU" spc="-40" dirty="0">
                <a:latin typeface="Times New Roman"/>
                <a:cs typeface="Times New Roman"/>
              </a:rPr>
              <a:t>csökkentés </a:t>
            </a:r>
            <a:r>
              <a:rPr lang="hu-HU" spc="-45" dirty="0">
                <a:latin typeface="Times New Roman"/>
                <a:cs typeface="Times New Roman"/>
              </a:rPr>
              <a:t>miatt)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pc="-45" dirty="0">
                <a:latin typeface="Times New Roman"/>
                <a:cs typeface="Times New Roman"/>
              </a:rPr>
              <a:t> </a:t>
            </a:r>
            <a:r>
              <a:rPr lang="hu-HU" spc="-60" dirty="0">
                <a:latin typeface="Times New Roman"/>
                <a:cs typeface="Times New Roman"/>
              </a:rPr>
              <a:t>az </a:t>
            </a:r>
            <a:r>
              <a:rPr lang="hu-HU" spc="-35" dirty="0" err="1">
                <a:latin typeface="Times New Roman"/>
                <a:cs typeface="Times New Roman"/>
              </a:rPr>
              <a:t>asthma</a:t>
            </a:r>
            <a:r>
              <a:rPr lang="hu-HU" spc="-35" dirty="0">
                <a:latin typeface="Times New Roman"/>
                <a:cs typeface="Times New Roman"/>
              </a:rPr>
              <a:t> </a:t>
            </a:r>
            <a:r>
              <a:rPr lang="hu-HU" spc="-55" dirty="0">
                <a:latin typeface="Times New Roman"/>
                <a:cs typeface="Times New Roman"/>
              </a:rPr>
              <a:t>késői </a:t>
            </a:r>
            <a:r>
              <a:rPr lang="hu-HU" spc="-50" dirty="0">
                <a:latin typeface="Times New Roman"/>
                <a:cs typeface="Times New Roman"/>
              </a:rPr>
              <a:t>reakcióit, </a:t>
            </a:r>
            <a:r>
              <a:rPr lang="hu-HU" spc="-20" dirty="0">
                <a:latin typeface="Times New Roman"/>
                <a:cs typeface="Times New Roman"/>
              </a:rPr>
              <a:t>mint  </a:t>
            </a:r>
            <a:r>
              <a:rPr lang="hu-HU" spc="-60" dirty="0">
                <a:latin typeface="Times New Roman"/>
                <a:cs typeface="Times New Roman"/>
              </a:rPr>
              <a:t>gyulladásos </a:t>
            </a:r>
            <a:r>
              <a:rPr lang="hu-HU" spc="-45" dirty="0">
                <a:latin typeface="Times New Roman"/>
                <a:cs typeface="Times New Roman"/>
              </a:rPr>
              <a:t>folyamatokat </a:t>
            </a:r>
            <a:r>
              <a:rPr lang="hu-HU" spc="-55" dirty="0">
                <a:latin typeface="Times New Roman"/>
                <a:cs typeface="Times New Roman"/>
              </a:rPr>
              <a:t>és </a:t>
            </a:r>
            <a:r>
              <a:rPr lang="hu-HU" spc="-75" dirty="0">
                <a:latin typeface="Times New Roman"/>
                <a:cs typeface="Times New Roman"/>
              </a:rPr>
              <a:t>a </a:t>
            </a:r>
            <a:r>
              <a:rPr lang="hu-HU" spc="-20" dirty="0" err="1">
                <a:latin typeface="Times New Roman"/>
                <a:cs typeface="Times New Roman"/>
              </a:rPr>
              <a:t>bronchusconstrictiot</a:t>
            </a:r>
            <a:r>
              <a:rPr lang="hu-HU" spc="-20" dirty="0">
                <a:latin typeface="Times New Roman"/>
                <a:cs typeface="Times New Roman"/>
              </a:rPr>
              <a:t> </a:t>
            </a:r>
            <a:r>
              <a:rPr lang="hu-HU" spc="-75" dirty="0">
                <a:latin typeface="Times New Roman"/>
                <a:cs typeface="Times New Roman"/>
              </a:rPr>
              <a:t>is </a:t>
            </a:r>
            <a:r>
              <a:rPr lang="hu-HU" spc="-60" dirty="0">
                <a:latin typeface="Times New Roman"/>
                <a:cs typeface="Times New Roman"/>
              </a:rPr>
              <a:t>gátolják,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pc="-40" dirty="0">
                <a:latin typeface="Times New Roman"/>
                <a:cs typeface="Times New Roman"/>
              </a:rPr>
              <a:t>emellett </a:t>
            </a:r>
            <a:r>
              <a:rPr lang="hu-HU" spc="-75" dirty="0">
                <a:latin typeface="Times New Roman"/>
                <a:cs typeface="Times New Roman"/>
              </a:rPr>
              <a:t>a </a:t>
            </a:r>
            <a:r>
              <a:rPr lang="hu-HU" spc="-45" dirty="0">
                <a:latin typeface="Times New Roman"/>
                <a:cs typeface="Times New Roman"/>
              </a:rPr>
              <a:t>rekeszizom  </a:t>
            </a:r>
            <a:r>
              <a:rPr lang="hu-HU" spc="-40" dirty="0" err="1">
                <a:latin typeface="Times New Roman"/>
                <a:cs typeface="Times New Roman"/>
              </a:rPr>
              <a:t>kontraktilitása</a:t>
            </a:r>
            <a:r>
              <a:rPr lang="hu-HU" spc="-40" dirty="0">
                <a:latin typeface="Times New Roman"/>
                <a:cs typeface="Times New Roman"/>
              </a:rPr>
              <a:t> </a:t>
            </a:r>
            <a:r>
              <a:rPr lang="hu-HU" spc="-10" dirty="0">
                <a:latin typeface="Times New Roman"/>
                <a:cs typeface="Times New Roman"/>
              </a:rPr>
              <a:t>nő, </a:t>
            </a:r>
            <a:r>
              <a:rPr lang="hu-HU" spc="-85" dirty="0">
                <a:latin typeface="Times New Roman"/>
                <a:cs typeface="Times New Roman"/>
              </a:rPr>
              <a:t>mely </a:t>
            </a:r>
            <a:r>
              <a:rPr lang="hu-HU" spc="-75" dirty="0">
                <a:latin typeface="Times New Roman"/>
                <a:cs typeface="Times New Roman"/>
              </a:rPr>
              <a:t>a </a:t>
            </a:r>
            <a:r>
              <a:rPr lang="hu-HU" spc="-40" dirty="0">
                <a:latin typeface="Times New Roman"/>
                <a:cs typeface="Times New Roman"/>
              </a:rPr>
              <a:t>rekeszizom kimerülését</a:t>
            </a:r>
            <a:r>
              <a:rPr lang="hu-HU" spc="250" dirty="0">
                <a:latin typeface="Times New Roman"/>
                <a:cs typeface="Times New Roman"/>
              </a:rPr>
              <a:t> </a:t>
            </a:r>
            <a:r>
              <a:rPr lang="hu-HU" spc="-60" dirty="0">
                <a:latin typeface="Times New Roman"/>
                <a:cs typeface="Times New Roman"/>
              </a:rPr>
              <a:t>gátolja.</a:t>
            </a:r>
            <a:endParaRPr lang="hu-HU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69510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VII.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2667" y="1661031"/>
            <a:ext cx="9631609" cy="49748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b="1" dirty="0"/>
              <a:t>Indikáció</a:t>
            </a:r>
          </a:p>
          <a:p>
            <a:pPr>
              <a:buNone/>
            </a:pPr>
            <a:r>
              <a:rPr lang="hu-HU" dirty="0"/>
              <a:t>COPD, gyermekek éjszakai </a:t>
            </a:r>
            <a:r>
              <a:rPr lang="hu-HU" dirty="0" err="1"/>
              <a:t>apnoeja</a:t>
            </a:r>
            <a:endParaRPr lang="hu-HU" dirty="0"/>
          </a:p>
          <a:p>
            <a:pPr>
              <a:buNone/>
            </a:pPr>
            <a:r>
              <a:rPr lang="hu-HU" dirty="0" err="1"/>
              <a:t>p.o</a:t>
            </a:r>
            <a:r>
              <a:rPr lang="hu-HU" dirty="0"/>
              <a:t>.: megelőzésre (éjszakai roham)</a:t>
            </a:r>
          </a:p>
          <a:p>
            <a:pPr>
              <a:buNone/>
            </a:pPr>
            <a:r>
              <a:rPr lang="hu-HU" dirty="0"/>
              <a:t>iv.: status </a:t>
            </a:r>
            <a:r>
              <a:rPr lang="hu-HU" dirty="0" err="1"/>
              <a:t>asthmaticus</a:t>
            </a:r>
            <a:r>
              <a:rPr lang="hu-HU" dirty="0"/>
              <a:t> (</a:t>
            </a:r>
            <a:r>
              <a:rPr lang="hu-HU" dirty="0" err="1"/>
              <a:t>aminophyllin</a:t>
            </a:r>
            <a:r>
              <a:rPr lang="hu-HU" dirty="0"/>
              <a:t> iv.)</a:t>
            </a:r>
          </a:p>
          <a:p>
            <a:pPr>
              <a:buNone/>
            </a:pPr>
            <a:endParaRPr lang="hu-HU" dirty="0"/>
          </a:p>
          <a:p>
            <a:pPr marL="75565" marR="80645" indent="0" algn="just">
              <a:lnSpc>
                <a:spcPct val="80000"/>
              </a:lnSpc>
              <a:spcBef>
                <a:spcPts val="1060"/>
              </a:spcBef>
              <a:buClr>
                <a:srgbClr val="83992A"/>
              </a:buClr>
              <a:buSzPct val="113157"/>
              <a:buNone/>
              <a:tabLst>
                <a:tab pos="363220" algn="l"/>
              </a:tabLst>
            </a:pPr>
            <a:r>
              <a:rPr lang="hu-HU" spc="-90" dirty="0">
                <a:latin typeface="Gentury"/>
                <a:cs typeface="Times New Roman"/>
              </a:rPr>
              <a:t>A </a:t>
            </a:r>
            <a:r>
              <a:rPr lang="hu-HU" spc="-45" dirty="0">
                <a:latin typeface="Gentury"/>
                <a:cs typeface="Times New Roman"/>
              </a:rPr>
              <a:t>mellékhatások </a:t>
            </a:r>
            <a:r>
              <a:rPr lang="hu-HU" spc="-55" dirty="0">
                <a:latin typeface="Gentury"/>
                <a:cs typeface="Times New Roman"/>
              </a:rPr>
              <a:t>az </a:t>
            </a:r>
            <a:r>
              <a:rPr lang="hu-HU" spc="-60" dirty="0">
                <a:latin typeface="Gentury"/>
                <a:cs typeface="Times New Roman"/>
              </a:rPr>
              <a:t>egyéb </a:t>
            </a:r>
            <a:r>
              <a:rPr lang="hu-HU" spc="-30" dirty="0">
                <a:latin typeface="Gentury"/>
                <a:cs typeface="Times New Roman"/>
              </a:rPr>
              <a:t>szervrendszerekre </a:t>
            </a:r>
            <a:r>
              <a:rPr lang="hu-HU" spc="-35" dirty="0">
                <a:latin typeface="Gentury"/>
                <a:cs typeface="Times New Roman"/>
              </a:rPr>
              <a:t>kifejtett hatások </a:t>
            </a:r>
            <a:r>
              <a:rPr lang="hu-HU" spc="-30" dirty="0">
                <a:latin typeface="Gentury"/>
                <a:cs typeface="Times New Roman"/>
              </a:rPr>
              <a:t>miatt </a:t>
            </a:r>
            <a:r>
              <a:rPr lang="hu-HU" spc="-50" dirty="0">
                <a:latin typeface="Gentury"/>
                <a:cs typeface="Times New Roman"/>
              </a:rPr>
              <a:t>alakulhatnak </a:t>
            </a:r>
            <a:r>
              <a:rPr lang="hu-HU" spc="-75" dirty="0">
                <a:latin typeface="Gentury"/>
                <a:cs typeface="Times New Roman"/>
              </a:rPr>
              <a:t>ki, </a:t>
            </a:r>
            <a:r>
              <a:rPr lang="hu-HU" spc="-100" dirty="0">
                <a:latin typeface="Gentury"/>
                <a:cs typeface="Times New Roman"/>
              </a:rPr>
              <a:t>így  </a:t>
            </a:r>
            <a:r>
              <a:rPr lang="hu-HU" spc="-50" dirty="0">
                <a:latin typeface="Gentury"/>
                <a:cs typeface="Times New Roman"/>
              </a:rPr>
              <a:t>megfigyelhető </a:t>
            </a:r>
            <a:r>
              <a:rPr lang="hu-HU" spc="-75" dirty="0">
                <a:latin typeface="Gentury"/>
                <a:cs typeface="Times New Roman"/>
              </a:rPr>
              <a:t>a </a:t>
            </a:r>
            <a:r>
              <a:rPr lang="hu-HU" spc="-55" dirty="0">
                <a:latin typeface="Gentury"/>
                <a:cs typeface="Times New Roman"/>
              </a:rPr>
              <a:t>szívfrekvencia emelkedése </a:t>
            </a:r>
            <a:r>
              <a:rPr lang="hu-HU" spc="-40" dirty="0">
                <a:latin typeface="Gentury"/>
                <a:cs typeface="Times New Roman"/>
              </a:rPr>
              <a:t>(pozitív </a:t>
            </a:r>
            <a:r>
              <a:rPr lang="hu-HU" spc="-5" dirty="0" err="1">
                <a:latin typeface="Gentury"/>
                <a:cs typeface="Times New Roman"/>
              </a:rPr>
              <a:t>chronotrop</a:t>
            </a:r>
            <a:r>
              <a:rPr lang="hu-HU" spc="-5" dirty="0">
                <a:latin typeface="Gentury"/>
                <a:cs typeface="Times New Roman"/>
              </a:rPr>
              <a:t>) </a:t>
            </a:r>
            <a:r>
              <a:rPr lang="hu-HU" spc="-55" dirty="0">
                <a:latin typeface="Gentury"/>
                <a:cs typeface="Times New Roman"/>
              </a:rPr>
              <a:t>és </a:t>
            </a:r>
            <a:r>
              <a:rPr lang="hu-HU" spc="-75" dirty="0">
                <a:latin typeface="Gentury"/>
                <a:cs typeface="Times New Roman"/>
              </a:rPr>
              <a:t>a </a:t>
            </a:r>
            <a:r>
              <a:rPr lang="hu-HU" spc="-40" dirty="0">
                <a:latin typeface="Gentury"/>
                <a:cs typeface="Times New Roman"/>
              </a:rPr>
              <a:t>szívösszehúzódások </a:t>
            </a:r>
            <a:r>
              <a:rPr lang="hu-HU" spc="-45" dirty="0">
                <a:latin typeface="Gentury"/>
                <a:cs typeface="Times New Roman"/>
              </a:rPr>
              <a:t>erejének  </a:t>
            </a:r>
            <a:r>
              <a:rPr lang="hu-HU" spc="-30" dirty="0">
                <a:latin typeface="Gentury"/>
                <a:cs typeface="Times New Roman"/>
              </a:rPr>
              <a:t>fokozódása </a:t>
            </a:r>
            <a:r>
              <a:rPr lang="hu-HU" spc="-40" dirty="0">
                <a:latin typeface="Gentury"/>
                <a:cs typeface="Times New Roman"/>
              </a:rPr>
              <a:t>(pozitív </a:t>
            </a:r>
            <a:r>
              <a:rPr lang="hu-HU" dirty="0" err="1">
                <a:latin typeface="Gentury"/>
                <a:cs typeface="Times New Roman"/>
              </a:rPr>
              <a:t>inotrop</a:t>
            </a:r>
            <a:r>
              <a:rPr lang="hu-HU" dirty="0">
                <a:latin typeface="Gentury"/>
                <a:cs typeface="Times New Roman"/>
              </a:rPr>
              <a:t> </a:t>
            </a:r>
            <a:r>
              <a:rPr lang="hu-HU" spc="-45" dirty="0">
                <a:latin typeface="Gentury"/>
                <a:cs typeface="Times New Roman"/>
              </a:rPr>
              <a:t>hatás), perifériás értágulat, </a:t>
            </a:r>
            <a:r>
              <a:rPr lang="hu-HU" spc="-60" dirty="0">
                <a:latin typeface="Gentury"/>
                <a:cs typeface="Times New Roman"/>
              </a:rPr>
              <a:t>az </a:t>
            </a:r>
            <a:r>
              <a:rPr lang="hu-HU" spc="-95" dirty="0">
                <a:latin typeface="Gentury"/>
                <a:cs typeface="Times New Roman"/>
              </a:rPr>
              <a:t>agyi </a:t>
            </a:r>
            <a:r>
              <a:rPr lang="hu-HU" spc="-45" dirty="0">
                <a:latin typeface="Gentury"/>
                <a:cs typeface="Times New Roman"/>
              </a:rPr>
              <a:t>erek </a:t>
            </a:r>
            <a:r>
              <a:rPr lang="hu-HU" spc="-50" dirty="0">
                <a:latin typeface="Gentury"/>
                <a:cs typeface="Times New Roman"/>
              </a:rPr>
              <a:t>szűkülete, </a:t>
            </a:r>
            <a:r>
              <a:rPr lang="hu-HU" spc="-75" dirty="0">
                <a:latin typeface="Gentury"/>
                <a:cs typeface="Times New Roman"/>
              </a:rPr>
              <a:t>a </a:t>
            </a:r>
            <a:r>
              <a:rPr lang="hu-HU" spc="-25" dirty="0">
                <a:latin typeface="Gentury"/>
                <a:cs typeface="Times New Roman"/>
              </a:rPr>
              <a:t>légzőközpont  </a:t>
            </a:r>
            <a:r>
              <a:rPr lang="hu-HU" spc="-60" dirty="0">
                <a:latin typeface="Gentury"/>
                <a:cs typeface="Times New Roman"/>
              </a:rPr>
              <a:t>izgatása, </a:t>
            </a:r>
            <a:r>
              <a:rPr lang="hu-HU" spc="-50" dirty="0">
                <a:latin typeface="Gentury"/>
                <a:cs typeface="Times New Roman"/>
              </a:rPr>
              <a:t>hányinger, </a:t>
            </a:r>
            <a:r>
              <a:rPr lang="hu-HU" spc="-65" dirty="0">
                <a:latin typeface="Gentury"/>
                <a:cs typeface="Times New Roman"/>
              </a:rPr>
              <a:t>hányás, </a:t>
            </a:r>
            <a:r>
              <a:rPr lang="hu-HU" spc="-60" dirty="0">
                <a:latin typeface="Gentury"/>
                <a:cs typeface="Times New Roman"/>
              </a:rPr>
              <a:t>étvágytalanság, </a:t>
            </a:r>
            <a:r>
              <a:rPr lang="hu-HU" spc="-55" dirty="0">
                <a:latin typeface="Gentury"/>
                <a:cs typeface="Times New Roman"/>
              </a:rPr>
              <a:t>valamint </a:t>
            </a:r>
            <a:r>
              <a:rPr lang="hu-HU" spc="-10" dirty="0">
                <a:latin typeface="Gentury"/>
                <a:cs typeface="Times New Roman"/>
              </a:rPr>
              <a:t>fokozott </a:t>
            </a:r>
            <a:r>
              <a:rPr lang="hu-HU" spc="-35" dirty="0">
                <a:latin typeface="Gentury"/>
                <a:cs typeface="Times New Roman"/>
              </a:rPr>
              <a:t>gyomor </a:t>
            </a:r>
            <a:r>
              <a:rPr lang="hu-HU" spc="-50" dirty="0">
                <a:latin typeface="Gentury"/>
                <a:cs typeface="Times New Roman"/>
              </a:rPr>
              <a:t>sósav- </a:t>
            </a:r>
            <a:r>
              <a:rPr lang="hu-HU" spc="-55" dirty="0">
                <a:latin typeface="Gentury"/>
                <a:cs typeface="Times New Roman"/>
              </a:rPr>
              <a:t>és </a:t>
            </a:r>
            <a:r>
              <a:rPr lang="hu-HU" spc="-30" dirty="0">
                <a:latin typeface="Gentury"/>
                <a:cs typeface="Times New Roman"/>
              </a:rPr>
              <a:t>emésztőnedv  </a:t>
            </a:r>
            <a:r>
              <a:rPr lang="hu-HU" spc="-35" dirty="0">
                <a:latin typeface="Gentury"/>
                <a:cs typeface="Times New Roman"/>
              </a:rPr>
              <a:t>termelődés.</a:t>
            </a:r>
            <a:endParaRPr lang="hu-HU" dirty="0">
              <a:latin typeface="Gentury"/>
              <a:cs typeface="Times New Roman"/>
            </a:endParaRPr>
          </a:p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9766824" y="2053545"/>
            <a:ext cx="19143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i="1" dirty="0" err="1">
                <a:solidFill>
                  <a:schemeClr val="accent4"/>
                </a:solidFill>
              </a:rPr>
              <a:t>theophyllin</a:t>
            </a:r>
            <a:r>
              <a:rPr lang="hu-HU" b="1" i="1" dirty="0">
                <a:solidFill>
                  <a:schemeClr val="accent4"/>
                </a:solidFill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i="1" dirty="0" err="1">
                <a:solidFill>
                  <a:schemeClr val="accent4"/>
                </a:solidFill>
              </a:rPr>
              <a:t>aminophyllin</a:t>
            </a:r>
            <a:endParaRPr lang="hu-HU" b="1" i="1" dirty="0">
              <a:solidFill>
                <a:schemeClr val="accent4"/>
              </a:solidFill>
            </a:endParaRPr>
          </a:p>
        </p:txBody>
      </p:sp>
      <p:sp>
        <p:nvSpPr>
          <p:cNvPr id="5" name="AutoShape 2" descr="THEOSPIREX 300 mg retard filmtabletta - Gyógyszerkereső - EgészségKalauz"/>
          <p:cNvSpPr>
            <a:spLocks noChangeAspect="1" noChangeArrowheads="1"/>
          </p:cNvSpPr>
          <p:nvPr/>
        </p:nvSpPr>
        <p:spPr bwMode="auto">
          <a:xfrm>
            <a:off x="155575" y="-914400"/>
            <a:ext cx="23431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275" y="0"/>
            <a:ext cx="23717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43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VIII.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2089" y="1853248"/>
            <a:ext cx="10792597" cy="4617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i="1" spc="-2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3. </a:t>
            </a:r>
            <a:r>
              <a:rPr lang="hu-HU" b="1" i="1" spc="-25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Muszkarinantagonisták</a:t>
            </a:r>
            <a:r>
              <a:rPr lang="hu-HU" b="1" i="1" spc="-2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(</a:t>
            </a:r>
            <a:r>
              <a:rPr lang="hu-HU" b="1" i="1" spc="-25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ipratropium</a:t>
            </a:r>
            <a:r>
              <a:rPr lang="hu-HU" b="1" i="1" spc="-5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hu-HU" b="1" i="1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bromid)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Gentury"/>
                <a:cs typeface="Times New Roman"/>
              </a:rPr>
              <a:t>A vegetatív idegrendszer paraszimpatikus tónusának fokozódásakor a </a:t>
            </a:r>
            <a:r>
              <a:rPr lang="hu-HU" dirty="0" err="1">
                <a:latin typeface="Gentury"/>
                <a:cs typeface="Times New Roman"/>
              </a:rPr>
              <a:t>bronchusok</a:t>
            </a:r>
            <a:r>
              <a:rPr lang="hu-HU" dirty="0">
                <a:latin typeface="Gentury"/>
                <a:cs typeface="Times New Roman"/>
              </a:rPr>
              <a:t> összehúzódnak,  ezért ennek a folyamatnak a gátlása csökkenteni képes a </a:t>
            </a:r>
            <a:r>
              <a:rPr lang="hu-HU" dirty="0" err="1">
                <a:latin typeface="Gentury"/>
                <a:cs typeface="Times New Roman"/>
              </a:rPr>
              <a:t>bronchospasmust</a:t>
            </a:r>
            <a:r>
              <a:rPr lang="hu-HU" dirty="0">
                <a:latin typeface="Gentury"/>
                <a:cs typeface="Times New Roman"/>
              </a:rPr>
              <a:t> azáltal, hogy a  </a:t>
            </a:r>
            <a:r>
              <a:rPr lang="hu-HU" dirty="0" err="1">
                <a:latin typeface="Gentury"/>
                <a:cs typeface="Times New Roman"/>
              </a:rPr>
              <a:t>muszkarinantagonistág</a:t>
            </a:r>
            <a:r>
              <a:rPr lang="hu-HU" dirty="0">
                <a:latin typeface="Gentury"/>
                <a:cs typeface="Times New Roman"/>
              </a:rPr>
              <a:t> gátolják a paraszimpatikus idegrendszer </a:t>
            </a:r>
            <a:r>
              <a:rPr lang="hu-HU" dirty="0" err="1">
                <a:latin typeface="Gentury"/>
                <a:cs typeface="Times New Roman"/>
              </a:rPr>
              <a:t>neurotranszmitterének</a:t>
            </a:r>
            <a:r>
              <a:rPr lang="hu-HU" dirty="0">
                <a:latin typeface="Gentury"/>
                <a:cs typeface="Times New Roman"/>
              </a:rPr>
              <a:t>, az  </a:t>
            </a:r>
            <a:r>
              <a:rPr lang="hu-HU" dirty="0" err="1">
                <a:latin typeface="Gentury"/>
                <a:cs typeface="Times New Roman"/>
              </a:rPr>
              <a:t>acetilkolinnak</a:t>
            </a:r>
            <a:r>
              <a:rPr lang="hu-HU" dirty="0">
                <a:latin typeface="Gentury"/>
                <a:cs typeface="Times New Roman"/>
              </a:rPr>
              <a:t> </a:t>
            </a:r>
            <a:r>
              <a:rPr lang="hu-HU" dirty="0" err="1">
                <a:latin typeface="Gentury"/>
                <a:cs typeface="Times New Roman"/>
              </a:rPr>
              <a:t>bronchusszűkületet</a:t>
            </a:r>
            <a:r>
              <a:rPr lang="hu-HU" dirty="0">
                <a:latin typeface="Gentury"/>
                <a:cs typeface="Times New Roman"/>
              </a:rPr>
              <a:t> és légúti váladék termelődését okozó hatását.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err="1">
                <a:latin typeface="Gentury"/>
                <a:cs typeface="Times New Roman"/>
              </a:rPr>
              <a:t>Asthmás</a:t>
            </a:r>
            <a:r>
              <a:rPr lang="hu-HU" dirty="0">
                <a:latin typeface="Gentury"/>
                <a:cs typeface="Times New Roman"/>
              </a:rPr>
              <a:t> páciensek esetében akkor alkalmazzák, ha feltételezhetően paraszimpatikus aktivitásra alakul  ki a roham, vagy a páciens nem tolerálja a </a:t>
            </a:r>
            <a:r>
              <a:rPr lang="el-GR" dirty="0">
                <a:latin typeface="Gentury"/>
                <a:cs typeface="Times New Roman"/>
              </a:rPr>
              <a:t>β2-</a:t>
            </a:r>
            <a:r>
              <a:rPr lang="hu-HU" dirty="0">
                <a:latin typeface="Gentury"/>
                <a:cs typeface="Times New Roman"/>
              </a:rPr>
              <a:t>receptor izgatókat, ezen felül főként a krónikus </a:t>
            </a:r>
            <a:r>
              <a:rPr lang="hu-HU" dirty="0" err="1">
                <a:latin typeface="Gentury"/>
                <a:cs typeface="Times New Roman"/>
              </a:rPr>
              <a:t>obstruktív</a:t>
            </a:r>
            <a:r>
              <a:rPr lang="hu-HU" dirty="0">
                <a:latin typeface="Gentury"/>
                <a:cs typeface="Times New Roman"/>
              </a:rPr>
              <a:t>  tüdőbetegségben (COPD) szenvedők terápiájában használatosak.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Gentury"/>
                <a:cs typeface="Times New Roman"/>
              </a:rPr>
              <a:t>Léteznek a </a:t>
            </a:r>
            <a:r>
              <a:rPr lang="el-GR" dirty="0">
                <a:latin typeface="Gentury"/>
                <a:cs typeface="Times New Roman"/>
              </a:rPr>
              <a:t>β2-</a:t>
            </a:r>
            <a:r>
              <a:rPr lang="hu-HU" dirty="0">
                <a:latin typeface="Gentury"/>
                <a:cs typeface="Times New Roman"/>
              </a:rPr>
              <a:t>receptor izgatókkal kombinált készítmények is (pl. </a:t>
            </a:r>
            <a:r>
              <a:rPr lang="hu-HU" dirty="0" err="1">
                <a:latin typeface="Gentury"/>
                <a:cs typeface="Times New Roman"/>
              </a:rPr>
              <a:t>Berodual</a:t>
            </a:r>
            <a:r>
              <a:rPr lang="hu-HU" dirty="0">
                <a:latin typeface="Gentury"/>
                <a:cs typeface="Times New Roman"/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Gentury"/>
                <a:cs typeface="Times New Roman"/>
              </a:rPr>
              <a:t>A leggyakoribb mellékhatás a szájszárazság szokott lenni.</a:t>
            </a:r>
          </a:p>
          <a:p>
            <a:pPr marL="0" indent="0">
              <a:buNone/>
            </a:pPr>
            <a:endParaRPr lang="hu-HU" dirty="0">
              <a:latin typeface="Times New Roman"/>
              <a:cs typeface="Times New Roman"/>
            </a:endParaRP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550" y="0"/>
            <a:ext cx="245745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89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IX.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9898" y="1776550"/>
            <a:ext cx="9239956" cy="4471850"/>
          </a:xfrm>
        </p:spPr>
        <p:txBody>
          <a:bodyPr/>
          <a:lstStyle/>
          <a:p>
            <a:r>
              <a:rPr lang="hu-HU" dirty="0"/>
              <a:t>Gyulladásgátlók</a:t>
            </a:r>
          </a:p>
          <a:p>
            <a:pPr marL="457200" indent="-457200">
              <a:buAutoNum type="arabicPeriod"/>
            </a:pPr>
            <a:r>
              <a:rPr lang="hu-H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Glukokorticoidok</a:t>
            </a:r>
            <a:endParaRPr lang="hu-H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hu-HU" dirty="0"/>
              <a:t>a leghatékonyabb szerek az </a:t>
            </a:r>
            <a:r>
              <a:rPr lang="hu-HU" dirty="0" err="1"/>
              <a:t>asthma</a:t>
            </a:r>
            <a:r>
              <a:rPr lang="hu-HU" dirty="0"/>
              <a:t> kezelésében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/>
              <a:t>gyulladás celluláris fázisára hatnak (migráció, </a:t>
            </a:r>
            <a:r>
              <a:rPr lang="hu-HU" dirty="0" err="1"/>
              <a:t>proliferáció</a:t>
            </a:r>
            <a:r>
              <a:rPr lang="hu-HU" dirty="0"/>
              <a:t> gátlás) 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 err="1"/>
              <a:t>Arachidonsav</a:t>
            </a:r>
            <a:r>
              <a:rPr lang="hu-HU" dirty="0"/>
              <a:t> képződést gátol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/>
              <a:t>csökkentik a légutak </a:t>
            </a:r>
            <a:r>
              <a:rPr lang="hu-HU" dirty="0" err="1"/>
              <a:t>hiperreaktivitását</a:t>
            </a:r>
            <a:r>
              <a:rPr lang="hu-HU" dirty="0"/>
              <a:t>, az </a:t>
            </a:r>
            <a:r>
              <a:rPr lang="hu-HU" dirty="0" err="1"/>
              <a:t>exacerbáció</a:t>
            </a:r>
            <a:r>
              <a:rPr lang="hu-HU" dirty="0"/>
              <a:t> gyakoriságát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/>
              <a:t>csökkentik a mucus képződését </a:t>
            </a:r>
          </a:p>
          <a:p>
            <a:pPr lvl="1">
              <a:buFont typeface="Wingdings" pitchFamily="2" charset="2"/>
              <a:buChar char="Ø"/>
            </a:pPr>
            <a:r>
              <a:rPr lang="hu-HU" dirty="0"/>
              <a:t>fokozzák a </a:t>
            </a:r>
            <a:r>
              <a:rPr lang="el-GR" dirty="0"/>
              <a:t>β</a:t>
            </a:r>
            <a:r>
              <a:rPr lang="el-GR" baseline="-25000" dirty="0"/>
              <a:t>2</a:t>
            </a:r>
            <a:r>
              <a:rPr lang="el-GR" dirty="0"/>
              <a:t>-</a:t>
            </a:r>
            <a:r>
              <a:rPr lang="hu-HU" dirty="0"/>
              <a:t>receptor-izgatók iránti érzékenységet</a:t>
            </a:r>
          </a:p>
          <a:p>
            <a:pPr marL="0" indent="0">
              <a:buNone/>
            </a:pPr>
            <a:endParaRPr lang="hu-H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4546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1311" y="82216"/>
            <a:ext cx="9404723" cy="1400530"/>
          </a:xfrm>
        </p:spPr>
        <p:txBody>
          <a:bodyPr/>
          <a:lstStyle/>
          <a:p>
            <a:r>
              <a:rPr lang="hu-HU" dirty="0"/>
              <a:t>Gyógyszeres terápia X.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1384936"/>
            <a:ext cx="9174641" cy="48071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600" i="1" dirty="0"/>
              <a:t>Készítmények: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1600" i="1" dirty="0" err="1"/>
              <a:t>beclomethason</a:t>
            </a:r>
            <a:r>
              <a:rPr lang="hu-HU" sz="1600" i="1" dirty="0"/>
              <a:t> (Foster) 	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1600" i="1" dirty="0" err="1"/>
              <a:t>fluticason</a:t>
            </a:r>
            <a:r>
              <a:rPr lang="hu-HU" sz="1600" i="1" dirty="0"/>
              <a:t> (</a:t>
            </a:r>
            <a:r>
              <a:rPr lang="hu-HU" sz="1600" i="1" dirty="0" err="1"/>
              <a:t>Flixotide</a:t>
            </a:r>
            <a:r>
              <a:rPr lang="hu-HU" sz="1600" i="1" dirty="0"/>
              <a:t>)		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1600" i="1" dirty="0" err="1"/>
              <a:t>budesonid</a:t>
            </a:r>
            <a:r>
              <a:rPr lang="hu-HU" sz="1600" i="1" dirty="0"/>
              <a:t> (</a:t>
            </a:r>
            <a:r>
              <a:rPr lang="hu-HU" sz="1600" i="1" dirty="0" err="1"/>
              <a:t>Pulmicort</a:t>
            </a:r>
            <a:r>
              <a:rPr lang="hu-HU" sz="1600" i="1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1600" i="1" dirty="0" err="1"/>
              <a:t>ciclesonid</a:t>
            </a:r>
            <a:r>
              <a:rPr lang="hu-HU" sz="1600" i="1" dirty="0"/>
              <a:t> (</a:t>
            </a:r>
            <a:r>
              <a:rPr lang="hu-HU" sz="1600" i="1" dirty="0" err="1"/>
              <a:t>Alvesco</a:t>
            </a:r>
            <a:r>
              <a:rPr lang="hu-HU" sz="1600" i="1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1600" dirty="0" err="1"/>
              <a:t>prednisolon</a:t>
            </a:r>
            <a:endParaRPr lang="hu-HU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hu-HU" sz="1600" dirty="0" err="1"/>
              <a:t>Metylprednisolon</a:t>
            </a:r>
            <a:endParaRPr lang="hu-HU" sz="1600" dirty="0"/>
          </a:p>
          <a:p>
            <a:pPr>
              <a:buFont typeface="Arial" panose="020B0604020202020204" pitchFamily="34" charset="0"/>
              <a:buChar char="•"/>
            </a:pPr>
            <a:endParaRPr lang="hu-HU" sz="1600" dirty="0"/>
          </a:p>
          <a:p>
            <a:pPr marL="0" indent="0">
              <a:buNone/>
            </a:pPr>
            <a:r>
              <a:rPr lang="hu-HU" sz="1600" dirty="0"/>
              <a:t>Mellékhatás:</a:t>
            </a:r>
          </a:p>
          <a:p>
            <a:pPr>
              <a:buFont typeface="Wingdings" pitchFamily="2" charset="2"/>
              <a:buChar char="§"/>
            </a:pPr>
            <a:r>
              <a:rPr lang="hu-HU" sz="1600" i="1" dirty="0"/>
              <a:t>inhalációs</a:t>
            </a:r>
            <a:r>
              <a:rPr lang="hu-HU" sz="1600" dirty="0"/>
              <a:t> készítményeknél a szisztémás mellékhatások ritkák</a:t>
            </a:r>
          </a:p>
          <a:p>
            <a:pPr>
              <a:buFont typeface="Wingdings" pitchFamily="2" charset="2"/>
              <a:buChar char="§"/>
            </a:pPr>
            <a:r>
              <a:rPr lang="hu-HU" sz="1600" dirty="0"/>
              <a:t>lokális mellékhatások (</a:t>
            </a:r>
            <a:r>
              <a:rPr lang="hu-HU" sz="1600" dirty="0" err="1"/>
              <a:t>oropharyngealis</a:t>
            </a:r>
            <a:r>
              <a:rPr lang="hu-HU" sz="1600" dirty="0"/>
              <a:t> </a:t>
            </a:r>
            <a:r>
              <a:rPr lang="hu-HU" sz="1600" dirty="0" err="1"/>
              <a:t>candidiasis</a:t>
            </a:r>
            <a:r>
              <a:rPr lang="hu-HU" sz="1600" dirty="0"/>
              <a:t>, </a:t>
            </a:r>
            <a:r>
              <a:rPr lang="hu-HU" sz="1600" dirty="0" err="1"/>
              <a:t>dysphonia</a:t>
            </a:r>
            <a:r>
              <a:rPr lang="hu-HU" sz="1600" dirty="0"/>
              <a:t>) léphetnek fel, mely a használat utáni szájöblítéssel elkerülhető</a:t>
            </a:r>
          </a:p>
          <a:p>
            <a:pPr>
              <a:buFont typeface="Wingdings" pitchFamily="2" charset="2"/>
              <a:buChar char="§"/>
            </a:pPr>
            <a:r>
              <a:rPr lang="hu-HU" sz="1600" dirty="0"/>
              <a:t>tartósan nagyobb dózis alkalmazásánál, nőknél megnő az osteoporosis veszélye, mellékvesekéreg-</a:t>
            </a:r>
            <a:r>
              <a:rPr lang="hu-HU" sz="1600" dirty="0" err="1"/>
              <a:t>szuppresszió</a:t>
            </a:r>
            <a:r>
              <a:rPr lang="hu-HU" sz="1600" dirty="0"/>
              <a:t> is előfordulhat</a:t>
            </a:r>
          </a:p>
          <a:p>
            <a:pPr>
              <a:buFont typeface="Wingdings" pitchFamily="2" charset="2"/>
              <a:buChar char="§"/>
            </a:pPr>
            <a:r>
              <a:rPr lang="hu-HU" sz="1600" dirty="0" err="1"/>
              <a:t>oralis</a:t>
            </a:r>
            <a:r>
              <a:rPr lang="hu-HU" sz="1600" dirty="0"/>
              <a:t> </a:t>
            </a:r>
            <a:r>
              <a:rPr lang="hu-HU" sz="1600" dirty="0" err="1"/>
              <a:t>glukokortikoid</a:t>
            </a:r>
            <a:r>
              <a:rPr lang="hu-HU" sz="1600" dirty="0"/>
              <a:t> kezelésre szükség lehet súlyos krónikus </a:t>
            </a:r>
            <a:r>
              <a:rPr lang="hu-HU" sz="1600" dirty="0" err="1"/>
              <a:t>asthmában</a:t>
            </a:r>
            <a:r>
              <a:rPr lang="hu-HU" sz="1600" dirty="0"/>
              <a:t>, és akut </a:t>
            </a:r>
            <a:r>
              <a:rPr lang="hu-HU" sz="1600" dirty="0" err="1"/>
              <a:t>asthma</a:t>
            </a:r>
            <a:r>
              <a:rPr lang="hu-HU" sz="1600" dirty="0"/>
              <a:t> </a:t>
            </a:r>
            <a:r>
              <a:rPr lang="hu-HU" sz="1600" dirty="0" err="1"/>
              <a:t>exacerbatiójakor</a:t>
            </a:r>
            <a:endParaRPr lang="hu-HU" sz="1600" dirty="0"/>
          </a:p>
          <a:p>
            <a:pPr>
              <a:buFont typeface="Wingdings" pitchFamily="2" charset="2"/>
              <a:buChar char="§"/>
            </a:pPr>
            <a:r>
              <a:rPr lang="hu-HU" sz="1600" dirty="0"/>
              <a:t>krónikus kezelésnél a még hatékony legkisebb dózist kell alkalmazni</a:t>
            </a:r>
          </a:p>
          <a:p>
            <a:pPr marL="0" indent="0">
              <a:buNone/>
            </a:pPr>
            <a:endParaRPr lang="hu-HU" sz="16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6923" y="0"/>
            <a:ext cx="2232672" cy="1223504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920" y="1787545"/>
            <a:ext cx="776178" cy="150227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1361" y="1741987"/>
            <a:ext cx="1198234" cy="159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82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27939" y="1811382"/>
            <a:ext cx="11820816" cy="1305567"/>
          </a:xfrm>
        </p:spPr>
        <p:txBody>
          <a:bodyPr/>
          <a:lstStyle/>
          <a:p>
            <a:pPr algn="ctr"/>
            <a:r>
              <a:rPr lang="hu-HU" sz="3200" dirty="0"/>
              <a:t>Ápolás szakmai alapismeretek: gyakrabban előforduló betegségek lényege, diagnosztikája és terápiája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356738" y="4066911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A légzőrendszer népegészségügyi jelentőségű megbetegedései, alkalmazott gyógyszeres terápia</a:t>
            </a:r>
          </a:p>
        </p:txBody>
      </p:sp>
      <p:pic>
        <p:nvPicPr>
          <p:cNvPr id="4" name="Picture 2" descr="Képtalálat a következőre: „tüdő”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56667" cy="170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8994" y="0"/>
            <a:ext cx="1733137" cy="1898469"/>
          </a:xfrm>
          <a:prstGeom prst="rect">
            <a:avLst/>
          </a:prstGeom>
        </p:spPr>
      </p:pic>
      <p:pic>
        <p:nvPicPr>
          <p:cNvPr id="6" name="Hang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3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61"/>
    </mc:Choice>
    <mc:Fallback xmlns="">
      <p:transition spd="slow" advTm="153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Gyógyszeres terápia XI.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6958" y="1853248"/>
            <a:ext cx="8728665" cy="4861061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2. </a:t>
            </a:r>
            <a:r>
              <a:rPr lang="hu-HU" b="1" i="1" spc="-25" dirty="0" err="1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Leukotriének</a:t>
            </a:r>
            <a:r>
              <a:rPr lang="hu-HU" b="1" i="1" spc="-2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hu-HU" b="1" i="1" spc="-55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hatásának</a:t>
            </a:r>
            <a:r>
              <a:rPr lang="hu-HU" b="1" i="1" spc="30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hu-HU" b="1" i="1" spc="-40" dirty="0">
                <a:uFill>
                  <a:solidFill>
                    <a:srgbClr val="D37E77"/>
                  </a:solidFill>
                </a:uFill>
                <a:latin typeface="Times New Roman"/>
                <a:cs typeface="Times New Roman"/>
              </a:rPr>
              <a:t>gátlása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pc="-105" dirty="0">
                <a:latin typeface="Gentury"/>
                <a:cs typeface="Times New Roman"/>
              </a:rPr>
              <a:t>A </a:t>
            </a:r>
            <a:r>
              <a:rPr lang="hu-HU" spc="-50" dirty="0" err="1">
                <a:latin typeface="Gentury"/>
                <a:cs typeface="Times New Roman"/>
              </a:rPr>
              <a:t>leukotrienek</a:t>
            </a:r>
            <a:r>
              <a:rPr lang="hu-HU" spc="-50" dirty="0">
                <a:latin typeface="Gentury"/>
                <a:cs typeface="Times New Roman"/>
              </a:rPr>
              <a:t> </a:t>
            </a:r>
            <a:r>
              <a:rPr lang="hu-HU" spc="-85" dirty="0">
                <a:latin typeface="Gentury"/>
                <a:cs typeface="Times New Roman"/>
              </a:rPr>
              <a:t>a </a:t>
            </a:r>
            <a:r>
              <a:rPr lang="hu-HU" spc="-65" dirty="0">
                <a:latin typeface="Gentury"/>
                <a:cs typeface="Times New Roman"/>
              </a:rPr>
              <a:t>gyulladásos </a:t>
            </a:r>
            <a:r>
              <a:rPr lang="hu-HU" spc="-45" dirty="0">
                <a:latin typeface="Gentury"/>
                <a:cs typeface="Times New Roman"/>
              </a:rPr>
              <a:t>folyamatokban </a:t>
            </a:r>
            <a:r>
              <a:rPr lang="hu-HU" spc="-55" dirty="0">
                <a:latin typeface="Gentury"/>
                <a:cs typeface="Times New Roman"/>
              </a:rPr>
              <a:t>játszanak </a:t>
            </a:r>
            <a:r>
              <a:rPr lang="hu-HU" spc="-35" dirty="0">
                <a:latin typeface="Gentury"/>
                <a:cs typeface="Times New Roman"/>
              </a:rPr>
              <a:t>szerepet, </a:t>
            </a:r>
            <a:r>
              <a:rPr lang="hu-HU" spc="-85" dirty="0">
                <a:latin typeface="Gentury"/>
                <a:cs typeface="Times New Roman"/>
              </a:rPr>
              <a:t>a </a:t>
            </a:r>
            <a:r>
              <a:rPr lang="hu-HU" spc="-45" dirty="0">
                <a:latin typeface="Gentury"/>
                <a:cs typeface="Times New Roman"/>
              </a:rPr>
              <a:t>hatásuk </a:t>
            </a:r>
            <a:r>
              <a:rPr lang="hu-HU" spc="-75" dirty="0">
                <a:latin typeface="Gentury"/>
                <a:cs typeface="Times New Roman"/>
              </a:rPr>
              <a:t>gátlása  </a:t>
            </a:r>
            <a:r>
              <a:rPr lang="hu-HU" spc="-45" dirty="0" err="1">
                <a:latin typeface="Gentury"/>
                <a:cs typeface="Times New Roman"/>
              </a:rPr>
              <a:t>leukotrien</a:t>
            </a:r>
            <a:r>
              <a:rPr lang="hu-HU" spc="-45" dirty="0">
                <a:latin typeface="Gentury"/>
                <a:cs typeface="Times New Roman"/>
              </a:rPr>
              <a:t> </a:t>
            </a:r>
            <a:r>
              <a:rPr lang="hu-HU" spc="-50" dirty="0" err="1">
                <a:latin typeface="Gentury"/>
                <a:cs typeface="Times New Roman"/>
              </a:rPr>
              <a:t>antagonistákkal</a:t>
            </a:r>
            <a:r>
              <a:rPr lang="hu-HU" spc="-50" dirty="0">
                <a:latin typeface="Gentury"/>
                <a:cs typeface="Times New Roman"/>
              </a:rPr>
              <a:t> </a:t>
            </a:r>
            <a:r>
              <a:rPr lang="hu-HU" spc="-60" dirty="0">
                <a:latin typeface="Gentury"/>
                <a:cs typeface="Times New Roman"/>
              </a:rPr>
              <a:t>(</a:t>
            </a:r>
            <a:r>
              <a:rPr lang="hu-HU" spc="-60" dirty="0" err="1">
                <a:latin typeface="Gentury"/>
                <a:cs typeface="Times New Roman"/>
              </a:rPr>
              <a:t>pl.zafirlucast</a:t>
            </a:r>
            <a:r>
              <a:rPr lang="hu-HU" spc="-60" dirty="0">
                <a:latin typeface="Gentury"/>
                <a:cs typeface="Times New Roman"/>
              </a:rPr>
              <a:t>), </a:t>
            </a:r>
            <a:r>
              <a:rPr lang="hu-HU" spc="-110" dirty="0">
                <a:latin typeface="Gentury"/>
                <a:cs typeface="Times New Roman"/>
              </a:rPr>
              <a:t>vagy </a:t>
            </a:r>
            <a:r>
              <a:rPr lang="hu-HU" spc="-45" dirty="0" err="1">
                <a:latin typeface="Gentury"/>
                <a:cs typeface="Times New Roman"/>
              </a:rPr>
              <a:t>leukotrien</a:t>
            </a:r>
            <a:r>
              <a:rPr lang="hu-HU" spc="-45" dirty="0">
                <a:latin typeface="Gentury"/>
                <a:cs typeface="Times New Roman"/>
              </a:rPr>
              <a:t> </a:t>
            </a:r>
            <a:r>
              <a:rPr lang="hu-HU" spc="-50" dirty="0">
                <a:latin typeface="Gentury"/>
                <a:cs typeface="Times New Roman"/>
              </a:rPr>
              <a:t>szintézis </a:t>
            </a:r>
            <a:r>
              <a:rPr lang="hu-HU" spc="-70" dirty="0">
                <a:latin typeface="Gentury"/>
                <a:cs typeface="Times New Roman"/>
              </a:rPr>
              <a:t>gátlókkal </a:t>
            </a:r>
            <a:r>
              <a:rPr lang="hu-HU" spc="-65" dirty="0">
                <a:latin typeface="Gentury"/>
                <a:cs typeface="Times New Roman"/>
              </a:rPr>
              <a:t>(pl.  </a:t>
            </a:r>
            <a:r>
              <a:rPr lang="hu-HU" spc="-45" dirty="0" err="1">
                <a:latin typeface="Gentury"/>
                <a:cs typeface="Times New Roman"/>
              </a:rPr>
              <a:t>zileuton</a:t>
            </a:r>
            <a:r>
              <a:rPr lang="hu-HU" spc="-45" dirty="0">
                <a:latin typeface="Gentury"/>
                <a:cs typeface="Times New Roman"/>
              </a:rPr>
              <a:t>)</a:t>
            </a:r>
            <a:r>
              <a:rPr lang="hu-HU" dirty="0">
                <a:latin typeface="Gentury"/>
                <a:cs typeface="Times New Roman"/>
              </a:rPr>
              <a:t> </a:t>
            </a:r>
            <a:r>
              <a:rPr lang="hu-HU" spc="-65" dirty="0">
                <a:latin typeface="Gentury"/>
                <a:cs typeface="Times New Roman"/>
              </a:rPr>
              <a:t>lehetséges.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Gentury"/>
                <a:cs typeface="Times New Roman"/>
              </a:rPr>
              <a:t>Ezen készítményeknek jelentős mellékhatásaik nem ismertek, esetleg előfordulhat  fejfájás, hasi fájdalom, vagy allergiás reakció, továbbá </a:t>
            </a:r>
            <a:r>
              <a:rPr lang="hu-HU" dirty="0" err="1">
                <a:latin typeface="Gentury"/>
                <a:cs typeface="Times New Roman"/>
              </a:rPr>
              <a:t>Churg</a:t>
            </a:r>
            <a:r>
              <a:rPr lang="hu-HU" dirty="0">
                <a:latin typeface="Gentury"/>
                <a:cs typeface="Times New Roman"/>
              </a:rPr>
              <a:t>-Strauss szindróma, ami  az erek gyulladását váltja ki és az érintett erek által ellátott szervek működését  károsíthatja.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Gentury"/>
                <a:cs typeface="Times New Roman"/>
              </a:rPr>
              <a:t>Készítmények: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u-HU" sz="2000" spc="-110" dirty="0" err="1">
                <a:latin typeface="Gentury"/>
                <a:cs typeface="Times New Roman"/>
              </a:rPr>
              <a:t>zafirlukast</a:t>
            </a:r>
            <a:r>
              <a:rPr lang="hu-HU" sz="2000" spc="-110" dirty="0">
                <a:latin typeface="Gentury"/>
                <a:cs typeface="Times New Roman"/>
              </a:rPr>
              <a:t> </a:t>
            </a:r>
            <a:r>
              <a:rPr lang="hu-HU" sz="2000" spc="-75" dirty="0">
                <a:latin typeface="Gentury"/>
                <a:cs typeface="Times New Roman"/>
              </a:rPr>
              <a:t>(</a:t>
            </a:r>
            <a:r>
              <a:rPr lang="hu-HU" sz="2000" spc="-75" dirty="0" err="1">
                <a:latin typeface="Gentury"/>
                <a:cs typeface="Times New Roman"/>
              </a:rPr>
              <a:t>Accolate</a:t>
            </a:r>
            <a:r>
              <a:rPr lang="hu-HU" sz="2000" spc="-75" dirty="0">
                <a:latin typeface="Gentury"/>
                <a:cs typeface="Times New Roman"/>
              </a:rPr>
              <a:t>);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u-HU" sz="2000" spc="-160" dirty="0" err="1">
                <a:latin typeface="Gentury"/>
                <a:cs typeface="Times New Roman"/>
              </a:rPr>
              <a:t>montelukast</a:t>
            </a:r>
            <a:r>
              <a:rPr lang="hu-HU" sz="2000" spc="-160" dirty="0">
                <a:latin typeface="Gentury"/>
                <a:cs typeface="Times New Roman"/>
              </a:rPr>
              <a:t> </a:t>
            </a:r>
            <a:r>
              <a:rPr lang="hu-HU" sz="2000" spc="-65" dirty="0">
                <a:latin typeface="Gentury"/>
                <a:cs typeface="Times New Roman"/>
              </a:rPr>
              <a:t>(</a:t>
            </a:r>
            <a:r>
              <a:rPr lang="hu-HU" sz="2000" spc="-65" dirty="0" err="1">
                <a:latin typeface="Gentury"/>
                <a:cs typeface="Times New Roman"/>
              </a:rPr>
              <a:t>Miralust</a:t>
            </a:r>
            <a:r>
              <a:rPr lang="hu-HU" sz="2000" spc="-65" dirty="0">
                <a:latin typeface="Gentury"/>
                <a:cs typeface="Times New Roman"/>
              </a:rPr>
              <a:t>, </a:t>
            </a:r>
            <a:r>
              <a:rPr lang="hu-HU" sz="2000" spc="-45" dirty="0" err="1">
                <a:latin typeface="Gentury"/>
                <a:cs typeface="Times New Roman"/>
              </a:rPr>
              <a:t>Mondeo</a:t>
            </a:r>
            <a:r>
              <a:rPr lang="hu-HU" sz="2000" spc="-45" dirty="0">
                <a:latin typeface="Gentury"/>
                <a:cs typeface="Times New Roman"/>
              </a:rPr>
              <a:t>, </a:t>
            </a:r>
            <a:r>
              <a:rPr lang="hu-HU" sz="2000" spc="-50" dirty="0" err="1">
                <a:latin typeface="Gentury"/>
                <a:cs typeface="Times New Roman"/>
              </a:rPr>
              <a:t>Revimont</a:t>
            </a:r>
            <a:r>
              <a:rPr lang="hu-HU" sz="2000" spc="-50" dirty="0">
                <a:latin typeface="Gentury"/>
                <a:cs typeface="Times New Roman"/>
              </a:rPr>
              <a:t>,  </a:t>
            </a:r>
            <a:r>
              <a:rPr lang="hu-HU" sz="2000" spc="-80" dirty="0" err="1">
                <a:latin typeface="Gentury"/>
                <a:cs typeface="Times New Roman"/>
              </a:rPr>
              <a:t>Singulair</a:t>
            </a:r>
            <a:r>
              <a:rPr lang="hu-HU" sz="2000" spc="-80" dirty="0">
                <a:latin typeface="Gentury"/>
                <a:cs typeface="Times New Roman"/>
              </a:rPr>
              <a:t>)</a:t>
            </a:r>
            <a:endParaRPr lang="hu-HU" sz="2000" dirty="0">
              <a:latin typeface="Gentury"/>
              <a:cs typeface="Times New Roman"/>
            </a:endParaRPr>
          </a:p>
          <a:p>
            <a:pPr>
              <a:buFont typeface="Wingdings" panose="05000000000000000000" pitchFamily="2" charset="2"/>
              <a:buChar char="Ø"/>
            </a:pPr>
            <a:endParaRPr lang="hu-HU" dirty="0">
              <a:latin typeface="Gentury"/>
              <a:cs typeface="Times New Roman"/>
            </a:endParaRPr>
          </a:p>
          <a:p>
            <a:pPr>
              <a:buFont typeface="Wingdings" panose="05000000000000000000" pitchFamily="2" charset="2"/>
              <a:buChar char="Ø"/>
            </a:pPr>
            <a:endParaRPr lang="hu-HU" dirty="0">
              <a:latin typeface="Gentury"/>
              <a:cs typeface="Times New Roman"/>
            </a:endParaRPr>
          </a:p>
          <a:p>
            <a:pPr marL="0" indent="0">
              <a:buNone/>
            </a:pPr>
            <a:endParaRPr lang="hu-HU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831" y="0"/>
            <a:ext cx="3290169" cy="2403566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148354" y="2638697"/>
            <a:ext cx="2960914" cy="1419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hu-HU" sz="1400" b="1" i="1" dirty="0" err="1"/>
              <a:t>Leukotriének</a:t>
            </a:r>
            <a:r>
              <a:rPr lang="hu-HU" sz="1400" i="1" dirty="0"/>
              <a:t>: </a:t>
            </a:r>
            <a:r>
              <a:rPr lang="hu-HU" sz="1400" dirty="0"/>
              <a:t>hatására a gyulladásos sejtek kemotaxisa, </a:t>
            </a:r>
            <a:r>
              <a:rPr lang="hu-HU" sz="1400" dirty="0" err="1"/>
              <a:t>bronchokonstrikció</a:t>
            </a:r>
            <a:r>
              <a:rPr lang="hu-HU" sz="1400" dirty="0"/>
              <a:t>, az erek </a:t>
            </a:r>
            <a:r>
              <a:rPr lang="hu-HU" sz="1400" dirty="0" err="1"/>
              <a:t>permeabilitásának</a:t>
            </a:r>
            <a:r>
              <a:rPr lang="hu-HU" sz="1400" dirty="0"/>
              <a:t> okozódása és a </a:t>
            </a:r>
            <a:r>
              <a:rPr lang="hu-HU" sz="1400" dirty="0" err="1"/>
              <a:t>bronchusok</a:t>
            </a:r>
            <a:r>
              <a:rPr lang="hu-HU" sz="1400" dirty="0"/>
              <a:t> </a:t>
            </a:r>
            <a:r>
              <a:rPr lang="hu-HU" sz="1400" dirty="0" err="1"/>
              <a:t>mucosájának</a:t>
            </a:r>
            <a:r>
              <a:rPr lang="hu-HU" sz="1400" dirty="0"/>
              <a:t> </a:t>
            </a:r>
          </a:p>
          <a:p>
            <a:pPr>
              <a:buNone/>
            </a:pPr>
            <a:r>
              <a:rPr lang="hu-HU" sz="1400" dirty="0" err="1"/>
              <a:t>oedémája</a:t>
            </a:r>
            <a:r>
              <a:rPr lang="hu-HU" sz="1400" dirty="0"/>
              <a:t> jön létre</a:t>
            </a:r>
          </a:p>
        </p:txBody>
      </p:sp>
    </p:spTree>
    <p:extLst>
      <p:ext uri="{BB962C8B-B14F-4D97-AF65-F5344CB8AC3E}">
        <p14:creationId xmlns:p14="http://schemas.microsoft.com/office/powerpoint/2010/main" val="1873240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24192" y="356925"/>
            <a:ext cx="9281660" cy="1400530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</a:rPr>
              <a:t>Súlyos akut </a:t>
            </a:r>
            <a:r>
              <a:rPr lang="hu-HU" sz="3600" b="1" dirty="0" err="1">
                <a:solidFill>
                  <a:schemeClr val="tx1"/>
                </a:solidFill>
              </a:rPr>
              <a:t>asthmás</a:t>
            </a:r>
            <a:r>
              <a:rPr lang="hu-HU" sz="3600" b="1" dirty="0">
                <a:solidFill>
                  <a:schemeClr val="tx1"/>
                </a:solidFill>
              </a:rPr>
              <a:t> roham (status </a:t>
            </a:r>
            <a:r>
              <a:rPr lang="hu-HU" sz="3600" b="1" dirty="0" err="1">
                <a:solidFill>
                  <a:schemeClr val="tx1"/>
                </a:solidFill>
              </a:rPr>
              <a:t>asthmaticus</a:t>
            </a:r>
            <a:r>
              <a:rPr lang="hu-HU" sz="3600" b="1" dirty="0">
                <a:solidFill>
                  <a:schemeClr val="tx1"/>
                </a:solidFill>
              </a:rPr>
              <a:t>) kezelése</a:t>
            </a:r>
            <a:br>
              <a:rPr lang="hu-HU" sz="3600" b="1" dirty="0">
                <a:solidFill>
                  <a:schemeClr val="tx1"/>
                </a:solidFill>
              </a:rPr>
            </a:b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hu-HU" dirty="0"/>
              <a:t>súlyos, elhúzódó légúti obstrukcióval járó, életet veszélyeztető állapot</a:t>
            </a:r>
          </a:p>
          <a:p>
            <a:pPr>
              <a:buFont typeface="Wingdings" pitchFamily="2" charset="2"/>
              <a:buChar char="§"/>
            </a:pPr>
            <a:r>
              <a:rPr lang="hu-HU" b="1" i="1" dirty="0"/>
              <a:t>kezelése </a:t>
            </a:r>
            <a:r>
              <a:rPr lang="hu-HU" dirty="0"/>
              <a:t>intenzív ellátást igényel 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O</a:t>
            </a:r>
            <a:r>
              <a:rPr lang="hu-HU" baseline="-25000" dirty="0"/>
              <a:t>2</a:t>
            </a:r>
            <a:r>
              <a:rPr lang="hu-HU" dirty="0"/>
              <a:t>-t (2–4 l/perc </a:t>
            </a:r>
            <a:r>
              <a:rPr lang="hu-HU" dirty="0" err="1"/>
              <a:t>orrkanülön</a:t>
            </a:r>
            <a:r>
              <a:rPr lang="hu-HU" dirty="0"/>
              <a:t> keresztül)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rövid hatású inhalációs </a:t>
            </a:r>
            <a:r>
              <a:rPr lang="el-GR" dirty="0"/>
              <a:t>β</a:t>
            </a:r>
            <a:r>
              <a:rPr lang="el-GR" baseline="-25000" dirty="0"/>
              <a:t>2</a:t>
            </a:r>
            <a:r>
              <a:rPr lang="el-GR" dirty="0"/>
              <a:t>-</a:t>
            </a:r>
            <a:r>
              <a:rPr lang="hu-HU" dirty="0"/>
              <a:t>receptor-</a:t>
            </a:r>
            <a:r>
              <a:rPr lang="hu-HU" dirty="0" err="1"/>
              <a:t>agonista</a:t>
            </a:r>
            <a:r>
              <a:rPr lang="hu-HU" dirty="0"/>
              <a:t> (</a:t>
            </a:r>
            <a:r>
              <a:rPr lang="hu-HU" dirty="0" err="1"/>
              <a:t>salbutamol</a:t>
            </a:r>
            <a:r>
              <a:rPr lang="hu-HU" dirty="0"/>
              <a:t>) 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szisztémásan </a:t>
            </a:r>
            <a:r>
              <a:rPr lang="hu-HU" dirty="0" err="1"/>
              <a:t>glukokortikoid</a:t>
            </a:r>
            <a:r>
              <a:rPr lang="hu-HU" dirty="0"/>
              <a:t> (</a:t>
            </a:r>
            <a:r>
              <a:rPr lang="hu-HU" dirty="0" err="1"/>
              <a:t>methylprednisolon</a:t>
            </a:r>
            <a:r>
              <a:rPr lang="hu-HU" dirty="0"/>
              <a:t> per os vagy iv.)</a:t>
            </a:r>
          </a:p>
          <a:p>
            <a:pPr>
              <a:buFont typeface="Wingdings" pitchFamily="2" charset="2"/>
              <a:buChar char="§"/>
            </a:pPr>
            <a:r>
              <a:rPr lang="hu-HU" dirty="0"/>
              <a:t>szükség lehet </a:t>
            </a:r>
            <a:r>
              <a:rPr lang="hu-HU" dirty="0" err="1"/>
              <a:t>salbutamol</a:t>
            </a:r>
            <a:r>
              <a:rPr lang="hu-HU" dirty="0"/>
              <a:t> vagy </a:t>
            </a:r>
            <a:r>
              <a:rPr lang="hu-HU" dirty="0" err="1"/>
              <a:t>aminophyllin</a:t>
            </a:r>
            <a:r>
              <a:rPr lang="hu-HU" dirty="0"/>
              <a:t> intravénás adására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10267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éptalálat a következőre: „copd”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0361" y="0"/>
            <a:ext cx="2921639" cy="2420983"/>
          </a:xfrm>
          <a:prstGeom prst="rect">
            <a:avLst/>
          </a:prstGeom>
          <a:noFill/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COPD (</a:t>
            </a:r>
            <a:r>
              <a:rPr lang="hu-HU" dirty="0" err="1"/>
              <a:t>Kórnikus</a:t>
            </a:r>
            <a:r>
              <a:rPr lang="hu-HU" dirty="0"/>
              <a:t> </a:t>
            </a:r>
            <a:r>
              <a:rPr lang="hu-HU" dirty="0" err="1"/>
              <a:t>obstruktív</a:t>
            </a:r>
            <a:r>
              <a:rPr lang="hu-HU" dirty="0"/>
              <a:t> tüdőbetegség</a:t>
            </a:r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567734" y="2532389"/>
            <a:ext cx="11066918" cy="4195481"/>
          </a:xfrm>
        </p:spPr>
        <p:txBody>
          <a:bodyPr>
            <a:normAutofit/>
          </a:bodyPr>
          <a:lstStyle/>
          <a:p>
            <a:r>
              <a:rPr lang="hu-HU" dirty="0"/>
              <a:t>A COPD, olyan betegségállapot, amelyet nem teljesen reverzibilis légúti áramláskorlátozottság jellemez. </a:t>
            </a:r>
          </a:p>
          <a:p>
            <a:r>
              <a:rPr lang="hu-HU" dirty="0"/>
              <a:t>A légúti áramláskorlátozottság progresszív, és a tüdőt károsító inhalált részecskék és gázok hatására kialakuló gyulladásos válaszreakcióval társul. </a:t>
            </a:r>
          </a:p>
          <a:p>
            <a:r>
              <a:rPr lang="hu-HU" dirty="0"/>
              <a:t>Tüneteit, funkcionális eltéréseit, szövődményeinek hátterét a gyulladás és a következményes patológiai elváltozások képezik. </a:t>
            </a:r>
          </a:p>
          <a:p>
            <a:r>
              <a:rPr lang="hu-HU" dirty="0"/>
              <a:t>A gyakorlat szempontjából egyszerűbb az a meghatározás, amely szerint a COPD fogalomkörébe a krónikus </a:t>
            </a:r>
            <a:r>
              <a:rPr lang="hu-HU" dirty="0" err="1"/>
              <a:t>obstruktív</a:t>
            </a:r>
            <a:r>
              <a:rPr lang="hu-HU" dirty="0"/>
              <a:t> bronchitis és </a:t>
            </a:r>
            <a:r>
              <a:rPr lang="hu-HU" dirty="0" err="1"/>
              <a:t>obstruktív</a:t>
            </a:r>
            <a:r>
              <a:rPr lang="hu-HU" dirty="0"/>
              <a:t> </a:t>
            </a:r>
            <a:r>
              <a:rPr lang="hu-HU" dirty="0" err="1"/>
              <a:t>emphysema</a:t>
            </a:r>
            <a:r>
              <a:rPr lang="hu-HU" dirty="0"/>
              <a:t> tartozik.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10890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COPD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2087752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A COPD betegek két formáját lehet elkülöníteni:</a:t>
            </a:r>
          </a:p>
          <a:p>
            <a:pPr marL="0" indent="0">
              <a:buNone/>
            </a:pPr>
            <a:endParaRPr lang="hu-HU" u="sng" dirty="0"/>
          </a:p>
          <a:p>
            <a:r>
              <a:rPr lang="hu-HU" u="sng" dirty="0"/>
              <a:t>PP (pink puffer- </a:t>
            </a:r>
            <a:r>
              <a:rPr lang="hu-HU" u="sng" dirty="0" err="1"/>
              <a:t>emphysemas</a:t>
            </a:r>
            <a:r>
              <a:rPr lang="hu-HU" u="sng" dirty="0"/>
              <a:t>)</a:t>
            </a:r>
          </a:p>
          <a:p>
            <a:pPr marL="0" indent="0">
              <a:buNone/>
            </a:pPr>
            <a:r>
              <a:rPr lang="hu-HU" dirty="0"/>
              <a:t>vékony alkat, súlyos nehézlégzéssel, száraz ingerköhögéssel,    </a:t>
            </a:r>
            <a:r>
              <a:rPr lang="hu-HU" dirty="0" err="1"/>
              <a:t>cyanosis</a:t>
            </a:r>
            <a:r>
              <a:rPr lang="hu-HU" dirty="0"/>
              <a:t> nélkül (parciális légzési elégtelenség)</a:t>
            </a:r>
            <a:br>
              <a:rPr lang="hu-HU" dirty="0"/>
            </a:br>
            <a:endParaRPr lang="hu-HU" dirty="0"/>
          </a:p>
          <a:p>
            <a:r>
              <a:rPr lang="hu-HU" u="sng" dirty="0"/>
              <a:t>BB (</a:t>
            </a:r>
            <a:r>
              <a:rPr lang="hu-HU" u="sng" dirty="0" err="1"/>
              <a:t>blue</a:t>
            </a:r>
            <a:r>
              <a:rPr lang="hu-HU" u="sng" dirty="0"/>
              <a:t> </a:t>
            </a:r>
            <a:r>
              <a:rPr lang="hu-HU" u="sng" dirty="0" err="1"/>
              <a:t>bloater</a:t>
            </a:r>
            <a:r>
              <a:rPr lang="hu-HU" u="sng" dirty="0"/>
              <a:t>- bronchitises)</a:t>
            </a:r>
          </a:p>
          <a:p>
            <a:pPr marL="0" indent="0">
              <a:buNone/>
            </a:pPr>
            <a:r>
              <a:rPr lang="hu-HU" dirty="0"/>
              <a:t>kövér, súlyos </a:t>
            </a:r>
            <a:r>
              <a:rPr lang="hu-HU" dirty="0" err="1"/>
              <a:t>cyanosis</a:t>
            </a:r>
            <a:r>
              <a:rPr lang="hu-HU" dirty="0"/>
              <a:t>, de kevésbé jellemző nehézlégzés- köpetürítés és köhögés a krónikus bronchitis következménye. (globális légzési elégtelenség -&gt;</a:t>
            </a:r>
            <a:r>
              <a:rPr lang="hu-HU" dirty="0" err="1"/>
              <a:t>cor</a:t>
            </a:r>
            <a:r>
              <a:rPr lang="hu-HU" dirty="0"/>
              <a:t> </a:t>
            </a:r>
            <a:r>
              <a:rPr lang="hu-HU" dirty="0" err="1"/>
              <a:t>pulm</a:t>
            </a:r>
            <a:r>
              <a:rPr lang="hu-HU" dirty="0"/>
              <a:t>. -&gt; jobb SZE)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692" y="0"/>
            <a:ext cx="4058308" cy="269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53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591541" y="1634907"/>
            <a:ext cx="4679179" cy="419548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dirty="0"/>
              <a:t>kis születési súly; </a:t>
            </a:r>
          </a:p>
          <a:p>
            <a:r>
              <a:rPr lang="hu-HU" dirty="0"/>
              <a:t>A-vércsoport; </a:t>
            </a:r>
          </a:p>
          <a:p>
            <a:r>
              <a:rPr lang="hu-HU" dirty="0"/>
              <a:t>infekció: </a:t>
            </a:r>
            <a:r>
              <a:rPr lang="hu-HU" dirty="0" err="1"/>
              <a:t>Haemophilus</a:t>
            </a:r>
            <a:r>
              <a:rPr lang="hu-HU" dirty="0"/>
              <a:t> </a:t>
            </a:r>
            <a:r>
              <a:rPr lang="hu-HU" dirty="0" err="1"/>
              <a:t>influenzae</a:t>
            </a:r>
            <a:r>
              <a:rPr lang="hu-HU" dirty="0"/>
              <a:t>, </a:t>
            </a:r>
            <a:r>
              <a:rPr lang="hu-HU" dirty="0" err="1"/>
              <a:t>Streptococcus</a:t>
            </a:r>
            <a:r>
              <a:rPr lang="hu-HU" dirty="0"/>
              <a:t> </a:t>
            </a:r>
            <a:r>
              <a:rPr lang="hu-HU" dirty="0" err="1"/>
              <a:t>pneumoniae</a:t>
            </a:r>
            <a:r>
              <a:rPr lang="hu-HU" dirty="0"/>
              <a:t>; </a:t>
            </a:r>
          </a:p>
          <a:p>
            <a:r>
              <a:rPr lang="hu-HU" dirty="0"/>
              <a:t>irreverzibilis </a:t>
            </a:r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; </a:t>
            </a:r>
          </a:p>
          <a:p>
            <a:r>
              <a:rPr lang="hu-HU" dirty="0" err="1"/>
              <a:t>chronicus</a:t>
            </a:r>
            <a:r>
              <a:rPr lang="hu-HU" dirty="0"/>
              <a:t> </a:t>
            </a:r>
            <a:r>
              <a:rPr lang="hu-HU" dirty="0" err="1"/>
              <a:t>obstruktív</a:t>
            </a:r>
            <a:r>
              <a:rPr lang="hu-HU" dirty="0"/>
              <a:t> bronchitis; </a:t>
            </a:r>
          </a:p>
          <a:p>
            <a:r>
              <a:rPr lang="hu-HU" dirty="0" err="1"/>
              <a:t>chronicus</a:t>
            </a:r>
            <a:r>
              <a:rPr lang="hu-HU" dirty="0"/>
              <a:t> </a:t>
            </a:r>
            <a:r>
              <a:rPr lang="hu-HU" dirty="0" err="1"/>
              <a:t>obstruktív</a:t>
            </a:r>
            <a:r>
              <a:rPr lang="hu-HU" dirty="0"/>
              <a:t> </a:t>
            </a:r>
            <a:r>
              <a:rPr lang="hu-HU" dirty="0" err="1"/>
              <a:t>emphysema</a:t>
            </a:r>
            <a:r>
              <a:rPr lang="hu-HU" dirty="0"/>
              <a:t> </a:t>
            </a:r>
          </a:p>
          <a:p>
            <a:r>
              <a:rPr lang="hu-HU" dirty="0"/>
              <a:t>aktív dohányzás (85-90%); </a:t>
            </a:r>
          </a:p>
          <a:p>
            <a:r>
              <a:rPr lang="hu-HU" dirty="0"/>
              <a:t>foglalkozási porok és kemikáliák; </a:t>
            </a:r>
          </a:p>
          <a:p>
            <a:pPr>
              <a:buNone/>
            </a:pPr>
            <a:endParaRPr lang="hu-HU" dirty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591541" y="659798"/>
            <a:ext cx="9404723" cy="1400530"/>
          </a:xfrm>
        </p:spPr>
        <p:txBody>
          <a:bodyPr>
            <a:normAutofit/>
          </a:bodyPr>
          <a:lstStyle/>
          <a:p>
            <a:r>
              <a:rPr lang="hu-HU" sz="2800" dirty="0"/>
              <a:t>Betegség okai                                   Betegség tünetei    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576" y="1"/>
            <a:ext cx="1750423" cy="151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6540137" y="1634907"/>
            <a:ext cx="4206240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/>
              <a:t>köhögés;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/>
              <a:t>köpetürítés;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 err="1"/>
              <a:t>hypoxia</a:t>
            </a:r>
            <a:r>
              <a:rPr lang="hu-HU" sz="2000" dirty="0"/>
              <a:t>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/>
              <a:t>kezdetben </a:t>
            </a:r>
            <a:r>
              <a:rPr lang="hu-HU" sz="2000" dirty="0" err="1"/>
              <a:t>effort</a:t>
            </a:r>
            <a:r>
              <a:rPr lang="hu-HU" sz="2000" dirty="0"/>
              <a:t> </a:t>
            </a:r>
            <a:r>
              <a:rPr lang="hu-HU" sz="2000" dirty="0" err="1"/>
              <a:t>dyspnoe</a:t>
            </a:r>
            <a:r>
              <a:rPr lang="hu-HU" sz="2000" dirty="0"/>
              <a:t>, majd fokozatosan nyugalomban kialakul már;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 err="1"/>
              <a:t>cyanosis</a:t>
            </a:r>
            <a:r>
              <a:rPr lang="hu-HU" sz="2000" dirty="0"/>
              <a:t>, </a:t>
            </a:r>
            <a:r>
              <a:rPr lang="hu-HU" sz="2000" dirty="0" err="1"/>
              <a:t>hypercapnia</a:t>
            </a:r>
            <a:endParaRPr lang="hu-H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/>
              <a:t>légúti infekció,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 err="1"/>
              <a:t>tachycardia</a:t>
            </a:r>
            <a:r>
              <a:rPr lang="hu-HU" sz="2000" dirty="0"/>
              <a:t>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2000" dirty="0"/>
              <a:t>esetenként láz </a:t>
            </a:r>
          </a:p>
        </p:txBody>
      </p:sp>
    </p:spTree>
    <p:extLst>
      <p:ext uri="{BB962C8B-B14F-4D97-AF65-F5344CB8AC3E}">
        <p14:creationId xmlns:p14="http://schemas.microsoft.com/office/powerpoint/2010/main" val="3340668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75201" y="2122586"/>
            <a:ext cx="8946541" cy="4195481"/>
          </a:xfrm>
        </p:spPr>
        <p:txBody>
          <a:bodyPr>
            <a:normAutofit/>
          </a:bodyPr>
          <a:lstStyle/>
          <a:p>
            <a:r>
              <a:rPr lang="hu-HU" dirty="0"/>
              <a:t>anamnézis felvétele; </a:t>
            </a:r>
          </a:p>
          <a:p>
            <a:r>
              <a:rPr lang="hu-HU" dirty="0"/>
              <a:t>fizikális vizsgálat </a:t>
            </a:r>
          </a:p>
          <a:p>
            <a:r>
              <a:rPr lang="hu-HU" dirty="0"/>
              <a:t>laborvizsgálat</a:t>
            </a:r>
          </a:p>
          <a:p>
            <a:r>
              <a:rPr lang="hu-HU" dirty="0"/>
              <a:t>köpetmintavétel; </a:t>
            </a:r>
          </a:p>
          <a:p>
            <a:r>
              <a:rPr lang="hu-HU" dirty="0" err="1"/>
              <a:t>bronchoscopia</a:t>
            </a:r>
            <a:r>
              <a:rPr lang="hu-HU" dirty="0"/>
              <a:t>; </a:t>
            </a:r>
          </a:p>
          <a:p>
            <a:r>
              <a:rPr lang="hu-HU" dirty="0"/>
              <a:t>légzésfunkciós vizsgálat (csökkent FEV1/FEV: erőltetett kilégzési másodperctérfogat); </a:t>
            </a:r>
          </a:p>
          <a:p>
            <a:r>
              <a:rPr lang="hu-HU" dirty="0"/>
              <a:t>vérgázanalízis; </a:t>
            </a:r>
          </a:p>
          <a:p>
            <a:r>
              <a:rPr lang="hu-HU" dirty="0"/>
              <a:t>mellkas RTG- </a:t>
            </a:r>
            <a:r>
              <a:rPr lang="hu-HU" dirty="0" err="1"/>
              <a:t>emphysema</a:t>
            </a:r>
            <a:r>
              <a:rPr lang="hu-HU" dirty="0"/>
              <a:t> jelei </a:t>
            </a:r>
          </a:p>
          <a:p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631" y="0"/>
            <a:ext cx="2661369" cy="26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9530631" y="2679305"/>
            <a:ext cx="26769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00" dirty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hu-HU" sz="800" dirty="0">
                <a:solidFill>
                  <a:schemeClr val="bg1">
                    <a:lumMod val="75000"/>
                  </a:schemeClr>
                </a:solidFill>
              </a:rPr>
              <a:t>www.mydiatrofi.gr/ygeia/alles-pathiseis/vrogxoskopisi-ti-einai-endeikseis-kai-kindynoi</a:t>
            </a:r>
            <a:endParaRPr lang="hu-HU" sz="3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75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17019" y="246665"/>
            <a:ext cx="9404723" cy="1400530"/>
          </a:xfrm>
        </p:spPr>
        <p:txBody>
          <a:bodyPr/>
          <a:lstStyle/>
          <a:p>
            <a:r>
              <a:rPr lang="hu-HU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1347524"/>
            <a:ext cx="8946541" cy="4195481"/>
          </a:xfrm>
        </p:spPr>
        <p:txBody>
          <a:bodyPr>
            <a:normAutofit/>
          </a:bodyPr>
          <a:lstStyle/>
          <a:p>
            <a:r>
              <a:rPr lang="hu-HU" dirty="0"/>
              <a:t>dohányzás azonnali elhagyása; </a:t>
            </a:r>
          </a:p>
          <a:p>
            <a:r>
              <a:rPr lang="hu-HU" b="1" dirty="0"/>
              <a:t>oxigéntitrálás!!! </a:t>
            </a:r>
            <a:r>
              <a:rPr lang="hu-HU" dirty="0"/>
              <a:t>(orrszonda)</a:t>
            </a:r>
          </a:p>
          <a:p>
            <a:r>
              <a:rPr lang="hu-HU" dirty="0"/>
              <a:t>gyógyszeres terápia (</a:t>
            </a:r>
            <a:r>
              <a:rPr lang="hu-HU" dirty="0" err="1"/>
              <a:t>bronchodilatator</a:t>
            </a:r>
            <a:r>
              <a:rPr lang="hu-HU" dirty="0"/>
              <a:t>, szteroid); (a gyógyszerek többsége megegyezik az </a:t>
            </a:r>
            <a:r>
              <a:rPr lang="hu-HU" dirty="0" err="1"/>
              <a:t>asthmánál</a:t>
            </a:r>
            <a:r>
              <a:rPr lang="hu-HU" dirty="0"/>
              <a:t> leírtakkal, de a terápiás eredmények rosszabbak)</a:t>
            </a:r>
          </a:p>
          <a:p>
            <a:r>
              <a:rPr lang="hu-HU" dirty="0"/>
              <a:t>légzési rehabilitáció; </a:t>
            </a:r>
          </a:p>
          <a:p>
            <a:r>
              <a:rPr lang="hu-HU" dirty="0"/>
              <a:t>mellkasi fizioterápia; </a:t>
            </a:r>
          </a:p>
          <a:p>
            <a:r>
              <a:rPr lang="hu-HU" dirty="0"/>
              <a:t>légzőgyakorlatok; </a:t>
            </a:r>
          </a:p>
          <a:p>
            <a:r>
              <a:rPr lang="hu-HU" dirty="0"/>
              <a:t>roboráló étrend</a:t>
            </a:r>
          </a:p>
          <a:p>
            <a:r>
              <a:rPr lang="hu-HU" dirty="0" err="1"/>
              <a:t>Astrup</a:t>
            </a:r>
            <a:r>
              <a:rPr lang="hu-HU" dirty="0"/>
              <a:t> kontroll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09303" y="5943599"/>
            <a:ext cx="11782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Lehetséges szövődmények: jobb szívfél elégtelenség, alvási apnoe szindróma, légzési elégtelenség</a:t>
            </a:r>
          </a:p>
          <a:p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325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Ellenőrző kérdések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 az </a:t>
            </a:r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?</a:t>
            </a:r>
          </a:p>
          <a:p>
            <a:r>
              <a:rPr lang="hu-HU" dirty="0"/>
              <a:t>Kérem sorolja fel milyen diagnosztikus eljárásokat kell alkalmazni </a:t>
            </a:r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 esetén!</a:t>
            </a:r>
          </a:p>
          <a:p>
            <a:r>
              <a:rPr lang="hu-HU" dirty="0"/>
              <a:t>Kérem ismertesse az </a:t>
            </a:r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 </a:t>
            </a:r>
            <a:r>
              <a:rPr lang="hu-HU" dirty="0" err="1"/>
              <a:t>gyóyszeres</a:t>
            </a:r>
            <a:r>
              <a:rPr lang="hu-HU" dirty="0"/>
              <a:t> terápiáját! (gyógyszerelési lépcső)</a:t>
            </a:r>
          </a:p>
          <a:p>
            <a:r>
              <a:rPr lang="hu-HU" dirty="0"/>
              <a:t>Mi az a COPD?</a:t>
            </a:r>
          </a:p>
          <a:p>
            <a:r>
              <a:rPr lang="hu-HU" dirty="0"/>
              <a:t>Kérem sorolja fel a COPD kórkép tüneteit!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66636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Petrányi</a:t>
            </a:r>
            <a:r>
              <a:rPr lang="hu-HU" dirty="0"/>
              <a:t> Gyula, Belgyógyászat, Medicina, Budapest, 2006.</a:t>
            </a:r>
          </a:p>
          <a:p>
            <a:r>
              <a:rPr lang="hu-HU" dirty="0" err="1"/>
              <a:t>Tulassay</a:t>
            </a:r>
            <a:r>
              <a:rPr lang="hu-HU" dirty="0"/>
              <a:t> Zsolt: A belgyógyászat alapjai 1. Medicina, Budapest, 2010.</a:t>
            </a:r>
          </a:p>
          <a:p>
            <a:r>
              <a:rPr lang="hu-HU" dirty="0" err="1"/>
              <a:t>Petrányi</a:t>
            </a:r>
            <a:r>
              <a:rPr lang="hu-HU" dirty="0"/>
              <a:t> Gyula: Belgyógyászati diagnosztika, Medicina, Budapest, 2009</a:t>
            </a:r>
          </a:p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(2009): Diagnosztika és terápia ETI Budapest </a:t>
            </a:r>
          </a:p>
          <a:p>
            <a:r>
              <a:rPr lang="hu-HU" dirty="0"/>
              <a:t>Vágvölgyi Ágnes (2015): Gyógyszertan: Gyógyszertani alapismeretek </a:t>
            </a:r>
            <a:r>
              <a:rPr lang="hu-HU" dirty="0" err="1"/>
              <a:t>ápo-lóknak</a:t>
            </a:r>
            <a:r>
              <a:rPr lang="hu-HU" dirty="0"/>
              <a:t> Műszaki Könyvkiadó, Budapest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7833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Tananyag tartalom</a:t>
            </a:r>
            <a:br>
              <a:rPr lang="hu-HU" dirty="0"/>
            </a:br>
            <a:r>
              <a:rPr lang="hu-HU" sz="1800" b="1" dirty="0">
                <a:solidFill>
                  <a:schemeClr val="tx1"/>
                </a:solidFill>
              </a:rPr>
              <a:t>A légzőrendszer népegészségügyi jelentőségű megbetegedései, alkalmazott gyógyszeres terápia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939707"/>
            <a:ext cx="8946541" cy="4195481"/>
          </a:xfrm>
        </p:spPr>
        <p:txBody>
          <a:bodyPr>
            <a:normAutofit/>
          </a:bodyPr>
          <a:lstStyle/>
          <a:p>
            <a:pPr algn="just"/>
            <a:r>
              <a:rPr lang="hu-HU" dirty="0" err="1"/>
              <a:t>Asthma</a:t>
            </a:r>
            <a:r>
              <a:rPr lang="hu-HU" dirty="0"/>
              <a:t> </a:t>
            </a:r>
            <a:r>
              <a:rPr lang="hu-HU" dirty="0" err="1"/>
              <a:t>bronchiale</a:t>
            </a:r>
            <a:r>
              <a:rPr lang="hu-HU" dirty="0"/>
              <a:t>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r>
              <a:rPr lang="hu-HU" dirty="0"/>
              <a:t>COPD kialakulásának okai, tünetei, a kórképben alkalmazott </a:t>
            </a:r>
            <a:r>
              <a:rPr lang="hu-HU" dirty="0" err="1"/>
              <a:t>invazív</a:t>
            </a:r>
            <a:r>
              <a:rPr lang="hu-HU" dirty="0"/>
              <a:t> </a:t>
            </a:r>
            <a:r>
              <a:rPr lang="hu-HU" dirty="0" err="1"/>
              <a:t>és</a:t>
            </a:r>
            <a:r>
              <a:rPr lang="hu-HU" dirty="0"/>
              <a:t> </a:t>
            </a:r>
            <a:r>
              <a:rPr lang="hu-HU" dirty="0" err="1"/>
              <a:t>noninvazív</a:t>
            </a:r>
            <a:r>
              <a:rPr lang="hu-HU" dirty="0"/>
              <a:t> diagnosztikai eljárások, terápiás lehetőségek, a terápia során felmerülő szakápolói feladatok, a kezelésében alkalmazott gyógyszerek és azok hatásmechanizmusai, indikációi, kontraindikációi, mellékhatásai, főbb készítmények. </a:t>
            </a:r>
          </a:p>
          <a:p>
            <a:pPr algn="just"/>
            <a:endParaRPr lang="hu-HU" dirty="0"/>
          </a:p>
          <a:p>
            <a:pPr algn="just"/>
            <a:endParaRPr lang="hu-HU" dirty="0"/>
          </a:p>
          <a:p>
            <a:pPr algn="just"/>
            <a:endParaRPr lang="hu-HU" dirty="0"/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6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61"/>
    </mc:Choice>
    <mc:Fallback xmlns="">
      <p:transition spd="slow" advTm="46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 err="1">
                <a:solidFill>
                  <a:schemeClr val="tx1"/>
                </a:solidFill>
              </a:rPr>
              <a:t>Asthma</a:t>
            </a:r>
            <a:r>
              <a:rPr lang="hu-HU" sz="4400" b="1" dirty="0">
                <a:solidFill>
                  <a:schemeClr val="tx1"/>
                </a:solidFill>
              </a:rPr>
              <a:t> </a:t>
            </a:r>
            <a:r>
              <a:rPr lang="hu-HU" sz="4400" b="1" dirty="0" err="1">
                <a:solidFill>
                  <a:schemeClr val="tx1"/>
                </a:solidFill>
              </a:rPr>
              <a:t>Bronchiale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730701"/>
            <a:ext cx="8946541" cy="4195481"/>
          </a:xfrm>
        </p:spPr>
        <p:txBody>
          <a:bodyPr/>
          <a:lstStyle/>
          <a:p>
            <a:r>
              <a:rPr lang="hu-HU" dirty="0"/>
              <a:t>Az </a:t>
            </a:r>
            <a:r>
              <a:rPr lang="hu-HU" dirty="0" err="1"/>
              <a:t>asthma</a:t>
            </a:r>
            <a:r>
              <a:rPr lang="hu-HU" dirty="0"/>
              <a:t> a légutak idült gyulladásos rendellenessége, amelyben számos sejt játszik szerepet, különösen a hízósejtek, az </a:t>
            </a:r>
            <a:r>
              <a:rPr lang="hu-HU" dirty="0" err="1"/>
              <a:t>eosinophilek</a:t>
            </a:r>
            <a:r>
              <a:rPr lang="hu-HU" dirty="0"/>
              <a:t> és a T-</a:t>
            </a:r>
            <a:r>
              <a:rPr lang="hu-HU" dirty="0" err="1"/>
              <a:t>lymphocyták</a:t>
            </a:r>
            <a:r>
              <a:rPr lang="hu-HU" dirty="0"/>
              <a:t>. </a:t>
            </a:r>
          </a:p>
          <a:p>
            <a:r>
              <a:rPr lang="hu-HU" dirty="0"/>
              <a:t>A hörgőrendszerben zajló krónikus gyulladás miatt a hörgők túlérzékennyé válnak, s a legkisebb ingerlő hatásra a hörgőfal simaizmai görcsösen összehúzódnak, a nyálkahártya megduzzad, a hörgők keresztmetszete beszűkül, sűrű, tapadós nyák zárja el a levegő útját. </a:t>
            </a:r>
          </a:p>
          <a:p>
            <a:r>
              <a:rPr lang="hu-HU" dirty="0"/>
              <a:t>A hörgőgörcs visszafordítható, reverzibilis.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65074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693935" cy="1400530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tx1"/>
                </a:solidFill>
              </a:rPr>
              <a:t>Betegség okai                          Betegség tünetei 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9323" y="1512986"/>
            <a:ext cx="3002780" cy="4195481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hu-HU" dirty="0" err="1"/>
              <a:t>Exogén</a:t>
            </a:r>
            <a:r>
              <a:rPr lang="hu-HU" dirty="0"/>
              <a:t>: </a:t>
            </a:r>
          </a:p>
          <a:p>
            <a:r>
              <a:rPr lang="hu-HU" dirty="0"/>
              <a:t>allergének;</a:t>
            </a:r>
          </a:p>
          <a:p>
            <a:r>
              <a:rPr lang="hu-HU" dirty="0"/>
              <a:t>gyógyszerek;</a:t>
            </a:r>
          </a:p>
          <a:p>
            <a:r>
              <a:rPr lang="hu-HU" dirty="0"/>
              <a:t>ételadalékok;</a:t>
            </a:r>
          </a:p>
          <a:p>
            <a:r>
              <a:rPr lang="hu-HU" dirty="0"/>
              <a:t>légszennyeződés;</a:t>
            </a:r>
          </a:p>
          <a:p>
            <a:r>
              <a:rPr lang="hu-HU" dirty="0"/>
              <a:t>fizikai terhelés;</a:t>
            </a:r>
          </a:p>
          <a:p>
            <a:r>
              <a:rPr lang="hu-HU" dirty="0"/>
              <a:t>sűrű köd; </a:t>
            </a:r>
          </a:p>
          <a:p>
            <a:pPr marL="114300" indent="0">
              <a:buNone/>
            </a:pPr>
            <a:r>
              <a:rPr lang="hu-HU" dirty="0"/>
              <a:t>Endogén: </a:t>
            </a:r>
          </a:p>
          <a:p>
            <a:r>
              <a:rPr lang="hu-HU" dirty="0"/>
              <a:t>bakteriális infekció;</a:t>
            </a:r>
          </a:p>
          <a:p>
            <a:r>
              <a:rPr lang="hu-HU" dirty="0"/>
              <a:t>GERD;</a:t>
            </a:r>
          </a:p>
          <a:p>
            <a:r>
              <a:rPr lang="hu-HU" dirty="0"/>
              <a:t>légúti vírusfertőzés;</a:t>
            </a:r>
          </a:p>
          <a:p>
            <a:r>
              <a:rPr lang="hu-HU" dirty="0"/>
              <a:t>pszichés tényezők;</a:t>
            </a:r>
          </a:p>
          <a:p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6493078" y="1512985"/>
            <a:ext cx="4941276" cy="42473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köhögési roham;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időszakonként fellépő sípoló légzés;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improduktív, száraz megerőltető köhögés;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 err="1"/>
              <a:t>exspiartios</a:t>
            </a:r>
            <a:r>
              <a:rPr lang="hu-HU" dirty="0"/>
              <a:t> nehézlégzés (kilégzés nehezített);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nyomó érzés a mellkasban;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nehezen ürülő, tapadó nyák;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 err="1"/>
              <a:t>cyanosis</a:t>
            </a:r>
            <a:r>
              <a:rPr lang="hu-HU" dirty="0"/>
              <a:t>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telt nyaki vénák;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légzési segédizmok használata;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 err="1"/>
              <a:t>tachycardia</a:t>
            </a:r>
            <a:r>
              <a:rPr lang="hu-HU" dirty="0"/>
              <a:t>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 err="1"/>
              <a:t>asthma</a:t>
            </a:r>
            <a:r>
              <a:rPr lang="hu-HU" dirty="0"/>
              <a:t> roham: percekig, órákig fennállhat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status </a:t>
            </a:r>
            <a:r>
              <a:rPr lang="hu-HU" dirty="0" err="1"/>
              <a:t>asthmaticus</a:t>
            </a:r>
            <a:r>
              <a:rPr lang="hu-HU" dirty="0"/>
              <a:t>: napokig fennállhat</a:t>
            </a:r>
          </a:p>
        </p:txBody>
      </p:sp>
    </p:spTree>
    <p:extLst>
      <p:ext uri="{BB962C8B-B14F-4D97-AF65-F5344CB8AC3E}">
        <p14:creationId xmlns:p14="http://schemas.microsoft.com/office/powerpoint/2010/main" val="354521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lang="hu-HU" b="1" spc="-35" dirty="0" err="1">
                <a:latin typeface="+mn-lt"/>
                <a:cs typeface="Times New Roman"/>
              </a:rPr>
              <a:t>Asthma</a:t>
            </a:r>
            <a:r>
              <a:rPr lang="hu-HU" b="1" spc="-35" dirty="0">
                <a:latin typeface="+mn-lt"/>
                <a:cs typeface="Times New Roman"/>
              </a:rPr>
              <a:t> </a:t>
            </a:r>
            <a:r>
              <a:rPr lang="hu-HU" b="1" spc="15" dirty="0">
                <a:latin typeface="+mn-lt"/>
                <a:cs typeface="Times New Roman"/>
              </a:rPr>
              <a:t>kezelésében </a:t>
            </a:r>
            <a:r>
              <a:rPr lang="hu-HU" b="1" spc="-75" dirty="0">
                <a:latin typeface="+mn-lt"/>
                <a:cs typeface="Times New Roman"/>
              </a:rPr>
              <a:t>3 </a:t>
            </a:r>
            <a:r>
              <a:rPr lang="hu-HU" b="1" spc="-15" dirty="0">
                <a:latin typeface="+mn-lt"/>
                <a:cs typeface="Times New Roman"/>
              </a:rPr>
              <a:t>fő </a:t>
            </a:r>
            <a:r>
              <a:rPr lang="hu-HU" b="1" spc="-70" dirty="0">
                <a:latin typeface="+mn-lt"/>
                <a:cs typeface="Times New Roman"/>
              </a:rPr>
              <a:t>irányú </a:t>
            </a:r>
            <a:r>
              <a:rPr lang="hu-HU" b="1" spc="-35" dirty="0">
                <a:latin typeface="+mn-lt"/>
                <a:cs typeface="Times New Roman"/>
              </a:rPr>
              <a:t>terápiás</a:t>
            </a:r>
            <a:r>
              <a:rPr lang="hu-HU" b="1" spc="275" dirty="0">
                <a:latin typeface="+mn-lt"/>
                <a:cs typeface="Times New Roman"/>
              </a:rPr>
              <a:t> </a:t>
            </a:r>
            <a:r>
              <a:rPr lang="hu-HU" b="1" spc="-25" dirty="0">
                <a:latin typeface="+mn-lt"/>
                <a:cs typeface="Times New Roman"/>
              </a:rPr>
              <a:t>cél:</a:t>
            </a:r>
            <a:endParaRPr lang="hu-HU" dirty="0">
              <a:latin typeface="+mn-lt"/>
              <a:cs typeface="Times New Roman"/>
            </a:endParaRPr>
          </a:p>
          <a:p>
            <a:pPr marL="527685" indent="-515620">
              <a:lnSpc>
                <a:spcPts val="2485"/>
              </a:lnSpc>
              <a:spcBef>
                <a:spcPts val="500"/>
              </a:spcBef>
              <a:buAutoNum type="arabicParenR"/>
              <a:tabLst>
                <a:tab pos="527685" algn="l"/>
                <a:tab pos="528320" algn="l"/>
                <a:tab pos="1139825" algn="l"/>
                <a:tab pos="1889760" algn="l"/>
                <a:tab pos="3196590" algn="l"/>
                <a:tab pos="5089525" algn="l"/>
                <a:tab pos="5506720" algn="l"/>
                <a:tab pos="7369809" algn="l"/>
                <a:tab pos="8555355" algn="l"/>
              </a:tabLst>
            </a:pPr>
            <a:r>
              <a:rPr lang="hu-HU" spc="-75" dirty="0">
                <a:latin typeface="+mn-lt"/>
                <a:cs typeface="Times New Roman"/>
              </a:rPr>
              <a:t>Az	</a:t>
            </a:r>
            <a:r>
              <a:rPr lang="hu-HU" spc="-40" dirty="0" err="1">
                <a:latin typeface="+mn-lt"/>
                <a:cs typeface="Times New Roman"/>
              </a:rPr>
              <a:t>acut</a:t>
            </a:r>
            <a:r>
              <a:rPr lang="hu-HU" spc="-40" dirty="0">
                <a:latin typeface="+mn-lt"/>
                <a:cs typeface="Times New Roman"/>
              </a:rPr>
              <a:t>	</a:t>
            </a:r>
            <a:r>
              <a:rPr lang="hu-HU" b="1" i="1" spc="-25" dirty="0">
                <a:latin typeface="+mn-lt"/>
                <a:cs typeface="Times New Roman"/>
              </a:rPr>
              <a:t>rohamot	</a:t>
            </a:r>
            <a:r>
              <a:rPr lang="hu-HU" b="1" i="1" spc="15" dirty="0">
                <a:latin typeface="+mn-lt"/>
                <a:cs typeface="Times New Roman"/>
              </a:rPr>
              <a:t>megszüntető</a:t>
            </a:r>
            <a:r>
              <a:rPr lang="hu-HU" spc="15" dirty="0">
                <a:latin typeface="+mn-lt"/>
                <a:cs typeface="Times New Roman"/>
              </a:rPr>
              <a:t>,	</a:t>
            </a:r>
            <a:r>
              <a:rPr lang="hu-HU" spc="-85" dirty="0">
                <a:latin typeface="+mn-lt"/>
                <a:cs typeface="Times New Roman"/>
              </a:rPr>
              <a:t>a	</a:t>
            </a:r>
            <a:r>
              <a:rPr lang="hu-HU" spc="-30" dirty="0" err="1">
                <a:latin typeface="+mn-lt"/>
                <a:cs typeface="Times New Roman"/>
              </a:rPr>
              <a:t>hörgőspasmus</a:t>
            </a:r>
            <a:r>
              <a:rPr lang="hu-HU" spc="-30" dirty="0">
                <a:latin typeface="+mn-lt"/>
                <a:cs typeface="Times New Roman"/>
              </a:rPr>
              <a:t>	</a:t>
            </a:r>
            <a:r>
              <a:rPr lang="hu-HU" spc="-55" dirty="0">
                <a:latin typeface="+mn-lt"/>
                <a:cs typeface="Times New Roman"/>
              </a:rPr>
              <a:t>oldására	</a:t>
            </a:r>
            <a:r>
              <a:rPr lang="hu-HU" spc="-60" dirty="0">
                <a:latin typeface="+mn-lt"/>
                <a:cs typeface="Times New Roman"/>
              </a:rPr>
              <a:t>szolgáló</a:t>
            </a:r>
            <a:endParaRPr lang="hu-HU" dirty="0">
              <a:latin typeface="+mn-lt"/>
              <a:cs typeface="Times New Roman"/>
            </a:endParaRPr>
          </a:p>
          <a:p>
            <a:pPr marL="299085">
              <a:lnSpc>
                <a:spcPts val="2365"/>
              </a:lnSpc>
            </a:pPr>
            <a:r>
              <a:rPr lang="hu-HU" spc="-65" dirty="0">
                <a:latin typeface="+mn-lt"/>
                <a:cs typeface="Times New Roman"/>
              </a:rPr>
              <a:t>gyógyszerkészítmények.</a:t>
            </a:r>
            <a:endParaRPr lang="hu-HU" dirty="0">
              <a:latin typeface="+mn-lt"/>
              <a:cs typeface="Times New Roman"/>
            </a:endParaRPr>
          </a:p>
          <a:p>
            <a:pPr marL="299085" marR="5080" indent="-287020">
              <a:lnSpc>
                <a:spcPct val="79400"/>
              </a:lnSpc>
              <a:spcBef>
                <a:spcPts val="1065"/>
              </a:spcBef>
              <a:buAutoNum type="arabicParenR" startAt="2"/>
              <a:tabLst>
                <a:tab pos="319405" algn="l"/>
              </a:tabLst>
            </a:pPr>
            <a:r>
              <a:rPr lang="hu-HU" spc="-105" dirty="0">
                <a:latin typeface="+mn-lt"/>
                <a:cs typeface="Times New Roman"/>
              </a:rPr>
              <a:t>A </a:t>
            </a:r>
            <a:r>
              <a:rPr lang="hu-HU" spc="-50" dirty="0">
                <a:latin typeface="+mn-lt"/>
                <a:cs typeface="Times New Roman"/>
              </a:rPr>
              <a:t>hörgőnyálkahártya </a:t>
            </a:r>
            <a:r>
              <a:rPr lang="hu-HU" b="1" i="1" spc="-35" dirty="0">
                <a:latin typeface="+mn-lt"/>
                <a:cs typeface="Times New Roman"/>
              </a:rPr>
              <a:t>gyulladásának </a:t>
            </a:r>
            <a:r>
              <a:rPr lang="hu-HU" b="1" i="1" spc="-5" dirty="0">
                <a:latin typeface="+mn-lt"/>
                <a:cs typeface="Times New Roman"/>
              </a:rPr>
              <a:t>csökkentésére </a:t>
            </a:r>
            <a:r>
              <a:rPr lang="hu-HU" spc="-80" dirty="0">
                <a:latin typeface="+mn-lt"/>
                <a:cs typeface="Times New Roman"/>
              </a:rPr>
              <a:t>alkalmas </a:t>
            </a:r>
            <a:r>
              <a:rPr lang="hu-HU" spc="-40" dirty="0" err="1">
                <a:latin typeface="+mn-lt"/>
                <a:cs typeface="Times New Roman"/>
              </a:rPr>
              <a:t>antiinflammatoricus</a:t>
            </a:r>
            <a:r>
              <a:rPr lang="hu-HU" spc="-40" dirty="0">
                <a:latin typeface="+mn-lt"/>
                <a:cs typeface="Times New Roman"/>
              </a:rPr>
              <a:t>  </a:t>
            </a:r>
            <a:r>
              <a:rPr lang="hu-HU" spc="-70" dirty="0">
                <a:latin typeface="+mn-lt"/>
                <a:cs typeface="Times New Roman"/>
              </a:rPr>
              <a:t>gyógyszerek.</a:t>
            </a:r>
            <a:endParaRPr lang="hu-HU" dirty="0">
              <a:latin typeface="+mn-lt"/>
              <a:cs typeface="Times New Roman"/>
            </a:endParaRPr>
          </a:p>
          <a:p>
            <a:pPr marL="294640" indent="-281940">
              <a:lnSpc>
                <a:spcPct val="100000"/>
              </a:lnSpc>
              <a:spcBef>
                <a:spcPts val="500"/>
              </a:spcBef>
              <a:buAutoNum type="arabicParenR" startAt="2"/>
              <a:tabLst>
                <a:tab pos="294640" algn="l"/>
              </a:tabLst>
            </a:pPr>
            <a:r>
              <a:rPr lang="hu-HU" spc="-45" dirty="0" err="1">
                <a:latin typeface="+mn-lt"/>
                <a:cs typeface="Times New Roman"/>
              </a:rPr>
              <a:t>Profilacticusan</a:t>
            </a:r>
            <a:r>
              <a:rPr lang="hu-HU" spc="-45" dirty="0">
                <a:latin typeface="+mn-lt"/>
                <a:cs typeface="Times New Roman"/>
              </a:rPr>
              <a:t> </a:t>
            </a:r>
            <a:r>
              <a:rPr lang="hu-HU" b="1" i="1" spc="10" dirty="0">
                <a:latin typeface="+mn-lt"/>
                <a:cs typeface="Times New Roman"/>
              </a:rPr>
              <a:t>megelőzni </a:t>
            </a:r>
            <a:r>
              <a:rPr lang="hu-HU" spc="-70" dirty="0">
                <a:latin typeface="+mn-lt"/>
                <a:cs typeface="Times New Roman"/>
              </a:rPr>
              <a:t>az </a:t>
            </a:r>
            <a:r>
              <a:rPr lang="hu-HU" spc="-40" dirty="0" err="1">
                <a:latin typeface="+mn-lt"/>
                <a:cs typeface="Times New Roman"/>
              </a:rPr>
              <a:t>asthma</a:t>
            </a:r>
            <a:r>
              <a:rPr lang="hu-HU" spc="180" dirty="0">
                <a:latin typeface="+mn-lt"/>
                <a:cs typeface="Times New Roman"/>
              </a:rPr>
              <a:t> </a:t>
            </a:r>
            <a:r>
              <a:rPr lang="hu-HU" spc="-35" dirty="0">
                <a:latin typeface="+mn-lt"/>
                <a:cs typeface="Times New Roman"/>
              </a:rPr>
              <a:t>létrejöttét.</a:t>
            </a:r>
            <a:endParaRPr lang="hu-HU" dirty="0">
              <a:latin typeface="+mn-lt"/>
              <a:cs typeface="Times New Roman"/>
            </a:endParaRPr>
          </a:p>
          <a:p>
            <a:endParaRPr lang="hu-H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1109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>
                <a:solidFill>
                  <a:schemeClr val="tx1"/>
                </a:solidFill>
              </a:rPr>
              <a:t>Kórkép diagnosztikája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2200" dirty="0"/>
              <a:t>anamnézis felvétel (környezeti, pollen, irritáló anyagok, pszichés);</a:t>
            </a:r>
          </a:p>
          <a:p>
            <a:r>
              <a:rPr lang="hu-HU" sz="2200" dirty="0" err="1"/>
              <a:t>Prick-teszt</a:t>
            </a:r>
            <a:r>
              <a:rPr lang="hu-HU" sz="2200" dirty="0"/>
              <a:t> (allergia vizsgálat);</a:t>
            </a:r>
          </a:p>
          <a:p>
            <a:r>
              <a:rPr lang="hu-HU" sz="2200" dirty="0" err="1"/>
              <a:t>auscultatio</a:t>
            </a:r>
            <a:r>
              <a:rPr lang="hu-HU" sz="2200" dirty="0"/>
              <a:t>: hangos légzés, </a:t>
            </a:r>
            <a:r>
              <a:rPr lang="hu-HU" sz="2200" dirty="0" err="1"/>
              <a:t>szörtyzörej</a:t>
            </a:r>
            <a:r>
              <a:rPr lang="hu-HU" sz="2200" dirty="0"/>
              <a:t>, sípolás; </a:t>
            </a:r>
            <a:r>
              <a:rPr lang="hu-HU" sz="2200" dirty="0" err="1"/>
              <a:t>percussio</a:t>
            </a:r>
            <a:r>
              <a:rPr lang="hu-HU" sz="2200" dirty="0"/>
              <a:t>: dobos színezet; </a:t>
            </a:r>
          </a:p>
          <a:p>
            <a:r>
              <a:rPr lang="hu-HU" sz="2200" dirty="0"/>
              <a:t>laborvizsgálat (</a:t>
            </a:r>
            <a:r>
              <a:rPr lang="hu-HU" sz="2200" dirty="0" err="1"/>
              <a:t>eozinofil</a:t>
            </a:r>
            <a:r>
              <a:rPr lang="hu-HU" sz="2200" dirty="0"/>
              <a:t> </a:t>
            </a:r>
            <a:r>
              <a:rPr lang="hu-HU" sz="2200" dirty="0" err="1"/>
              <a:t>granulocita</a:t>
            </a:r>
            <a:r>
              <a:rPr lang="hu-HU" sz="2200" dirty="0"/>
              <a:t> szint emelkedés);</a:t>
            </a:r>
          </a:p>
          <a:p>
            <a:r>
              <a:rPr lang="hu-HU" sz="2200" dirty="0"/>
              <a:t>légzésfunkció vizsgálat </a:t>
            </a:r>
          </a:p>
          <a:p>
            <a:r>
              <a:rPr lang="hu-HU" sz="2200" dirty="0"/>
              <a:t>góckutatás</a:t>
            </a:r>
          </a:p>
          <a:p>
            <a:r>
              <a:rPr lang="hu-HU" sz="2200" dirty="0"/>
              <a:t>belégzési provokációs teszt</a:t>
            </a:r>
          </a:p>
          <a:p>
            <a:r>
              <a:rPr lang="hu-HU" sz="2200" dirty="0"/>
              <a:t>terheléses provokációs teszt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1571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>
                <a:solidFill>
                  <a:schemeClr val="tx1"/>
                </a:solidFill>
              </a:rPr>
              <a:t>Kórkép terápiája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Pozícionálás (</a:t>
            </a:r>
            <a:r>
              <a:rPr lang="hu-HU" dirty="0" err="1"/>
              <a:t>Fowler</a:t>
            </a:r>
            <a:r>
              <a:rPr lang="hu-HU" dirty="0"/>
              <a:t>)</a:t>
            </a:r>
          </a:p>
          <a:p>
            <a:r>
              <a:rPr lang="hu-HU" dirty="0"/>
              <a:t>vénabiztosítás</a:t>
            </a:r>
          </a:p>
          <a:p>
            <a:r>
              <a:rPr lang="hu-HU" dirty="0"/>
              <a:t>oxigénterápia</a:t>
            </a:r>
          </a:p>
          <a:p>
            <a:r>
              <a:rPr lang="hu-HU" dirty="0"/>
              <a:t>gyógyszeres kezelés (</a:t>
            </a:r>
            <a:r>
              <a:rPr lang="hu-HU" dirty="0" err="1"/>
              <a:t>bronchodilatator</a:t>
            </a:r>
            <a:r>
              <a:rPr lang="hu-HU" dirty="0"/>
              <a:t>, szteroid, ß</a:t>
            </a:r>
            <a:r>
              <a:rPr lang="hu-HU" baseline="-25000" dirty="0"/>
              <a:t>2</a:t>
            </a:r>
            <a:r>
              <a:rPr lang="hu-HU" dirty="0"/>
              <a:t>-agonista, </a:t>
            </a:r>
            <a:r>
              <a:rPr lang="hu-HU" dirty="0" err="1"/>
              <a:t>leukotrién</a:t>
            </a:r>
            <a:r>
              <a:rPr lang="hu-HU" dirty="0"/>
              <a:t> antagonista, nyákoldók, köptetők)</a:t>
            </a:r>
          </a:p>
          <a:p>
            <a:r>
              <a:rPr lang="hu-HU" dirty="0"/>
              <a:t>diéta</a:t>
            </a:r>
          </a:p>
          <a:p>
            <a:r>
              <a:rPr lang="hu-HU" dirty="0"/>
              <a:t>pszichés vezetés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288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>
                <a:solidFill>
                  <a:schemeClr val="tx1"/>
                </a:solidFill>
              </a:rPr>
              <a:t>Lehetséges szövődmények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200" dirty="0"/>
              <a:t>status </a:t>
            </a:r>
            <a:r>
              <a:rPr lang="hu-HU" sz="2200" dirty="0" err="1"/>
              <a:t>asthmaticus</a:t>
            </a:r>
            <a:endParaRPr lang="hu-HU" sz="2200" dirty="0"/>
          </a:p>
          <a:p>
            <a:r>
              <a:rPr lang="hu-HU" sz="2200" dirty="0"/>
              <a:t>ß</a:t>
            </a:r>
            <a:r>
              <a:rPr lang="hu-HU" sz="2200" baseline="-25000" dirty="0"/>
              <a:t>2</a:t>
            </a:r>
            <a:r>
              <a:rPr lang="hu-HU" sz="2200" dirty="0"/>
              <a:t> </a:t>
            </a:r>
            <a:r>
              <a:rPr lang="hu-HU" sz="2200" dirty="0" err="1"/>
              <a:t>mimetikus</a:t>
            </a:r>
            <a:r>
              <a:rPr lang="hu-HU" sz="2200" dirty="0"/>
              <a:t> rezisztens </a:t>
            </a:r>
            <a:r>
              <a:rPr lang="hu-HU" sz="2200" dirty="0" err="1"/>
              <a:t>asthmás</a:t>
            </a:r>
            <a:r>
              <a:rPr lang="hu-HU" sz="2200" dirty="0"/>
              <a:t> roham- (következmény: hypoxia, acidosis, eszméletzavar) </a:t>
            </a:r>
          </a:p>
          <a:p>
            <a:r>
              <a:rPr lang="hu-HU" sz="2200" dirty="0" err="1"/>
              <a:t>obstuktív</a:t>
            </a:r>
            <a:r>
              <a:rPr lang="hu-HU" sz="2200" dirty="0"/>
              <a:t> </a:t>
            </a:r>
            <a:r>
              <a:rPr lang="hu-HU" sz="2200" dirty="0" err="1"/>
              <a:t>emphysema</a:t>
            </a:r>
            <a:endParaRPr lang="hu-HU" sz="2200" dirty="0"/>
          </a:p>
          <a:p>
            <a:r>
              <a:rPr lang="hu-HU" sz="2200" dirty="0"/>
              <a:t>légzési elégtelenség</a:t>
            </a:r>
          </a:p>
          <a:p>
            <a:r>
              <a:rPr lang="hu-HU" sz="2200" dirty="0" err="1"/>
              <a:t>pulmonalis</a:t>
            </a:r>
            <a:r>
              <a:rPr lang="hu-HU" sz="2200" dirty="0"/>
              <a:t> </a:t>
            </a:r>
            <a:r>
              <a:rPr lang="hu-HU" sz="2200" dirty="0" err="1"/>
              <a:t>hypertensio</a:t>
            </a:r>
            <a:endParaRPr lang="hu-HU" sz="2200" dirty="0"/>
          </a:p>
          <a:p>
            <a:r>
              <a:rPr lang="hu-HU" sz="2200" dirty="0" err="1"/>
              <a:t>cor</a:t>
            </a:r>
            <a:r>
              <a:rPr lang="hu-HU" sz="2200" dirty="0"/>
              <a:t> </a:t>
            </a:r>
            <a:r>
              <a:rPr lang="hu-HU" sz="2200" dirty="0" err="1"/>
              <a:t>pulmonale</a:t>
            </a:r>
            <a:r>
              <a:rPr lang="hu-HU" sz="2200" dirty="0"/>
              <a:t> (jobb </a:t>
            </a:r>
            <a:r>
              <a:rPr lang="hu-HU" sz="2200" dirty="0" err="1"/>
              <a:t>szívfél</a:t>
            </a:r>
            <a:r>
              <a:rPr lang="hu-HU" sz="2200" dirty="0"/>
              <a:t> elégtelenség)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13267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F7E034-0F86-41ED-A717-3F2920DD82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3C23A4-B6CA-4584-A180-A91D4CE719F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3B282F8-1FF6-4B44-9626-3F4343DD19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</TotalTime>
  <Words>1642</Words>
  <Application>Microsoft Office PowerPoint</Application>
  <PresentationFormat>Szélesvásznú</PresentationFormat>
  <Paragraphs>234</Paragraphs>
  <Slides>28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28</vt:i4>
      </vt:variant>
    </vt:vector>
  </HeadingPairs>
  <TitlesOfParts>
    <vt:vector size="36" baseType="lpstr">
      <vt:lpstr>Arial</vt:lpstr>
      <vt:lpstr>Century Gothic</vt:lpstr>
      <vt:lpstr>Gentury</vt:lpstr>
      <vt:lpstr>Times New Roman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Ápolás szakmai alapismeretek: gyakrabban előforduló betegségek lényege, diagnosztikája és terápiája</vt:lpstr>
      <vt:lpstr>Tananyag tartalom A légzőrendszer népegészségügyi jelentőségű megbetegedései, alkalmazott gyógyszeres terápia</vt:lpstr>
      <vt:lpstr>Asthma Bronchiale</vt:lpstr>
      <vt:lpstr>Betegség okai                          Betegség tünetei  </vt:lpstr>
      <vt:lpstr>Kórkép terápiája</vt:lpstr>
      <vt:lpstr>Kórkép diagnosztikája</vt:lpstr>
      <vt:lpstr>Kórkép terápiája</vt:lpstr>
      <vt:lpstr>Lehetséges szövődmények</vt:lpstr>
      <vt:lpstr>Gyógyszeres terápia I. </vt:lpstr>
      <vt:lpstr>Gyógyszeres terápia II. </vt:lpstr>
      <vt:lpstr>Gyógyszeres terápia III. </vt:lpstr>
      <vt:lpstr>Gyógyszeres terápia IV. </vt:lpstr>
      <vt:lpstr>Gyógyszeres terápia V. </vt:lpstr>
      <vt:lpstr>Gyógyszeres terápia VI. </vt:lpstr>
      <vt:lpstr>Gyógyszeres terápia VII.</vt:lpstr>
      <vt:lpstr>Gyógyszeres terápia VIII.</vt:lpstr>
      <vt:lpstr>Gyógyszeres terápia IX.</vt:lpstr>
      <vt:lpstr>Gyógyszeres terápia X.</vt:lpstr>
      <vt:lpstr>Gyógyszeres terápia XI. </vt:lpstr>
      <vt:lpstr>Súlyos akut asthmás roham (status asthmaticus) kezelése </vt:lpstr>
      <vt:lpstr>COPD (Kórnikus obstruktív tüdőbetegség</vt:lpstr>
      <vt:lpstr>COPD</vt:lpstr>
      <vt:lpstr>Betegség okai                                   Betegség tünetei         </vt:lpstr>
      <vt:lpstr>Kórkép diagnosztikája</vt:lpstr>
      <vt:lpstr>Kórkép terápiája</vt:lpstr>
      <vt:lpstr>Ellenőrző kérdések</vt:lpstr>
      <vt:lpstr>Irodalomjegyzék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Ápolás szakmai alapismeretek: gyakrabban előforduló betegségek lényege, diagnosztikája és terápiája</dc:title>
  <dc:creator>Rozmann Nóra</dc:creator>
  <cp:lastModifiedBy>Novák Emese</cp:lastModifiedBy>
  <cp:revision>74</cp:revision>
  <dcterms:created xsi:type="dcterms:W3CDTF">2020-11-10T14:50:58Z</dcterms:created>
  <dcterms:modified xsi:type="dcterms:W3CDTF">2021-06-01T06:52:10Z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