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4"/>
    <p:sldMasterId id="2147483744" r:id="rId5"/>
  </p:sldMasterIdLst>
  <p:notesMasterIdLst>
    <p:notesMasterId r:id="rId58"/>
  </p:notesMasterIdLst>
  <p:sldIdLst>
    <p:sldId id="309" r:id="rId6"/>
    <p:sldId id="306" r:id="rId7"/>
    <p:sldId id="307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264" r:id="rId37"/>
    <p:sldId id="265" r:id="rId38"/>
    <p:sldId id="266" r:id="rId39"/>
    <p:sldId id="267" r:id="rId40"/>
    <p:sldId id="268" r:id="rId41"/>
    <p:sldId id="269" r:id="rId42"/>
    <p:sldId id="270" r:id="rId43"/>
    <p:sldId id="271" r:id="rId44"/>
    <p:sldId id="272" r:id="rId45"/>
    <p:sldId id="273" r:id="rId46"/>
    <p:sldId id="274" r:id="rId47"/>
    <p:sldId id="275" r:id="rId48"/>
    <p:sldId id="276" r:id="rId49"/>
    <p:sldId id="277" r:id="rId50"/>
    <p:sldId id="278" r:id="rId51"/>
    <p:sldId id="279" r:id="rId52"/>
    <p:sldId id="280" r:id="rId53"/>
    <p:sldId id="281" r:id="rId54"/>
    <p:sldId id="308" r:id="rId55"/>
    <p:sldId id="304" r:id="rId56"/>
    <p:sldId id="305" r:id="rId5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61" Type="http://schemas.openxmlformats.org/officeDocument/2006/relationships/theme" Target="theme/theme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1AC74-324E-4AFC-8964-DF74B3C8590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AECA0-DDCA-4E79-800B-DAF45E8AD87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6317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DC6EC-1235-4BF6-B8F0-9A45B3FD5F6F}" type="slidenum">
              <a:rPr lang="hu-HU" smtClean="0"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229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780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477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512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0881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009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1943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2107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5971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9198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396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608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7736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3164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4228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8904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5229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888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5675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37179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43404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7667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551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5615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5714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89045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94481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2377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DADFB-B524-4AC2-A46D-E41076785491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2021. 06. 01.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40903-CF46-41D8-979D-41AA54449376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4500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838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4468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5118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867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375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529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7298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4A2FD4-DE8A-429E-8175-FE159AEA1DAB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53A10-422F-4513-99AD-05BF02BDE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9061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720060" cy="1400530"/>
          </a:xfrm>
        </p:spPr>
        <p:txBody>
          <a:bodyPr>
            <a:normAutofit/>
          </a:bodyPr>
          <a:lstStyle/>
          <a:p>
            <a:r>
              <a:rPr lang="hu-HU" b="1" dirty="0">
                <a:solidFill>
                  <a:schemeClr val="tx1"/>
                </a:solidFill>
              </a:rPr>
              <a:t>Ápolói feladatok a páciens ellátása során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i="1" dirty="0"/>
              <a:t>Az ágyban való fekvés esetén a fájdalom csökkentése végett, az </a:t>
            </a:r>
            <a:r>
              <a:rPr lang="hu-HU" sz="2400" b="1" i="1" dirty="0"/>
              <a:t>ágy fejrészének 30°-</a:t>
            </a:r>
            <a:r>
              <a:rPr lang="hu-HU" sz="2400" b="1" i="1" dirty="0" err="1"/>
              <a:t>os</a:t>
            </a:r>
            <a:r>
              <a:rPr lang="hu-HU" sz="2400" b="1" i="1" dirty="0"/>
              <a:t> megemelése. </a:t>
            </a:r>
          </a:p>
          <a:p>
            <a:r>
              <a:rPr lang="hu-HU" sz="2400" b="1" i="1" dirty="0"/>
              <a:t>H</a:t>
            </a:r>
            <a:r>
              <a:rPr lang="hu-HU" sz="2400" b="1" i="1" baseline="-25000" dirty="0"/>
              <a:t>2</a:t>
            </a:r>
            <a:r>
              <a:rPr lang="hu-HU" sz="2400" b="1" i="1" dirty="0"/>
              <a:t>-receptor-antagonisták adása </a:t>
            </a:r>
            <a:r>
              <a:rPr lang="hu-HU" sz="2400" i="1" dirty="0"/>
              <a:t>(pl.: </a:t>
            </a:r>
            <a:r>
              <a:rPr lang="hu-HU" sz="2400" i="1" dirty="0" err="1"/>
              <a:t>ranitidin</a:t>
            </a:r>
            <a:r>
              <a:rPr lang="hu-HU" sz="2400" i="1" dirty="0"/>
              <a:t>, </a:t>
            </a:r>
            <a:r>
              <a:rPr lang="hu-HU" sz="2400" i="1" dirty="0" err="1"/>
              <a:t>famotidin</a:t>
            </a:r>
            <a:r>
              <a:rPr lang="hu-HU" sz="2400" i="1" dirty="0"/>
              <a:t>), </a:t>
            </a:r>
            <a:r>
              <a:rPr lang="hu-HU" sz="2400" i="1" dirty="0" err="1"/>
              <a:t>prtonpumpa</a:t>
            </a:r>
            <a:r>
              <a:rPr lang="hu-HU" sz="2400" i="1" dirty="0"/>
              <a:t>- gátlók.</a:t>
            </a:r>
          </a:p>
          <a:p>
            <a:endParaRPr lang="hu-HU" sz="2400" i="1" dirty="0"/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56511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95400" y="412046"/>
            <a:ext cx="10585176" cy="1066801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hu-HU" b="1" dirty="0" err="1"/>
              <a:t>Ulcus</a:t>
            </a:r>
            <a:r>
              <a:rPr lang="hu-HU" b="1" dirty="0"/>
              <a:t> </a:t>
            </a:r>
            <a:r>
              <a:rPr lang="hu-HU" b="1" dirty="0" err="1"/>
              <a:t>ventriculi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3392" y="1772816"/>
            <a:ext cx="10729192" cy="30963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200" dirty="0"/>
              <a:t>A </a:t>
            </a:r>
            <a:r>
              <a:rPr lang="hu-HU" sz="2200" dirty="0" err="1"/>
              <a:t>gastroduodenum</a:t>
            </a:r>
            <a:r>
              <a:rPr lang="hu-HU" sz="2200" dirty="0"/>
              <a:t> fekélyeinek kialakulásában az agresszív és védekező tényezők feltételezett egyensúlyának a megbomlása játssza a főszerepet. A gyomorfekély a gyomor nyálkahártya folytonosságának megszakadása legalább 5 mm kiterjedésű területen. Gyomorfekély szövődményei nem túl gyakoriak, de kialakulhat vérzés, perforáció és obstrukció is.</a:t>
            </a:r>
          </a:p>
          <a:p>
            <a:pPr marL="0" indent="0" algn="just">
              <a:buNone/>
            </a:pPr>
            <a:endParaRPr lang="hu-H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2" y="3789047"/>
            <a:ext cx="54864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églalap 3"/>
          <p:cNvSpPr/>
          <p:nvPr/>
        </p:nvSpPr>
        <p:spPr>
          <a:xfrm>
            <a:off x="4079776" y="6237312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1100" dirty="0">
                <a:solidFill>
                  <a:schemeClr val="bg1">
                    <a:lumMod val="65000"/>
                  </a:schemeClr>
                </a:solidFill>
              </a:rPr>
              <a:t>http://www.keyword-suggestions.com/dWxjZXJzIGFuZCBhbnhpZXR5/</a:t>
            </a:r>
          </a:p>
        </p:txBody>
      </p:sp>
    </p:spTree>
    <p:extLst>
      <p:ext uri="{BB962C8B-B14F-4D97-AF65-F5344CB8AC3E}">
        <p14:creationId xmlns:p14="http://schemas.microsoft.com/office/powerpoint/2010/main" val="32330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3352" y="764704"/>
            <a:ext cx="5112568" cy="674713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/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9376" y="1844824"/>
            <a:ext cx="5976664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fokozott </a:t>
            </a:r>
            <a:r>
              <a:rPr lang="hu-HU" sz="2200" dirty="0" err="1"/>
              <a:t>gyomorsavelválasztás</a:t>
            </a:r>
            <a:r>
              <a:rPr lang="hu-HU" sz="2200" dirty="0"/>
              <a:t>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H.pylori</a:t>
            </a:r>
            <a:r>
              <a:rPr lang="hu-HU" sz="2200" dirty="0"/>
              <a:t> fertőzés;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nem-szteroid </a:t>
            </a:r>
            <a:r>
              <a:rPr lang="hu-HU" sz="2200" dirty="0" err="1"/>
              <a:t>gyulladásgátlók</a:t>
            </a:r>
            <a:r>
              <a:rPr lang="hu-HU" sz="2200" dirty="0"/>
              <a:t> hosszú távú fogyasztása;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pszichés tényezők;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dohányzás;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alkoholfogyasztás;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étkezéssel összefüggésben 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5966958" y="620688"/>
            <a:ext cx="6264696" cy="674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3200" dirty="0">
                <a:solidFill>
                  <a:schemeClr val="tx1"/>
                </a:solidFill>
              </a:rPr>
              <a:t>Betegség tünetei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6456040" y="1484784"/>
            <a:ext cx="5760640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tompa, nyomó jellegű, állandósult fájdalom, hátba és baloldalra sugározhat;, étkezés után megszűnik;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émelygés;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hányás;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ritkán savhányás;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vérhányás;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étvágytalanság;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jóllakottság érzése;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gyomorégés;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székrekedés;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testhőmérséklet csökkenhet; </a:t>
            </a:r>
          </a:p>
          <a:p>
            <a:r>
              <a:rPr lang="hu-H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alacsonyabb vérnyomás </a:t>
            </a:r>
          </a:p>
        </p:txBody>
      </p:sp>
    </p:spTree>
    <p:extLst>
      <p:ext uri="{BB962C8B-B14F-4D97-AF65-F5344CB8AC3E}">
        <p14:creationId xmlns:p14="http://schemas.microsoft.com/office/powerpoint/2010/main" val="1415004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0225" y="188647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97429" y="1098151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anamnézis felvétel;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fizikális vizsgálatok (</a:t>
            </a:r>
            <a:r>
              <a:rPr lang="hu-HU" sz="2200" dirty="0" err="1"/>
              <a:t>epigastrialis</a:t>
            </a:r>
            <a:r>
              <a:rPr lang="hu-HU" sz="2200" dirty="0"/>
              <a:t> érzékenység, </a:t>
            </a:r>
            <a:r>
              <a:rPr lang="hu-HU" sz="2200" dirty="0" err="1"/>
              <a:t>haspuffadás</a:t>
            </a:r>
            <a:r>
              <a:rPr lang="hu-HU" sz="2200" dirty="0"/>
              <a:t>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gastroscopos</a:t>
            </a:r>
            <a:r>
              <a:rPr lang="hu-HU" sz="2200" dirty="0"/>
              <a:t> vizsgálat;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laborvizsgálat (</a:t>
            </a:r>
            <a:r>
              <a:rPr lang="hu-HU" sz="2200" dirty="0" err="1"/>
              <a:t>We</a:t>
            </a:r>
            <a:r>
              <a:rPr lang="hu-HU" sz="2200" dirty="0"/>
              <a:t>, szerológia-ellenanyag);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gyors </a:t>
            </a:r>
            <a:r>
              <a:rPr lang="hu-HU" sz="2200" dirty="0" err="1"/>
              <a:t>ureázteszt</a:t>
            </a:r>
            <a:r>
              <a:rPr lang="hu-HU" sz="2200" dirty="0"/>
              <a:t>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székletvér vizsgálat</a:t>
            </a:r>
          </a:p>
          <a:p>
            <a:pPr marL="0" indent="0">
              <a:buNone/>
            </a:pP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2757322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3352" y="404664"/>
            <a:ext cx="5951959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7368" y="1268760"/>
            <a:ext cx="5807943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hu-HU" sz="2200" dirty="0"/>
              <a:t>pszichés nyugalom; </a:t>
            </a:r>
          </a:p>
          <a:p>
            <a:r>
              <a:rPr lang="hu-HU" sz="2200" dirty="0"/>
              <a:t>étrend; </a:t>
            </a:r>
          </a:p>
          <a:p>
            <a:r>
              <a:rPr lang="hu-HU" sz="2200" dirty="0"/>
              <a:t>gyógyszeres kezelés (</a:t>
            </a:r>
            <a:r>
              <a:rPr lang="hu-HU" sz="2200" dirty="0" err="1"/>
              <a:t>antacidák</a:t>
            </a:r>
            <a:r>
              <a:rPr lang="hu-HU" sz="2200" dirty="0"/>
              <a:t>, </a:t>
            </a:r>
            <a:r>
              <a:rPr lang="hu-HU" sz="2200" dirty="0" err="1"/>
              <a:t>protonpumpagátlók</a:t>
            </a:r>
            <a:r>
              <a:rPr lang="hu-HU" sz="2200" dirty="0"/>
              <a:t>, H</a:t>
            </a:r>
            <a:r>
              <a:rPr lang="hu-HU" sz="2200" baseline="-25000" dirty="0"/>
              <a:t>2</a:t>
            </a:r>
            <a:r>
              <a:rPr lang="hu-HU" sz="2200" dirty="0"/>
              <a:t> </a:t>
            </a:r>
            <a:r>
              <a:rPr lang="hu-HU" sz="2200" dirty="0" err="1"/>
              <a:t>antagonisták</a:t>
            </a:r>
            <a:r>
              <a:rPr lang="hu-HU" sz="2200" dirty="0"/>
              <a:t>, H. </a:t>
            </a:r>
            <a:r>
              <a:rPr lang="hu-HU" sz="2200" dirty="0" err="1"/>
              <a:t>pylori</a:t>
            </a:r>
            <a:r>
              <a:rPr lang="hu-HU" sz="2200" dirty="0"/>
              <a:t> </a:t>
            </a:r>
            <a:r>
              <a:rPr lang="hu-HU" sz="2200" dirty="0" err="1"/>
              <a:t>eradicatio-ja</a:t>
            </a:r>
            <a:r>
              <a:rPr lang="hu-HU" sz="2200" dirty="0"/>
              <a:t>, gyomornyálkahártya védelme).</a:t>
            </a:r>
          </a:p>
          <a:p>
            <a:r>
              <a:rPr lang="hu-HU" sz="2200" dirty="0"/>
              <a:t>Szükség esetén:</a:t>
            </a:r>
          </a:p>
          <a:p>
            <a:pPr lvl="1"/>
            <a:r>
              <a:rPr lang="hu-HU" sz="2000" dirty="0"/>
              <a:t>műtéti kezelés (</a:t>
            </a:r>
            <a:r>
              <a:rPr lang="hu-HU" sz="2000" dirty="0" err="1"/>
              <a:t>vagotómia</a:t>
            </a:r>
            <a:r>
              <a:rPr lang="hu-HU" sz="2000" dirty="0"/>
              <a:t>, </a:t>
            </a:r>
            <a:r>
              <a:rPr lang="hu-HU" sz="2000" dirty="0" err="1"/>
              <a:t>vagotómia</a:t>
            </a:r>
            <a:r>
              <a:rPr lang="hu-HU" sz="2000" dirty="0"/>
              <a:t> </a:t>
            </a:r>
            <a:r>
              <a:rPr lang="hu-HU" sz="2000" dirty="0" err="1"/>
              <a:t>pylorus</a:t>
            </a:r>
            <a:r>
              <a:rPr lang="hu-HU" sz="2000" dirty="0"/>
              <a:t> plasztikával, </a:t>
            </a:r>
            <a:r>
              <a:rPr lang="hu-HU" sz="2000" dirty="0" err="1"/>
              <a:t>Billroth</a:t>
            </a:r>
            <a:r>
              <a:rPr lang="hu-HU" sz="2000" dirty="0"/>
              <a:t> I vagy II) 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7032104" y="594047"/>
            <a:ext cx="4634769" cy="674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7464152" y="2492896"/>
            <a:ext cx="4202721" cy="2130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400" b="1" dirty="0">
                <a:solidFill>
                  <a:schemeClr val="tx2"/>
                </a:solidFill>
              </a:rPr>
              <a:t>Lehetséges szövődmények</a:t>
            </a:r>
            <a:endParaRPr lang="hu-HU" sz="2200" b="1" dirty="0">
              <a:solidFill>
                <a:schemeClr val="tx2"/>
              </a:solidFill>
            </a:endParaRPr>
          </a:p>
          <a:p>
            <a:r>
              <a:rPr lang="hu-HU" sz="2200" dirty="0"/>
              <a:t>vérzés;</a:t>
            </a:r>
          </a:p>
          <a:p>
            <a:r>
              <a:rPr lang="hu-HU" sz="2200" dirty="0"/>
              <a:t>perforáció;</a:t>
            </a:r>
          </a:p>
          <a:p>
            <a:r>
              <a:rPr lang="hu-HU" sz="2200" dirty="0" err="1"/>
              <a:t>stenosis</a:t>
            </a:r>
            <a:r>
              <a:rPr lang="hu-HU" sz="2200" dirty="0"/>
              <a:t> </a:t>
            </a:r>
            <a:r>
              <a:rPr lang="hu-HU" sz="2200" dirty="0" err="1"/>
              <a:t>pylori</a:t>
            </a:r>
            <a:r>
              <a:rPr lang="hu-HU" sz="2200" dirty="0"/>
              <a:t>;</a:t>
            </a:r>
          </a:p>
          <a:p>
            <a:r>
              <a:rPr lang="hu-HU" sz="2200" dirty="0" err="1"/>
              <a:t>carcinoma</a:t>
            </a: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2628670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83432" y="228607"/>
            <a:ext cx="10225135" cy="1066801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hu-HU" b="1" dirty="0" err="1"/>
              <a:t>Ulcus</a:t>
            </a:r>
            <a:r>
              <a:rPr lang="hu-HU" b="1" dirty="0"/>
              <a:t> </a:t>
            </a:r>
            <a:r>
              <a:rPr lang="hu-HU" b="1" dirty="0" err="1"/>
              <a:t>duodeni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83432" y="1772816"/>
            <a:ext cx="10369152" cy="30963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200" dirty="0"/>
              <a:t>Fekély (</a:t>
            </a:r>
            <a:r>
              <a:rPr lang="hu-HU" sz="2200" dirty="0" err="1"/>
              <a:t>ulcus</a:t>
            </a:r>
            <a:r>
              <a:rPr lang="hu-HU" sz="2200" dirty="0"/>
              <a:t>): Körülírt szövethiány, amely áttöri a </a:t>
            </a:r>
            <a:r>
              <a:rPr lang="hu-HU" sz="2200" dirty="0" err="1"/>
              <a:t>muscularis</a:t>
            </a:r>
            <a:r>
              <a:rPr lang="hu-HU" sz="2200" dirty="0"/>
              <a:t> </a:t>
            </a:r>
            <a:r>
              <a:rPr lang="hu-HU" sz="2200" dirty="0" err="1"/>
              <a:t>mucosaet</a:t>
            </a:r>
            <a:r>
              <a:rPr lang="hu-HU" sz="2200" dirty="0"/>
              <a:t> és többnyire a mélyebb, fali rétegeket is érinti. A </a:t>
            </a:r>
            <a:r>
              <a:rPr lang="hu-HU" sz="2200" dirty="0" err="1"/>
              <a:t>gastroduodenum</a:t>
            </a:r>
            <a:r>
              <a:rPr lang="hu-HU" sz="2200" dirty="0"/>
              <a:t> fekélyeinek kialakulásában az agresszív és védekező tényezők feltételezett egyensúlyának a megbomlása játssza a főszerepet. </a:t>
            </a:r>
          </a:p>
          <a:p>
            <a:pPr marL="0" indent="0" algn="just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08750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72919" y="332656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27448" y="1298448"/>
            <a:ext cx="10225136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Helicobacter</a:t>
            </a:r>
            <a:r>
              <a:rPr lang="hu-HU" sz="2200" dirty="0"/>
              <a:t> </a:t>
            </a:r>
            <a:r>
              <a:rPr lang="hu-HU" sz="2200" dirty="0" err="1"/>
              <a:t>pylori</a:t>
            </a:r>
            <a:r>
              <a:rPr lang="hu-HU" sz="2200" dirty="0"/>
              <a:t> fertőzés (gyengíti a védelmi tényezőket, és erősíti az agresszív faktorokat, mint fokozott gyomorsav elválasztás) genetikai faktorok (gyakrabban fordul elő 0-ás vércsoportú ún. „</a:t>
            </a:r>
            <a:r>
              <a:rPr lang="hu-HU" sz="2200" dirty="0" err="1"/>
              <a:t>non-secretoros</a:t>
            </a:r>
            <a:r>
              <a:rPr lang="hu-HU" sz="2200" dirty="0"/>
              <a:t>” egyénekben);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nem-szteroid </a:t>
            </a:r>
            <a:r>
              <a:rPr lang="hu-HU" sz="2200" dirty="0" err="1"/>
              <a:t>gyulladásgátlók</a:t>
            </a:r>
            <a:r>
              <a:rPr lang="hu-HU" sz="2200" dirty="0"/>
              <a:t> szedése (gátolja a prosztaglandinok </a:t>
            </a:r>
            <a:r>
              <a:rPr lang="hu-HU" sz="2200" dirty="0" err="1"/>
              <a:t>protektív</a:t>
            </a:r>
            <a:r>
              <a:rPr lang="hu-HU" sz="2200" dirty="0"/>
              <a:t> hatását);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pszichés tényezők;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Zollinger-Ellison</a:t>
            </a:r>
            <a:r>
              <a:rPr lang="hu-HU" sz="2200" dirty="0"/>
              <a:t> szindróma (</a:t>
            </a:r>
            <a:r>
              <a:rPr lang="hu-HU" sz="2200" dirty="0" err="1"/>
              <a:t>gasztrintermelő</a:t>
            </a:r>
            <a:r>
              <a:rPr lang="hu-HU" sz="2200" dirty="0"/>
              <a:t> daganat);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dohányzás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alkoholfogyasztás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hyperparathyreosis</a:t>
            </a:r>
            <a:endParaRPr lang="hu-HU" sz="2200" dirty="0"/>
          </a:p>
          <a:p>
            <a:pPr>
              <a:buFont typeface="Arial" panose="020B0604020202020204" pitchFamily="34" charset="0"/>
              <a:buChar char="•"/>
            </a:pP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2657528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75520" y="234014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Betegség tünetei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55440" y="1124744"/>
            <a:ext cx="10081120" cy="51125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késői, éjszakai, éhgyomri </a:t>
            </a:r>
            <a:r>
              <a:rPr lang="hu-HU" sz="2200" dirty="0" err="1"/>
              <a:t>epigastrialis</a:t>
            </a:r>
            <a:r>
              <a:rPr lang="hu-HU" sz="2200" dirty="0"/>
              <a:t> fájdalom;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émelygés;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epés hányás;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ritkán savhányás;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étvágytalanság;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jóllakottság érzése;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gyomorégés;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melaena</a:t>
            </a:r>
            <a:r>
              <a:rPr lang="hu-HU" sz="2200" dirty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testhőmérséklet csökkenhet;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alacsonyabb vérnyomás;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fájdalom és dohányzás szoros összefüggése;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H</a:t>
            </a:r>
            <a:r>
              <a:rPr lang="hu-HU" sz="2200" baseline="-25000" dirty="0"/>
              <a:t>2</a:t>
            </a:r>
            <a:r>
              <a:rPr lang="hu-HU" sz="2200" dirty="0"/>
              <a:t>- és protonpumpa-bénítókra való reagálás</a:t>
            </a:r>
          </a:p>
          <a:p>
            <a:pPr>
              <a:buFont typeface="Arial" panose="020B0604020202020204" pitchFamily="34" charset="0"/>
              <a:buChar char="•"/>
            </a:pP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3303261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0225" y="188647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8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anamnézis felvétel;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fizikális vizsgálatok (</a:t>
            </a:r>
            <a:r>
              <a:rPr lang="hu-HU" sz="2200" dirty="0" err="1"/>
              <a:t>epigastrialis</a:t>
            </a:r>
            <a:r>
              <a:rPr lang="hu-HU" sz="2200" dirty="0"/>
              <a:t> érzékenység, </a:t>
            </a:r>
            <a:r>
              <a:rPr lang="hu-HU" sz="2200" dirty="0" err="1"/>
              <a:t>haspuffadás</a:t>
            </a:r>
            <a:r>
              <a:rPr lang="hu-HU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gastroduodenoscopia</a:t>
            </a:r>
            <a:r>
              <a:rPr lang="hu-HU" sz="2200" dirty="0"/>
              <a:t> </a:t>
            </a:r>
            <a:r>
              <a:rPr lang="hu-HU" sz="2200" dirty="0" err="1"/>
              <a:t>biopsziás</a:t>
            </a:r>
            <a:r>
              <a:rPr lang="hu-HU" sz="2200" dirty="0"/>
              <a:t> mintavétellel az </a:t>
            </a:r>
            <a:r>
              <a:rPr lang="hu-HU" sz="2200" dirty="0" err="1"/>
              <a:t>antrum</a:t>
            </a:r>
            <a:r>
              <a:rPr lang="hu-HU" sz="2200" dirty="0"/>
              <a:t> és a corpus területéről;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laborvizsgálat (</a:t>
            </a:r>
            <a:r>
              <a:rPr lang="hu-HU" sz="2200" dirty="0" err="1"/>
              <a:t>We</a:t>
            </a:r>
            <a:r>
              <a:rPr lang="hu-HU" sz="2200" dirty="0"/>
              <a:t>, szerológia-ellenanyag, </a:t>
            </a:r>
            <a:r>
              <a:rPr lang="hu-HU" sz="2200" dirty="0" err="1"/>
              <a:t>Ca-</a:t>
            </a:r>
            <a:r>
              <a:rPr lang="hu-HU" sz="2200" dirty="0"/>
              <a:t> és </a:t>
            </a:r>
            <a:r>
              <a:rPr lang="hu-HU" sz="2200" dirty="0" err="1"/>
              <a:t>parathormonszint</a:t>
            </a:r>
            <a:r>
              <a:rPr lang="hu-HU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Helicobacter</a:t>
            </a:r>
            <a:r>
              <a:rPr lang="hu-HU" sz="2200" dirty="0"/>
              <a:t> kimutatása (</a:t>
            </a:r>
            <a:r>
              <a:rPr lang="hu-HU" sz="2200" dirty="0" err="1"/>
              <a:t>ureázteszt</a:t>
            </a:r>
            <a:r>
              <a:rPr lang="hu-HU" sz="2200" dirty="0"/>
              <a:t>, szövettan, kilégzés teszt);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székletvér vizsgálat</a:t>
            </a:r>
          </a:p>
          <a:p>
            <a:pPr>
              <a:buFont typeface="Arial" panose="020B0604020202020204" pitchFamily="34" charset="0"/>
              <a:buChar char="•"/>
            </a:pP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819671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0225" y="188647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3392" y="1340768"/>
            <a:ext cx="6552728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200" dirty="0"/>
              <a:t>Konzervatív kezelés: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HP-pozitív </a:t>
            </a:r>
            <a:r>
              <a:rPr lang="hu-HU" sz="2200" dirty="0" err="1"/>
              <a:t>ulcus</a:t>
            </a:r>
            <a:r>
              <a:rPr lang="hu-HU" sz="2200" dirty="0"/>
              <a:t> esetén: gyógyszerterápia (PPI+ 2 antibiotikum 7 napon át)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HP-negatív </a:t>
            </a:r>
            <a:r>
              <a:rPr lang="hu-HU" sz="2200" dirty="0" err="1"/>
              <a:t>ulcus</a:t>
            </a:r>
            <a:r>
              <a:rPr lang="hu-HU" sz="2200" dirty="0"/>
              <a:t> esetén: dohányzás, stressz csökkentése, NSAID készítmények mellőzése főleg az NSAID+ </a:t>
            </a:r>
            <a:r>
              <a:rPr lang="hu-HU" sz="2200" dirty="0" err="1"/>
              <a:t>glükokortikoidok</a:t>
            </a:r>
            <a:r>
              <a:rPr lang="hu-HU" sz="2200" dirty="0"/>
              <a:t> együttes adása, savképzést csökkentő gyógyszerek adása + PPI (</a:t>
            </a:r>
            <a:r>
              <a:rPr lang="hu-HU" sz="2200" dirty="0" err="1"/>
              <a:t>protonpumpagátló</a:t>
            </a:r>
            <a:r>
              <a:rPr lang="hu-HU" sz="2200" dirty="0"/>
              <a:t>) és H</a:t>
            </a:r>
            <a:r>
              <a:rPr lang="hu-HU" sz="2200" baseline="-25000" dirty="0"/>
              <a:t>2</a:t>
            </a:r>
            <a:r>
              <a:rPr lang="hu-HU" sz="2200" dirty="0"/>
              <a:t>-receptor-antagonista (H</a:t>
            </a:r>
            <a:r>
              <a:rPr lang="hu-HU" sz="2200" baseline="-25000" dirty="0"/>
              <a:t>2</a:t>
            </a:r>
            <a:r>
              <a:rPr lang="hu-HU" sz="2200" dirty="0"/>
              <a:t>-blokkoló)</a:t>
            </a:r>
          </a:p>
          <a:p>
            <a:pPr marL="0" indent="0">
              <a:buNone/>
            </a:pPr>
            <a:r>
              <a:rPr lang="hu-HU" sz="2200" dirty="0"/>
              <a:t>Sebészi kezelés: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műtét</a:t>
            </a:r>
          </a:p>
          <a:p>
            <a:pPr>
              <a:buFont typeface="Arial" panose="020B0604020202020204" pitchFamily="34" charset="0"/>
              <a:buChar char="•"/>
            </a:pPr>
            <a:endParaRPr lang="hu-HU" sz="2200" dirty="0"/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7501235" y="2428274"/>
            <a:ext cx="4655840" cy="3850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sz="2400" b="1" dirty="0">
                <a:solidFill>
                  <a:schemeClr val="tx2"/>
                </a:solidFill>
              </a:rPr>
              <a:t>Lehetséges szövődmények</a:t>
            </a:r>
            <a:endParaRPr lang="hu-HU" sz="2200" b="1" dirty="0">
              <a:solidFill>
                <a:schemeClr val="tx2"/>
              </a:solidFill>
            </a:endParaRPr>
          </a:p>
          <a:p>
            <a:r>
              <a:rPr lang="hu-HU" sz="2200" dirty="0"/>
              <a:t>vérzés (gyakori </a:t>
            </a:r>
            <a:r>
              <a:rPr lang="hu-HU" sz="2200" dirty="0" err="1"/>
              <a:t>stressz-ulcusban</a:t>
            </a:r>
            <a:r>
              <a:rPr lang="hu-HU" sz="2200" dirty="0"/>
              <a:t> és NSAID okozta fekélyben)</a:t>
            </a:r>
          </a:p>
          <a:p>
            <a:r>
              <a:rPr lang="hu-HU" sz="2200" dirty="0"/>
              <a:t>perforáció (azonnali műtéti beavatkozást igényel)</a:t>
            </a:r>
          </a:p>
          <a:p>
            <a:r>
              <a:rPr lang="hu-HU" sz="2200" dirty="0"/>
              <a:t>penetráció (gyakran a </a:t>
            </a:r>
            <a:r>
              <a:rPr lang="hu-HU" sz="2200" dirty="0" err="1"/>
              <a:t>pancreasba</a:t>
            </a:r>
            <a:r>
              <a:rPr lang="hu-HU" sz="2200" dirty="0"/>
              <a:t>)</a:t>
            </a:r>
          </a:p>
          <a:p>
            <a:r>
              <a:rPr lang="hu-HU" sz="2200" dirty="0"/>
              <a:t>heges </a:t>
            </a:r>
            <a:r>
              <a:rPr lang="hu-HU" sz="2200" dirty="0" err="1"/>
              <a:t>pylorusstenosis</a:t>
            </a:r>
            <a:endParaRPr lang="hu-HU" sz="2200" dirty="0"/>
          </a:p>
          <a:p>
            <a:r>
              <a:rPr lang="hu-HU" sz="2200" dirty="0"/>
              <a:t>idült </a:t>
            </a:r>
            <a:r>
              <a:rPr lang="hu-HU" sz="2200" dirty="0" err="1"/>
              <a:t>ulcus</a:t>
            </a:r>
            <a:r>
              <a:rPr lang="hu-HU" sz="2200" dirty="0"/>
              <a:t> daganatos elfajulása</a:t>
            </a:r>
          </a:p>
          <a:p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3151107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27939" y="1811382"/>
            <a:ext cx="11820816" cy="1305567"/>
          </a:xfrm>
        </p:spPr>
        <p:txBody>
          <a:bodyPr/>
          <a:lstStyle/>
          <a:p>
            <a:pPr algn="ctr"/>
            <a:r>
              <a:rPr lang="hu-HU" sz="3200" dirty="0"/>
              <a:t>Ápolás szakmai alapismeretek: gyakrabban előforduló betegségek lényege, diagnosztikája és terápiája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41445" y="4037151"/>
            <a:ext cx="11010919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Emésztőrendszer népegészségügyi jelentőségű megbetegedései, alkalmazott gyógyszeres terápia 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6178"/>
            <a:ext cx="1924594" cy="210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5086" y="0"/>
            <a:ext cx="1436914" cy="202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35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29172" y="191589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9172" y="1268760"/>
            <a:ext cx="11017224" cy="637902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hu-HU" sz="22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Ápolási anamnézis felvétele</a:t>
            </a:r>
          </a:p>
          <a:p>
            <a:r>
              <a:rPr lang="hu-HU" sz="22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Vitális paraméter ellenőrzés </a:t>
            </a:r>
            <a:r>
              <a:rPr lang="hu-HU" sz="2200" i="1" dirty="0">
                <a:solidFill>
                  <a:prstClr val="black"/>
                </a:solidFill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200" b="1" i="1" dirty="0"/>
              <a:t>Vizsgálatok előkészítési, közreműködési, valamint a vizsgálatokat követő ápolói feladatok </a:t>
            </a:r>
            <a:r>
              <a:rPr lang="hu-HU" sz="2200" dirty="0"/>
              <a:t>(</a:t>
            </a:r>
            <a:r>
              <a:rPr lang="hu-HU" sz="2200" dirty="0" err="1"/>
              <a:t>gastroduodenoscopia</a:t>
            </a:r>
            <a:r>
              <a:rPr lang="hu-HU" sz="2200" dirty="0"/>
              <a:t>,  gyors </a:t>
            </a:r>
            <a:r>
              <a:rPr lang="hu-HU" sz="2200" dirty="0" err="1"/>
              <a:t>ureázteszt</a:t>
            </a:r>
            <a:r>
              <a:rPr lang="hu-HU" sz="2200" dirty="0"/>
              <a:t>, kontrasztanyagos RTG  vizsgálat, székletvér meghatározás).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b="1" i="1" dirty="0"/>
              <a:t>Vérvétel</a:t>
            </a:r>
            <a:r>
              <a:rPr lang="hu-HU" sz="2200" dirty="0"/>
              <a:t> (We, szerológia, </a:t>
            </a:r>
            <a:r>
              <a:rPr lang="hu-HU" sz="2200" dirty="0" err="1"/>
              <a:t>parathormon</a:t>
            </a:r>
            <a:r>
              <a:rPr lang="hu-HU" sz="2200" dirty="0"/>
              <a:t>, </a:t>
            </a:r>
            <a:r>
              <a:rPr lang="hu-HU" sz="2200" dirty="0" err="1"/>
              <a:t>Ca</a:t>
            </a:r>
            <a:r>
              <a:rPr lang="hu-HU" sz="2200" dirty="0"/>
              <a:t>)</a:t>
            </a:r>
          </a:p>
          <a:p>
            <a:r>
              <a:rPr lang="hu-HU" sz="2200" b="1" i="1" dirty="0"/>
              <a:t>Diétás étrend:</a:t>
            </a:r>
          </a:p>
          <a:p>
            <a:pPr lvl="1"/>
            <a:r>
              <a:rPr lang="hu-HU" sz="1800" dirty="0"/>
              <a:t>Naponta többször egyen keveset, ne legyen üres a gyomor.  </a:t>
            </a:r>
          </a:p>
          <a:p>
            <a:pPr lvl="1"/>
            <a:r>
              <a:rPr lang="hu-HU" sz="1800" dirty="0"/>
              <a:t>Puffasztó, savtermelő ételek kerülése. </a:t>
            </a:r>
          </a:p>
          <a:p>
            <a:pPr lvl="1"/>
            <a:r>
              <a:rPr lang="hu-HU" sz="1800" dirty="0"/>
              <a:t>Dietetikus bevonásával egyéni étrendet állítunk fel a páciens részére. </a:t>
            </a:r>
          </a:p>
          <a:p>
            <a:r>
              <a:rPr lang="hu-HU" sz="2200" dirty="0"/>
              <a:t>Beteg orientáltságának felmérése annak kapcsán, hogy miben igényel segítséget. </a:t>
            </a:r>
          </a:p>
          <a:p>
            <a:r>
              <a:rPr lang="hu-HU" sz="2200" b="1" i="1" dirty="0"/>
              <a:t>Ágy feji részét megemeljük </a:t>
            </a:r>
            <a:r>
              <a:rPr lang="hu-HU" sz="2200" dirty="0"/>
              <a:t>az </a:t>
            </a:r>
            <a:r>
              <a:rPr lang="hu-HU" sz="2200" dirty="0" err="1"/>
              <a:t>apsiráció</a:t>
            </a:r>
            <a:r>
              <a:rPr lang="hu-HU" sz="2200" dirty="0"/>
              <a:t> elkerülése érdekében</a:t>
            </a:r>
          </a:p>
          <a:p>
            <a:r>
              <a:rPr lang="hu-HU" sz="2200" b="1" i="1" dirty="0"/>
              <a:t>Folyadékegyenleg vezetése</a:t>
            </a:r>
          </a:p>
          <a:p>
            <a:pPr>
              <a:buFont typeface="Arial" panose="020B0604020202020204" pitchFamily="34" charset="0"/>
              <a:buChar char="•"/>
            </a:pP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988437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416" y="228607"/>
            <a:ext cx="10513167" cy="1066801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hu-HU" b="1" dirty="0" err="1"/>
              <a:t>Colitis</a:t>
            </a:r>
            <a:r>
              <a:rPr lang="hu-HU" b="1" dirty="0"/>
              <a:t> </a:t>
            </a:r>
            <a:r>
              <a:rPr lang="hu-HU" b="1" dirty="0" err="1"/>
              <a:t>ulcerosa</a:t>
            </a:r>
            <a:r>
              <a:rPr lang="hu-HU" b="1" dirty="0"/>
              <a:t> 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9415" y="1556792"/>
            <a:ext cx="10513167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200" dirty="0"/>
              <a:t>A vastagbél folyamatosan terjedő, a nyálkahártyafelszín kifekélyesedésével járó idült, gyulladásos megbetegedése. Mai tudásunk szerint a betegség kialakulásához genetikai hajlam, környezeti tényezők (fertőzés és/vagy normális bakteriális bélflóra), nyálkahártya-eltérés (</a:t>
            </a:r>
            <a:r>
              <a:rPr lang="hu-HU" sz="2200" dirty="0" err="1"/>
              <a:t>epithel</a:t>
            </a:r>
            <a:r>
              <a:rPr lang="hu-HU" sz="2200" dirty="0"/>
              <a:t> </a:t>
            </a:r>
            <a:r>
              <a:rPr lang="hu-HU" sz="2200" dirty="0" err="1"/>
              <a:t>barrier</a:t>
            </a:r>
            <a:r>
              <a:rPr lang="hu-HU" sz="2200" dirty="0"/>
              <a:t> elégtelensége, vascularis, idegi eltérés, </a:t>
            </a:r>
            <a:r>
              <a:rPr lang="hu-HU" sz="2200" dirty="0" err="1"/>
              <a:t>autoimmunitás</a:t>
            </a:r>
            <a:r>
              <a:rPr lang="hu-HU" sz="2200" dirty="0"/>
              <a:t>) szükségesek. A betegség legtöbbször </a:t>
            </a:r>
            <a:r>
              <a:rPr lang="hu-HU" sz="2200" dirty="0" err="1"/>
              <a:t>distalisan</a:t>
            </a:r>
            <a:r>
              <a:rPr lang="hu-HU" sz="2200" dirty="0"/>
              <a:t>, a </a:t>
            </a:r>
            <a:r>
              <a:rPr lang="hu-HU" sz="2200" dirty="0" err="1"/>
              <a:t>rectumban</a:t>
            </a:r>
            <a:r>
              <a:rPr lang="hu-HU" sz="2200" dirty="0"/>
              <a:t> kezdődik és a vastagbélben </a:t>
            </a:r>
            <a:r>
              <a:rPr lang="hu-HU" sz="2200" dirty="0" err="1"/>
              <a:t>proximalis</a:t>
            </a:r>
            <a:r>
              <a:rPr lang="hu-HU" sz="2200" dirty="0"/>
              <a:t> irányba továbbterjed, a végbél mindig érintett. Nyálkahártya érintettség.</a:t>
            </a:r>
          </a:p>
          <a:p>
            <a:pPr marL="0" indent="0" algn="just">
              <a:buNone/>
            </a:pPr>
            <a:r>
              <a:rPr lang="hu-HU" sz="2000" i="1" dirty="0">
                <a:solidFill>
                  <a:srgbClr val="C00000"/>
                </a:solidFill>
              </a:rPr>
              <a:t>A </a:t>
            </a:r>
            <a:r>
              <a:rPr lang="hu-HU" sz="2000" i="1" dirty="0" err="1">
                <a:solidFill>
                  <a:srgbClr val="C00000"/>
                </a:solidFill>
              </a:rPr>
              <a:t>colitis</a:t>
            </a:r>
            <a:r>
              <a:rPr lang="hu-HU" sz="2000" i="1" dirty="0">
                <a:solidFill>
                  <a:srgbClr val="C00000"/>
                </a:solidFill>
              </a:rPr>
              <a:t> </a:t>
            </a:r>
            <a:r>
              <a:rPr lang="hu-HU" sz="2000" i="1" dirty="0" err="1">
                <a:solidFill>
                  <a:srgbClr val="C00000"/>
                </a:solidFill>
              </a:rPr>
              <a:t>ulcerosa</a:t>
            </a:r>
            <a:r>
              <a:rPr lang="hu-HU" sz="2000" i="1" dirty="0">
                <a:solidFill>
                  <a:srgbClr val="C00000"/>
                </a:solidFill>
              </a:rPr>
              <a:t> csak és kizárólag a vastagbelet </a:t>
            </a:r>
          </a:p>
          <a:p>
            <a:pPr marL="0" indent="0" algn="just">
              <a:buNone/>
            </a:pPr>
            <a:r>
              <a:rPr lang="hu-HU" sz="2000" i="1" dirty="0">
                <a:solidFill>
                  <a:srgbClr val="C00000"/>
                </a:solidFill>
              </a:rPr>
              <a:t>érintő gyulladásos folyamat</a:t>
            </a:r>
            <a:r>
              <a:rPr lang="hu-HU" sz="2000" dirty="0"/>
              <a:t>. </a:t>
            </a:r>
          </a:p>
          <a:p>
            <a:pPr marL="0" indent="0" algn="just">
              <a:buNone/>
            </a:pPr>
            <a:endParaRPr lang="hu-HU" sz="2200" dirty="0"/>
          </a:p>
        </p:txBody>
      </p:sp>
      <p:sp>
        <p:nvSpPr>
          <p:cNvPr id="4" name="Téglalap 3"/>
          <p:cNvSpPr/>
          <p:nvPr/>
        </p:nvSpPr>
        <p:spPr>
          <a:xfrm>
            <a:off x="7597831" y="6488668"/>
            <a:ext cx="1932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dirty="0">
                <a:solidFill>
                  <a:schemeClr val="bg1">
                    <a:lumMod val="65000"/>
                  </a:schemeClr>
                </a:solidFill>
              </a:rPr>
              <a:t>http://www.colitis-hilfe.de</a:t>
            </a:r>
            <a:r>
              <a:rPr lang="hu-HU" dirty="0">
                <a:solidFill>
                  <a:schemeClr val="bg1">
                    <a:lumMod val="65000"/>
                  </a:schemeClr>
                </a:solidFill>
              </a:rPr>
              <a:t>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4021054"/>
            <a:ext cx="2826788" cy="250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870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1384" y="647552"/>
            <a:ext cx="4968552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1384" y="1700808"/>
            <a:ext cx="540060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kialakulásának oka ismeretlen, de egyes kutatások autoimmun folyamatokat, genetikát és környezeti faktorokat tesznek felelőssé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744072" y="664433"/>
            <a:ext cx="4343078" cy="674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3200" dirty="0"/>
              <a:t>Betegség tünetei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6404952" y="1621102"/>
            <a:ext cx="5787048" cy="5097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200" dirty="0"/>
              <a:t>panaszos és tünetmentes időszakok váltják egymást;</a:t>
            </a:r>
          </a:p>
          <a:p>
            <a:r>
              <a:rPr lang="hu-HU" sz="2200" u="sng" dirty="0" err="1"/>
              <a:t>relapsus</a:t>
            </a:r>
            <a:r>
              <a:rPr lang="hu-HU" sz="2200" u="sng" dirty="0"/>
              <a:t> időszakban:</a:t>
            </a:r>
            <a:r>
              <a:rPr lang="hu-HU" sz="2200" dirty="0"/>
              <a:t> étkezés utáni </a:t>
            </a:r>
            <a:r>
              <a:rPr lang="hu-HU" sz="2200" dirty="0" err="1"/>
              <a:t>diszkomfort</a:t>
            </a:r>
            <a:r>
              <a:rPr lang="hu-HU" sz="2200" dirty="0"/>
              <a:t> érzés; székrekedés;  hőemelkedés/láz;  </a:t>
            </a:r>
            <a:r>
              <a:rPr lang="hu-HU" sz="2200" dirty="0" err="1"/>
              <a:t>anaemia</a:t>
            </a:r>
            <a:r>
              <a:rPr lang="hu-HU" sz="2200" dirty="0"/>
              <a:t>;  hasi görcsök/fájdalom;  véres-nyákos hasmenés;  </a:t>
            </a:r>
            <a:r>
              <a:rPr lang="hu-HU" sz="2200" dirty="0" err="1"/>
              <a:t>tenesmus</a:t>
            </a:r>
            <a:r>
              <a:rPr lang="hu-HU" sz="2200" dirty="0"/>
              <a:t> (székelési inger); étvágytalanság;  súlyvesztés;  hányinger; hányás; szájszárazság; fokozott bél hangok;  allergiás bőrképek; ízületi panaszok; </a:t>
            </a:r>
          </a:p>
          <a:p>
            <a:r>
              <a:rPr lang="hu-HU" sz="2200" u="sng" dirty="0"/>
              <a:t>remisszió időszaka:</a:t>
            </a:r>
            <a:r>
              <a:rPr lang="hu-HU" sz="2200" dirty="0"/>
              <a:t> a tünetek megszűnnek akár hónapokra is</a:t>
            </a:r>
          </a:p>
        </p:txBody>
      </p:sp>
    </p:spTree>
    <p:extLst>
      <p:ext uri="{BB962C8B-B14F-4D97-AF65-F5344CB8AC3E}">
        <p14:creationId xmlns:p14="http://schemas.microsoft.com/office/powerpoint/2010/main" val="579293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92564" y="476672"/>
            <a:ext cx="10776043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1424" y="1298448"/>
            <a:ext cx="10801200" cy="349870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hu-HU" sz="2200" dirty="0"/>
              <a:t>anamnézis;</a:t>
            </a:r>
          </a:p>
          <a:p>
            <a:r>
              <a:rPr lang="hu-HU" sz="2200" dirty="0" err="1"/>
              <a:t>anus</a:t>
            </a:r>
            <a:r>
              <a:rPr lang="hu-HU" sz="2200" dirty="0"/>
              <a:t> megtekintése;</a:t>
            </a:r>
          </a:p>
          <a:p>
            <a:r>
              <a:rPr lang="hu-HU" sz="2200" dirty="0" err="1"/>
              <a:t>rectális</a:t>
            </a:r>
            <a:r>
              <a:rPr lang="hu-HU" sz="2200" dirty="0"/>
              <a:t> digitális vizsgálat;</a:t>
            </a:r>
          </a:p>
          <a:p>
            <a:r>
              <a:rPr lang="hu-HU" sz="2200" dirty="0" err="1"/>
              <a:t>rectoscopia</a:t>
            </a:r>
            <a:r>
              <a:rPr lang="hu-HU" sz="2200" dirty="0"/>
              <a:t>; </a:t>
            </a:r>
          </a:p>
          <a:p>
            <a:r>
              <a:rPr lang="hu-HU" sz="2200" dirty="0" err="1"/>
              <a:t>colonoscopia</a:t>
            </a:r>
            <a:r>
              <a:rPr lang="hu-HU" sz="2200" dirty="0"/>
              <a:t> </a:t>
            </a:r>
            <a:r>
              <a:rPr lang="hu-HU" sz="2200" dirty="0" err="1"/>
              <a:t>biopsziával</a:t>
            </a:r>
            <a:r>
              <a:rPr lang="hu-HU" sz="2200" dirty="0"/>
              <a:t> (5 különböző colon területről, beleértve a </a:t>
            </a:r>
            <a:r>
              <a:rPr lang="hu-HU" sz="2200" dirty="0" err="1"/>
              <a:t>rectumot</a:t>
            </a:r>
            <a:r>
              <a:rPr lang="hu-HU" sz="2200" dirty="0"/>
              <a:t> is); </a:t>
            </a:r>
          </a:p>
          <a:p>
            <a:r>
              <a:rPr lang="hu-HU" sz="2200" dirty="0"/>
              <a:t>laborvizsgálat (teljes vérkép, gyulladásos paraméterek, nátriumszint, szérum albumin); </a:t>
            </a:r>
          </a:p>
          <a:p>
            <a:r>
              <a:rPr lang="hu-HU" sz="2200" dirty="0"/>
              <a:t>székletvér kimutatás illetve a széklet </a:t>
            </a:r>
            <a:r>
              <a:rPr lang="hu-HU" sz="2200" dirty="0" err="1"/>
              <a:t>bakterológiai</a:t>
            </a:r>
            <a:r>
              <a:rPr lang="hu-HU" sz="2200" dirty="0"/>
              <a:t> vizsgálata;</a:t>
            </a:r>
          </a:p>
          <a:p>
            <a:r>
              <a:rPr lang="hu-HU" sz="2200" dirty="0"/>
              <a:t>kontroll </a:t>
            </a:r>
            <a:r>
              <a:rPr lang="hu-HU" sz="2200" dirty="0" err="1"/>
              <a:t>colonoscopia</a:t>
            </a:r>
            <a:r>
              <a:rPr lang="hu-HU" sz="2200" dirty="0"/>
              <a:t> a </a:t>
            </a:r>
            <a:r>
              <a:rPr lang="hu-HU" sz="2200" dirty="0" err="1"/>
              <a:t>coloncarcinoma</a:t>
            </a:r>
            <a:r>
              <a:rPr lang="hu-HU" sz="2200" dirty="0"/>
              <a:t> korai diagnosztizálására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911424" y="4742730"/>
            <a:ext cx="10729192" cy="2497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400" b="1" dirty="0" err="1">
                <a:solidFill>
                  <a:schemeClr val="tx2"/>
                </a:solidFill>
              </a:rPr>
              <a:t>Rectális</a:t>
            </a:r>
            <a:r>
              <a:rPr lang="hu-HU" sz="2400" b="1" dirty="0">
                <a:solidFill>
                  <a:schemeClr val="tx2"/>
                </a:solidFill>
              </a:rPr>
              <a:t> digitális vizsgálat</a:t>
            </a:r>
            <a:endParaRPr lang="hu-HU" sz="2200" b="1" dirty="0">
              <a:solidFill>
                <a:schemeClr val="tx2"/>
              </a:solidFill>
            </a:endParaRPr>
          </a:p>
          <a:p>
            <a:r>
              <a:rPr lang="hu-HU" sz="2200" dirty="0"/>
              <a:t>Végbélen keresztül, tapintással végzett vizsgálat. </a:t>
            </a:r>
          </a:p>
          <a:p>
            <a:r>
              <a:rPr lang="hu-HU" sz="2200" dirty="0"/>
              <a:t>A páciensnek bal oldalára kell fordulnia és lábait térdben felhúzni.</a:t>
            </a:r>
          </a:p>
          <a:p>
            <a:r>
              <a:rPr lang="hu-HU" sz="2200" dirty="0"/>
              <a:t>A </a:t>
            </a:r>
            <a:r>
              <a:rPr lang="hu-HU" sz="2200" dirty="0" err="1"/>
              <a:t>perianalis</a:t>
            </a:r>
            <a:r>
              <a:rPr lang="hu-HU" sz="2200" dirty="0"/>
              <a:t> tájék megtekinthetővé válik és a vizsgálat elvégezhető. </a:t>
            </a:r>
          </a:p>
        </p:txBody>
      </p:sp>
    </p:spTree>
    <p:extLst>
      <p:ext uri="{BB962C8B-B14F-4D97-AF65-F5344CB8AC3E}">
        <p14:creationId xmlns:p14="http://schemas.microsoft.com/office/powerpoint/2010/main" val="1721640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219" y="404664"/>
            <a:ext cx="5616624" cy="674713"/>
          </a:xfrm>
        </p:spPr>
        <p:txBody>
          <a:bodyPr>
            <a:normAutofit/>
          </a:bodyPr>
          <a:lstStyle/>
          <a:p>
            <a:pPr algn="ctr"/>
            <a:r>
              <a:rPr lang="hu-HU" sz="3600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5360" y="1484784"/>
            <a:ext cx="5753483" cy="493776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2400" dirty="0"/>
              <a:t>Konzervatív kezelés: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étrendi változtatások;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tápláltsági állapot felmérését követően esetleg átmeneti szondatáplálás vagy </a:t>
            </a:r>
            <a:r>
              <a:rPr lang="hu-HU" sz="2400" dirty="0" err="1"/>
              <a:t>parenterális</a:t>
            </a:r>
            <a:r>
              <a:rPr lang="hu-HU" sz="2400" dirty="0"/>
              <a:t> táplálás;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táplálkozási tanácsadás;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tápláltsági szint fenn tartása;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gyógyszeres kezelés: </a:t>
            </a:r>
            <a:r>
              <a:rPr lang="hu-HU" sz="2400" dirty="0" err="1"/>
              <a:t>retard</a:t>
            </a:r>
            <a:r>
              <a:rPr lang="hu-HU" sz="2400" dirty="0"/>
              <a:t> készítményű 5-aminoszalicilsav; helyileg ható </a:t>
            </a:r>
            <a:r>
              <a:rPr lang="hu-HU" sz="2400" dirty="0" err="1"/>
              <a:t>kortikoszteroidok</a:t>
            </a:r>
            <a:r>
              <a:rPr lang="hu-HU" sz="2400" dirty="0"/>
              <a:t>; szisztémásan ható </a:t>
            </a:r>
            <a:r>
              <a:rPr lang="hu-HU" sz="2400" dirty="0" err="1"/>
              <a:t>kortkoszteroidok</a:t>
            </a:r>
            <a:r>
              <a:rPr lang="hu-HU" sz="2400" dirty="0"/>
              <a:t>; </a:t>
            </a:r>
            <a:r>
              <a:rPr lang="hu-HU" sz="2400" dirty="0" err="1"/>
              <a:t>immunszuppresszánsok</a:t>
            </a:r>
            <a:r>
              <a:rPr lang="hu-HU" sz="2400" dirty="0"/>
              <a:t>; vitaminok; vas; antibiotikum terápia;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transzfúzió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sz="2400" dirty="0"/>
              <a:t>Sebészti kezelés: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műtéti eljárás: </a:t>
            </a:r>
            <a:r>
              <a:rPr lang="hu-HU" sz="2400" dirty="0" err="1"/>
              <a:t>colectomia</a:t>
            </a:r>
            <a:endParaRPr lang="hu-HU" sz="24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6960096" y="1664252"/>
            <a:ext cx="4945752" cy="457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sz="2400" b="1">
                <a:solidFill>
                  <a:schemeClr val="tx2"/>
                </a:solidFill>
              </a:rPr>
              <a:t>Lehetséges szövődmények</a:t>
            </a:r>
          </a:p>
          <a:p>
            <a:r>
              <a:rPr lang="hu-HU" sz="2200"/>
              <a:t>gyermekkorban növekedési zavar;</a:t>
            </a:r>
          </a:p>
          <a:p>
            <a:r>
              <a:rPr lang="hu-HU" sz="2200"/>
              <a:t>fogyás;</a:t>
            </a:r>
          </a:p>
          <a:p>
            <a:r>
              <a:rPr lang="hu-HU" sz="2200"/>
              <a:t>masszív vérzés;</a:t>
            </a:r>
          </a:p>
          <a:p>
            <a:r>
              <a:rPr lang="hu-HU" sz="2200"/>
              <a:t>toxikus vastagbéltágulat ( </a:t>
            </a:r>
            <a:r>
              <a:rPr lang="hu-HU" sz="2200">
                <a:sym typeface="Wingdings"/>
              </a:rPr>
              <a:t></a:t>
            </a:r>
            <a:r>
              <a:rPr lang="hu-HU" sz="2200"/>
              <a:t>akut has, perforáció és vérzés);</a:t>
            </a:r>
          </a:p>
          <a:p>
            <a:r>
              <a:rPr lang="hu-HU" sz="2200"/>
              <a:t>carcinoma kockázat;</a:t>
            </a:r>
          </a:p>
          <a:p>
            <a:r>
              <a:rPr lang="hu-HU" sz="2200"/>
              <a:t>késői szövődményként amyloidosis;</a:t>
            </a:r>
          </a:p>
          <a:p>
            <a:r>
              <a:rPr lang="hu-HU" sz="2200"/>
              <a:t>extraintestinalis tünetek (pl.: sclerotizáló cholangitis, arthritis, iritis)</a:t>
            </a: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1356027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42568" y="217714"/>
            <a:ext cx="11053112" cy="1320800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298448"/>
            <a:ext cx="11319048" cy="55595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hu-HU" sz="22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Ápolási anamnézis felvétele</a:t>
            </a:r>
          </a:p>
          <a:p>
            <a:r>
              <a:rPr lang="hu-HU" sz="22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Vitális paraméter ellenőrzés </a:t>
            </a:r>
            <a:r>
              <a:rPr lang="hu-HU" sz="2200" i="1" dirty="0">
                <a:solidFill>
                  <a:prstClr val="black"/>
                </a:solidFill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200" b="1" i="1" dirty="0"/>
              <a:t>Vizsgálatok előkészítési, közreműködési, valamint a vizsgálatokat követő ápolói feladatok </a:t>
            </a:r>
            <a:r>
              <a:rPr lang="hu-HU" sz="2200" dirty="0"/>
              <a:t> (</a:t>
            </a:r>
            <a:r>
              <a:rPr lang="hu-HU" sz="2200" dirty="0" err="1"/>
              <a:t>colonoscopia</a:t>
            </a:r>
            <a:r>
              <a:rPr lang="hu-HU" sz="2200" dirty="0"/>
              <a:t>, báriumos </a:t>
            </a:r>
            <a:r>
              <a:rPr lang="hu-HU" sz="2200" dirty="0" err="1"/>
              <a:t>irrigoscopia</a:t>
            </a:r>
            <a:r>
              <a:rPr lang="hu-HU" sz="2200" dirty="0"/>
              <a:t>, </a:t>
            </a:r>
            <a:r>
              <a:rPr lang="hu-HU" sz="2200" dirty="0" err="1"/>
              <a:t>rectosigmoideoscopia</a:t>
            </a:r>
            <a:r>
              <a:rPr lang="hu-HU" sz="2200" dirty="0"/>
              <a:t>, báriummal végzett RTG).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b="1" i="1" dirty="0"/>
              <a:t>Vérvétel</a:t>
            </a:r>
            <a:r>
              <a:rPr lang="hu-HU" sz="2200" dirty="0"/>
              <a:t> (</a:t>
            </a:r>
            <a:r>
              <a:rPr lang="hu-HU" sz="2200" dirty="0" err="1"/>
              <a:t>fvs</a:t>
            </a:r>
            <a:r>
              <a:rPr lang="hu-HU" sz="2200" dirty="0"/>
              <a:t>, We, CRP, teljes vérkép, Na, szérum albumin)</a:t>
            </a:r>
          </a:p>
          <a:p>
            <a:r>
              <a:rPr lang="hu-HU" sz="2000" b="1" i="1" dirty="0"/>
              <a:t>Beteg tápláltsági állapotának (MUST)</a:t>
            </a:r>
            <a:r>
              <a:rPr lang="hu-HU" sz="2000" i="1" dirty="0"/>
              <a:t> és táplálkozási problémáinak felmérése.  </a:t>
            </a:r>
            <a:r>
              <a:rPr lang="hu-HU" sz="2000" b="1" i="1" dirty="0"/>
              <a:t>BMI index számolása</a:t>
            </a:r>
            <a:r>
              <a:rPr lang="hu-HU" sz="2000" i="1" dirty="0"/>
              <a:t>. </a:t>
            </a:r>
          </a:p>
          <a:p>
            <a:r>
              <a:rPr lang="hu-HU" sz="2000" i="1" dirty="0"/>
              <a:t>Dietetikus bevonásával </a:t>
            </a:r>
            <a:r>
              <a:rPr lang="hu-HU" sz="2000" b="1" i="1" dirty="0"/>
              <a:t>diétás étrend felállítása</a:t>
            </a:r>
            <a:r>
              <a:rPr lang="hu-HU" sz="2000" i="1" dirty="0"/>
              <a:t>, mely könnyen emészthető ételeket foglal magába. </a:t>
            </a:r>
          </a:p>
          <a:p>
            <a:r>
              <a:rPr lang="hu-HU" sz="2000" b="1" i="1" dirty="0"/>
              <a:t>Rohamok oldására NSAID, szteroid készítmények </a:t>
            </a:r>
            <a:r>
              <a:rPr lang="hu-HU" sz="2000" i="1" dirty="0"/>
              <a:t>adása a betegnek.  </a:t>
            </a:r>
          </a:p>
          <a:p>
            <a:r>
              <a:rPr lang="hu-HU" sz="2000" dirty="0"/>
              <a:t>Elsősorban per </a:t>
            </a:r>
            <a:r>
              <a:rPr lang="hu-HU" sz="2000" dirty="0" err="1"/>
              <a:t>os</a:t>
            </a:r>
            <a:r>
              <a:rPr lang="hu-HU" sz="2000" dirty="0"/>
              <a:t> fokozott </a:t>
            </a:r>
            <a:r>
              <a:rPr lang="hu-HU" sz="2000" b="1" i="1" dirty="0"/>
              <a:t>folyadék bevitel </a:t>
            </a:r>
            <a:r>
              <a:rPr lang="hu-HU" sz="2000" dirty="0"/>
              <a:t>(napi 2-3 l)</a:t>
            </a:r>
            <a:endParaRPr lang="hu-HU" sz="2000" i="1" dirty="0"/>
          </a:p>
          <a:p>
            <a:r>
              <a:rPr lang="hu-HU" sz="2000" dirty="0"/>
              <a:t>Szükség esetén </a:t>
            </a:r>
            <a:r>
              <a:rPr lang="hu-HU" sz="2000" b="1" i="1" dirty="0"/>
              <a:t>lázcsillapítás </a:t>
            </a:r>
            <a:r>
              <a:rPr lang="hu-HU" sz="2000" dirty="0"/>
              <a:t>ápolói teendői</a:t>
            </a:r>
          </a:p>
          <a:p>
            <a:r>
              <a:rPr lang="hu-HU" sz="2000" dirty="0"/>
              <a:t>Bőrápolás, önellátásban segédkezés, megfelelő tisztálkodás a hasmenés miatt </a:t>
            </a:r>
          </a:p>
        </p:txBody>
      </p:sp>
    </p:spTree>
    <p:extLst>
      <p:ext uri="{BB962C8B-B14F-4D97-AF65-F5344CB8AC3E}">
        <p14:creationId xmlns:p14="http://schemas.microsoft.com/office/powerpoint/2010/main" val="3443686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392" y="228607"/>
            <a:ext cx="10873208" cy="1066801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hu-HU" b="1" dirty="0" err="1"/>
              <a:t>Crohn-betegség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3392" y="1844824"/>
            <a:ext cx="10873208" cy="46497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200" dirty="0"/>
              <a:t>Az IBD kóroka és kóreredete kiterjedt kutatások tárgya. Mai tudásunk szerint a betegség kialakulásához genetikai hajlam, környezeti tényezők (fertőzés és/vagy normális bakteriális bélflóra), nyálkahártya-eltérés (</a:t>
            </a:r>
            <a:r>
              <a:rPr lang="hu-HU" sz="2200" dirty="0" err="1"/>
              <a:t>epithel</a:t>
            </a:r>
            <a:r>
              <a:rPr lang="hu-HU" sz="2200" dirty="0"/>
              <a:t> </a:t>
            </a:r>
            <a:r>
              <a:rPr lang="hu-HU" sz="2200" dirty="0" err="1"/>
              <a:t>barrier</a:t>
            </a:r>
            <a:r>
              <a:rPr lang="hu-HU" sz="2200" dirty="0"/>
              <a:t> elégtelensége, vascularis, idegi eltérés, </a:t>
            </a:r>
            <a:r>
              <a:rPr lang="hu-HU" sz="2200" dirty="0" err="1"/>
              <a:t>autoimmunitás</a:t>
            </a:r>
            <a:r>
              <a:rPr lang="hu-HU" sz="2200" dirty="0"/>
              <a:t>) szükségesek. Az </a:t>
            </a:r>
            <a:r>
              <a:rPr lang="hu-HU" sz="2200" dirty="0" err="1"/>
              <a:t>epithel</a:t>
            </a:r>
            <a:r>
              <a:rPr lang="hu-HU" sz="2200" dirty="0"/>
              <a:t> kezdeti károsodásának hatására kialakuló gyulladás a nyálkahártyában nem szűnik meg, hanem az immunszabályozás hibája folytán felgyorsul („</a:t>
            </a:r>
            <a:r>
              <a:rPr lang="hu-HU" sz="2200" dirty="0" err="1"/>
              <a:t>up-regulated</a:t>
            </a:r>
            <a:r>
              <a:rPr lang="hu-HU" sz="2200" dirty="0"/>
              <a:t>”) és a gyulladás további károsodást okoz.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5940" y="3424886"/>
            <a:ext cx="2584059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églalap 3"/>
          <p:cNvSpPr/>
          <p:nvPr/>
        </p:nvSpPr>
        <p:spPr>
          <a:xfrm>
            <a:off x="4552178" y="6093303"/>
            <a:ext cx="2556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dirty="0">
                <a:solidFill>
                  <a:schemeClr val="bg1">
                    <a:lumMod val="75000"/>
                  </a:schemeClr>
                </a:solidFill>
              </a:rPr>
              <a:t>http://patikapedia.hu/crohn-betegseg</a:t>
            </a:r>
          </a:p>
        </p:txBody>
      </p:sp>
    </p:spTree>
    <p:extLst>
      <p:ext uri="{BB962C8B-B14F-4D97-AF65-F5344CB8AC3E}">
        <p14:creationId xmlns:p14="http://schemas.microsoft.com/office/powerpoint/2010/main" val="711894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35360" y="404665"/>
            <a:ext cx="5544616" cy="648072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1384" y="1412776"/>
            <a:ext cx="5328592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kialakulásának oka ismeretlen, de egyes kutatások autoimmun folyamatokat, genetikát és környezeti faktorokat tesznek felelőssé 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528048" y="419246"/>
            <a:ext cx="4896544" cy="674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3200" dirty="0"/>
              <a:t>Betegség tünetei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6528048" y="1381984"/>
            <a:ext cx="5184576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sz="2200" dirty="0" err="1"/>
              <a:t>relapsusban</a:t>
            </a:r>
            <a:r>
              <a:rPr lang="hu-HU" sz="2200" dirty="0"/>
              <a:t>: </a:t>
            </a:r>
          </a:p>
          <a:p>
            <a:r>
              <a:rPr lang="hu-HU" sz="2200" dirty="0"/>
              <a:t>múló hasmenés; </a:t>
            </a:r>
          </a:p>
          <a:p>
            <a:r>
              <a:rPr lang="hu-HU" sz="2200" dirty="0"/>
              <a:t>étvágytalanság; </a:t>
            </a:r>
          </a:p>
          <a:p>
            <a:r>
              <a:rPr lang="hu-HU" sz="2200" dirty="0"/>
              <a:t>hányinger; </a:t>
            </a:r>
          </a:p>
          <a:p>
            <a:r>
              <a:rPr lang="hu-HU" sz="2200" dirty="0"/>
              <a:t>átmeneti hőemelkedés; </a:t>
            </a:r>
          </a:p>
          <a:p>
            <a:r>
              <a:rPr lang="hu-HU" sz="2200" dirty="0"/>
              <a:t>gyengeség; </a:t>
            </a:r>
          </a:p>
          <a:p>
            <a:r>
              <a:rPr lang="hu-HU" sz="2200" dirty="0"/>
              <a:t>jobb oldali alhasi fájdalom; </a:t>
            </a:r>
          </a:p>
          <a:p>
            <a:r>
              <a:rPr lang="hu-HU" sz="2200" dirty="0"/>
              <a:t>esetleg tünetmentes </a:t>
            </a:r>
            <a:r>
              <a:rPr lang="hu-HU" sz="2200" dirty="0" err="1"/>
              <a:t>perianalis</a:t>
            </a:r>
            <a:r>
              <a:rPr lang="hu-HU" sz="2200" dirty="0"/>
              <a:t> sipoly;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sz="2200" dirty="0"/>
              <a:t>remissziókor hónapokig tünetmentes lehet </a:t>
            </a:r>
          </a:p>
        </p:txBody>
      </p:sp>
    </p:spTree>
    <p:extLst>
      <p:ext uri="{BB962C8B-B14F-4D97-AF65-F5344CB8AC3E}">
        <p14:creationId xmlns:p14="http://schemas.microsoft.com/office/powerpoint/2010/main" val="3058539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0225" y="188647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9376" y="1298448"/>
            <a:ext cx="1116124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labor diagnosztika (gyorsult </a:t>
            </a:r>
            <a:r>
              <a:rPr lang="hu-HU" sz="2200" dirty="0" err="1"/>
              <a:t>We</a:t>
            </a:r>
            <a:r>
              <a:rPr lang="hu-HU" sz="2200" dirty="0"/>
              <a:t>, </a:t>
            </a:r>
            <a:r>
              <a:rPr lang="hu-HU" sz="2200" dirty="0" err="1"/>
              <a:t>anaemia</a:t>
            </a:r>
            <a:r>
              <a:rPr lang="hu-HU" sz="2200" dirty="0"/>
              <a:t>, CRP, </a:t>
            </a:r>
            <a:r>
              <a:rPr lang="hu-HU" sz="2200" dirty="0" err="1"/>
              <a:t>orosomucoid</a:t>
            </a:r>
            <a:r>
              <a:rPr lang="hu-HU" sz="2200" dirty="0"/>
              <a:t>,  </a:t>
            </a:r>
            <a:r>
              <a:rPr lang="hu-HU" sz="2200" dirty="0" err="1"/>
              <a:t>fibrinogén</a:t>
            </a:r>
            <a:r>
              <a:rPr lang="hu-HU" sz="2200" dirty="0"/>
              <a:t>, </a:t>
            </a:r>
            <a:r>
              <a:rPr lang="hu-HU" sz="2200" dirty="0" err="1"/>
              <a:t>vérlemezkeszám</a:t>
            </a:r>
            <a:r>
              <a:rPr lang="hu-HU" sz="2200" dirty="0"/>
              <a:t> növekedése, </a:t>
            </a:r>
            <a:r>
              <a:rPr lang="hu-HU" sz="2200" dirty="0" err="1"/>
              <a:t>hypoalbuminaemia</a:t>
            </a:r>
            <a:r>
              <a:rPr lang="hu-HU" sz="2200" dirty="0"/>
              <a:t>, </a:t>
            </a:r>
            <a:r>
              <a:rPr lang="hu-HU" sz="2200" dirty="0" err="1"/>
              <a:t>leukocytosis</a:t>
            </a:r>
            <a:r>
              <a:rPr lang="hu-HU" sz="2200" dirty="0"/>
              <a:t>);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anti-Saccharomyces</a:t>
            </a:r>
            <a:r>
              <a:rPr lang="hu-HU" sz="2200" dirty="0"/>
              <a:t> </a:t>
            </a:r>
            <a:r>
              <a:rPr lang="hu-HU" sz="2200" dirty="0" err="1"/>
              <a:t>cerevisiae</a:t>
            </a:r>
            <a:r>
              <a:rPr lang="hu-HU" sz="2200" dirty="0"/>
              <a:t> antitest (ASCA) szűrés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colonoscopia</a:t>
            </a:r>
            <a:r>
              <a:rPr lang="hu-HU" sz="2200" dirty="0"/>
              <a:t> (terminális </a:t>
            </a:r>
            <a:r>
              <a:rPr lang="hu-HU" sz="2200" dirty="0" err="1"/>
              <a:t>ileusban</a:t>
            </a:r>
            <a:r>
              <a:rPr lang="hu-HU" sz="2200" dirty="0"/>
              <a:t>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gastroscopia</a:t>
            </a:r>
            <a:r>
              <a:rPr lang="hu-HU" sz="2200" dirty="0"/>
              <a:t>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kapszulás </a:t>
            </a:r>
            <a:r>
              <a:rPr lang="hu-HU" sz="2200" dirty="0" err="1"/>
              <a:t>endoscopia</a:t>
            </a:r>
            <a:r>
              <a:rPr lang="hu-HU" sz="2200" dirty="0"/>
              <a:t>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biopszia</a:t>
            </a:r>
            <a:r>
              <a:rPr lang="hu-HU" sz="2200" dirty="0"/>
              <a:t> (szövettani vizsgálat);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báriumpépes RTG vizsgálat;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székletvér kimutatása </a:t>
            </a:r>
          </a:p>
        </p:txBody>
      </p:sp>
    </p:spTree>
    <p:extLst>
      <p:ext uri="{BB962C8B-B14F-4D97-AF65-F5344CB8AC3E}">
        <p14:creationId xmlns:p14="http://schemas.microsoft.com/office/powerpoint/2010/main" val="108618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0225" y="188647"/>
            <a:ext cx="8591550" cy="674713"/>
          </a:xfrm>
        </p:spPr>
        <p:txBody>
          <a:bodyPr>
            <a:noAutofit/>
          </a:bodyPr>
          <a:lstStyle/>
          <a:p>
            <a:pPr algn="ctr"/>
            <a:r>
              <a:rPr lang="hu-HU" sz="4000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7408" y="1298448"/>
            <a:ext cx="756084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gyógyszeres kezelés (</a:t>
            </a:r>
            <a:r>
              <a:rPr lang="hu-HU" sz="2200" dirty="0" err="1"/>
              <a:t>salazopyrin</a:t>
            </a:r>
            <a:r>
              <a:rPr lang="hu-HU" sz="2200" dirty="0"/>
              <a:t>, szteroid, antibiotikum terápia);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szteroid beöntés;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étrend;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transzfúzió</a:t>
            </a:r>
          </a:p>
          <a:p>
            <a:pPr marL="0" indent="0">
              <a:buNone/>
            </a:pPr>
            <a:endParaRPr lang="hu-HU" sz="2200" dirty="0"/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8328248" y="3429000"/>
            <a:ext cx="3649608" cy="32826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u-HU" sz="2400" b="1">
                <a:solidFill>
                  <a:schemeClr val="tx2"/>
                </a:solidFill>
              </a:rPr>
              <a:t>Lehetséges szövődmények</a:t>
            </a:r>
          </a:p>
          <a:p>
            <a:r>
              <a:rPr lang="hu-HU" sz="2200"/>
              <a:t>összenövések;</a:t>
            </a:r>
          </a:p>
          <a:p>
            <a:r>
              <a:rPr lang="hu-HU" sz="2200"/>
              <a:t>sipoly képződés;</a:t>
            </a:r>
          </a:p>
          <a:p>
            <a:r>
              <a:rPr lang="hu-HU" sz="2200"/>
              <a:t>ileus;</a:t>
            </a:r>
          </a:p>
          <a:p>
            <a:r>
              <a:rPr lang="hu-HU" sz="2200"/>
              <a:t>perforáció;</a:t>
            </a:r>
          </a:p>
          <a:p>
            <a:r>
              <a:rPr lang="hu-HU" sz="2200"/>
              <a:t>tályogképződés;</a:t>
            </a:r>
          </a:p>
          <a:p>
            <a:r>
              <a:rPr lang="hu-HU" sz="2200"/>
              <a:t>peritonitis</a:t>
            </a:r>
            <a:endParaRPr lang="hu-HU" sz="2200" dirty="0"/>
          </a:p>
        </p:txBody>
      </p:sp>
    </p:spTree>
    <p:extLst>
      <p:ext uri="{BB962C8B-B14F-4D97-AF65-F5344CB8AC3E}">
        <p14:creationId xmlns:p14="http://schemas.microsoft.com/office/powerpoint/2010/main" val="85533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Tananyag tartalom</a:t>
            </a:r>
            <a:br>
              <a:rPr lang="hu-HU" dirty="0"/>
            </a:br>
            <a:r>
              <a:rPr lang="hu-HU" sz="1800" b="1" dirty="0">
                <a:solidFill>
                  <a:schemeClr val="tx1"/>
                </a:solidFill>
              </a:rPr>
              <a:t>A emésztőrendszer népegészségügyi jelentőségű megbetegedései, alkalmazott gyógyszeres terápia </a:t>
            </a:r>
            <a:br>
              <a:rPr lang="hu-HU" sz="1800" b="1" dirty="0">
                <a:solidFill>
                  <a:schemeClr val="tx1"/>
                </a:solidFill>
              </a:rPr>
            </a:br>
            <a:endParaRPr lang="hu-HU" sz="1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939707"/>
            <a:ext cx="8946541" cy="419548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hu-HU" dirty="0"/>
              <a:t>GERD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Gyomor és nyombél fekély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Nem fertőző gyulladásos bélbetegségek (</a:t>
            </a:r>
            <a:r>
              <a:rPr lang="hu-HU" dirty="0" err="1"/>
              <a:t>colitis</a:t>
            </a:r>
            <a:r>
              <a:rPr lang="hu-HU" dirty="0"/>
              <a:t> ulcerosa, </a:t>
            </a:r>
            <a:r>
              <a:rPr lang="hu-HU" dirty="0" err="1"/>
              <a:t>Crohn</a:t>
            </a:r>
            <a:r>
              <a:rPr lang="hu-HU" dirty="0"/>
              <a:t>-betegség)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8661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72723" y="191589"/>
            <a:ext cx="10704769" cy="1320800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298448"/>
            <a:ext cx="11031016" cy="493776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hu-HU" sz="22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Ápolási anamnézis felvétele</a:t>
            </a:r>
          </a:p>
          <a:p>
            <a:r>
              <a:rPr lang="hu-HU" sz="22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Vitális paraméter ellenőrzés </a:t>
            </a:r>
            <a:r>
              <a:rPr lang="hu-HU" sz="2200" i="1" dirty="0">
                <a:solidFill>
                  <a:prstClr val="black"/>
                </a:solidFill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200" b="1" i="1" dirty="0"/>
              <a:t>Vizsgálatok előkészítési, közreműködési, valamint a vizsgálatokat követő ápolói feladatok </a:t>
            </a:r>
            <a:r>
              <a:rPr lang="hu-HU" sz="2200" dirty="0"/>
              <a:t>(báriumpépes RTG vizsgálat, </a:t>
            </a:r>
            <a:r>
              <a:rPr lang="hu-HU" sz="2200" dirty="0" err="1"/>
              <a:t>gastroscopia</a:t>
            </a:r>
            <a:r>
              <a:rPr lang="hu-HU" sz="2200" dirty="0"/>
              <a:t>, </a:t>
            </a:r>
            <a:r>
              <a:rPr lang="hu-HU" sz="2200" dirty="0" err="1"/>
              <a:t>colonoscopia</a:t>
            </a:r>
            <a:r>
              <a:rPr lang="hu-HU" sz="2200" dirty="0"/>
              <a:t>, kapszula </a:t>
            </a:r>
            <a:r>
              <a:rPr lang="hu-HU" sz="2200" dirty="0" err="1"/>
              <a:t>endoscopia</a:t>
            </a:r>
            <a:r>
              <a:rPr lang="hu-HU" sz="2200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b="1" i="1" dirty="0"/>
              <a:t>Vérvétel </a:t>
            </a:r>
            <a:r>
              <a:rPr lang="hu-HU" sz="2200" dirty="0"/>
              <a:t>(</a:t>
            </a:r>
            <a:r>
              <a:rPr lang="hu-HU" sz="2200" dirty="0" err="1"/>
              <a:t>fvs</a:t>
            </a:r>
            <a:r>
              <a:rPr lang="hu-HU" sz="2200" dirty="0"/>
              <a:t>, We, CRP, vvt, </a:t>
            </a:r>
            <a:r>
              <a:rPr lang="hu-HU" sz="2200" dirty="0" err="1"/>
              <a:t>Htc</a:t>
            </a:r>
            <a:r>
              <a:rPr lang="hu-HU" sz="2200" dirty="0"/>
              <a:t>, Hgb, globulin, </a:t>
            </a:r>
            <a:r>
              <a:rPr lang="hu-HU" sz="2200" dirty="0" err="1"/>
              <a:t>fibrinogén</a:t>
            </a:r>
            <a:r>
              <a:rPr lang="hu-HU" sz="2200" dirty="0"/>
              <a:t>, vérlemezke, </a:t>
            </a:r>
            <a:r>
              <a:rPr lang="hu-HU" sz="2200" dirty="0" err="1"/>
              <a:t>serum</a:t>
            </a:r>
            <a:r>
              <a:rPr lang="hu-HU" sz="2200" dirty="0"/>
              <a:t> albumin)</a:t>
            </a:r>
          </a:p>
          <a:p>
            <a:r>
              <a:rPr lang="hu-HU" sz="2400" b="1" i="1" dirty="0"/>
              <a:t>Beteg tápláltsági állapotának (MUST)</a:t>
            </a:r>
            <a:r>
              <a:rPr lang="hu-HU" sz="2400" i="1" dirty="0"/>
              <a:t> és táplálkozási problémáinak felmérése.  </a:t>
            </a:r>
            <a:r>
              <a:rPr lang="hu-HU" sz="2400" b="1" i="1" dirty="0"/>
              <a:t>BMI index számolása</a:t>
            </a:r>
            <a:r>
              <a:rPr lang="hu-HU" sz="2400" i="1" dirty="0"/>
              <a:t>. </a:t>
            </a:r>
          </a:p>
          <a:p>
            <a:r>
              <a:rPr lang="hu-HU" sz="2400" i="1" dirty="0"/>
              <a:t>Dietetikus bevonásával </a:t>
            </a:r>
            <a:r>
              <a:rPr lang="hu-HU" sz="2400" b="1" i="1" dirty="0"/>
              <a:t>diétás étrend felállítása</a:t>
            </a:r>
            <a:r>
              <a:rPr lang="hu-HU" sz="2400" i="1" dirty="0"/>
              <a:t>, mely könnyen emészthető ételeket foglal magába. </a:t>
            </a:r>
          </a:p>
          <a:p>
            <a:r>
              <a:rPr lang="hu-HU" sz="2400" dirty="0"/>
              <a:t>Elsősorban per </a:t>
            </a:r>
            <a:r>
              <a:rPr lang="hu-HU" sz="2400" dirty="0" err="1"/>
              <a:t>os</a:t>
            </a:r>
            <a:r>
              <a:rPr lang="hu-HU" sz="2400" dirty="0"/>
              <a:t> fokozott </a:t>
            </a:r>
            <a:r>
              <a:rPr lang="hu-HU" sz="2400" b="1" i="1" dirty="0"/>
              <a:t>folyadék bevitel </a:t>
            </a:r>
            <a:r>
              <a:rPr lang="hu-HU" sz="2400" dirty="0"/>
              <a:t>(napi 2-3 l)</a:t>
            </a:r>
            <a:endParaRPr lang="hu-HU" sz="2400" i="1" dirty="0"/>
          </a:p>
          <a:p>
            <a:r>
              <a:rPr lang="hu-HU" sz="2400" dirty="0"/>
              <a:t>Szükség esetén </a:t>
            </a:r>
            <a:r>
              <a:rPr lang="hu-HU" sz="2400" b="1" i="1" dirty="0"/>
              <a:t>lázcsillapítás </a:t>
            </a:r>
            <a:r>
              <a:rPr lang="hu-HU" sz="2400" dirty="0"/>
              <a:t>ápolói teendői</a:t>
            </a:r>
          </a:p>
        </p:txBody>
      </p:sp>
    </p:spTree>
    <p:extLst>
      <p:ext uri="{BB962C8B-B14F-4D97-AF65-F5344CB8AC3E}">
        <p14:creationId xmlns:p14="http://schemas.microsoft.com/office/powerpoint/2010/main" val="1374975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148906" cy="1320800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sz="2400" i="1" dirty="0"/>
              <a:t>Bőrápolás, önellátásban segédkezés, megfelelő tisztálkodás a hasmenés miatt </a:t>
            </a:r>
          </a:p>
          <a:p>
            <a:r>
              <a:rPr lang="hu-HU" sz="2400" b="1" i="1" dirty="0"/>
              <a:t>Széklet felfogó segédeszköz</a:t>
            </a:r>
            <a:r>
              <a:rPr lang="hu-HU" sz="2400" i="1" dirty="0"/>
              <a:t>, ágytál használata amennyiben a páciens állapota kapcsán nem képes a mellékhelyiségbe menni. </a:t>
            </a:r>
          </a:p>
          <a:p>
            <a:r>
              <a:rPr lang="hu-HU" sz="2400" b="1" i="1" dirty="0"/>
              <a:t>Fokozott bőrvédelem, ágyvédelem</a:t>
            </a:r>
            <a:r>
              <a:rPr lang="hu-HU" sz="2400" i="1" dirty="0"/>
              <a:t>.  </a:t>
            </a:r>
          </a:p>
          <a:p>
            <a:r>
              <a:rPr lang="hu-HU" sz="2400" i="1" dirty="0"/>
              <a:t>Orvosi utasítás alapján a székletürítési zavarok nem gyógyszeres és gyógyszeres kezelése. </a:t>
            </a:r>
          </a:p>
          <a:p>
            <a:r>
              <a:rPr lang="hu-HU" sz="2400" i="1" dirty="0" err="1"/>
              <a:t>Diarrhoea</a:t>
            </a:r>
            <a:r>
              <a:rPr lang="hu-HU" sz="2400" i="1" dirty="0"/>
              <a:t> kapcsán </a:t>
            </a:r>
            <a:r>
              <a:rPr lang="hu-HU" sz="2400" b="1" i="1" dirty="0"/>
              <a:t>a </a:t>
            </a:r>
            <a:r>
              <a:rPr lang="hu-HU" sz="2400" b="1" i="1" dirty="0" err="1"/>
              <a:t>hidráltság</a:t>
            </a:r>
            <a:r>
              <a:rPr lang="hu-HU" sz="2400" b="1" i="1" dirty="0"/>
              <a:t> fenntartása folyadékbevitel forszírozása per </a:t>
            </a:r>
            <a:r>
              <a:rPr lang="hu-HU" sz="2400" b="1" i="1" dirty="0" err="1"/>
              <a:t>os</a:t>
            </a:r>
            <a:r>
              <a:rPr lang="hu-HU" sz="2400" b="1" i="1" dirty="0"/>
              <a:t> vagy infúzióval. </a:t>
            </a:r>
          </a:p>
          <a:p>
            <a:endParaRPr lang="hu-HU" sz="2400" dirty="0"/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7024522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91838" y="263807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hu-H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Emésztőszervrendszer gyógyszertana</a:t>
            </a:r>
            <a:endParaRPr lang="hu-HU" sz="6000" dirty="0"/>
          </a:p>
        </p:txBody>
      </p:sp>
    </p:spTree>
    <p:extLst>
      <p:ext uri="{BB962C8B-B14F-4D97-AF65-F5344CB8AC3E}">
        <p14:creationId xmlns:p14="http://schemas.microsoft.com/office/powerpoint/2010/main" val="30804555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46"/>
          </a:xfrm>
        </p:spPr>
        <p:txBody>
          <a:bodyPr/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Savszekréció gátlása 1</a:t>
            </a:r>
            <a:r>
              <a:rPr lang="hu-H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dirty="0">
              <a:solidFill>
                <a:schemeClr val="tx2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83432" y="1484784"/>
            <a:ext cx="10369152" cy="5032375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Alkalmazhatók a gyomor-, nyombélfekély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kezelsére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kiújulás megelőzésére, valamint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gastrooesophagealis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reflux tüneti kezelésére, emellett a NSAID mellékhatásainak csökkentésére</a:t>
            </a:r>
          </a:p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H2 receptor blokkolók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hisztamin felszabadulásakor a szervezet H1 és H2 receptorain tud kötődni, és a gyomor H2 receptorain kötődve fokozza a sósavtermelést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H2-receptort blokkoló gyógyszerek a hisztamin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kompetetív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antagonistái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H2-receptorokon, csökkentik a sósav termelést, és a H-ion koncentrációját</a:t>
            </a:r>
          </a:p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Készítmények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Ranitidin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ulceran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ranitidin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zantac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vényköteles</a:t>
            </a:r>
          </a:p>
          <a:p>
            <a:pPr lvl="1"/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Famotidin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quamatel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quamatel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mini – mellékhatásuk: szorongás, étvágytalanság, libidócsökkenés, májenzimszint emelkedés</a:t>
            </a:r>
          </a:p>
          <a:p>
            <a:pPr lvl="1"/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Nizatidin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naxidin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megemelheti a májenzimszintet, kezelése átlagosan 4 hét</a:t>
            </a:r>
          </a:p>
        </p:txBody>
      </p:sp>
    </p:spTree>
    <p:extLst>
      <p:ext uri="{BB962C8B-B14F-4D97-AF65-F5344CB8AC3E}">
        <p14:creationId xmlns:p14="http://schemas.microsoft.com/office/powerpoint/2010/main" val="34044544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Savszekréció gátlása 2.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5360" y="1417638"/>
            <a:ext cx="5832648" cy="525172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sz="2800" b="1" dirty="0">
                <a:latin typeface="Times New Roman" pitchFamily="18" charset="0"/>
                <a:cs typeface="Times New Roman" pitchFamily="18" charset="0"/>
              </a:rPr>
              <a:t>Protonpumpa gátlók</a:t>
            </a:r>
          </a:p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Hatásuk nagyon szelektív, ugyanis csak savas környezetben hatnak. </a:t>
            </a:r>
          </a:p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A gyógyszermolekulák a vér semleges kémhatása miatt könnyen bejutnak a gyomorsejtjeibe. </a:t>
            </a:r>
          </a:p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Ott azonban a magas hidrogénion-koncentráció miatt kémiai átalakuláson mennek át. </a:t>
            </a:r>
          </a:p>
          <a:p>
            <a:pPr lvl="1"/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Ez egyrészt azzal jár, hogy nem tudják elhagyni a sejtet, </a:t>
            </a:r>
          </a:p>
          <a:p>
            <a:pPr lvl="1"/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másrészt pedig a kémiai átrendeződéssel egy olyan termék keletkezik, amely reakcióba lép a protonpumpával, és végérvényesen megbénítja azt. </a:t>
            </a:r>
          </a:p>
          <a:p>
            <a:r>
              <a:rPr lang="hu-HU" sz="2800" dirty="0">
                <a:latin typeface="Times New Roman" pitchFamily="18" charset="0"/>
                <a:cs typeface="Times New Roman" pitchFamily="18" charset="0"/>
              </a:rPr>
              <a:t>Ezután csak akkor jut sav a gyomorba, ha új pumpa keletkezik.</a:t>
            </a:r>
            <a:br>
              <a:rPr lang="hu-HU" dirty="0"/>
            </a:br>
            <a:br>
              <a:rPr lang="hu-HU" dirty="0"/>
            </a:br>
            <a:endParaRPr lang="hu-HU" dirty="0"/>
          </a:p>
          <a:p>
            <a:endParaRPr lang="hu-HU" dirty="0"/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6600056" y="1804128"/>
            <a:ext cx="58533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Készítmények:</a:t>
            </a:r>
          </a:p>
          <a:p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Omeprazol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losec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omeprasol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Pantoprazol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acida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controloc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nolpaza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panprasol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noacid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Lansoprazol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lansacid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lansogen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protonexa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refluxon</a:t>
            </a:r>
          </a:p>
          <a:p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Rabeprazol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pariet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gelbra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rabirep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rabyprex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Esomeprazol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emozul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nexium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esomeprasol</a:t>
            </a:r>
            <a:endParaRPr lang="hu-H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3739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Savközömbösítők 1.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1424" y="1397022"/>
            <a:ext cx="10441160" cy="5032375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Gyenge bázisként a sósavval sókat képeznek, így csökkentik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savasságot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valószínüleg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védő hatású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prosztaglandinok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szintjét is növelik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Alkalmazzák fekélybetegségben,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hiperacid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diszpepsziában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Naponta 7 alkalommal étkezés után 1 és 3 órával, illetve lefekvéskor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Mellékhatások: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tartós szedéskor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rebound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effektus – a gyomor egyre nagyobb mértékű savtermeléssel válaszol a gyógyszerhatásra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Csökkenthetik gyógyszerek felszívódását (vas,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tetracyclinek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kumarinok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Hasmenést (Mg-sók) vagy székrekedést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-sók) okozhatnak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Tej-alkáli szindróma alakulhat ki (gyengeség, hányás, székrekedés, kalcium-tartalmú kövek képződése a vesében,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hiperkalcémia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alkalózis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Na-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bicarbonat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Na-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citrát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felszívódik, és a szervezetben metabolikus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alkalózist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okozhatnak</a:t>
            </a:r>
          </a:p>
        </p:txBody>
      </p:sp>
    </p:spTree>
    <p:extLst>
      <p:ext uri="{BB962C8B-B14F-4D97-AF65-F5344CB8AC3E}">
        <p14:creationId xmlns:p14="http://schemas.microsoft.com/office/powerpoint/2010/main" val="27736674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Savközömbösítők 2.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Készítmények: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Mg-sók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nilacid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</a:p>
          <a:p>
            <a:pPr lvl="1"/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és Mg-sók kombinációi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acido-git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antagel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gastroacid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anacid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rennie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Hydrotalcit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talcid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Na-sók + 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acidum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citricum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optacid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 gyomornedv pH-ját 2,7-re állítja be, mind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hypo-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mind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hyperaciditásban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használható</a:t>
            </a:r>
            <a:endParaRPr lang="hu-H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6759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Hashajtók - </a:t>
            </a:r>
            <a:r>
              <a:rPr lang="hu-HU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Laxativum</a:t>
            </a:r>
            <a:r>
              <a:rPr lang="hu-HU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purgativum</a:t>
            </a:r>
            <a:r>
              <a:rPr lang="hu-HU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 err="1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drasticum</a:t>
            </a:r>
            <a:r>
              <a:rPr lang="hu-HU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8802" y="2992581"/>
            <a:ext cx="10801200" cy="4940935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hashajtók adását indikálhatja akut, vagy krónikus székrekedés, bélhurut, vagy mellkasi-, hasi műtéten átesett páciensek székletürítésének megkönnyítése a varratok védelme érdekében, továbbá a gyomor-bélrendszer előkészítésére műtétet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kolonoszkópiát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megelőzően.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hashajtószedést kerülni kell, ha a székrekedést bélelzáródás okozza, valamint alkalmazásuk – a keserű vizek kivételével – bélgyulladás esetén sem ajánlott</a:t>
            </a:r>
          </a:p>
        </p:txBody>
      </p:sp>
    </p:spTree>
    <p:extLst>
      <p:ext uri="{BB962C8B-B14F-4D97-AF65-F5344CB8AC3E}">
        <p14:creationId xmlns:p14="http://schemas.microsoft.com/office/powerpoint/2010/main" val="2043662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392" y="180467"/>
            <a:ext cx="11017224" cy="944277"/>
          </a:xfrm>
        </p:spPr>
        <p:txBody>
          <a:bodyPr>
            <a:normAutofit/>
          </a:bodyPr>
          <a:lstStyle/>
          <a:p>
            <a:pPr algn="ctr"/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Hashajtók csoportosítása hatásmechanizmus szerint 1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5360" y="1196752"/>
            <a:ext cx="11449272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1.Térfogatnövelő hashajtók</a:t>
            </a:r>
          </a:p>
          <a:p>
            <a:pPr>
              <a:buNone/>
            </a:pP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 Növényi rostok, kolloidok</a:t>
            </a:r>
            <a:r>
              <a:rPr lang="hu-H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(pl.: korpa, lenmag, szilva, füge és </a:t>
            </a:r>
            <a:r>
              <a:rPr lang="hu-H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psyllium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utifűmaghéj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 nem szívódnak fel, a széklet térfogatát növelik, ami serkenti a bél természetes összehúzódásait, perisztaltikáját. </a:t>
            </a: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nagy terjedelmű széklet puhább, így könnyebben továbbítható. </a:t>
            </a: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Kíméletesen és lassan hatnak (akár 24 36 óra), ezekkel a legbiztonságosabb a normális székelés helyreállítása.</a:t>
            </a:r>
          </a:p>
          <a:p>
            <a:pPr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Alkalmazásuk mellett sok folyadék fogyasztása javasolt. </a:t>
            </a:r>
          </a:p>
          <a:p>
            <a:pPr>
              <a:buNone/>
            </a:pPr>
            <a:r>
              <a:rPr lang="hu-H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Bélszűkület és bélelzáródás esetén alkalmazásukat kerülni kell.</a:t>
            </a:r>
          </a:p>
        </p:txBody>
      </p:sp>
    </p:spTree>
    <p:extLst>
      <p:ext uri="{BB962C8B-B14F-4D97-AF65-F5344CB8AC3E}">
        <p14:creationId xmlns:p14="http://schemas.microsoft.com/office/powerpoint/2010/main" val="30261673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392" y="180467"/>
            <a:ext cx="11017224" cy="944277"/>
          </a:xfrm>
        </p:spPr>
        <p:txBody>
          <a:bodyPr>
            <a:normAutofit/>
          </a:bodyPr>
          <a:lstStyle/>
          <a:p>
            <a:pPr algn="ctr"/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Hashajtók csoportosítása hatásmechanizmus szerint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5360" y="1196752"/>
            <a:ext cx="11449272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3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1.Térfogatnövelő hashajtók</a:t>
            </a:r>
          </a:p>
          <a:p>
            <a:pPr>
              <a:buNone/>
            </a:pP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hu-HU" altLang="hu-HU" b="1" i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1.2. Sós hashajtók:</a:t>
            </a:r>
            <a:r>
              <a:rPr lang="hu-HU" altLang="hu-HU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(pl.: Keserűsó, Glaubersó, Hunyadi és Ferenc József keserűvíz)</a:t>
            </a:r>
          </a:p>
          <a:p>
            <a:pPr>
              <a:buNone/>
            </a:pP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 szívódnak fel, és magas koncentrációjuk miatt vizet vonnak el a bélfalból.</a:t>
            </a:r>
          </a:p>
          <a:p>
            <a:pPr>
              <a:buNone/>
            </a:pP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Ezáltal növelik a széklet térfogatát és puhábbá, lazábbá teszik azt. </a:t>
            </a:r>
          </a:p>
          <a:p>
            <a:pPr marL="0" indent="0">
              <a:buNone/>
            </a:pP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keserűvizek szulfáttartalma kénhidrogénné redukálódik (SO</a:t>
            </a:r>
            <a:r>
              <a:rPr lang="hu-HU" altLang="hu-HU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H</a:t>
            </a:r>
            <a:r>
              <a:rPr lang="hu-HU" altLang="hu-HU" baseline="-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S) a belekben, amely ingerli a bélfalat, és segíti a perisztaltikát. A kénhidrogén további hatása, hogy pl.: a gyomor-bélrendszer nyálkahártyájának</a:t>
            </a:r>
          </a:p>
          <a:p>
            <a:pPr>
              <a:buNone/>
            </a:pPr>
            <a:r>
              <a:rPr lang="hu-HU" altLang="hu-H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mukoproteinjeibe</a:t>
            </a: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beépül vagy normalizálja a kénanyagcsere-zavarokat. </a:t>
            </a:r>
          </a:p>
          <a:p>
            <a:pPr marL="0" indent="0">
              <a:buNone/>
            </a:pP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keserűvízből egyszeri hashajtásra ajánlott mennyiség </a:t>
            </a:r>
            <a:r>
              <a:rPr lang="hu-HU" altLang="hu-H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2-3 dl</a:t>
            </a: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rendszeres székletürítés megkönnyítésére pedig napi </a:t>
            </a:r>
            <a:r>
              <a:rPr lang="hu-HU" altLang="hu-H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0,5–1,5 dl</a:t>
            </a:r>
            <a:r>
              <a:rPr lang="hu-HU" altLang="hu-H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altLang="hu-H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Mellékhatásuk a felszívódó kationok miatt lehet, pl.: a magnézium és nátrium problémát okozhat vese- és szívbetegség esetén.</a:t>
            </a:r>
            <a:endParaRPr lang="hu-HU" altLang="hu-H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069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95400" y="332656"/>
            <a:ext cx="10585175" cy="968145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hu-HU" sz="3600" dirty="0" err="1"/>
              <a:t>GERD-gastro-esophaegealis</a:t>
            </a:r>
            <a:r>
              <a:rPr lang="hu-HU" sz="3600" dirty="0"/>
              <a:t> reflux </a:t>
            </a:r>
            <a:r>
              <a:rPr lang="hu-HU" sz="3600" dirty="0" err="1"/>
              <a:t>disease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95400" y="1556792"/>
            <a:ext cx="10801200" cy="49377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000" dirty="0"/>
              <a:t>Olyan tünetek, panaszok együttesét jelenti, amelyek a </a:t>
            </a:r>
            <a:r>
              <a:rPr lang="hu-HU" sz="2000" dirty="0" err="1"/>
              <a:t>gyomorbennék</a:t>
            </a:r>
            <a:r>
              <a:rPr lang="hu-HU" sz="2000" dirty="0"/>
              <a:t> visszaáramlásának következtében alakulnak ki. A betegek egy részében a nyelőcső nyálkahártyájának gyulladása is kimutatható. A nyelőcső reflux, a reflux eredetű </a:t>
            </a:r>
            <a:r>
              <a:rPr lang="hu-HU" sz="2000" dirty="0" err="1"/>
              <a:t>oesophagitis</a:t>
            </a:r>
            <a:r>
              <a:rPr lang="hu-HU" sz="2000" dirty="0"/>
              <a:t>.</a:t>
            </a:r>
          </a:p>
          <a:p>
            <a:pPr marL="0" indent="0" algn="just">
              <a:buNone/>
            </a:pPr>
            <a:r>
              <a:rPr lang="hu-HU" sz="2000" dirty="0"/>
              <a:t>A refluxbetegség tehát olyan eltérő jelenségeket, állapotokat jelölnek meg, amelyek egymástól függetlenül, önállóan is előfordulnak, az esetek egy részében azonban különféleképpen kapcsolódhatnak egymáshoz. </a:t>
            </a:r>
          </a:p>
          <a:p>
            <a:pPr marL="0" indent="0" algn="just">
              <a:buNone/>
            </a:pPr>
            <a:r>
              <a:rPr lang="hu-HU" sz="2000" dirty="0"/>
              <a:t>A </a:t>
            </a:r>
            <a:r>
              <a:rPr lang="hu-HU" sz="2000" dirty="0" err="1"/>
              <a:t>gastrooesophagealis</a:t>
            </a:r>
            <a:r>
              <a:rPr lang="hu-HU" sz="2000" dirty="0"/>
              <a:t> reflux betegség kialakulásának alapja a </a:t>
            </a:r>
            <a:r>
              <a:rPr lang="hu-HU" sz="2000" b="1" dirty="0"/>
              <a:t>nyelőcső megváltozott, kóros </a:t>
            </a:r>
            <a:r>
              <a:rPr lang="hu-HU" sz="2000" b="1" dirty="0" err="1"/>
              <a:t>motilitása</a:t>
            </a:r>
            <a:r>
              <a:rPr lang="hu-HU" sz="2000" dirty="0"/>
              <a:t>. A kóros mozgás következtében a gyomorsav visszajut a nyelőcső lumenébe, ahonnan a megnyúlt áthaladás miatt a savas </a:t>
            </a:r>
            <a:r>
              <a:rPr lang="hu-HU" sz="2000" dirty="0" err="1"/>
              <a:t>gyomorbennék</a:t>
            </a:r>
            <a:r>
              <a:rPr lang="hu-HU" sz="2000" dirty="0"/>
              <a:t> kiürülése elhúzódik. </a:t>
            </a:r>
          </a:p>
          <a:p>
            <a:pPr marL="0" indent="0" algn="just">
              <a:buNone/>
            </a:pPr>
            <a:r>
              <a:rPr lang="hu-HU" sz="2000" dirty="0"/>
              <a:t>A gyomortartalom károsító hatású: csökkenti a nyelőcső-nyálkahártya védekezését, és a már egyébként is kóros </a:t>
            </a:r>
            <a:r>
              <a:rPr lang="hu-HU" sz="2000" dirty="0" err="1"/>
              <a:t>motilitást</a:t>
            </a:r>
            <a:r>
              <a:rPr lang="hu-HU" sz="2000" dirty="0"/>
              <a:t> tovább rontja. A már kialakult </a:t>
            </a:r>
            <a:r>
              <a:rPr lang="hu-HU" sz="2000" dirty="0" err="1"/>
              <a:t>oesophagitis</a:t>
            </a:r>
            <a:r>
              <a:rPr lang="hu-HU" sz="2000" dirty="0"/>
              <a:t> másodlagosan is okozhat nyelőcsőmozgási zavart. </a:t>
            </a:r>
          </a:p>
          <a:p>
            <a:pPr marL="0" indent="0" algn="just">
              <a:buNone/>
            </a:pPr>
            <a:r>
              <a:rPr lang="hu-HU" sz="2000" dirty="0"/>
              <a:t>Szövődményeként szűkület, fekély vagy esetlegesen </a:t>
            </a:r>
            <a:r>
              <a:rPr lang="hu-HU" sz="2000" dirty="0" err="1"/>
              <a:t>Barrett</a:t>
            </a:r>
            <a:r>
              <a:rPr lang="hu-HU" sz="2000" dirty="0"/>
              <a:t>-nyelőcső is kialakulhat. </a:t>
            </a:r>
          </a:p>
        </p:txBody>
      </p:sp>
    </p:spTree>
    <p:extLst>
      <p:ext uri="{BB962C8B-B14F-4D97-AF65-F5344CB8AC3E}">
        <p14:creationId xmlns:p14="http://schemas.microsoft.com/office/powerpoint/2010/main" val="37128188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1384" y="274638"/>
            <a:ext cx="11161240" cy="939784"/>
          </a:xfrm>
        </p:spPr>
        <p:txBody>
          <a:bodyPr>
            <a:noAutofit/>
          </a:bodyPr>
          <a:lstStyle/>
          <a:p>
            <a:pPr algn="ctr"/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Hashajtók csoportosítása hatásmechanizmus szerint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3392" y="1825625"/>
            <a:ext cx="11089232" cy="4888684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hu-H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1.3. Ozmotikus szerek:</a:t>
            </a:r>
            <a:r>
              <a:rPr lang="hu-H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1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laktulóz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Laevolac-laktulóz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Duphalac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lvl="1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magnézium-citrát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Picoprep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lvl="1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nátrium-dihidrogén-foszfát-dihidrát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lvl="1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dinátrium-hidrogén-foszfát-dodekahidrát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Fleet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Phospho-soda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lvl="1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rosszul felszívódó sókat és cukrokat tartalmazó készítmények</a:t>
            </a:r>
          </a:p>
          <a:p>
            <a:pPr marL="0" lvl="1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nagy mennyiségű vizet szívnak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colonba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(környező szövetekből és erekből is), így puha és laza lesz a széklet. </a:t>
            </a:r>
          </a:p>
          <a:p>
            <a:pPr marL="0" lvl="1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többletfolyadék serkenti az összehúzódásokat a falfeszülés következtében. Alkalmazásuk során sok folyadék fogyasztása javasolt. </a:t>
            </a:r>
          </a:p>
          <a:p>
            <a:pPr marL="0" lvl="1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Kolonoszkópiás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vizsgálatok vagy röntgenfelvétel előtt alkalmazható béltisztításra Hátrányuk, hogy </a:t>
            </a:r>
            <a:r>
              <a:rPr lang="hu-H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vitamin- és ásványianyag-vesztést okozhatnak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069120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Hashajtók csoportosítása hatásmechanizmus szerint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9416" y="1628800"/>
            <a:ext cx="10742984" cy="4889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Székletlágyítók:</a:t>
            </a:r>
            <a:r>
              <a:rPr lang="hu-H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(pl.: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dokuzát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paraffin)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megnövelik a széklet vízbefogadó-képességét. </a:t>
            </a:r>
          </a:p>
          <a:p>
            <a:pPr marL="0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Detergensek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csökkentik a széklet felületi feszültségét és lehetővé teszik, hogy könnyebben jusson víz a székletbe, és puhítsa azt. </a:t>
            </a:r>
          </a:p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székletlágyítókat legjobb olyan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pácenseknél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alkalmazni, akiknek kerülniük kell az erőlködést (pl.: aranyérműtét után). </a:t>
            </a:r>
          </a:p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paraffinolaj alkalmazásakor mellékhatásként léphet fel az </a:t>
            </a:r>
            <a:r>
              <a:rPr lang="hu-H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alacsony kálium- és kalciumszint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bőrkárosodás a végbélnyílásnál, paraffinlerakódás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glicerin végbélkúp formájában alkalmazható</a:t>
            </a:r>
          </a:p>
        </p:txBody>
      </p:sp>
    </p:spTree>
    <p:extLst>
      <p:ext uri="{BB962C8B-B14F-4D97-AF65-F5344CB8AC3E}">
        <p14:creationId xmlns:p14="http://schemas.microsoft.com/office/powerpoint/2010/main" val="6912539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Hashajtók csoportosítása hatásmechanizmus szerint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9376" y="1825625"/>
            <a:ext cx="11233248" cy="4679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Kontakt hashajtók,</a:t>
            </a:r>
            <a:r>
              <a:rPr lang="hu-H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Stimuláns hashajtók:</a:t>
            </a:r>
            <a:r>
              <a:rPr lang="hu-H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(pl.: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difenil-metán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származékok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bisacodyl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Dulcolax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Laxbene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Bisacodyl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Propharma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Stadalax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antrakinonok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szenna (pl.: X-PREP),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cascara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nátrium-pikoszulfát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Picoprep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izgató hatású anyagok, fokozzák a bélperisztaltikát, megakadályozzák a víz és elektrolitok felszívódását és növelik a bélfal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permeabilitását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Mellékhatásuk lehet: </a:t>
            </a:r>
            <a:r>
              <a:rPr lang="hu-H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 görcsök, </a:t>
            </a:r>
            <a:r>
              <a:rPr lang="hu-H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diarrhoea</a:t>
            </a:r>
            <a:r>
              <a:rPr lang="hu-H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elektrolitvesztés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Corticosteroidokkal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diureticumokkal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együtt alkalmazva, az elektrolitháztartás zavarát okozhatja (pl.: fokozott K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vesztés).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931305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Hashajtó szedésének következményei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95400" y="1825625"/>
            <a:ext cx="10945216" cy="4888684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Hozzászokás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bélnyálkahártya-gyulladás,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elektrolitháztartás felborulása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Bélrenyheség (az idegsejtek nem válaszolnak az ingerekre (pl.: étkezés, vastagbélbe került széklet), amelyek fiziológiásan székletet továbbító bélmozgásokat váltanak ki, valamint a gyógyszerek adagját fokozatosan növelni kell ahhoz, hogy a kívánt hatást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kiváltsák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573594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Görcsoldó készítmények –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spasmolytikumok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alkalmazásuk indokolt a simaizmok rendellenes görcsös összehúzódása és emiatt fellépő működési zavar, illetve fájdalom esetén.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a simaizomzatú szervekben kő, gyulladás vagy daganat van, a vegetatív beidegzés révén görcsös összehúzódás jellemző.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görcsoldó készítmények adása az előnyösebb hatás érdekében kombinálható, azaz a vegetatív idegrendszerre és közvetlenül a simaizmokra fejtik ki együttes hatásukat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466379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Görcsoldó készítmények –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spasmolytikumok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neurotrop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(vegetatív idegrendszer befolyásolásával érik el hatásukat)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görcsoldó szerek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parasympatholitikumok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antikolinerg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szerek, amelyek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muszkarinreceptor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blokkolásával érik el hatásukat (atropin,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szkopolamin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hátrányuk, hogy centrális mellékhatással rendelkeznek (pl.: vizeletretenció,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szembelnyomás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fokozódása, látászavar,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obstipatio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Azok a készítmények, amelyek nem jutnak át a vér – agy gáton, központi idegrendszeri mellékhatásokat nem okoznak pl.: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Buscopan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Scobutil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782638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Görcsoldó készítmények – </a:t>
            </a:r>
            <a:r>
              <a:rPr lang="hu-H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spasmolytikumok</a:t>
            </a: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musculotrop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(simaizomra közvetlenül ható)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görcsoldó szerek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Ca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csatorna blokkolásával a simaizomsejteken fejti ki közvetlenül a hatását (a Ca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felvétele a sejtekbe akadályozott, így a simaizom kontrakció kialakulása gátolt)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foszfodiészteráz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hatással is rendelkezik a 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papaverin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foszfodiészteráz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IV. enzim szelektív gátlásával hat a 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drotaverine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(No-</a:t>
            </a:r>
            <a:r>
              <a:rPr lang="hu-H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szelektívitásának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köszönhetően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hatása, illetve mellékhatása csekély.</a:t>
            </a:r>
          </a:p>
        </p:txBody>
      </p:sp>
    </p:spTree>
    <p:extLst>
      <p:ext uri="{BB962C8B-B14F-4D97-AF65-F5344CB8AC3E}">
        <p14:creationId xmlns:p14="http://schemas.microsoft.com/office/powerpoint/2010/main" val="21418517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Gyulladáscsökkentő készítmények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9416" y="1571613"/>
            <a:ext cx="10585176" cy="4823369"/>
          </a:xfrm>
        </p:spPr>
        <p:txBody>
          <a:bodyPr>
            <a:normAutofit/>
          </a:bodyPr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sulfasalazine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mesalamin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ezen készítmények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Crohn-betegség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esetében is alkalmazhatóak, kifejezetten az IBD és a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rheumatoid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arthritis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hatásos gyógyszerei.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sulfasalazine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mellékhatása lehet hányás,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diarrhoea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anorexia, bőrkiütéses allergiás tünetek, emelkedett szérum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transzamináz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értékek, a szérum immunglobulin koncentráció a vérsejtek számának csökkenése.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gyógyszert nem szabad adni szisztémás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juvenilis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idiopathiás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arthritis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(JIA, gyermekkori ismeretlen eredetű ízületi gyulladás) esetén, mert a betegség súlyos fellángolását okozhatja. </a:t>
            </a:r>
          </a:p>
          <a:p>
            <a:pPr marL="457200" lvl="1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Bizonyos esetekben szteroid gyulladáscsökkentők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és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cytostaticumok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metotrexat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alkalmazására is sor kerülhet.</a:t>
            </a:r>
          </a:p>
        </p:txBody>
      </p:sp>
    </p:spTree>
    <p:extLst>
      <p:ext uri="{BB962C8B-B14F-4D97-AF65-F5344CB8AC3E}">
        <p14:creationId xmlns:p14="http://schemas.microsoft.com/office/powerpoint/2010/main" val="6918012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Felfúvódás elleni 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5069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Szimetikon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dimetikon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adhatóak a meteorizmus (haspuffadás) kezelésére.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Felületaktív anyag, hatására jellemző, hogy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abszorptio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révén megkötik a gázokat, a hatóanyag a bélből nem szívódik fel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buborékok fala elbomlik, és az így kiszabaduló gázok már képesek felszívódni a bélfalon keresztül, vagy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bélmotilitás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eredményeként kiürülnek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Fokozott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flatulencia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esetén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Uh., RTG vizsgálatok előtt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Diabetes mellitus terápia során a szénhidrát felszívódást csökkentő szerekhez</a:t>
            </a:r>
          </a:p>
          <a:p>
            <a:pPr lvl="1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8294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Sópótlás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Normolyt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por 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diarrhoeas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állapotokban standard ionösszetételű, vízben oldandó porkeverékkel történik.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kliensoktatás során el kell mondani, hogy 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diarrhoea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jelentős folyadékvesztéssel járhat, így nagy figyelmet kell fordítani a folyadék- és elektrolitpótlásra.</a:t>
            </a:r>
          </a:p>
        </p:txBody>
      </p:sp>
    </p:spTree>
    <p:extLst>
      <p:ext uri="{BB962C8B-B14F-4D97-AF65-F5344CB8AC3E}">
        <p14:creationId xmlns:p14="http://schemas.microsoft.com/office/powerpoint/2010/main" val="1445557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75520" y="44631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Betegség okai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8320" y="836712"/>
            <a:ext cx="8595360" cy="5877272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megnövekedett hasűri nyomás (kövérség, szűk ruha, terhesség);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lefekvés előtti étkezés;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kávé;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alkoholfogyasztás;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dohányzás;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bizonyos gyógyszerek;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vízszintes testhelyzet;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citrusos</a:t>
            </a:r>
            <a:r>
              <a:rPr lang="hu-HU" dirty="0"/>
              <a:t> gyümölcsök; narancs, citrom;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csokoládé;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zsíros és sült ételek;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mentol,;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fűszeres ételek;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paradicsom alapú ételek (pl. spagetti szósz, chili, pizza, stb.); paradicsomlé;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kávé; tea; kóla;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szénsavas üdítők;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rekeszizomsérv 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921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Ellenőrző kérdések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 az a GERD?</a:t>
            </a:r>
          </a:p>
          <a:p>
            <a:r>
              <a:rPr lang="hu-HU" dirty="0"/>
              <a:t>Mi a különbség a </a:t>
            </a:r>
            <a:r>
              <a:rPr lang="hu-HU" dirty="0" err="1"/>
              <a:t>Crohn</a:t>
            </a:r>
            <a:r>
              <a:rPr lang="hu-HU" dirty="0"/>
              <a:t> – betegség és a </a:t>
            </a:r>
            <a:r>
              <a:rPr lang="hu-HU" dirty="0" err="1"/>
              <a:t>colitis</a:t>
            </a:r>
            <a:r>
              <a:rPr lang="hu-HU" dirty="0"/>
              <a:t> ulcerosa között?</a:t>
            </a:r>
          </a:p>
          <a:p>
            <a:r>
              <a:rPr lang="hu-HU" dirty="0"/>
              <a:t>Milyen diagnosztikus eljárás igazolható a </a:t>
            </a:r>
            <a:r>
              <a:rPr lang="hu-HU" dirty="0" err="1"/>
              <a:t>Cronh</a:t>
            </a:r>
            <a:r>
              <a:rPr lang="hu-HU" dirty="0"/>
              <a:t>- betegség?</a:t>
            </a:r>
          </a:p>
          <a:p>
            <a:r>
              <a:rPr lang="hu-HU" dirty="0"/>
              <a:t>Milyen terápiás lehetőségek vannak a GERD kezelésében?</a:t>
            </a:r>
          </a:p>
          <a:p>
            <a:r>
              <a:rPr lang="hu-HU" dirty="0"/>
              <a:t>Milyen hatása van a H2 receptor blokkolóknak?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887624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Felhasznált irodalom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Petrányi</a:t>
            </a:r>
            <a:r>
              <a:rPr lang="hu-HU" dirty="0"/>
              <a:t> Gyula, Belgyógyászat, Medicina, Budapest, 2006.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/>
              <a:t>S. M. </a:t>
            </a:r>
            <a:r>
              <a:rPr lang="hu-HU" dirty="0" err="1"/>
              <a:t>Nettina</a:t>
            </a:r>
            <a:r>
              <a:rPr lang="hu-HU" dirty="0"/>
              <a:t> (2014) </a:t>
            </a:r>
            <a:r>
              <a:rPr lang="hu-HU" dirty="0" err="1"/>
              <a:t>Lipincott</a:t>
            </a:r>
            <a:r>
              <a:rPr lang="hu-HU" dirty="0"/>
              <a:t> </a:t>
            </a:r>
            <a:r>
              <a:rPr lang="hu-HU" dirty="0" err="1"/>
              <a:t>Manual</a:t>
            </a:r>
            <a:r>
              <a:rPr lang="hu-HU" dirty="0"/>
              <a:t> of </a:t>
            </a:r>
            <a:r>
              <a:rPr lang="hu-HU" dirty="0" err="1"/>
              <a:t>Nursing</a:t>
            </a:r>
            <a:r>
              <a:rPr lang="hu-HU" dirty="0"/>
              <a:t> </a:t>
            </a:r>
            <a:r>
              <a:rPr lang="hu-HU" dirty="0" err="1"/>
              <a:t>Practice</a:t>
            </a:r>
            <a:r>
              <a:rPr lang="hu-HU" dirty="0"/>
              <a:t>, 10 </a:t>
            </a:r>
            <a:r>
              <a:rPr lang="hu-HU" dirty="0" err="1"/>
              <a:t>th</a:t>
            </a:r>
            <a:r>
              <a:rPr lang="hu-HU" dirty="0"/>
              <a:t> </a:t>
            </a:r>
            <a:r>
              <a:rPr lang="hu-HU" dirty="0" err="1"/>
              <a:t>edition</a:t>
            </a:r>
            <a:r>
              <a:rPr lang="hu-HU" dirty="0"/>
              <a:t>, </a:t>
            </a:r>
            <a:r>
              <a:rPr lang="hu-HU" dirty="0" err="1"/>
              <a:t>Lippincott</a:t>
            </a:r>
            <a:r>
              <a:rPr lang="hu-HU" dirty="0"/>
              <a:t> Williams &amp; Wilkins, USA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Tulassay</a:t>
            </a:r>
            <a:r>
              <a:rPr lang="hu-HU" dirty="0"/>
              <a:t> Zsolt: A belgyógyászat alapjai 1. Medicina, Budapest, 2010.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Petrányi</a:t>
            </a:r>
            <a:r>
              <a:rPr lang="hu-HU" dirty="0"/>
              <a:t> Gyula: Belgyógyászati diagnosztika, Medicina, Budapest, 2009.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199464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Petrányi</a:t>
            </a:r>
            <a:r>
              <a:rPr lang="hu-HU" dirty="0"/>
              <a:t> Gyula, Belgyógyászat, Medicina, Budapest, 2006.</a:t>
            </a:r>
          </a:p>
          <a:p>
            <a:r>
              <a:rPr lang="hu-HU" dirty="0" err="1"/>
              <a:t>Tulassay</a:t>
            </a:r>
            <a:r>
              <a:rPr lang="hu-HU" dirty="0"/>
              <a:t> Zsolt: A belgyógyászat alapjai 1. Medicina, Budapest, 2010.</a:t>
            </a:r>
          </a:p>
          <a:p>
            <a:r>
              <a:rPr lang="hu-HU" dirty="0" err="1"/>
              <a:t>Petrányi</a:t>
            </a:r>
            <a:r>
              <a:rPr lang="hu-HU" dirty="0"/>
              <a:t> Gyula: Belgyógyászati diagnosztika, Medicina, Budapest, 2009</a:t>
            </a:r>
          </a:p>
          <a:p>
            <a:r>
              <a:rPr lang="hu-HU" dirty="0"/>
              <a:t>Oláh András </a:t>
            </a:r>
            <a:r>
              <a:rPr lang="hu-HU" dirty="0" err="1"/>
              <a:t>szerk</a:t>
            </a:r>
            <a:r>
              <a:rPr lang="hu-HU" dirty="0"/>
              <a:t>. (2009): Diagnosztika és terápia ETI Budapest </a:t>
            </a:r>
          </a:p>
          <a:p>
            <a:r>
              <a:rPr lang="hu-HU" dirty="0"/>
              <a:t>Vágvölgyi Ágnes (2015): Gyógyszertan: Gyógyszertani alapismeretek </a:t>
            </a:r>
            <a:r>
              <a:rPr lang="hu-HU" dirty="0" err="1"/>
              <a:t>ápo-lóknak</a:t>
            </a:r>
            <a:r>
              <a:rPr lang="hu-HU" dirty="0"/>
              <a:t> Műszaki Könyvkiadó, Budapest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2709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75520" y="234014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Betegség tünetei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75520" y="1340768"/>
            <a:ext cx="8595360" cy="55172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Típusos:  gyomorégés, </a:t>
            </a:r>
            <a:r>
              <a:rPr lang="hu-HU" sz="2200" dirty="0" err="1"/>
              <a:t>sternum</a:t>
            </a:r>
            <a:r>
              <a:rPr lang="hu-HU" sz="2200" dirty="0"/>
              <a:t> mögötti égő érzés, böfögés, hányinger, nyáladzás; </a:t>
            </a:r>
            <a:r>
              <a:rPr lang="hu-HU" sz="2200" dirty="0" err="1"/>
              <a:t>dysphagia</a:t>
            </a:r>
            <a:r>
              <a:rPr lang="hu-HU" sz="2200" dirty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Atípusos: mellkasi fájdalom, légúti panaszok, köhögés, csuklás;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Alarm tünetek: fájdalmas nyelés, </a:t>
            </a:r>
            <a:r>
              <a:rPr lang="hu-HU" sz="2200" dirty="0" err="1"/>
              <a:t>dysphagia</a:t>
            </a:r>
            <a:r>
              <a:rPr lang="hu-HU" sz="2200" dirty="0"/>
              <a:t>, vérzés, fogyás, étvágytalanság; nehézlégzés</a:t>
            </a:r>
          </a:p>
          <a:p>
            <a:pPr>
              <a:buFont typeface="Arial" panose="020B0604020202020204" pitchFamily="34" charset="0"/>
              <a:buChar char="•"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3532125"/>
            <a:ext cx="4244573" cy="276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3501008"/>
            <a:ext cx="3767014" cy="2794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401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0225" y="188647"/>
            <a:ext cx="8591550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8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anamnézis felvétel;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endoscopia</a:t>
            </a:r>
            <a:r>
              <a:rPr lang="hu-HU" sz="2200" dirty="0"/>
              <a:t> vizsgálat;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biopszia</a:t>
            </a:r>
            <a:r>
              <a:rPr lang="hu-HU" sz="2200" dirty="0"/>
              <a:t> mintavétel;</a:t>
            </a:r>
          </a:p>
          <a:p>
            <a:pPr>
              <a:buFont typeface="Arial" panose="020B0604020202020204" pitchFamily="34" charset="0"/>
              <a:buChar char="•"/>
            </a:pPr>
            <a:endParaRPr lang="hu-HU" sz="2200" dirty="0"/>
          </a:p>
          <a:p>
            <a:pPr marL="0" indent="0">
              <a:buNone/>
            </a:pPr>
            <a:r>
              <a:rPr lang="hu-HU" sz="2200" u="sng" dirty="0"/>
              <a:t>Szükség esetén: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nyelőcső </a:t>
            </a:r>
            <a:r>
              <a:rPr lang="hu-HU" sz="2200" dirty="0" err="1"/>
              <a:t>manometria</a:t>
            </a:r>
            <a:r>
              <a:rPr lang="hu-HU" sz="2200" dirty="0"/>
              <a:t>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24 órás pH mérés;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nyelőcső </a:t>
            </a:r>
            <a:r>
              <a:rPr lang="hu-HU" sz="2200" dirty="0" err="1"/>
              <a:t>motilitási</a:t>
            </a:r>
            <a:r>
              <a:rPr lang="hu-HU" sz="2200" dirty="0"/>
              <a:t> vizsgálatok </a:t>
            </a:r>
          </a:p>
        </p:txBody>
      </p:sp>
    </p:spTree>
    <p:extLst>
      <p:ext uri="{BB962C8B-B14F-4D97-AF65-F5344CB8AC3E}">
        <p14:creationId xmlns:p14="http://schemas.microsoft.com/office/powerpoint/2010/main" val="73248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3352" y="332656"/>
            <a:ext cx="5976664" cy="674713"/>
          </a:xfrm>
        </p:spPr>
        <p:txBody>
          <a:bodyPr>
            <a:normAutofit/>
          </a:bodyPr>
          <a:lstStyle/>
          <a:p>
            <a:pPr algn="ctr"/>
            <a:r>
              <a:rPr lang="hu-HU" sz="3200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95400" y="1291443"/>
            <a:ext cx="5688632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pozícionálás (megemelt felsőtestrész);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szoros ruházat mellőzése;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provokáló tényezők eliminálása;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étrend kialakítása;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/>
              <a:t>gyógyszeres kezelés (</a:t>
            </a:r>
            <a:r>
              <a:rPr lang="hu-HU" sz="2200" dirty="0" err="1"/>
              <a:t>protonpumpagátló</a:t>
            </a:r>
            <a:r>
              <a:rPr lang="hu-HU" sz="2200" dirty="0"/>
              <a:t>, </a:t>
            </a:r>
            <a:r>
              <a:rPr lang="hu-HU" sz="2200" dirty="0" err="1"/>
              <a:t>prokinetikus</a:t>
            </a:r>
            <a:r>
              <a:rPr lang="hu-HU" sz="2200" dirty="0"/>
              <a:t> szerek)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200" dirty="0" err="1"/>
              <a:t>Sz.e.:műtéti</a:t>
            </a:r>
            <a:r>
              <a:rPr lang="hu-HU" sz="2200" dirty="0"/>
              <a:t> kezelés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981278" y="954087"/>
            <a:ext cx="4985596" cy="674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Lehetséges szövődmények</a:t>
            </a:r>
            <a:endParaRPr kumimoji="0" lang="hu-HU" sz="4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6891344" y="1628800"/>
            <a:ext cx="5109312" cy="1368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nyelőcső szűkülete-&gt; </a:t>
            </a:r>
            <a:r>
              <a:rPr kumimoji="0" 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dysphagia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Barett-nyelőcső;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nyelőcsőrák;</a:t>
            </a:r>
          </a:p>
        </p:txBody>
      </p:sp>
    </p:spTree>
    <p:extLst>
      <p:ext uri="{BB962C8B-B14F-4D97-AF65-F5344CB8AC3E}">
        <p14:creationId xmlns:p14="http://schemas.microsoft.com/office/powerpoint/2010/main" val="1157922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7665" y="243840"/>
            <a:ext cx="11584335" cy="1320800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solidFill>
                  <a:schemeClr val="tx1"/>
                </a:solidFill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95400" y="1298448"/>
            <a:ext cx="11089232" cy="57309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hu-HU" sz="24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Ápolási anamnézis felvétele</a:t>
            </a:r>
          </a:p>
          <a:p>
            <a:r>
              <a:rPr lang="hu-HU" sz="2400" b="1" i="1" dirty="0">
                <a:solidFill>
                  <a:prstClr val="black"/>
                </a:solidFill>
                <a:cs typeface="Times New Roman" panose="02020603050405020304" pitchFamily="18" charset="0"/>
              </a:rPr>
              <a:t>Vitális paraméter ellenőrzés </a:t>
            </a:r>
            <a:r>
              <a:rPr lang="hu-HU" sz="2400" i="1" dirty="0">
                <a:solidFill>
                  <a:prstClr val="black"/>
                </a:solidFill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400" b="1" i="1" dirty="0"/>
              <a:t>Vizsgálatok előkészítési, közreműködési, valamint a vizsgálatokat követő ápolói feladatok </a:t>
            </a:r>
            <a:r>
              <a:rPr lang="hu-HU" sz="2400" dirty="0"/>
              <a:t>(</a:t>
            </a:r>
            <a:r>
              <a:rPr lang="hu-HU" sz="2400" dirty="0" err="1"/>
              <a:t>gastroscpia</a:t>
            </a:r>
            <a:r>
              <a:rPr lang="hu-HU" sz="2400" dirty="0"/>
              <a:t>+</a:t>
            </a:r>
            <a:r>
              <a:rPr lang="hu-HU" sz="2400" dirty="0" err="1"/>
              <a:t>biopszia</a:t>
            </a:r>
            <a:r>
              <a:rPr lang="hu-HU" sz="2400" dirty="0"/>
              <a:t>, báriumfeltöltéssel végzett RTG, nyelőcső </a:t>
            </a:r>
            <a:r>
              <a:rPr lang="hu-HU" sz="2400" dirty="0" err="1"/>
              <a:t>manometria</a:t>
            </a:r>
            <a:r>
              <a:rPr lang="hu-HU" sz="2400" dirty="0"/>
              <a:t>; 24 órás pH mérés; nyelőcső </a:t>
            </a:r>
            <a:r>
              <a:rPr lang="hu-HU" sz="2400" dirty="0" err="1"/>
              <a:t>motilitási</a:t>
            </a:r>
            <a:r>
              <a:rPr lang="hu-HU" sz="2400" dirty="0"/>
              <a:t> vizsgálatok).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400" b="1" i="1" dirty="0"/>
              <a:t> Vérvétel </a:t>
            </a:r>
            <a:r>
              <a:rPr lang="hu-HU" sz="2400" dirty="0"/>
              <a:t>(</a:t>
            </a:r>
            <a:r>
              <a:rPr lang="hu-HU" sz="2400" dirty="0" err="1"/>
              <a:t>fvs</a:t>
            </a:r>
            <a:r>
              <a:rPr lang="hu-HU" sz="2400" dirty="0"/>
              <a:t>, We, CRP)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400" b="1" i="1" dirty="0"/>
              <a:t>Életmód tanácsadás, diétás étrend kialakítása</a:t>
            </a:r>
          </a:p>
          <a:p>
            <a:r>
              <a:rPr lang="hu-HU" sz="2400" b="1" i="1" dirty="0"/>
              <a:t>Diétás étrend felállítása ( fűszermentes, rostban gazdag étrend) </a:t>
            </a:r>
          </a:p>
          <a:p>
            <a:r>
              <a:rPr lang="hu-HU" sz="2400" b="1" i="1" dirty="0"/>
              <a:t>Napi többszöri étkezés </a:t>
            </a:r>
            <a:r>
              <a:rPr lang="hu-HU" sz="2400" i="1" dirty="0"/>
              <a:t>( többször keveset egyen). </a:t>
            </a:r>
          </a:p>
          <a:p>
            <a:r>
              <a:rPr lang="hu-HU" sz="2400" b="1" i="1" dirty="0"/>
              <a:t>Gyógyszeres kezelés: savszekréciót gátló szerek: H2-receptor blokkoló,  gyomornyálkahártya védelem (</a:t>
            </a:r>
            <a:r>
              <a:rPr lang="hu-HU" sz="2400" b="1" i="1" dirty="0" err="1"/>
              <a:t>sucralfat</a:t>
            </a:r>
            <a:r>
              <a:rPr lang="hu-HU" sz="2400" b="1" i="1" dirty="0"/>
              <a:t>)+hányáscsillapító (</a:t>
            </a:r>
            <a:r>
              <a:rPr lang="hu-HU" sz="2400" b="1" i="1" dirty="0" err="1"/>
              <a:t>antihisztamin</a:t>
            </a:r>
            <a:r>
              <a:rPr lang="hu-HU" sz="2400" b="1" i="1" dirty="0"/>
              <a:t>) per </a:t>
            </a:r>
            <a:r>
              <a:rPr lang="hu-HU" sz="2400" b="1" i="1" dirty="0" err="1"/>
              <a:t>os</a:t>
            </a:r>
            <a:r>
              <a:rPr lang="hu-HU" sz="2400" b="1" i="1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hu-HU" sz="2200" b="1" i="1" dirty="0"/>
          </a:p>
        </p:txBody>
      </p:sp>
    </p:spTree>
    <p:extLst>
      <p:ext uri="{BB962C8B-B14F-4D97-AF65-F5344CB8AC3E}">
        <p14:creationId xmlns:p14="http://schemas.microsoft.com/office/powerpoint/2010/main" val="2841154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013241-6AFF-4733-8172-E1AA7A31B8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59E22D-2EBF-4B9A-B5EC-FA7EFDC153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16EA307-C3D8-49C5-A007-486E596247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3719</Words>
  <Application>Microsoft Office PowerPoint</Application>
  <PresentationFormat>Szélesvásznú</PresentationFormat>
  <Paragraphs>404</Paragraphs>
  <Slides>52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2</vt:i4>
      </vt:variant>
      <vt:variant>
        <vt:lpstr>Diacímek</vt:lpstr>
      </vt:variant>
      <vt:variant>
        <vt:i4>52</vt:i4>
      </vt:variant>
    </vt:vector>
  </HeadingPairs>
  <TitlesOfParts>
    <vt:vector size="60" baseType="lpstr">
      <vt:lpstr>Arial</vt:lpstr>
      <vt:lpstr>Calibri</vt:lpstr>
      <vt:lpstr>Century Gothic</vt:lpstr>
      <vt:lpstr>Times New Roman</vt:lpstr>
      <vt:lpstr>Tw Cen MT</vt:lpstr>
      <vt:lpstr>Wingdings 3</vt:lpstr>
      <vt:lpstr>Ion</vt:lpstr>
      <vt:lpstr>1_Ion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 szakmai alapismeretek: gyakrabban előforduló betegségek lényege, diagnosztikája és terápiája</vt:lpstr>
      <vt:lpstr>Tananyag tartalom A emésztőrendszer népegészségügyi jelentőségű megbetegedései, alkalmazott gyógyszeres terápia  </vt:lpstr>
      <vt:lpstr>GERD-gastro-esophaegealis reflux disease</vt:lpstr>
      <vt:lpstr>Betegség okai</vt:lpstr>
      <vt:lpstr>Betegség tünetei</vt:lpstr>
      <vt:lpstr>Kórkép diagnosztikája</vt:lpstr>
      <vt:lpstr>Kórkép terápiája</vt:lpstr>
      <vt:lpstr>Ápolói feladatok a páciens ellátása során</vt:lpstr>
      <vt:lpstr>Ápolói feladatok a páciens ellátása során</vt:lpstr>
      <vt:lpstr>Ulcus ventriculi</vt:lpstr>
      <vt:lpstr>Betegség okai</vt:lpstr>
      <vt:lpstr>Kórkép diagnosztikája</vt:lpstr>
      <vt:lpstr>Kórkép terápiája</vt:lpstr>
      <vt:lpstr>Ulcus duodeni</vt:lpstr>
      <vt:lpstr>Betegség okai</vt:lpstr>
      <vt:lpstr>Betegség tünetei</vt:lpstr>
      <vt:lpstr>Kórkép diagnosztikája</vt:lpstr>
      <vt:lpstr>Kórkép terápiája</vt:lpstr>
      <vt:lpstr>Ápolói feladatok a páciens ellátása során</vt:lpstr>
      <vt:lpstr>Colitis ulcerosa </vt:lpstr>
      <vt:lpstr>Betegség okai</vt:lpstr>
      <vt:lpstr>Kórkép diagnosztikája</vt:lpstr>
      <vt:lpstr>Kórkép terápiája</vt:lpstr>
      <vt:lpstr>Ápolói feladatok a páciens ellátása során</vt:lpstr>
      <vt:lpstr>Crohn-betegség</vt:lpstr>
      <vt:lpstr>Betegség okai</vt:lpstr>
      <vt:lpstr>Kórkép diagnosztikája</vt:lpstr>
      <vt:lpstr>Kórkép terápiája</vt:lpstr>
      <vt:lpstr>Ápolói feladatok a páciens ellátása során</vt:lpstr>
      <vt:lpstr>Ápolói feladatok a páciens ellátása során</vt:lpstr>
      <vt:lpstr>Emésztőszervrendszer gyógyszertana</vt:lpstr>
      <vt:lpstr>Savszekréció gátlása 1.</vt:lpstr>
      <vt:lpstr>Savszekréció gátlása 2.</vt:lpstr>
      <vt:lpstr>Savközömbösítők 1.</vt:lpstr>
      <vt:lpstr>Savközömbösítők 2.</vt:lpstr>
      <vt:lpstr>Hashajtók - Laxativum, purgativum, drasticum </vt:lpstr>
      <vt:lpstr>Hashajtók csoportosítása hatásmechanizmus szerint 1.</vt:lpstr>
      <vt:lpstr>Hashajtók csoportosítása hatásmechanizmus szerint</vt:lpstr>
      <vt:lpstr>Hashajtók csoportosítása hatásmechanizmus szerint</vt:lpstr>
      <vt:lpstr>Hashajtók csoportosítása hatásmechanizmus szerint</vt:lpstr>
      <vt:lpstr>Hashajtók csoportosítása hatásmechanizmus szerint</vt:lpstr>
      <vt:lpstr>Hashajtó szedésének következményei</vt:lpstr>
      <vt:lpstr>Görcsoldó készítmények – spasmolytikumok 1.</vt:lpstr>
      <vt:lpstr>Görcsoldó készítmények – spasmolytikumok 2.</vt:lpstr>
      <vt:lpstr>Görcsoldó készítmények – spasmolytikumok 3.</vt:lpstr>
      <vt:lpstr>Gyulladáscsökkentő készítmények</vt:lpstr>
      <vt:lpstr>Felfúvódás elleni szerek</vt:lpstr>
      <vt:lpstr>Sópótlás</vt:lpstr>
      <vt:lpstr>Ellenőrző kérdések</vt:lpstr>
      <vt:lpstr>Felhasznált irodalom</vt:lpstr>
      <vt:lpstr>Irodalomjegyzék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Rozmann Nóra</dc:creator>
  <cp:lastModifiedBy>Novák Emese</cp:lastModifiedBy>
  <cp:revision>24</cp:revision>
  <dcterms:created xsi:type="dcterms:W3CDTF">2021-01-12T11:18:52Z</dcterms:created>
  <dcterms:modified xsi:type="dcterms:W3CDTF">2021-06-01T06:53:57Z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