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ppt/comments/comment4.xml" ContentType="application/vnd.openxmlformats-officedocument.presentationml.comments+xml"/>
  <Override PartName="/ppt/comments/comment5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86" r:id="rId5"/>
    <p:sldId id="256" r:id="rId6"/>
    <p:sldId id="27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85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óni" initials="o" lastIdx="1" clrIdx="0">
    <p:extLst>
      <p:ext uri="{19B8F6BF-5375-455C-9EA6-DF929625EA0E}">
        <p15:presenceInfo xmlns:p15="http://schemas.microsoft.com/office/powerpoint/2012/main" userId="Món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7" d="100"/>
          <a:sy n="77" d="100"/>
        </p:scale>
        <p:origin x="96" y="2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3-13T10:17:54.650" idx="1">
    <p:pos x="10" y="10"/>
    <p:text>Az1. a helyes válasz</p:text>
    <p:extLst>
      <p:ext uri="{C676402C-5697-4E1C-873F-D02D1690AC5C}">
        <p15:threadingInfo xmlns:p15="http://schemas.microsoft.com/office/powerpoint/2012/main" timeZoneBias="-6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3-13T10:17:54.650" idx="1">
    <p:pos x="10" y="10"/>
    <p:text>Az1. a helyes válasz</p:text>
    <p:extLst>
      <p:ext uri="{C676402C-5697-4E1C-873F-D02D1690AC5C}">
        <p15:threadingInfo xmlns:p15="http://schemas.microsoft.com/office/powerpoint/2012/main" timeZoneBias="-6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3-13T10:17:54.650" idx="1">
    <p:pos x="10" y="10"/>
    <p:text>Az1. a helyes válasz</p:text>
    <p:extLst>
      <p:ext uri="{C676402C-5697-4E1C-873F-D02D1690AC5C}">
        <p15:threadingInfo xmlns:p15="http://schemas.microsoft.com/office/powerpoint/2012/main" timeZoneBias="-6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3-13T10:17:54.650" idx="1">
    <p:pos x="10" y="10"/>
    <p:text>Az1. a helyes válasz</p:text>
    <p:extLst>
      <p:ext uri="{C676402C-5697-4E1C-873F-D02D1690AC5C}">
        <p15:threadingInfo xmlns:p15="http://schemas.microsoft.com/office/powerpoint/2012/main" timeZoneBias="-60"/>
      </p:ext>
    </p:extLs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3-13T10:17:54.650" idx="1">
    <p:pos x="10" y="10"/>
    <p:text>Az1. a helyes válasz</p:text>
    <p:extLst>
      <p:ext uri="{C676402C-5697-4E1C-873F-D02D1690AC5C}">
        <p15:threadingInfo xmlns:p15="http://schemas.microsoft.com/office/powerpoint/2012/main" timeZoneBias="-6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67B61-214A-44A9-A4CA-19A1D127D223}" type="datetimeFigureOut">
              <a:rPr lang="hu-HU" smtClean="0"/>
              <a:t>2021. 10. 05.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4791B-0535-4B5A-8EB0-EDC6512DC30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32871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áma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67B61-214A-44A9-A4CA-19A1D127D223}" type="datetimeFigureOut">
              <a:rPr lang="hu-HU" smtClean="0"/>
              <a:t>2021. 10. 05.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4791B-0535-4B5A-8EB0-EDC6512DC30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91940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ím és képaláír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67B61-214A-44A9-A4CA-19A1D127D223}" type="datetimeFigureOut">
              <a:rPr lang="hu-HU" smtClean="0"/>
              <a:t>2021. 10. 05.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4791B-0535-4B5A-8EB0-EDC6512DC30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846835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dézet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hu-HU"/>
              <a:t>Mintaszöveg szerkesztése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67B61-214A-44A9-A4CA-19A1D127D223}" type="datetimeFigureOut">
              <a:rPr lang="hu-HU" smtClean="0"/>
              <a:t>2021. 10. 05.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4791B-0535-4B5A-8EB0-EDC6512DC305}" type="slidenum">
              <a:rPr lang="hu-HU" smtClean="0"/>
              <a:t>‹#›</a:t>
            </a:fld>
            <a:endParaRPr lang="hu-H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545338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évkárty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67B61-214A-44A9-A4CA-19A1D127D223}" type="datetimeFigureOut">
              <a:rPr lang="hu-HU" smtClean="0"/>
              <a:t>2021. 10. 05.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4791B-0535-4B5A-8EB0-EDC6512DC30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580446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67B61-214A-44A9-A4CA-19A1D127D223}" type="datetimeFigureOut">
              <a:rPr lang="hu-HU" smtClean="0"/>
              <a:t>2021. 10. 05.</a:t>
            </a:fld>
            <a:endParaRPr lang="hu-H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4791B-0535-4B5A-8EB0-EDC6512DC30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512973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kép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67B61-214A-44A9-A4CA-19A1D127D223}" type="datetimeFigureOut">
              <a:rPr lang="hu-HU" smtClean="0"/>
              <a:t>2021. 10. 05.</a:t>
            </a:fld>
            <a:endParaRPr lang="hu-H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4791B-0535-4B5A-8EB0-EDC6512DC30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671485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67B61-214A-44A9-A4CA-19A1D127D223}" type="datetimeFigureOut">
              <a:rPr lang="hu-HU" smtClean="0"/>
              <a:t>2021. 10. 05.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4791B-0535-4B5A-8EB0-EDC6512DC30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510144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67B61-214A-44A9-A4CA-19A1D127D223}" type="datetimeFigureOut">
              <a:rPr lang="hu-HU" smtClean="0"/>
              <a:t>2021. 10. 05.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4791B-0535-4B5A-8EB0-EDC6512DC30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07329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67B61-214A-44A9-A4CA-19A1D127D223}" type="datetimeFigureOut">
              <a:rPr lang="hu-HU" smtClean="0"/>
              <a:t>2021. 10. 05.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4791B-0535-4B5A-8EB0-EDC6512DC30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35071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67B61-214A-44A9-A4CA-19A1D127D223}" type="datetimeFigureOut">
              <a:rPr lang="hu-HU" smtClean="0"/>
              <a:t>2021. 10. 05.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4791B-0535-4B5A-8EB0-EDC6512DC30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97552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67B61-214A-44A9-A4CA-19A1D127D223}" type="datetimeFigureOut">
              <a:rPr lang="hu-HU" smtClean="0"/>
              <a:t>2021. 10. 05.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4791B-0535-4B5A-8EB0-EDC6512DC30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68686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67B61-214A-44A9-A4CA-19A1D127D223}" type="datetimeFigureOut">
              <a:rPr lang="hu-HU" smtClean="0"/>
              <a:t>2021. 10. 05.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4791B-0535-4B5A-8EB0-EDC6512DC30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44652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67B61-214A-44A9-A4CA-19A1D127D223}" type="datetimeFigureOut">
              <a:rPr lang="hu-HU" smtClean="0"/>
              <a:t>2021. 10. 05.</a:t>
            </a:fld>
            <a:endParaRPr lang="hu-H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4791B-0535-4B5A-8EB0-EDC6512DC30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21063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67B61-214A-44A9-A4CA-19A1D127D223}" type="datetimeFigureOut">
              <a:rPr lang="hu-HU" smtClean="0"/>
              <a:t>2021. 10. 05.</a:t>
            </a:fld>
            <a:endParaRPr lang="hu-H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4791B-0535-4B5A-8EB0-EDC6512DC30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14269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67B61-214A-44A9-A4CA-19A1D127D223}" type="datetimeFigureOut">
              <a:rPr lang="hu-HU" smtClean="0"/>
              <a:t>2021. 10. 05.</a:t>
            </a:fld>
            <a:endParaRPr lang="hu-H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4791B-0535-4B5A-8EB0-EDC6512DC30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43962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67B61-214A-44A9-A4CA-19A1D127D223}" type="datetimeFigureOut">
              <a:rPr lang="hu-HU" smtClean="0"/>
              <a:t>2021. 10. 05.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4791B-0535-4B5A-8EB0-EDC6512DC30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08690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63467B61-214A-44A9-A4CA-19A1D127D223}" type="datetimeFigureOut">
              <a:rPr lang="hu-HU" smtClean="0"/>
              <a:t>2021. 10. 05.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E4791B-0535-4B5A-8EB0-EDC6512DC30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5154970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3.xm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4.xm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5.xm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>
            <a:extLst>
              <a:ext uri="{FF2B5EF4-FFF2-40B4-BE49-F238E27FC236}">
                <a16:creationId xmlns:a16="http://schemas.microsoft.com/office/drawing/2014/main" id="{52F369E2-CC72-42FA-A755-547EE852438B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896350" y="4371975"/>
            <a:ext cx="3295650" cy="24860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Tartalom helye 4">
            <a:extLst>
              <a:ext uri="{FF2B5EF4-FFF2-40B4-BE49-F238E27FC236}">
                <a16:creationId xmlns:a16="http://schemas.microsoft.com/office/drawing/2014/main" id="{D5B6BC6A-A4FF-4ADB-89A1-7E276D2C2543}"/>
              </a:ext>
            </a:extLst>
          </p:cNvPr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2495550" cy="89535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artalom helye 2">
            <a:extLst>
              <a:ext uri="{FF2B5EF4-FFF2-40B4-BE49-F238E27FC236}">
                <a16:creationId xmlns:a16="http://schemas.microsoft.com/office/drawing/2014/main" id="{3927B0FB-EF60-4686-A37C-4BB6B767B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052918"/>
            <a:ext cx="8946541" cy="4195481"/>
          </a:xfrm>
        </p:spPr>
        <p:txBody>
          <a:bodyPr/>
          <a:lstStyle/>
          <a:p>
            <a:pPr algn="ctr"/>
            <a:r>
              <a:rPr lang="hu-HU" sz="2000" b="1" dirty="0">
                <a:latin typeface="Tw Cen MT" panose="020B0602020104020603" pitchFamily="34" charset="-18"/>
              </a:rPr>
              <a:t>GINOP-5.3.5-18-2019-00115</a:t>
            </a:r>
            <a:br>
              <a:rPr lang="hu-HU" b="1" dirty="0">
                <a:latin typeface="Tw Cen MT" panose="020B0602020104020603" pitchFamily="34" charset="-18"/>
              </a:rPr>
            </a:br>
            <a:r>
              <a:rPr lang="hu-HU" sz="2000" b="1" dirty="0">
                <a:latin typeface="Tw Cen MT" panose="020B0602020104020603" pitchFamily="34" charset="-18"/>
              </a:rPr>
              <a:t>A munkaerőhiány és az elöregedő társadalom okozta, az egészségügyi intézményeket érintő foglalkoztatási válsághelyzetek megelőzése és kezelése az ápoló képzés szintjeinek és hatásköreinek fejlesztésével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4310073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b="1" dirty="0" err="1"/>
              <a:t>Oxigénbeviteli</a:t>
            </a:r>
            <a:r>
              <a:rPr lang="hu-HU" b="1" dirty="0"/>
              <a:t> lehetőségek</a:t>
            </a:r>
            <a:br>
              <a:rPr lang="hu-HU" b="1" dirty="0"/>
            </a:br>
            <a:r>
              <a:rPr lang="hu-HU" b="1" dirty="0"/>
              <a:t>alacsony áramlású rendszerek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hu-HU" dirty="0"/>
              <a:t>Orrszonda és orrkatéter</a:t>
            </a:r>
          </a:p>
          <a:p>
            <a:pPr algn="ctr"/>
            <a:r>
              <a:rPr lang="hu-HU" dirty="0"/>
              <a:t>24-40% FiO</a:t>
            </a:r>
            <a:r>
              <a:rPr lang="hu-HU" baseline="-25000" dirty="0"/>
              <a:t>2</a:t>
            </a:r>
            <a:r>
              <a:rPr lang="hu-HU" dirty="0"/>
              <a:t> - </a:t>
            </a:r>
            <a:r>
              <a:rPr lang="hu-HU" b="1" dirty="0"/>
              <a:t>1-6 l/perc</a:t>
            </a:r>
          </a:p>
          <a:p>
            <a:pPr algn="ctr"/>
            <a:endParaRPr lang="hu-HU" dirty="0"/>
          </a:p>
          <a:p>
            <a:pPr marL="0" indent="0">
              <a:buNone/>
            </a:pPr>
            <a:endParaRPr lang="hu-HU" dirty="0"/>
          </a:p>
          <a:p>
            <a:endParaRPr lang="hu-H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21" y="3212976"/>
            <a:ext cx="4171277" cy="2819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2209" y="3212977"/>
            <a:ext cx="4219351" cy="2819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DE9A0-F1CE-48D4-8FCE-8D019E0822D7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3317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090930" y="365125"/>
            <a:ext cx="8262870" cy="1325563"/>
          </a:xfrm>
        </p:spPr>
        <p:txBody>
          <a:bodyPr>
            <a:normAutofit fontScale="90000"/>
          </a:bodyPr>
          <a:lstStyle/>
          <a:p>
            <a:r>
              <a:rPr lang="hu-HU" b="1" dirty="0" err="1"/>
              <a:t>Oxigénbeviteli</a:t>
            </a:r>
            <a:r>
              <a:rPr lang="hu-HU" b="1" dirty="0"/>
              <a:t> lehetőségek</a:t>
            </a:r>
            <a:br>
              <a:rPr lang="hu-HU" b="1" dirty="0"/>
            </a:br>
            <a:r>
              <a:rPr lang="hu-HU" b="1" dirty="0"/>
              <a:t>alacsony áramlású rendszerek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u-HU" dirty="0"/>
              <a:t>Egyszerű maszk (50-es maszk)</a:t>
            </a:r>
          </a:p>
          <a:p>
            <a:r>
              <a:rPr lang="hu-HU" b="1" dirty="0"/>
              <a:t>5</a:t>
            </a:r>
            <a:r>
              <a:rPr lang="hu-HU" dirty="0"/>
              <a:t>-8 l/perc</a:t>
            </a:r>
          </a:p>
          <a:p>
            <a:r>
              <a:rPr lang="hu-HU" dirty="0"/>
              <a:t>40-60% Fio2</a:t>
            </a:r>
          </a:p>
          <a:p>
            <a:endParaRPr lang="hu-HU" dirty="0"/>
          </a:p>
          <a:p>
            <a:endParaRPr lang="hu-HU" dirty="0"/>
          </a:p>
          <a:p>
            <a:endParaRPr lang="hu-HU" dirty="0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hu-HU" dirty="0"/>
              <a:t>Arc sátor</a:t>
            </a:r>
          </a:p>
          <a:p>
            <a:r>
              <a:rPr lang="hu-HU" dirty="0"/>
              <a:t>4-10 l/perc</a:t>
            </a:r>
          </a:p>
          <a:p>
            <a:r>
              <a:rPr lang="hu-HU" dirty="0"/>
              <a:t>50-100% FiO2</a:t>
            </a:r>
          </a:p>
          <a:p>
            <a:endParaRPr lang="hu-H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529" y="3917211"/>
            <a:ext cx="4259535" cy="284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6041" y="3778189"/>
            <a:ext cx="4001591" cy="3001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DE9A0-F1CE-48D4-8FCE-8D019E0822D7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99580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374264" y="116632"/>
            <a:ext cx="6846879" cy="1143000"/>
          </a:xfrm>
        </p:spPr>
        <p:txBody>
          <a:bodyPr>
            <a:normAutofit fontScale="90000"/>
          </a:bodyPr>
          <a:lstStyle/>
          <a:p>
            <a:r>
              <a:rPr lang="hu-HU" b="1" dirty="0" err="1"/>
              <a:t>Oxigénbeviteli</a:t>
            </a:r>
            <a:r>
              <a:rPr lang="hu-HU" b="1" dirty="0"/>
              <a:t> lehetőségek</a:t>
            </a:r>
            <a:br>
              <a:rPr lang="hu-HU" b="1" dirty="0"/>
            </a:br>
            <a:r>
              <a:rPr lang="hu-HU" b="1" dirty="0"/>
              <a:t>alacsony áramlású rendszerek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1892373" y="1340769"/>
            <a:ext cx="4038600" cy="4525963"/>
          </a:xfrm>
        </p:spPr>
        <p:txBody>
          <a:bodyPr/>
          <a:lstStyle/>
          <a:p>
            <a:pPr marL="0" indent="0">
              <a:buNone/>
            </a:pPr>
            <a:r>
              <a:rPr lang="hu-HU" dirty="0"/>
              <a:t>Arcmaszk rezervoárral (részleges </a:t>
            </a:r>
            <a:r>
              <a:rPr lang="hu-HU" dirty="0" err="1"/>
              <a:t>visszalégzéssel</a:t>
            </a:r>
            <a:r>
              <a:rPr lang="hu-HU" dirty="0"/>
              <a:t>)</a:t>
            </a:r>
          </a:p>
          <a:p>
            <a:pPr marL="0" indent="0">
              <a:buNone/>
            </a:pPr>
            <a:r>
              <a:rPr lang="hu-HU" dirty="0"/>
              <a:t>6-10 l/perc</a:t>
            </a:r>
          </a:p>
          <a:p>
            <a:pPr marL="0" indent="0">
              <a:buNone/>
            </a:pPr>
            <a:r>
              <a:rPr lang="hu-HU" dirty="0"/>
              <a:t>50-70% FiO2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68008" y="1340769"/>
            <a:ext cx="4038600" cy="4525963"/>
          </a:xfrm>
        </p:spPr>
        <p:txBody>
          <a:bodyPr/>
          <a:lstStyle/>
          <a:p>
            <a:pPr marL="0" indent="0">
              <a:buNone/>
            </a:pPr>
            <a:r>
              <a:rPr lang="hu-HU" dirty="0"/>
              <a:t>Arcmaszk rezervoárral (</a:t>
            </a:r>
            <a:r>
              <a:rPr lang="hu-HU" dirty="0" err="1"/>
              <a:t>visszalégzés</a:t>
            </a:r>
            <a:r>
              <a:rPr lang="hu-HU" dirty="0"/>
              <a:t> gátolt) 100-as maszk</a:t>
            </a:r>
          </a:p>
          <a:p>
            <a:pPr marL="0" indent="0">
              <a:buNone/>
            </a:pPr>
            <a:r>
              <a:rPr lang="hu-HU" dirty="0"/>
              <a:t>6-12 l/perc</a:t>
            </a:r>
          </a:p>
          <a:p>
            <a:pPr marL="0" indent="0">
              <a:buNone/>
            </a:pPr>
            <a:r>
              <a:rPr lang="hu-HU" dirty="0"/>
              <a:t>60-100% FiO2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1905" y="3789421"/>
            <a:ext cx="1684389" cy="2492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9914" y="3501008"/>
            <a:ext cx="3386617" cy="3168352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4112" y="3767950"/>
            <a:ext cx="3282320" cy="3090050"/>
          </a:xfrm>
          <a:prstGeom prst="rect">
            <a:avLst/>
          </a:prstGeom>
        </p:spPr>
      </p:pic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DE9A0-F1CE-48D4-8FCE-8D019E0822D7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4805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065172" y="365125"/>
            <a:ext cx="8288628" cy="1325563"/>
          </a:xfrm>
        </p:spPr>
        <p:txBody>
          <a:bodyPr>
            <a:normAutofit fontScale="90000"/>
          </a:bodyPr>
          <a:lstStyle/>
          <a:p>
            <a:r>
              <a:rPr lang="hu-HU" b="1" dirty="0" err="1"/>
              <a:t>Oxigénbeviteli</a:t>
            </a:r>
            <a:r>
              <a:rPr lang="hu-HU" b="1" dirty="0"/>
              <a:t> lehetőségek</a:t>
            </a:r>
            <a:br>
              <a:rPr lang="hu-HU" b="1" dirty="0"/>
            </a:br>
            <a:r>
              <a:rPr lang="hu-HU" b="1" dirty="0"/>
              <a:t>magas áramlású rendszerek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u-HU" dirty="0" err="1"/>
              <a:t>Transtrachealis</a:t>
            </a:r>
            <a:r>
              <a:rPr lang="hu-HU" dirty="0"/>
              <a:t> katéter</a:t>
            </a:r>
          </a:p>
          <a:p>
            <a:r>
              <a:rPr lang="hu-HU" dirty="0"/>
              <a:t>¼ - 4 l/perc</a:t>
            </a:r>
          </a:p>
          <a:p>
            <a:r>
              <a:rPr lang="hu-HU" dirty="0"/>
              <a:t>22-45% FiO2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hu-HU" dirty="0"/>
              <a:t>Venturi maszk – Venturi injektorok</a:t>
            </a:r>
          </a:p>
          <a:p>
            <a:r>
              <a:rPr lang="hu-HU" dirty="0"/>
              <a:t>2-15 l/perc</a:t>
            </a:r>
          </a:p>
          <a:p>
            <a:r>
              <a:rPr lang="hu-HU" dirty="0"/>
              <a:t>24-60% FiO2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512" y="3627742"/>
            <a:ext cx="4042420" cy="3136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1814" y="3627743"/>
            <a:ext cx="4688683" cy="3133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DE9A0-F1CE-48D4-8FCE-8D019E0822D7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9472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026534" y="365125"/>
            <a:ext cx="8327265" cy="1325563"/>
          </a:xfrm>
        </p:spPr>
        <p:txBody>
          <a:bodyPr>
            <a:normAutofit fontScale="90000"/>
          </a:bodyPr>
          <a:lstStyle/>
          <a:p>
            <a:r>
              <a:rPr lang="hu-HU" b="1" dirty="0" err="1"/>
              <a:t>Oxigénbeviteli</a:t>
            </a:r>
            <a:r>
              <a:rPr lang="hu-HU" b="1" dirty="0"/>
              <a:t> lehetőségek</a:t>
            </a:r>
            <a:br>
              <a:rPr lang="hu-HU" b="1" dirty="0"/>
            </a:br>
            <a:r>
              <a:rPr lang="hu-HU" b="1" dirty="0"/>
              <a:t>magas áramlású rendszerek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u-HU" dirty="0"/>
              <a:t>Aeroszol maszk</a:t>
            </a:r>
          </a:p>
          <a:p>
            <a:r>
              <a:rPr lang="hu-HU" dirty="0"/>
              <a:t>8-10 l/perc</a:t>
            </a:r>
          </a:p>
          <a:p>
            <a:r>
              <a:rPr lang="hu-HU" dirty="0"/>
              <a:t>30-100% FiO2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hu-HU" dirty="0" err="1"/>
              <a:t>Tracheostoma</a:t>
            </a:r>
            <a:r>
              <a:rPr lang="hu-HU" dirty="0"/>
              <a:t> maszk</a:t>
            </a:r>
          </a:p>
          <a:p>
            <a:r>
              <a:rPr lang="hu-HU" dirty="0"/>
              <a:t>8-10 l/perc</a:t>
            </a:r>
          </a:p>
          <a:p>
            <a:r>
              <a:rPr lang="hu-HU" dirty="0"/>
              <a:t>30-100% FiO2</a:t>
            </a:r>
          </a:p>
          <a:p>
            <a:endParaRPr lang="hu-H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569" y="3176036"/>
            <a:ext cx="2454643" cy="3681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9976" y="3320988"/>
            <a:ext cx="4530080" cy="3397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DE9A0-F1CE-48D4-8FCE-8D019E0822D7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0062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065172" y="365125"/>
            <a:ext cx="8288628" cy="1325563"/>
          </a:xfrm>
        </p:spPr>
        <p:txBody>
          <a:bodyPr>
            <a:normAutofit fontScale="90000"/>
          </a:bodyPr>
          <a:lstStyle/>
          <a:p>
            <a:r>
              <a:rPr lang="hu-HU" b="1" dirty="0" err="1"/>
              <a:t>Oxigénbeviteli</a:t>
            </a:r>
            <a:r>
              <a:rPr lang="hu-HU" b="1" dirty="0"/>
              <a:t> lehetőségek</a:t>
            </a:r>
            <a:br>
              <a:rPr lang="hu-HU" b="1" dirty="0"/>
            </a:br>
            <a:r>
              <a:rPr lang="hu-HU" b="1" dirty="0"/>
              <a:t>magas áramlású rendszerek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u-HU" dirty="0"/>
              <a:t>T-szár</a:t>
            </a:r>
          </a:p>
          <a:p>
            <a:r>
              <a:rPr lang="hu-HU" dirty="0"/>
              <a:t>8-10 l/perc</a:t>
            </a:r>
          </a:p>
          <a:p>
            <a:r>
              <a:rPr lang="hu-HU" dirty="0"/>
              <a:t>30-100% FiO2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hu-HU" dirty="0"/>
              <a:t>Oxigén csuklya</a:t>
            </a:r>
          </a:p>
          <a:p>
            <a:r>
              <a:rPr lang="hu-HU" dirty="0"/>
              <a:t>10-15 l/perc</a:t>
            </a:r>
          </a:p>
          <a:p>
            <a:r>
              <a:rPr lang="hu-HU" dirty="0"/>
              <a:t>80-90% FiO2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9982" y="3789040"/>
            <a:ext cx="4028234" cy="261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2784" y="3140969"/>
            <a:ext cx="2491638" cy="3737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DE9A0-F1CE-48D4-8FCE-8D019E0822D7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9792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013656" y="365125"/>
            <a:ext cx="8340144" cy="1325563"/>
          </a:xfrm>
        </p:spPr>
        <p:txBody>
          <a:bodyPr>
            <a:normAutofit fontScale="90000"/>
          </a:bodyPr>
          <a:lstStyle/>
          <a:p>
            <a:r>
              <a:rPr lang="hu-HU" b="1" dirty="0" err="1"/>
              <a:t>Oxigénbeviteli</a:t>
            </a:r>
            <a:r>
              <a:rPr lang="hu-HU" b="1" dirty="0"/>
              <a:t> lehetőségek</a:t>
            </a:r>
            <a:br>
              <a:rPr lang="hu-HU" b="1" dirty="0"/>
            </a:br>
            <a:r>
              <a:rPr lang="hu-HU" b="1" dirty="0"/>
              <a:t>magas áramlású rendszerek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u-HU" dirty="0"/>
              <a:t>Oxigén sátor</a:t>
            </a:r>
          </a:p>
          <a:p>
            <a:r>
              <a:rPr lang="hu-HU" dirty="0"/>
              <a:t>≥10 l/perc</a:t>
            </a:r>
          </a:p>
          <a:p>
            <a:r>
              <a:rPr lang="hu-HU" dirty="0"/>
              <a:t>30-50% FiO2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hu-HU" dirty="0" err="1"/>
              <a:t>CPAP-rendszerek</a:t>
            </a:r>
            <a:endParaRPr lang="hu-HU" dirty="0"/>
          </a:p>
          <a:p>
            <a:r>
              <a:rPr lang="hu-HU" dirty="0"/>
              <a:t>0,5-10 l/perc</a:t>
            </a:r>
          </a:p>
          <a:p>
            <a:r>
              <a:rPr lang="hu-HU" dirty="0"/>
              <a:t>21-57% FiO2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504" y="3429000"/>
            <a:ext cx="4331296" cy="3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9371" y="3933056"/>
            <a:ext cx="4329369" cy="2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DE9A0-F1CE-48D4-8FCE-8D019E0822D7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0780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4"/>
          <p:cNvSpPr>
            <a:spLocks noGrp="1"/>
          </p:cNvSpPr>
          <p:nvPr>
            <p:ph type="title"/>
          </p:nvPr>
        </p:nvSpPr>
        <p:spPr>
          <a:xfrm>
            <a:off x="1991544" y="116632"/>
            <a:ext cx="8229600" cy="1143000"/>
          </a:xfrm>
        </p:spPr>
        <p:txBody>
          <a:bodyPr>
            <a:normAutofit/>
          </a:bodyPr>
          <a:lstStyle/>
          <a:p>
            <a:r>
              <a:rPr lang="hu-HU" b="1" dirty="0"/>
              <a:t>Oxigénforrások</a:t>
            </a:r>
            <a:endParaRPr lang="hu-HU" dirty="0"/>
          </a:p>
        </p:txBody>
      </p:sp>
      <p:sp>
        <p:nvSpPr>
          <p:cNvPr id="6" name="Tartalom helye 5"/>
          <p:cNvSpPr>
            <a:spLocks noGrp="1"/>
          </p:cNvSpPr>
          <p:nvPr>
            <p:ph idx="1"/>
          </p:nvPr>
        </p:nvSpPr>
        <p:spPr>
          <a:xfrm>
            <a:off x="1981200" y="1268761"/>
            <a:ext cx="8229600" cy="4857403"/>
          </a:xfrm>
        </p:spPr>
        <p:txBody>
          <a:bodyPr/>
          <a:lstStyle/>
          <a:p>
            <a:pPr marL="0" indent="0">
              <a:buNone/>
            </a:pPr>
            <a:r>
              <a:rPr lang="hu-HU" dirty="0"/>
              <a:t>Központi oxigén ellátó berendezés:</a:t>
            </a:r>
          </a:p>
          <a:p>
            <a:r>
              <a:rPr lang="hu-HU" dirty="0"/>
              <a:t>kiépített vételi hely</a:t>
            </a:r>
          </a:p>
          <a:p>
            <a:r>
              <a:rPr lang="hu-HU" dirty="0"/>
              <a:t>oxigénadagoló, vagy a lélegeztető gép </a:t>
            </a:r>
          </a:p>
          <a:p>
            <a:r>
              <a:rPr lang="hu-HU" dirty="0"/>
              <a:t>párásító és áramlásmérő (</a:t>
            </a:r>
            <a:r>
              <a:rPr lang="hu-HU" dirty="0" err="1"/>
              <a:t>flowmeter</a:t>
            </a:r>
            <a:r>
              <a:rPr lang="hu-HU" dirty="0"/>
              <a:t>) </a:t>
            </a:r>
          </a:p>
          <a:p>
            <a:r>
              <a:rPr lang="hu-HU" dirty="0"/>
              <a:t>0-15 l/perc áramlás</a:t>
            </a:r>
          </a:p>
          <a:p>
            <a:pPr lvl="0"/>
            <a:endParaRPr lang="hu-H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9977" y="3656625"/>
            <a:ext cx="4788024" cy="3201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DE9A0-F1CE-48D4-8FCE-8D019E0822D7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2544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271234" y="365125"/>
            <a:ext cx="8082566" cy="1325563"/>
          </a:xfrm>
        </p:spPr>
        <p:txBody>
          <a:bodyPr/>
          <a:lstStyle/>
          <a:p>
            <a:r>
              <a:rPr lang="hu-HU" b="1" dirty="0"/>
              <a:t>Oxigénforrások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u-HU" dirty="0"/>
              <a:t>Oxigénpalack:</a:t>
            </a:r>
          </a:p>
          <a:p>
            <a:r>
              <a:rPr lang="hu-HU" dirty="0"/>
              <a:t>Szín </a:t>
            </a:r>
          </a:p>
          <a:p>
            <a:pPr lvl="0"/>
            <a:r>
              <a:rPr lang="hu-HU" dirty="0"/>
              <a:t>Otthoni és intézményi keretek között is</a:t>
            </a:r>
          </a:p>
          <a:p>
            <a:pPr lvl="0"/>
            <a:r>
              <a:rPr lang="hu-HU" dirty="0"/>
              <a:t>Kis palack mobilizálható</a:t>
            </a:r>
          </a:p>
          <a:p>
            <a:pPr lvl="0"/>
            <a:r>
              <a:rPr lang="hu-HU" dirty="0"/>
              <a:t>Palackcsere időpontja</a:t>
            </a:r>
          </a:p>
          <a:p>
            <a:pPr lvl="0"/>
            <a:r>
              <a:rPr lang="hu-HU" dirty="0"/>
              <a:t>Szükséges eszközök</a:t>
            </a:r>
          </a:p>
          <a:p>
            <a:pPr lvl="0"/>
            <a:r>
              <a:rPr lang="hu-HU" dirty="0"/>
              <a:t>Biztonsági szabályok</a:t>
            </a:r>
          </a:p>
          <a:p>
            <a:endParaRPr lang="hu-HU" dirty="0"/>
          </a:p>
        </p:txBody>
      </p:sp>
      <p:sp>
        <p:nvSpPr>
          <p:cNvPr id="5" name="Tartalom helye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017" y="1484784"/>
            <a:ext cx="3349805" cy="4998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DE9A0-F1CE-48D4-8FCE-8D019E0822D7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821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606084" y="365125"/>
            <a:ext cx="7747715" cy="1325563"/>
          </a:xfrm>
        </p:spPr>
        <p:txBody>
          <a:bodyPr/>
          <a:lstStyle/>
          <a:p>
            <a:r>
              <a:rPr lang="hu-HU" b="1" dirty="0"/>
              <a:t>Oxigénforrások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1066800" y="1582268"/>
            <a:ext cx="4038600" cy="54726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dirty="0"/>
              <a:t>Oxigénkoncentrátor:</a:t>
            </a:r>
          </a:p>
          <a:p>
            <a:r>
              <a:rPr lang="hu-HU" dirty="0"/>
              <a:t>A szoba levegőjét tisztítja, majd a nitrogént, szénhidrogéneket és vízpárát megköti</a:t>
            </a:r>
          </a:p>
          <a:p>
            <a:r>
              <a:rPr lang="hu-HU" dirty="0"/>
              <a:t>Elektromos árammal működik </a:t>
            </a:r>
          </a:p>
          <a:p>
            <a:r>
              <a:rPr lang="hu-HU" dirty="0"/>
              <a:t>Könnyű használat és elérhetőség </a:t>
            </a:r>
          </a:p>
          <a:p>
            <a:r>
              <a:rPr lang="hu-HU" dirty="0"/>
              <a:t>Csak alacsony nyomású rendszerekhez</a:t>
            </a:r>
          </a:p>
          <a:p>
            <a:r>
              <a:rPr lang="hu-HU" dirty="0"/>
              <a:t>Hangos </a:t>
            </a:r>
          </a:p>
          <a:p>
            <a:r>
              <a:rPr lang="hu-HU" dirty="0"/>
              <a:t>A beteg helyhez kötött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4587" y="2067865"/>
            <a:ext cx="4567052" cy="3047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DE9A0-F1CE-48D4-8FCE-8D019E0822D7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304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884989" y="-311331"/>
            <a:ext cx="12108199" cy="3329581"/>
          </a:xfrm>
        </p:spPr>
        <p:txBody>
          <a:bodyPr/>
          <a:lstStyle/>
          <a:p>
            <a:r>
              <a:rPr lang="hu-HU" sz="4000" dirty="0"/>
              <a:t>Terápiás alapismeretek, betegmegfigyelés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2017104" y="3314340"/>
            <a:ext cx="8825658" cy="861420"/>
          </a:xfrm>
        </p:spPr>
        <p:txBody>
          <a:bodyPr/>
          <a:lstStyle/>
          <a:p>
            <a:pPr algn="ctr"/>
            <a:r>
              <a:rPr lang="hu-HU" b="1" dirty="0">
                <a:solidFill>
                  <a:schemeClr val="tx1"/>
                </a:solidFill>
              </a:rPr>
              <a:t>Oxigénterápia</a:t>
            </a:r>
          </a:p>
        </p:txBody>
      </p:sp>
    </p:spTree>
    <p:extLst>
      <p:ext uri="{BB962C8B-B14F-4D97-AF65-F5344CB8AC3E}">
        <p14:creationId xmlns:p14="http://schemas.microsoft.com/office/powerpoint/2010/main" val="32348893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/>
              <a:t>Oxigénforrások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u-HU" dirty="0"/>
              <a:t>Oxigéntartály</a:t>
            </a:r>
          </a:p>
          <a:p>
            <a:r>
              <a:rPr lang="hu-HU" dirty="0"/>
              <a:t>-183 Celsius fokra hűtött </a:t>
            </a:r>
          </a:p>
          <a:p>
            <a:r>
              <a:rPr lang="hu-HU" dirty="0"/>
              <a:t>folyékony formában -&gt; nagyobb mennyiségben tárolható</a:t>
            </a:r>
          </a:p>
          <a:p>
            <a:r>
              <a:rPr lang="hu-HU" dirty="0"/>
              <a:t>Többféle méretű tartály</a:t>
            </a:r>
          </a:p>
          <a:p>
            <a:r>
              <a:rPr lang="hu-HU" dirty="0"/>
              <a:t>Hosszabb időközönként kell cserélni</a:t>
            </a:r>
          </a:p>
          <a:p>
            <a:r>
              <a:rPr lang="hu-HU" dirty="0"/>
              <a:t>Könnyebb a mobilizáció</a:t>
            </a:r>
          </a:p>
          <a:p>
            <a:r>
              <a:rPr lang="hu-HU" dirty="0"/>
              <a:t>Drága 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DE9A0-F1CE-48D4-8FCE-8D019E0822D7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4891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/>
              <a:t>Párásítás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 légutak kiszáradása ellen</a:t>
            </a:r>
          </a:p>
          <a:p>
            <a:r>
              <a:rPr lang="hu-HU" dirty="0"/>
              <a:t>Desztillált vízzel feltölteni</a:t>
            </a:r>
          </a:p>
          <a:p>
            <a:r>
              <a:rPr lang="hu-HU" dirty="0"/>
              <a:t>Hasznos? Kockázat?</a:t>
            </a:r>
          </a:p>
          <a:p>
            <a:r>
              <a:rPr lang="hu-HU" dirty="0"/>
              <a:t>BTS 2008 </a:t>
            </a:r>
          </a:p>
          <a:p>
            <a:pPr lvl="1"/>
            <a:r>
              <a:rPr lang="hu-HU" dirty="0"/>
              <a:t>4 l/perc</a:t>
            </a:r>
          </a:p>
          <a:p>
            <a:pPr lvl="1"/>
            <a:r>
              <a:rPr lang="hu-HU" dirty="0"/>
              <a:t>24 órát meghaladó terápia</a:t>
            </a:r>
          </a:p>
          <a:p>
            <a:pPr lvl="1"/>
            <a:r>
              <a:rPr lang="hu-HU" dirty="0"/>
              <a:t>A beteg szubjektív megítélése</a:t>
            </a:r>
          </a:p>
          <a:p>
            <a:pPr marL="514350" indent="-457200"/>
            <a:r>
              <a:rPr lang="hu-HU" dirty="0" err="1"/>
              <a:t>Tracheostoma</a:t>
            </a:r>
            <a:r>
              <a:rPr lang="hu-HU" dirty="0"/>
              <a:t> 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8319" y="1628801"/>
            <a:ext cx="2948930" cy="4410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DE9A0-F1CE-48D4-8FCE-8D019E0822D7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21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6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Irodalomjegyzék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err="1"/>
              <a:t>Lipienné</a:t>
            </a:r>
            <a:r>
              <a:rPr lang="hu-HU" dirty="0"/>
              <a:t> K. I. -Ridegné Cs. I.(2016): Betegmegfigyelés Műszaki Könyvkiadó, Budapest</a:t>
            </a:r>
          </a:p>
          <a:p>
            <a:r>
              <a:rPr lang="hu-HU" dirty="0"/>
              <a:t>Oláh András </a:t>
            </a:r>
            <a:r>
              <a:rPr lang="hu-HU" dirty="0" err="1"/>
              <a:t>szerk</a:t>
            </a:r>
            <a:r>
              <a:rPr lang="hu-HU" dirty="0"/>
              <a:t>. (2012): Az ápolás-tudomány tankönyve Medicina Könyvkiadó, Budapest,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2077405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368922" y="2838867"/>
            <a:ext cx="9404723" cy="1400530"/>
          </a:xfrm>
        </p:spPr>
        <p:txBody>
          <a:bodyPr/>
          <a:lstStyle/>
          <a:p>
            <a:pPr algn="ctr"/>
            <a:r>
              <a:rPr lang="hu-HU" dirty="0"/>
              <a:t>Ellenőrző kérdések</a:t>
            </a:r>
          </a:p>
        </p:txBody>
      </p:sp>
    </p:spTree>
    <p:extLst>
      <p:ext uri="{BB962C8B-B14F-4D97-AF65-F5344CB8AC3E}">
        <p14:creationId xmlns:p14="http://schemas.microsoft.com/office/powerpoint/2010/main" val="32428805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5"/>
          <p:cNvSpPr>
            <a:spLocks noChangeArrowheads="1"/>
          </p:cNvSpPr>
          <p:nvPr/>
        </p:nvSpPr>
        <p:spPr bwMode="auto">
          <a:xfrm>
            <a:off x="2112135" y="398166"/>
            <a:ext cx="9816512" cy="942976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hu-HU" altLang="hu-HU" sz="4000" dirty="0">
                <a:latin typeface="Calibri" panose="020F0502020204030204"/>
              </a:rPr>
              <a:t>Az oxigén terápiára jellemző, </a:t>
            </a:r>
            <a:r>
              <a:rPr lang="hu-HU" altLang="hu-HU" sz="4000" b="1" u="sng" dirty="0">
                <a:latin typeface="Calibri" panose="020F0502020204030204"/>
              </a:rPr>
              <a:t>KIVÉVE</a:t>
            </a:r>
            <a:r>
              <a:rPr lang="hu-HU" altLang="hu-HU" sz="4000" dirty="0">
                <a:latin typeface="Calibri" panose="020F0502020204030204"/>
              </a:rPr>
              <a:t>:</a:t>
            </a:r>
            <a:endParaRPr lang="ru-RU" altLang="hu-HU" sz="4000" dirty="0">
              <a:latin typeface="Calibri" panose="020F0502020204030204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263352" y="4869259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hu-HU" altLang="hu-HU" sz="2400" dirty="0">
                <a:solidFill>
                  <a:prstClr val="white"/>
                </a:solidFill>
                <a:latin typeface="Arial Black" panose="020B0A04020102020204" pitchFamily="34" charset="0"/>
              </a:rPr>
              <a:t>Magas és alacsony áramlással adagoljuk</a:t>
            </a:r>
            <a:endParaRPr lang="ru-RU" altLang="hu-HU" sz="24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263351" y="2668263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hu-HU" altLang="hu-HU" sz="2400" dirty="0">
                <a:solidFill>
                  <a:prstClr val="white"/>
                </a:solidFill>
                <a:latin typeface="Arial Black" panose="020B0A04020102020204" pitchFamily="34" charset="0"/>
              </a:rPr>
              <a:t>A FiO2 az áramoltatott O2 l/percben </a:t>
            </a:r>
            <a:endParaRPr lang="ru-RU" altLang="hu-HU" sz="24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263351" y="1662819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hu-HU" altLang="hu-HU" sz="2400" dirty="0" err="1">
                <a:solidFill>
                  <a:prstClr val="white"/>
                </a:solidFill>
                <a:latin typeface="Arial Black" panose="020B0A04020102020204" pitchFamily="34" charset="0"/>
              </a:rPr>
              <a:t>Paraquat</a:t>
            </a:r>
            <a:r>
              <a:rPr lang="hu-HU" altLang="hu-HU" sz="2400" dirty="0">
                <a:solidFill>
                  <a:prstClr val="white"/>
                </a:solidFill>
                <a:latin typeface="Arial Black" panose="020B0A04020102020204" pitchFamily="34" charset="0"/>
              </a:rPr>
              <a:t> mérgezésben kontraindikált</a:t>
            </a:r>
            <a:endParaRPr lang="ru-RU" altLang="hu-HU" sz="24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295101" y="3768761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hu-HU" altLang="hu-HU" sz="2400" dirty="0">
                <a:solidFill>
                  <a:prstClr val="white"/>
                </a:solidFill>
                <a:latin typeface="Arial Black" panose="020B0A04020102020204" pitchFamily="34" charset="0"/>
              </a:rPr>
              <a:t>COPD esetén titrálva adjuk</a:t>
            </a:r>
            <a:endParaRPr lang="ru-RU" altLang="hu-HU" sz="24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0948" y="6021288"/>
            <a:ext cx="64770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8" name="Szövegdoboz 7"/>
          <p:cNvSpPr txBox="1"/>
          <p:nvPr/>
        </p:nvSpPr>
        <p:spPr>
          <a:xfrm>
            <a:off x="2802221" y="1151643"/>
            <a:ext cx="8205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>
                <a:solidFill>
                  <a:srgbClr val="FF0000"/>
                </a:solidFill>
              </a:rPr>
              <a:t>Hibás válasz esetén eltűnik a négyzet! Jó válasz esetén tovább mehet!</a:t>
            </a:r>
          </a:p>
        </p:txBody>
      </p:sp>
    </p:spTree>
    <p:extLst>
      <p:ext uri="{BB962C8B-B14F-4D97-AF65-F5344CB8AC3E}">
        <p14:creationId xmlns:p14="http://schemas.microsoft.com/office/powerpoint/2010/main" val="2414092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2054" grpId="0" animBg="1"/>
      <p:bldP spid="2056" grpId="0" animBg="1"/>
      <p:bldP spid="205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5"/>
          <p:cNvSpPr>
            <a:spLocks noChangeArrowheads="1"/>
          </p:cNvSpPr>
          <p:nvPr/>
        </p:nvSpPr>
        <p:spPr bwMode="auto">
          <a:xfrm>
            <a:off x="295102" y="398166"/>
            <a:ext cx="11633545" cy="942976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hu-HU" altLang="hu-HU" sz="4000" dirty="0">
                <a:latin typeface="Calibri" panose="020F0502020204030204"/>
              </a:rPr>
              <a:t>Oxigén terápiára jellemző</a:t>
            </a:r>
            <a:endParaRPr lang="ru-RU" altLang="hu-HU" sz="4000" dirty="0">
              <a:latin typeface="Calibri" panose="020F0502020204030204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263351" y="4764763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hu-HU" altLang="hu-HU" sz="2400" dirty="0">
                <a:solidFill>
                  <a:prstClr val="white"/>
                </a:solidFill>
                <a:latin typeface="Arial Black" panose="020B0A04020102020204" pitchFamily="34" charset="0"/>
              </a:rPr>
              <a:t>Az oxigénmaszk rezervoárral magas áramlású rendszer</a:t>
            </a:r>
            <a:endParaRPr lang="ru-RU" altLang="hu-HU" sz="24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263351" y="3717230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hu-HU" altLang="hu-HU" sz="2400" dirty="0">
                <a:solidFill>
                  <a:prstClr val="white"/>
                </a:solidFill>
                <a:latin typeface="Arial Black" panose="020B0A04020102020204" pitchFamily="34" charset="0"/>
              </a:rPr>
              <a:t>Koraszülöttek esetében relatív kontraindikált </a:t>
            </a:r>
            <a:endParaRPr lang="ru-RU" altLang="hu-HU" sz="24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263351" y="2669697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hu-HU" altLang="hu-HU" sz="2400" dirty="0">
                <a:solidFill>
                  <a:prstClr val="white"/>
                </a:solidFill>
                <a:latin typeface="Arial Black" panose="020B0A04020102020204" pitchFamily="34" charset="0"/>
              </a:rPr>
              <a:t>Az </a:t>
            </a:r>
            <a:r>
              <a:rPr lang="hu-HU" altLang="hu-HU" sz="2400" dirty="0" err="1">
                <a:solidFill>
                  <a:prstClr val="white"/>
                </a:solidFill>
                <a:latin typeface="Arial Black" panose="020B0A04020102020204" pitchFamily="34" charset="0"/>
              </a:rPr>
              <a:t>orrkanül</a:t>
            </a:r>
            <a:r>
              <a:rPr lang="hu-HU" altLang="hu-HU" sz="2400" dirty="0">
                <a:solidFill>
                  <a:prstClr val="white"/>
                </a:solidFill>
                <a:latin typeface="Arial Black" panose="020B0A04020102020204" pitchFamily="34" charset="0"/>
              </a:rPr>
              <a:t> magas áramlású rendszer</a:t>
            </a:r>
            <a:endParaRPr lang="ru-RU" altLang="hu-HU" sz="24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263352" y="1690217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hu-HU" altLang="hu-HU" sz="2400" dirty="0">
                <a:solidFill>
                  <a:prstClr val="white"/>
                </a:solidFill>
                <a:latin typeface="Arial Black" panose="020B0A04020102020204" pitchFamily="34" charset="0"/>
              </a:rPr>
              <a:t>A magas áramlású rendszerek változó FiO2-t biztosítanak</a:t>
            </a:r>
            <a:endParaRPr lang="ru-RU" altLang="hu-HU" sz="24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0948" y="6021288"/>
            <a:ext cx="64770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8" name="Szövegdoboz 7"/>
          <p:cNvSpPr txBox="1"/>
          <p:nvPr/>
        </p:nvSpPr>
        <p:spPr>
          <a:xfrm>
            <a:off x="2802221" y="1151643"/>
            <a:ext cx="6651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>
                <a:solidFill>
                  <a:srgbClr val="FF0000"/>
                </a:solidFill>
              </a:rPr>
              <a:t>Hibás válasz esetén eltűnik a négyzet! Jó válasz esetén tovább mehet!</a:t>
            </a:r>
          </a:p>
        </p:txBody>
      </p:sp>
    </p:spTree>
    <p:extLst>
      <p:ext uri="{BB962C8B-B14F-4D97-AF65-F5344CB8AC3E}">
        <p14:creationId xmlns:p14="http://schemas.microsoft.com/office/powerpoint/2010/main" val="3502453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2054" grpId="0" animBg="1"/>
      <p:bldP spid="2056" grpId="0" animBg="1"/>
      <p:bldP spid="205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5"/>
          <p:cNvSpPr>
            <a:spLocks noChangeArrowheads="1"/>
          </p:cNvSpPr>
          <p:nvPr/>
        </p:nvSpPr>
        <p:spPr bwMode="auto">
          <a:xfrm>
            <a:off x="295102" y="398166"/>
            <a:ext cx="11633545" cy="942976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hu-HU" altLang="hu-HU" sz="4000" dirty="0">
                <a:latin typeface="Calibri" panose="020F0502020204030204"/>
              </a:rPr>
              <a:t>Az oxigénterápiára jellemző</a:t>
            </a:r>
            <a:endParaRPr lang="ru-RU" altLang="hu-HU" sz="4000" dirty="0">
              <a:latin typeface="Calibri" panose="020F0502020204030204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263351" y="4719291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hu-HU" altLang="hu-HU" sz="2400" dirty="0">
                <a:solidFill>
                  <a:prstClr val="white"/>
                </a:solidFill>
                <a:latin typeface="Arial Black" panose="020B0A04020102020204" pitchFamily="34" charset="0"/>
              </a:rPr>
              <a:t>Nem szükséges párásítani</a:t>
            </a:r>
            <a:endParaRPr lang="ru-RU" altLang="hu-HU" sz="24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263351" y="2633174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hu-HU" altLang="hu-HU" sz="2400" dirty="0">
                <a:solidFill>
                  <a:prstClr val="white"/>
                </a:solidFill>
                <a:latin typeface="Arial Black" panose="020B0A04020102020204" pitchFamily="34" charset="0"/>
              </a:rPr>
              <a:t>A FiO2 a </a:t>
            </a:r>
            <a:r>
              <a:rPr lang="hu-HU" altLang="hu-HU" sz="2400" dirty="0" err="1">
                <a:solidFill>
                  <a:prstClr val="white"/>
                </a:solidFill>
                <a:latin typeface="Arial Black" panose="020B0A04020102020204" pitchFamily="34" charset="0"/>
              </a:rPr>
              <a:t>belégzett</a:t>
            </a:r>
            <a:r>
              <a:rPr lang="hu-HU" altLang="hu-HU" sz="2400" dirty="0">
                <a:solidFill>
                  <a:prstClr val="white"/>
                </a:solidFill>
                <a:latin typeface="Arial Black" panose="020B0A04020102020204" pitchFamily="34" charset="0"/>
              </a:rPr>
              <a:t> gáz oxigén koncentrációját jelenti </a:t>
            </a:r>
            <a:endParaRPr lang="ru-RU" altLang="hu-HU" sz="24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263351" y="1618961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hu-HU" altLang="hu-HU" sz="2400" dirty="0">
                <a:solidFill>
                  <a:prstClr val="white"/>
                </a:solidFill>
                <a:latin typeface="Arial Black" panose="020B0A04020102020204" pitchFamily="34" charset="0"/>
              </a:rPr>
              <a:t>Orrszondán keresztül 15 l/perces </a:t>
            </a:r>
            <a:r>
              <a:rPr lang="hu-HU" altLang="hu-HU" sz="2400" dirty="0" err="1">
                <a:solidFill>
                  <a:prstClr val="white"/>
                </a:solidFill>
                <a:latin typeface="Arial Black" panose="020B0A04020102020204" pitchFamily="34" charset="0"/>
              </a:rPr>
              <a:t>ársmlást</a:t>
            </a:r>
            <a:r>
              <a:rPr lang="hu-HU" altLang="hu-HU" sz="2400" dirty="0">
                <a:solidFill>
                  <a:prstClr val="white"/>
                </a:solidFill>
                <a:latin typeface="Arial Black" panose="020B0A04020102020204" pitchFamily="34" charset="0"/>
              </a:rPr>
              <a:t> is tudunk biztosítani</a:t>
            </a:r>
            <a:endParaRPr lang="ru-RU" altLang="hu-HU" sz="24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263351" y="3695264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hu-HU" altLang="hu-HU" sz="2400" dirty="0">
                <a:solidFill>
                  <a:prstClr val="white"/>
                </a:solidFill>
                <a:latin typeface="Arial Black" panose="020B0A04020102020204" pitchFamily="34" charset="0"/>
              </a:rPr>
              <a:t>A Venturi maszk alacsony áramlású rendszer</a:t>
            </a:r>
            <a:endParaRPr lang="ru-RU" altLang="hu-HU" sz="24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0948" y="6021288"/>
            <a:ext cx="64770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8" name="Szövegdoboz 7"/>
          <p:cNvSpPr txBox="1"/>
          <p:nvPr/>
        </p:nvSpPr>
        <p:spPr>
          <a:xfrm>
            <a:off x="2802221" y="1151643"/>
            <a:ext cx="8370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>
                <a:solidFill>
                  <a:srgbClr val="FF0000"/>
                </a:solidFill>
              </a:rPr>
              <a:t>Hibás válasz esetén eltűnik a négyzet! Jó válasz esetén tovább mehet!</a:t>
            </a:r>
          </a:p>
        </p:txBody>
      </p:sp>
    </p:spTree>
    <p:extLst>
      <p:ext uri="{BB962C8B-B14F-4D97-AF65-F5344CB8AC3E}">
        <p14:creationId xmlns:p14="http://schemas.microsoft.com/office/powerpoint/2010/main" val="199080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2054" grpId="0" animBg="1"/>
      <p:bldP spid="2056" grpId="0" animBg="1"/>
      <p:bldP spid="205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5"/>
          <p:cNvSpPr>
            <a:spLocks noChangeArrowheads="1"/>
          </p:cNvSpPr>
          <p:nvPr/>
        </p:nvSpPr>
        <p:spPr bwMode="auto">
          <a:xfrm>
            <a:off x="2240924" y="398166"/>
            <a:ext cx="9687723" cy="942976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hu-HU" altLang="hu-HU" sz="4000" dirty="0">
                <a:latin typeface="Calibri" panose="020F0502020204030204"/>
              </a:rPr>
              <a:t>Az oxigén terápia </a:t>
            </a:r>
            <a:r>
              <a:rPr lang="hu-HU" altLang="hu-HU" sz="4000" dirty="0" err="1">
                <a:latin typeface="Calibri" panose="020F0502020204030204"/>
              </a:rPr>
              <a:t>kontraindikációja</a:t>
            </a:r>
            <a:endParaRPr lang="ru-RU" altLang="hu-HU" sz="4000" dirty="0">
              <a:latin typeface="Calibri" panose="020F0502020204030204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263352" y="4869259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hu-HU" altLang="hu-HU" sz="2400" dirty="0">
                <a:solidFill>
                  <a:prstClr val="white"/>
                </a:solidFill>
                <a:latin typeface="Arial Black" panose="020B0A04020102020204" pitchFamily="34" charset="0"/>
              </a:rPr>
              <a:t>SaO2 &lt; 90%</a:t>
            </a:r>
            <a:endParaRPr lang="ru-RU" altLang="hu-HU" sz="24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295102" y="1845886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hu-HU" altLang="hu-HU" sz="2400" dirty="0" err="1">
                <a:solidFill>
                  <a:prstClr val="white"/>
                </a:solidFill>
                <a:latin typeface="Arial Black" panose="020B0A04020102020204" pitchFamily="34" charset="0"/>
              </a:rPr>
              <a:t>Peszticid</a:t>
            </a:r>
            <a:r>
              <a:rPr lang="hu-HU" altLang="hu-HU" sz="2400" dirty="0">
                <a:solidFill>
                  <a:prstClr val="white"/>
                </a:solidFill>
                <a:latin typeface="Arial Black" panose="020B0A04020102020204" pitchFamily="34" charset="0"/>
              </a:rPr>
              <a:t> mérgezés </a:t>
            </a:r>
            <a:endParaRPr lang="ru-RU" altLang="hu-HU" sz="24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263352" y="2850466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hu-HU" altLang="hu-HU" sz="2400" dirty="0" err="1">
                <a:solidFill>
                  <a:prstClr val="white"/>
                </a:solidFill>
                <a:latin typeface="Arial Black" panose="020B0A04020102020204" pitchFamily="34" charset="0"/>
              </a:rPr>
              <a:t>Hypoxia</a:t>
            </a:r>
            <a:r>
              <a:rPr lang="hu-HU" altLang="hu-HU" sz="2400" dirty="0">
                <a:solidFill>
                  <a:prstClr val="white"/>
                </a:solidFill>
                <a:latin typeface="Arial Black" panose="020B0A04020102020204" pitchFamily="34" charset="0"/>
              </a:rPr>
              <a:t> megelőzése/kezelése</a:t>
            </a:r>
            <a:endParaRPr lang="ru-RU" altLang="hu-HU" sz="24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295102" y="3855046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hu-HU" altLang="hu-HU" sz="2400" dirty="0" err="1">
                <a:solidFill>
                  <a:prstClr val="white"/>
                </a:solidFill>
                <a:latin typeface="Arial Black" panose="020B0A04020102020204" pitchFamily="34" charset="0"/>
              </a:rPr>
              <a:t>Cluster</a:t>
            </a:r>
            <a:r>
              <a:rPr lang="hu-HU" altLang="hu-HU" sz="2400" dirty="0">
                <a:solidFill>
                  <a:prstClr val="white"/>
                </a:solidFill>
                <a:latin typeface="Arial Black" panose="020B0A04020102020204" pitchFamily="34" charset="0"/>
              </a:rPr>
              <a:t> fejfájás kezelése</a:t>
            </a:r>
            <a:endParaRPr lang="ru-RU" altLang="hu-HU" sz="24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0948" y="6021288"/>
            <a:ext cx="64770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8" name="Szövegdoboz 7"/>
          <p:cNvSpPr txBox="1"/>
          <p:nvPr/>
        </p:nvSpPr>
        <p:spPr>
          <a:xfrm>
            <a:off x="2802221" y="1151643"/>
            <a:ext cx="6651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>
                <a:solidFill>
                  <a:srgbClr val="FF0000"/>
                </a:solidFill>
              </a:rPr>
              <a:t>Hibás válasz esetén eltűnik a négyzet! Jó válasz esetén tovább mehet!</a:t>
            </a:r>
          </a:p>
        </p:txBody>
      </p:sp>
    </p:spTree>
    <p:extLst>
      <p:ext uri="{BB962C8B-B14F-4D97-AF65-F5344CB8AC3E}">
        <p14:creationId xmlns:p14="http://schemas.microsoft.com/office/powerpoint/2010/main" val="1491735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2054" grpId="0" animBg="1"/>
      <p:bldP spid="2056" grpId="0" animBg="1"/>
      <p:bldP spid="205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5"/>
          <p:cNvSpPr>
            <a:spLocks noChangeArrowheads="1"/>
          </p:cNvSpPr>
          <p:nvPr/>
        </p:nvSpPr>
        <p:spPr bwMode="auto">
          <a:xfrm>
            <a:off x="295102" y="398166"/>
            <a:ext cx="11633545" cy="942976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hu-HU" altLang="hu-HU" sz="4000" dirty="0">
                <a:latin typeface="Calibri" panose="020F0502020204030204"/>
              </a:rPr>
              <a:t>       Oxigén terápiára jellemző, </a:t>
            </a:r>
            <a:r>
              <a:rPr lang="hu-HU" altLang="hu-HU" sz="4000" b="1" u="sng" dirty="0">
                <a:latin typeface="Calibri" panose="020F0502020204030204"/>
              </a:rPr>
              <a:t>KIVÉVE</a:t>
            </a:r>
            <a:r>
              <a:rPr lang="hu-HU" altLang="hu-HU" sz="4000" dirty="0">
                <a:latin typeface="Calibri" panose="020F0502020204030204"/>
              </a:rPr>
              <a:t>:</a:t>
            </a:r>
            <a:endParaRPr lang="ru-RU" altLang="hu-HU" sz="4000" dirty="0">
              <a:latin typeface="Calibri" panose="020F0502020204030204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263352" y="1723634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hu-HU" altLang="hu-HU" sz="2400" dirty="0">
                <a:solidFill>
                  <a:prstClr val="white"/>
                </a:solidFill>
                <a:latin typeface="Arial Black" panose="020B0A04020102020204" pitchFamily="34" charset="0"/>
              </a:rPr>
              <a:t>Koraszülöttek, újszülöttek esetében mindig melegíteni, párásítani kell</a:t>
            </a:r>
            <a:endParaRPr lang="ru-RU" altLang="hu-HU" sz="24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263351" y="4859626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hu-HU" altLang="hu-HU" sz="2400" dirty="0" err="1">
                <a:solidFill>
                  <a:prstClr val="white"/>
                </a:solidFill>
                <a:latin typeface="Arial Black" panose="020B0A04020102020204" pitchFamily="34" charset="0"/>
              </a:rPr>
              <a:t>Diquat</a:t>
            </a:r>
            <a:r>
              <a:rPr lang="hu-HU" altLang="hu-HU" sz="2400" dirty="0">
                <a:solidFill>
                  <a:prstClr val="white"/>
                </a:solidFill>
                <a:latin typeface="Arial Black" panose="020B0A04020102020204" pitchFamily="34" charset="0"/>
              </a:rPr>
              <a:t> mérgezésben nem kontraindikált </a:t>
            </a:r>
            <a:endParaRPr lang="ru-RU" altLang="hu-HU" sz="24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263351" y="2771925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hu-HU" altLang="hu-HU" sz="2400" dirty="0">
                <a:solidFill>
                  <a:prstClr val="white"/>
                </a:solidFill>
                <a:latin typeface="Arial Black" panose="020B0A04020102020204" pitchFamily="34" charset="0"/>
              </a:rPr>
              <a:t>Az 50-es maszkkal 40-60 % FiO2-t tudunk biztosítani</a:t>
            </a:r>
            <a:endParaRPr lang="ru-RU" altLang="hu-HU" sz="24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295102" y="3855046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hu-HU" altLang="hu-HU" sz="2400" dirty="0">
                <a:solidFill>
                  <a:prstClr val="white"/>
                </a:solidFill>
                <a:latin typeface="Arial Black" panose="020B0A04020102020204" pitchFamily="34" charset="0"/>
              </a:rPr>
              <a:t>A </a:t>
            </a:r>
            <a:r>
              <a:rPr lang="hu-HU" altLang="hu-HU" sz="2400" dirty="0" err="1">
                <a:solidFill>
                  <a:prstClr val="white"/>
                </a:solidFill>
                <a:latin typeface="Arial Black" panose="020B0A04020102020204" pitchFamily="34" charset="0"/>
              </a:rPr>
              <a:t>flowmeterrel</a:t>
            </a:r>
            <a:r>
              <a:rPr lang="hu-HU" altLang="hu-HU" sz="2400" dirty="0">
                <a:solidFill>
                  <a:prstClr val="white"/>
                </a:solidFill>
                <a:latin typeface="Arial Black" panose="020B0A04020102020204" pitchFamily="34" charset="0"/>
              </a:rPr>
              <a:t> tudjuk az áramlási sebességet beállítani</a:t>
            </a:r>
            <a:endParaRPr lang="ru-RU" altLang="hu-HU" sz="24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0948" y="6021288"/>
            <a:ext cx="64770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8" name="Szövegdoboz 7"/>
          <p:cNvSpPr txBox="1"/>
          <p:nvPr/>
        </p:nvSpPr>
        <p:spPr>
          <a:xfrm>
            <a:off x="2802221" y="1151643"/>
            <a:ext cx="6651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>
                <a:solidFill>
                  <a:srgbClr val="FF0000"/>
                </a:solidFill>
              </a:rPr>
              <a:t>Hibás válasz esetén eltűnik a négyzet! Jó válasz esetén tovább mehet!</a:t>
            </a:r>
          </a:p>
        </p:txBody>
      </p:sp>
    </p:spTree>
    <p:extLst>
      <p:ext uri="{BB962C8B-B14F-4D97-AF65-F5344CB8AC3E}">
        <p14:creationId xmlns:p14="http://schemas.microsoft.com/office/powerpoint/2010/main" val="881020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2054" grpId="0" animBg="1"/>
      <p:bldP spid="2056" grpId="0" animBg="1"/>
      <p:bldP spid="205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5"/>
          <p:cNvSpPr>
            <a:spLocks noChangeArrowheads="1"/>
          </p:cNvSpPr>
          <p:nvPr/>
        </p:nvSpPr>
        <p:spPr bwMode="auto">
          <a:xfrm>
            <a:off x="295102" y="398166"/>
            <a:ext cx="11633545" cy="942976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hu-HU" b="1" dirty="0">
                <a:latin typeface="Times New Roman" panose="02020603050405020304" pitchFamily="18" charset="0"/>
                <a:ea typeface="Calibri" panose="020F0502020204030204" pitchFamily="34" charset="0"/>
              </a:rPr>
              <a:t>A párásításra jellemző: </a:t>
            </a:r>
            <a:endParaRPr lang="ru-RU" altLang="hu-HU" sz="4000" dirty="0">
              <a:latin typeface="+mn-lt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263352" y="4869259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hu-HU" altLang="hu-HU" sz="2400" dirty="0">
                <a:latin typeface="Arial Black" panose="020B0A04020102020204" pitchFamily="34" charset="0"/>
              </a:rPr>
              <a:t>24 órát meghaladó oxigén terápia esetén nem szükséges a párásítás</a:t>
            </a:r>
            <a:endParaRPr lang="ru-RU" altLang="hu-HU" sz="2400" dirty="0">
              <a:latin typeface="Arial Black" panose="020B0A04020102020204" pitchFamily="34" charset="0"/>
            </a:endParaRP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263351" y="1845886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2400" dirty="0">
                <a:latin typeface="Arial Black" panose="020B0A04020102020204" pitchFamily="34" charset="0"/>
              </a:rPr>
              <a:t>4 l/percnél alacsonyabb áramlás 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2400" dirty="0">
                <a:latin typeface="Arial Black" panose="020B0A04020102020204" pitchFamily="34" charset="0"/>
              </a:rPr>
              <a:t>esetén nem szükséges minden esetben </a:t>
            </a:r>
            <a:r>
              <a:rPr lang="hu-HU" altLang="hu-HU" sz="2400" dirty="0" err="1">
                <a:latin typeface="Arial Black" panose="020B0A04020102020204" pitchFamily="34" charset="0"/>
              </a:rPr>
              <a:t>párásítani</a:t>
            </a:r>
            <a:r>
              <a:rPr lang="hu-HU" altLang="hu-HU" sz="2400" dirty="0">
                <a:latin typeface="Arial Black" panose="020B0A04020102020204" pitchFamily="34" charset="0"/>
              </a:rPr>
              <a:t> </a:t>
            </a: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263352" y="2850466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2400" dirty="0">
                <a:latin typeface="Arial Black" panose="020B0A04020102020204" pitchFamily="34" charset="0"/>
              </a:rPr>
              <a:t>a párásító tartályokat steril fiziológiás sóoldattal kell feltölteni</a:t>
            </a:r>
            <a:endParaRPr lang="ru-RU" altLang="hu-HU" sz="2400" dirty="0">
              <a:latin typeface="Arial Black" panose="020B0A04020102020204" pitchFamily="34" charset="0"/>
            </a:endParaRP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295102" y="3855046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2400" dirty="0" err="1">
                <a:latin typeface="Arial Black" panose="020B0A04020102020204" pitchFamily="34" charset="0"/>
              </a:rPr>
              <a:t>tracheostomával</a:t>
            </a:r>
            <a:r>
              <a:rPr lang="hu-HU" altLang="hu-HU" sz="2400" dirty="0">
                <a:latin typeface="Arial Black" panose="020B0A04020102020204" pitchFamily="34" charset="0"/>
              </a:rPr>
              <a:t> rendelkező betegeknél 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2400" dirty="0">
                <a:latin typeface="Arial Black" panose="020B0A04020102020204" pitchFamily="34" charset="0"/>
              </a:rPr>
              <a:t>nem szükséges </a:t>
            </a:r>
            <a:r>
              <a:rPr lang="hu-HU" altLang="hu-HU" sz="2400" dirty="0" err="1">
                <a:latin typeface="Arial Black" panose="020B0A04020102020204" pitchFamily="34" charset="0"/>
              </a:rPr>
              <a:t>párásítani</a:t>
            </a:r>
            <a:r>
              <a:rPr lang="hu-HU" altLang="hu-HU" sz="2400" dirty="0">
                <a:latin typeface="Arial Black" panose="020B0A04020102020204" pitchFamily="34" charset="0"/>
              </a:rPr>
              <a:t> minden esetben</a:t>
            </a:r>
            <a:endParaRPr lang="ru-RU" altLang="hu-HU" sz="2400" dirty="0">
              <a:latin typeface="Arial Black" panose="020B0A04020102020204" pitchFamily="34" charset="0"/>
            </a:endParaRPr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0948" y="6021288"/>
            <a:ext cx="64770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8" name="Szövegdoboz 7"/>
          <p:cNvSpPr txBox="1"/>
          <p:nvPr/>
        </p:nvSpPr>
        <p:spPr>
          <a:xfrm>
            <a:off x="2802221" y="1297456"/>
            <a:ext cx="6651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>
                <a:solidFill>
                  <a:srgbClr val="FF0000"/>
                </a:solidFill>
              </a:rPr>
              <a:t>Hibás válasz esetén eltűnik a négyzet! Jó válasz esetén tovább mehet!</a:t>
            </a:r>
          </a:p>
        </p:txBody>
      </p:sp>
    </p:spTree>
    <p:extLst>
      <p:ext uri="{BB962C8B-B14F-4D97-AF65-F5344CB8AC3E}">
        <p14:creationId xmlns:p14="http://schemas.microsoft.com/office/powerpoint/2010/main" val="2937678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2054" grpId="0" animBg="1"/>
      <p:bldP spid="2056" grpId="0" animBg="1"/>
      <p:bldP spid="205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Idegen kifejezések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FiO</a:t>
            </a:r>
            <a:r>
              <a:rPr lang="hu-HU" baseline="-25000" dirty="0"/>
              <a:t>2</a:t>
            </a:r>
            <a:r>
              <a:rPr lang="hu-HU" dirty="0"/>
              <a:t>: A belélegzett levegő oxigén koncentrációja.</a:t>
            </a:r>
          </a:p>
          <a:p>
            <a:r>
              <a:rPr lang="hu-HU" dirty="0"/>
              <a:t>COPD -Krónikus </a:t>
            </a:r>
            <a:r>
              <a:rPr lang="hu-HU" dirty="0" err="1"/>
              <a:t>obstruktív</a:t>
            </a:r>
            <a:r>
              <a:rPr lang="hu-HU" dirty="0"/>
              <a:t> tüdőbetegségben</a:t>
            </a:r>
          </a:p>
          <a:p>
            <a:r>
              <a:rPr lang="hu-HU" dirty="0" err="1"/>
              <a:t>Hypoxia</a:t>
            </a:r>
            <a:r>
              <a:rPr lang="hu-HU" dirty="0"/>
              <a:t>: oxigén hiány</a:t>
            </a:r>
          </a:p>
          <a:p>
            <a:r>
              <a:rPr lang="hu-HU" dirty="0"/>
              <a:t>PaO</a:t>
            </a:r>
            <a:r>
              <a:rPr lang="hu-HU" baseline="-25000" dirty="0"/>
              <a:t>2: </a:t>
            </a:r>
            <a:r>
              <a:rPr lang="hu-HU" dirty="0"/>
              <a:t>parciális oxigén nyomás </a:t>
            </a:r>
          </a:p>
          <a:p>
            <a:r>
              <a:rPr lang="hu-HU" dirty="0"/>
              <a:t>SaO</a:t>
            </a:r>
            <a:r>
              <a:rPr lang="hu-HU" baseline="-25000" dirty="0"/>
              <a:t>2: </a:t>
            </a:r>
            <a:r>
              <a:rPr lang="hu-HU" dirty="0"/>
              <a:t>oxigén </a:t>
            </a:r>
            <a:r>
              <a:rPr lang="hu-HU" dirty="0" err="1"/>
              <a:t>szaturáció</a:t>
            </a:r>
            <a:r>
              <a:rPr lang="hu-HU" dirty="0"/>
              <a:t> – az oxigénnel telített </a:t>
            </a:r>
            <a:r>
              <a:rPr lang="hu-HU" dirty="0" err="1"/>
              <a:t>haemoglobin</a:t>
            </a:r>
            <a:r>
              <a:rPr lang="hu-HU" dirty="0"/>
              <a:t> százaléka</a:t>
            </a:r>
          </a:p>
        </p:txBody>
      </p:sp>
    </p:spTree>
    <p:extLst>
      <p:ext uri="{BB962C8B-B14F-4D97-AF65-F5344CB8AC3E}">
        <p14:creationId xmlns:p14="http://schemas.microsoft.com/office/powerpoint/2010/main" val="50282320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5"/>
          <p:cNvSpPr>
            <a:spLocks noChangeArrowheads="1"/>
          </p:cNvSpPr>
          <p:nvPr/>
        </p:nvSpPr>
        <p:spPr bwMode="auto">
          <a:xfrm>
            <a:off x="295102" y="398166"/>
            <a:ext cx="11633545" cy="942976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4000" dirty="0">
                <a:latin typeface="+mn-lt"/>
              </a:rPr>
              <a:t>Az oxigénpalackra jellemző: </a:t>
            </a:r>
            <a:endParaRPr lang="ru-RU" altLang="hu-HU" sz="4000" dirty="0">
              <a:latin typeface="+mn-lt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263352" y="4869259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2400" dirty="0">
                <a:latin typeface="Arial Black" panose="020B0A04020102020204" pitchFamily="34" charset="0"/>
              </a:rPr>
              <a:t>elektromos árammal működik</a:t>
            </a:r>
            <a:endParaRPr lang="ru-RU" altLang="hu-HU" sz="2400" dirty="0">
              <a:latin typeface="Arial Black" panose="020B0A04020102020204" pitchFamily="34" charset="0"/>
            </a:endParaRP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263352" y="2847232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2400" dirty="0">
                <a:latin typeface="Arial Black" panose="020B0A04020102020204" pitchFamily="34" charset="0"/>
              </a:rPr>
              <a:t>egységesen fehér színű</a:t>
            </a:r>
            <a:endParaRPr lang="ru-RU" altLang="hu-HU" sz="2400" dirty="0">
              <a:latin typeface="Arial Black" panose="020B0A04020102020204" pitchFamily="34" charset="0"/>
            </a:endParaRP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263352" y="1839418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2400" dirty="0">
                <a:latin typeface="Arial Black" panose="020B0A04020102020204" pitchFamily="34" charset="0"/>
              </a:rPr>
              <a:t>áramlásmérővel nem kell rendelkeznie</a:t>
            </a:r>
            <a:endParaRPr lang="ru-RU" altLang="hu-HU" sz="2400" dirty="0">
              <a:latin typeface="Arial Black" panose="020B0A04020102020204" pitchFamily="34" charset="0"/>
            </a:endParaRP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295102" y="3861445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2400" dirty="0">
                <a:latin typeface="Arial Black" panose="020B0A04020102020204" pitchFamily="34" charset="0"/>
              </a:rPr>
              <a:t>csak intézményi keretek között alkalmazható</a:t>
            </a:r>
            <a:endParaRPr lang="ru-RU" altLang="hu-HU" sz="2400" dirty="0">
              <a:latin typeface="Arial Black" panose="020B0A04020102020204" pitchFamily="34" charset="0"/>
            </a:endParaRPr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0948" y="6021288"/>
            <a:ext cx="64770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8" name="Szövegdoboz 7"/>
          <p:cNvSpPr txBox="1"/>
          <p:nvPr/>
        </p:nvSpPr>
        <p:spPr>
          <a:xfrm>
            <a:off x="2802221" y="1151643"/>
            <a:ext cx="6651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>
                <a:solidFill>
                  <a:srgbClr val="FF0000"/>
                </a:solidFill>
              </a:rPr>
              <a:t>Hibás válasz esetén eltűnik a négyzet! Jó válasz esetén tovább mehet!</a:t>
            </a:r>
          </a:p>
        </p:txBody>
      </p:sp>
    </p:spTree>
    <p:extLst>
      <p:ext uri="{BB962C8B-B14F-4D97-AF65-F5344CB8AC3E}">
        <p14:creationId xmlns:p14="http://schemas.microsoft.com/office/powerpoint/2010/main" val="4231078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2054" grpId="0" animBg="1"/>
      <p:bldP spid="2056" grpId="0" animBg="1"/>
      <p:bldP spid="205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5"/>
          <p:cNvSpPr>
            <a:spLocks noChangeArrowheads="1"/>
          </p:cNvSpPr>
          <p:nvPr/>
        </p:nvSpPr>
        <p:spPr bwMode="auto">
          <a:xfrm>
            <a:off x="295102" y="398166"/>
            <a:ext cx="11633545" cy="942976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3200" dirty="0">
                <a:latin typeface="+mn-lt"/>
              </a:rPr>
              <a:t>Az oxigénterápia kapcsán a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3200" dirty="0">
                <a:latin typeface="+mn-lt"/>
              </a:rPr>
              <a:t> magas áramlású rendszerekre jellemző: </a:t>
            </a:r>
            <a:endParaRPr lang="ru-RU" altLang="hu-HU" sz="3200" dirty="0">
              <a:latin typeface="+mn-lt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263352" y="4869259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2400" dirty="0">
                <a:latin typeface="Arial Black" panose="020B0A04020102020204" pitchFamily="34" charset="0"/>
              </a:rPr>
              <a:t>az arcmaszk rezervoárral (részleges visszalégzéssel) </a:t>
            </a:r>
          </a:p>
          <a:p>
            <a:pPr marL="457200" indent="-457200" algn="ctr">
              <a:lnSpc>
                <a:spcPct val="100000"/>
              </a:lnSpc>
              <a:spcBef>
                <a:spcPct val="0"/>
              </a:spcBef>
              <a:buAutoNum type="alphaUcPeriod" startAt="4"/>
            </a:pPr>
            <a:r>
              <a:rPr lang="hu-HU" altLang="hu-HU" sz="2400" dirty="0">
                <a:latin typeface="Arial Black" panose="020B0A04020102020204" pitchFamily="34" charset="0"/>
              </a:rPr>
              <a:t>100 %-os FiO2 is biztosítható</a:t>
            </a:r>
            <a:endParaRPr lang="ru-RU" altLang="hu-HU" sz="2400" dirty="0">
              <a:latin typeface="Arial Black" panose="020B0A04020102020204" pitchFamily="34" charset="0"/>
            </a:endParaRP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263352" y="3841440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2400" dirty="0">
                <a:latin typeface="Arial Black" panose="020B0A04020102020204" pitchFamily="34" charset="0"/>
              </a:rPr>
              <a:t>aeroszol maszk esetén az O2 áramlása 8-10 l/min </a:t>
            </a:r>
            <a:endParaRPr lang="ru-RU" altLang="hu-HU" sz="2400" dirty="0">
              <a:latin typeface="Arial Black" panose="020B0A04020102020204" pitchFamily="34" charset="0"/>
            </a:endParaRP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263352" y="1839418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2400" dirty="0">
                <a:latin typeface="Arial Black" panose="020B0A04020102020204" pitchFamily="34" charset="0"/>
              </a:rPr>
              <a:t>az arc </a:t>
            </a:r>
            <a:r>
              <a:rPr lang="hu-HU" altLang="hu-HU" sz="2400" dirty="0" err="1">
                <a:latin typeface="Arial Black" panose="020B0A04020102020204" pitchFamily="34" charset="0"/>
              </a:rPr>
              <a:t>sátort</a:t>
            </a:r>
            <a:r>
              <a:rPr lang="hu-HU" altLang="hu-HU" sz="2400" dirty="0">
                <a:latin typeface="Arial Black" panose="020B0A04020102020204" pitchFamily="34" charset="0"/>
              </a:rPr>
              <a:t> csak 15 l/min O2 áramlással lehet alkalmazni</a:t>
            </a:r>
            <a:endParaRPr lang="ru-RU" altLang="hu-HU" sz="2400" dirty="0">
              <a:latin typeface="Arial Black" panose="020B0A04020102020204" pitchFamily="34" charset="0"/>
            </a:endParaRP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295102" y="2813621"/>
            <a:ext cx="11665296" cy="8636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pt-BR" altLang="hu-HU" sz="2400" dirty="0">
                <a:latin typeface="Arial Black" panose="020B0A04020102020204" pitchFamily="34" charset="0"/>
              </a:rPr>
              <a:t>a Venturi maszkkal 90 %-os FiO2 is biztosítható</a:t>
            </a:r>
            <a:endParaRPr lang="ru-RU" altLang="hu-HU" sz="2400" dirty="0">
              <a:latin typeface="Arial Black" panose="020B0A04020102020204" pitchFamily="34" charset="0"/>
            </a:endParaRPr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0948" y="6021288"/>
            <a:ext cx="64770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8" name="Szövegdoboz 7"/>
          <p:cNvSpPr txBox="1"/>
          <p:nvPr/>
        </p:nvSpPr>
        <p:spPr>
          <a:xfrm>
            <a:off x="2802221" y="1300691"/>
            <a:ext cx="6651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>
                <a:solidFill>
                  <a:srgbClr val="FF0000"/>
                </a:solidFill>
              </a:rPr>
              <a:t>Hibás válasz esetén eltűnik a négyzet! Jó válasz esetén tovább mehet!</a:t>
            </a:r>
          </a:p>
        </p:txBody>
      </p:sp>
    </p:spTree>
    <p:extLst>
      <p:ext uri="{BB962C8B-B14F-4D97-AF65-F5344CB8AC3E}">
        <p14:creationId xmlns:p14="http://schemas.microsoft.com/office/powerpoint/2010/main" val="2513233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2054" grpId="0" animBg="1"/>
      <p:bldP spid="2056" grpId="0" animBg="1"/>
      <p:bldP spid="205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46112" y="452718"/>
            <a:ext cx="10213478" cy="1400530"/>
          </a:xfrm>
        </p:spPr>
        <p:txBody>
          <a:bodyPr/>
          <a:lstStyle/>
          <a:p>
            <a:r>
              <a:rPr lang="hu-HU" sz="4000" dirty="0"/>
              <a:t>Oxigénterápia </a:t>
            </a:r>
            <a:r>
              <a:rPr lang="hu-HU" sz="4000" b="1" u="sng" dirty="0"/>
              <a:t>indikációja</a:t>
            </a:r>
            <a:r>
              <a:rPr lang="hu-HU" sz="4000" dirty="0"/>
              <a:t>/kontraindikációja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094603" y="2322884"/>
            <a:ext cx="8946541" cy="4195481"/>
          </a:xfrm>
        </p:spPr>
        <p:txBody>
          <a:bodyPr/>
          <a:lstStyle/>
          <a:p>
            <a:r>
              <a:rPr lang="hu-HU" dirty="0" err="1"/>
              <a:t>hypoxiás</a:t>
            </a:r>
            <a:r>
              <a:rPr lang="hu-HU" dirty="0"/>
              <a:t> állapotok,</a:t>
            </a:r>
          </a:p>
          <a:p>
            <a:r>
              <a:rPr lang="hu-HU" dirty="0"/>
              <a:t>erős fájdalom,</a:t>
            </a:r>
          </a:p>
          <a:p>
            <a:r>
              <a:rPr lang="hu-HU" dirty="0"/>
              <a:t>kritikus állapot,</a:t>
            </a:r>
          </a:p>
          <a:p>
            <a:r>
              <a:rPr lang="hu-HU" dirty="0"/>
              <a:t>zavart tudat állapot,</a:t>
            </a:r>
          </a:p>
          <a:p>
            <a:r>
              <a:rPr lang="hu-HU" dirty="0"/>
              <a:t>eszméletlen állapot, 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591625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400" dirty="0"/>
              <a:t>Oxigénterápia indikációja/</a:t>
            </a:r>
            <a:r>
              <a:rPr lang="hu-HU" sz="4400" b="1" u="sng" dirty="0"/>
              <a:t>kontraindikációja</a:t>
            </a:r>
            <a:endParaRPr lang="hu-HU" b="1" u="sng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033643" y="2601558"/>
            <a:ext cx="8946541" cy="4195481"/>
          </a:xfrm>
        </p:spPr>
        <p:txBody>
          <a:bodyPr/>
          <a:lstStyle/>
          <a:p>
            <a:r>
              <a:rPr lang="hu-HU" dirty="0" err="1"/>
              <a:t>paraquat</a:t>
            </a:r>
            <a:r>
              <a:rPr lang="hu-HU" dirty="0"/>
              <a:t> okozta mérgezés</a:t>
            </a:r>
          </a:p>
          <a:p>
            <a:r>
              <a:rPr lang="hu-HU" dirty="0" err="1"/>
              <a:t>diquat</a:t>
            </a:r>
            <a:r>
              <a:rPr lang="hu-HU" dirty="0"/>
              <a:t> származékoktól elszenvedett </a:t>
            </a:r>
            <a:r>
              <a:rPr lang="hu-HU" dirty="0" err="1"/>
              <a:t>peszticid</a:t>
            </a:r>
            <a:r>
              <a:rPr lang="hu-HU" dirty="0"/>
              <a:t>-mérgezés (kivéve légzésleállás)</a:t>
            </a:r>
          </a:p>
          <a:p>
            <a:r>
              <a:rPr lang="hu-HU" dirty="0"/>
              <a:t>Kora- és újszülöttek </a:t>
            </a:r>
          </a:p>
          <a:p>
            <a:r>
              <a:rPr lang="hu-HU" dirty="0"/>
              <a:t>COPD -Krónikus </a:t>
            </a:r>
            <a:r>
              <a:rPr lang="hu-HU" dirty="0" err="1"/>
              <a:t>obstruktív</a:t>
            </a:r>
            <a:r>
              <a:rPr lang="hu-HU" dirty="0"/>
              <a:t> tüdőbetegségben –&gt; titrálás jelentősége!!! </a:t>
            </a:r>
          </a:p>
          <a:p>
            <a:r>
              <a:rPr lang="hu-HU" dirty="0" err="1"/>
              <a:t>Bleomycin</a:t>
            </a:r>
            <a:r>
              <a:rPr lang="hu-HU" dirty="0"/>
              <a:t> kezelés alatt álló betegek 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8763940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Az oxigénterápia célja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err="1"/>
              <a:t>Hypoxia</a:t>
            </a:r>
            <a:r>
              <a:rPr lang="hu-HU" dirty="0"/>
              <a:t> megelőzése/kezelése</a:t>
            </a:r>
          </a:p>
          <a:p>
            <a:r>
              <a:rPr lang="hu-HU" dirty="0" err="1"/>
              <a:t>cluster</a:t>
            </a:r>
            <a:r>
              <a:rPr lang="hu-HU" dirty="0"/>
              <a:t> fejfájás kezelésére is </a:t>
            </a:r>
          </a:p>
          <a:p>
            <a:r>
              <a:rPr lang="hu-HU" dirty="0"/>
              <a:t>PaO</a:t>
            </a:r>
            <a:r>
              <a:rPr lang="hu-HU" baseline="-25000" dirty="0"/>
              <a:t>2</a:t>
            </a:r>
            <a:r>
              <a:rPr lang="hu-HU" dirty="0"/>
              <a:t> &lt; 60 Hgmm, vagy </a:t>
            </a:r>
          </a:p>
          <a:p>
            <a:r>
              <a:rPr lang="hu-HU" dirty="0"/>
              <a:t>SaO</a:t>
            </a:r>
            <a:r>
              <a:rPr lang="hu-HU" baseline="-25000" dirty="0"/>
              <a:t>2</a:t>
            </a:r>
            <a:r>
              <a:rPr lang="hu-HU" dirty="0"/>
              <a:t> &lt; 90% 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384139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Az oxigénterápia formái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dirty="0"/>
              <a:t>folyamatos/tartós;</a:t>
            </a:r>
          </a:p>
          <a:p>
            <a:pPr lvl="0"/>
            <a:r>
              <a:rPr lang="hu-HU" dirty="0"/>
              <a:t>fizikai terheléskori;</a:t>
            </a:r>
          </a:p>
          <a:p>
            <a:pPr lvl="0"/>
            <a:r>
              <a:rPr lang="hu-HU" dirty="0"/>
              <a:t>akut légszomjat csökkentő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8903377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Oxigénterápia</a:t>
            </a: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>
          <a:xfrm>
            <a:off x="1103312" y="2052918"/>
            <a:ext cx="8946541" cy="14875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/>
              <a:t>Az oxigénterápia során </a:t>
            </a:r>
          </a:p>
          <a:p>
            <a:pPr lvl="1"/>
            <a:r>
              <a:rPr lang="hu-HU" dirty="0"/>
              <a:t>az áramlási sebesség és a FiO</a:t>
            </a:r>
            <a:r>
              <a:rPr lang="hu-HU" baseline="-25000" dirty="0"/>
              <a:t>2 </a:t>
            </a:r>
            <a:r>
              <a:rPr lang="hu-HU" dirty="0"/>
              <a:t>pontos, szabályozása, </a:t>
            </a:r>
          </a:p>
          <a:p>
            <a:pPr lvl="1"/>
            <a:r>
              <a:rPr lang="hu-HU" dirty="0"/>
              <a:t>az oxigén párásítása és melegítése szükséges a kezelés céljának elérése és a szövődmények megelőzése érdekében.</a:t>
            </a:r>
          </a:p>
        </p:txBody>
      </p:sp>
      <p:sp>
        <p:nvSpPr>
          <p:cNvPr id="5" name="Szövegdoboz 4"/>
          <p:cNvSpPr txBox="1"/>
          <p:nvPr/>
        </p:nvSpPr>
        <p:spPr>
          <a:xfrm>
            <a:off x="888274" y="4354286"/>
            <a:ext cx="81338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FiO</a:t>
            </a:r>
            <a:r>
              <a:rPr lang="hu-HU" baseline="-25000" dirty="0"/>
              <a:t>2</a:t>
            </a:r>
            <a:r>
              <a:rPr lang="hu-HU" dirty="0"/>
              <a:t>: A belélegzett levegő oxigén koncentrációja.</a:t>
            </a:r>
          </a:p>
        </p:txBody>
      </p:sp>
    </p:spTree>
    <p:extLst>
      <p:ext uri="{BB962C8B-B14F-4D97-AF65-F5344CB8AC3E}">
        <p14:creationId xmlns:p14="http://schemas.microsoft.com/office/powerpoint/2010/main" val="17466868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Az oxigénterápia eszközei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963975" y="1713284"/>
            <a:ext cx="9416642" cy="4678808"/>
          </a:xfrm>
        </p:spPr>
        <p:txBody>
          <a:bodyPr/>
          <a:lstStyle/>
          <a:p>
            <a:r>
              <a:rPr lang="hu-HU" dirty="0"/>
              <a:t>Alacsony áramlású rendszerek: </a:t>
            </a:r>
          </a:p>
          <a:p>
            <a:pPr lvl="1"/>
            <a:r>
              <a:rPr lang="hu-HU" dirty="0"/>
              <a:t>Változó FiO</a:t>
            </a:r>
            <a:r>
              <a:rPr lang="hu-HU" baseline="-25000" dirty="0"/>
              <a:t>2</a:t>
            </a:r>
            <a:r>
              <a:rPr lang="hu-HU" dirty="0"/>
              <a:t>-t biztosító eszközök: végső FiO</a:t>
            </a:r>
            <a:r>
              <a:rPr lang="hu-HU" baseline="-25000" dirty="0"/>
              <a:t>2</a:t>
            </a:r>
            <a:r>
              <a:rPr lang="hu-HU" dirty="0"/>
              <a:t> függ a beteg légzési mintájától, pontosabban a belégzési csúcsáramlástól (PIF):</a:t>
            </a:r>
          </a:p>
          <a:p>
            <a:r>
              <a:rPr lang="hu-HU" dirty="0"/>
              <a:t>Magas áramlású rendszerek: </a:t>
            </a:r>
          </a:p>
          <a:p>
            <a:pPr lvl="1"/>
            <a:r>
              <a:rPr lang="hu-HU" dirty="0"/>
              <a:t>Fix FiO2-t biztosító eszközök: FiO2 független a beteg légzési mintájától. Lényegük, hogy a beteg PIF-jénél többnyire magasabb, 30–60 liter/perces állandó gázáramlás miatt, az általunk beállított FiO2-t garantáltan megkapja a beteg. </a:t>
            </a:r>
          </a:p>
        </p:txBody>
      </p:sp>
    </p:spTree>
    <p:extLst>
      <p:ext uri="{BB962C8B-B14F-4D97-AF65-F5344CB8AC3E}">
        <p14:creationId xmlns:p14="http://schemas.microsoft.com/office/powerpoint/2010/main" val="21932294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621AB8F6582EA244B5E4BCF27D7BFAA1" ma:contentTypeVersion="2" ma:contentTypeDescription="Új dokumentum létrehozása." ma:contentTypeScope="" ma:versionID="54f24e6cc8f3183c6fa125099b342526">
  <xsd:schema xmlns:xsd="http://www.w3.org/2001/XMLSchema" xmlns:xs="http://www.w3.org/2001/XMLSchema" xmlns:p="http://schemas.microsoft.com/office/2006/metadata/properties" xmlns:ns2="cf0129bd-0b42-4155-885b-6074fa7fc0c4" targetNamespace="http://schemas.microsoft.com/office/2006/metadata/properties" ma:root="true" ma:fieldsID="3dc14443adc959497dc6ef8cff929100" ns2:_="">
    <xsd:import namespace="cf0129bd-0b42-4155-885b-6074fa7fc0c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0129bd-0b42-4155-885b-6074fa7fc0c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C7782A7-0A62-41B3-B2B8-DC1547524AA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5FE716F-BCEB-436A-9E3D-2CA62D7794F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0129bd-0b42-4155-885b-6074fa7fc0c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11CE4AD-4061-436A-B4E0-97CF1DC8864D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31</TotalTime>
  <Words>966</Words>
  <Application>Microsoft Office PowerPoint</Application>
  <PresentationFormat>Szélesvásznú</PresentationFormat>
  <Paragraphs>194</Paragraphs>
  <Slides>31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7</vt:i4>
      </vt:variant>
      <vt:variant>
        <vt:lpstr>Téma</vt:lpstr>
      </vt:variant>
      <vt:variant>
        <vt:i4>1</vt:i4>
      </vt:variant>
      <vt:variant>
        <vt:lpstr>Diacímek</vt:lpstr>
      </vt:variant>
      <vt:variant>
        <vt:i4>31</vt:i4>
      </vt:variant>
    </vt:vector>
  </HeadingPairs>
  <TitlesOfParts>
    <vt:vector size="39" baseType="lpstr">
      <vt:lpstr>Arial</vt:lpstr>
      <vt:lpstr>Arial Black</vt:lpstr>
      <vt:lpstr>Calibri</vt:lpstr>
      <vt:lpstr>Century Gothic</vt:lpstr>
      <vt:lpstr>Times New Roman</vt:lpstr>
      <vt:lpstr>Tw Cen MT</vt:lpstr>
      <vt:lpstr>Wingdings 3</vt:lpstr>
      <vt:lpstr>Ion</vt:lpstr>
      <vt:lpstr>PowerPoint-bemutató</vt:lpstr>
      <vt:lpstr>Terápiás alapismeretek, betegmegfigyelés</vt:lpstr>
      <vt:lpstr>Idegen kifejezések</vt:lpstr>
      <vt:lpstr>Oxigénterápia indikációja/kontraindikációja</vt:lpstr>
      <vt:lpstr>Oxigénterápia indikációja/kontraindikációja</vt:lpstr>
      <vt:lpstr>Az oxigénterápia célja</vt:lpstr>
      <vt:lpstr>Az oxigénterápia formái</vt:lpstr>
      <vt:lpstr>Oxigénterápia</vt:lpstr>
      <vt:lpstr>Az oxigénterápia eszközei</vt:lpstr>
      <vt:lpstr>Oxigénbeviteli lehetőségek alacsony áramlású rendszerek</vt:lpstr>
      <vt:lpstr>Oxigénbeviteli lehetőségek alacsony áramlású rendszerek</vt:lpstr>
      <vt:lpstr>Oxigénbeviteli lehetőségek alacsony áramlású rendszerek</vt:lpstr>
      <vt:lpstr>Oxigénbeviteli lehetőségek magas áramlású rendszerek</vt:lpstr>
      <vt:lpstr>Oxigénbeviteli lehetőségek magas áramlású rendszerek</vt:lpstr>
      <vt:lpstr>Oxigénbeviteli lehetőségek magas áramlású rendszerek</vt:lpstr>
      <vt:lpstr>Oxigénbeviteli lehetőségek magas áramlású rendszerek</vt:lpstr>
      <vt:lpstr>Oxigénforrások</vt:lpstr>
      <vt:lpstr>Oxigénforrások</vt:lpstr>
      <vt:lpstr>Oxigénforrások</vt:lpstr>
      <vt:lpstr>Oxigénforrások</vt:lpstr>
      <vt:lpstr>Párásítás</vt:lpstr>
      <vt:lpstr>Irodalomjegyzék</vt:lpstr>
      <vt:lpstr>Ellenőrző kérdések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Terápiás alapismeretek, betegmegfigyelés</dc:title>
  <dc:creator>Rozmann Nóra</dc:creator>
  <cp:lastModifiedBy>Novák Emese</cp:lastModifiedBy>
  <cp:revision>24</cp:revision>
  <dcterms:created xsi:type="dcterms:W3CDTF">2020-11-16T14:05:20Z</dcterms:created>
  <dcterms:modified xsi:type="dcterms:W3CDTF">2021-10-05T09:49:23Z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0x010100621AB8F6582EA244B5E4BCF27D7BFAA1</vt:lpwstr>
  </property>
</Properties>
</file>