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4"/>
  </p:sldMasterIdLst>
  <p:sldIdLst>
    <p:sldId id="322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8" r:id="rId56"/>
    <p:sldId id="307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7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841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56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226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7213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11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614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173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82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97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83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990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36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77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187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610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1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62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064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0367682" cy="1169894"/>
          </a:xfrm>
        </p:spPr>
        <p:txBody>
          <a:bodyPr/>
          <a:lstStyle/>
          <a:p>
            <a:r>
              <a:rPr lang="hu-HU" dirty="0"/>
              <a:t>A betegségek lefolyása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09935" y="856131"/>
            <a:ext cx="11308324" cy="4146176"/>
          </a:xfrm>
        </p:spPr>
        <p:txBody>
          <a:bodyPr>
            <a:normAutofit fontScale="92500"/>
          </a:bodyPr>
          <a:lstStyle/>
          <a:p>
            <a:r>
              <a:rPr lang="hu-HU" sz="2400" b="1" u="sng" dirty="0"/>
              <a:t>Heveny (akut):</a:t>
            </a:r>
            <a:r>
              <a:rPr lang="hu-HU" sz="2400" dirty="0"/>
              <a:t> rövid ideig tart, 1-2 naptól 2-3 hétig </a:t>
            </a:r>
            <a:r>
              <a:rPr lang="hu-HU" sz="2400" dirty="0" err="1"/>
              <a:t>kifejezett,heves</a:t>
            </a:r>
            <a:r>
              <a:rPr lang="hu-HU" sz="2400" dirty="0"/>
              <a:t> tünetekkel, viharosabb, 1-2 nap </a:t>
            </a:r>
            <a:r>
              <a:rPr lang="hu-HU" sz="2400" dirty="0" err="1"/>
              <a:t>alail</a:t>
            </a:r>
            <a:r>
              <a:rPr lang="hu-HU" sz="2400" dirty="0"/>
              <a:t> zajló súlyos formákat </a:t>
            </a:r>
            <a:r>
              <a:rPr lang="hu-HU" sz="2400" dirty="0" err="1"/>
              <a:t>hiperakutnak</a:t>
            </a:r>
            <a:r>
              <a:rPr lang="hu-HU" sz="2400" dirty="0"/>
              <a:t> is </a:t>
            </a:r>
            <a:r>
              <a:rPr lang="hu-HU" sz="2400" dirty="0" err="1"/>
              <a:t>nevezik,de</a:t>
            </a:r>
            <a:r>
              <a:rPr lang="hu-HU" sz="2400" dirty="0"/>
              <a:t> bizonyos betegségek esetében használjuk még a rapid, ill. fulmináns kifejezést is.</a:t>
            </a:r>
          </a:p>
          <a:p>
            <a:pPr marL="0" indent="0">
              <a:buNone/>
            </a:pPr>
            <a:endParaRPr lang="hu-HU" sz="2400" dirty="0"/>
          </a:p>
          <a:p>
            <a:r>
              <a:rPr lang="hu-HU" sz="2400" b="1" u="sng" dirty="0"/>
              <a:t>Félheveny (</a:t>
            </a:r>
            <a:r>
              <a:rPr lang="hu-HU" sz="2400" b="1" u="sng" dirty="0" err="1"/>
              <a:t>szubakut</a:t>
            </a:r>
            <a:r>
              <a:rPr lang="hu-HU" sz="2400" b="1" u="sng" dirty="0"/>
              <a:t>): </a:t>
            </a:r>
            <a:r>
              <a:rPr lang="hu-HU" sz="2400" dirty="0"/>
              <a:t>a félheveny, </a:t>
            </a:r>
            <a:r>
              <a:rPr lang="hu-HU" sz="2400" dirty="0" err="1"/>
              <a:t>szubakut</a:t>
            </a:r>
            <a:r>
              <a:rPr lang="hu-HU" sz="2400" dirty="0"/>
              <a:t> kórfolyamatok időtartama 3-6 hét, a tünetek kevésbé </a:t>
            </a:r>
            <a:r>
              <a:rPr lang="hu-HU" sz="2400" dirty="0" err="1"/>
              <a:t>kifejezettebbek</a:t>
            </a:r>
            <a:r>
              <a:rPr lang="hu-HU" sz="2400" dirty="0"/>
              <a:t>, sok, főleg szubjektív tünet hiányozhat is.</a:t>
            </a:r>
          </a:p>
          <a:p>
            <a:pPr marL="0" indent="0">
              <a:buNone/>
            </a:pPr>
            <a:endParaRPr lang="hu-HU" sz="2400" dirty="0"/>
          </a:p>
          <a:p>
            <a:r>
              <a:rPr lang="hu-HU" sz="2400" b="1" u="sng" dirty="0"/>
              <a:t>Idült (krónikus): </a:t>
            </a:r>
            <a:r>
              <a:rPr lang="hu-HU" sz="2400" dirty="0"/>
              <a:t>6 hétnél tovább tartó betegségek, lassú, elhúzódó lefolyás </a:t>
            </a:r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040" y="4660389"/>
            <a:ext cx="3608854" cy="1804427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267635" y="6548718"/>
            <a:ext cx="36441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tx1">
                    <a:lumMod val="50000"/>
                  </a:schemeClr>
                </a:solidFill>
              </a:rPr>
              <a:t>https://oxygenmedical.hu/akut-vagy-kronikus-hatfajdalma/</a:t>
            </a:r>
          </a:p>
        </p:txBody>
      </p:sp>
    </p:spTree>
    <p:extLst>
      <p:ext uri="{BB962C8B-B14F-4D97-AF65-F5344CB8AC3E}">
        <p14:creationId xmlns:p14="http://schemas.microsoft.com/office/powerpoint/2010/main" val="1645915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941294"/>
          </a:xfrm>
        </p:spPr>
        <p:txBody>
          <a:bodyPr/>
          <a:lstStyle/>
          <a:p>
            <a:r>
              <a:rPr lang="hu-HU" dirty="0"/>
              <a:t>A betegségek szakaszai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36176" y="941294"/>
            <a:ext cx="11362765" cy="5809130"/>
          </a:xfrm>
        </p:spPr>
        <p:txBody>
          <a:bodyPr>
            <a:normAutofit/>
          </a:bodyPr>
          <a:lstStyle/>
          <a:p>
            <a:r>
              <a:rPr lang="hu-HU" dirty="0"/>
              <a:t>1. </a:t>
            </a:r>
            <a:r>
              <a:rPr lang="hu-HU" b="1" u="sng" dirty="0"/>
              <a:t>Inkubációs vagy lappangási (látens) szakasz</a:t>
            </a:r>
            <a:r>
              <a:rPr lang="hu-HU" dirty="0"/>
              <a:t>: A kórok már hat a szervezetre, és elindultak az általa kiváltott változások, de ez tünetekben még nem nyilvánul meg.</a:t>
            </a:r>
          </a:p>
          <a:p>
            <a:r>
              <a:rPr lang="hu-HU" dirty="0"/>
              <a:t>2. </a:t>
            </a:r>
            <a:r>
              <a:rPr lang="hu-HU" b="1" u="sng" dirty="0"/>
              <a:t>Bevezető szakasz vagy </a:t>
            </a:r>
            <a:r>
              <a:rPr lang="hu-HU" b="1" u="sng" dirty="0" err="1"/>
              <a:t>prodromum</a:t>
            </a:r>
            <a:r>
              <a:rPr lang="hu-HU" b="1" u="sng" dirty="0"/>
              <a:t>: </a:t>
            </a:r>
            <a:r>
              <a:rPr lang="hu-HU" dirty="0"/>
              <a:t>A kórfolyamat kezdete, amikor még csak határozatlan, a betegségre nem jellemző tünetek mutatkoznak, mint rossz közérzet, fejfájás, hőemelkedés stb.</a:t>
            </a:r>
          </a:p>
          <a:p>
            <a:r>
              <a:rPr lang="hu-HU" dirty="0"/>
              <a:t>3. </a:t>
            </a:r>
            <a:r>
              <a:rPr lang="hu-HU" b="1" u="sng" dirty="0"/>
              <a:t>A betegség kifejlődése, a manifesztáció: </a:t>
            </a:r>
            <a:r>
              <a:rPr lang="hu-HU" dirty="0"/>
              <a:t>Fokozatosan megjelennek az objektív tünetek is, kialakul a betegség jellegzetes, specifikus képe, ahol a diagnózis már nagy valószínűséggel felállítható.</a:t>
            </a:r>
          </a:p>
          <a:p>
            <a:r>
              <a:rPr lang="hu-HU" dirty="0"/>
              <a:t>4. </a:t>
            </a:r>
            <a:r>
              <a:rPr lang="hu-HU" b="1" u="sng" dirty="0"/>
              <a:t>Kimeneteli szak: </a:t>
            </a:r>
            <a:r>
              <a:rPr lang="hu-HU" dirty="0"/>
              <a:t>Ha a beteg - lábadozás (</a:t>
            </a:r>
            <a:r>
              <a:rPr lang="hu-HU" dirty="0" err="1"/>
              <a:t>rekonvaleszcencia</a:t>
            </a:r>
            <a:r>
              <a:rPr lang="hu-HU" dirty="0"/>
              <a:t>) után - felépül, gyógyulásról (</a:t>
            </a:r>
            <a:r>
              <a:rPr lang="hu-HU" dirty="0" err="1"/>
              <a:t>sanatio</a:t>
            </a:r>
            <a:r>
              <a:rPr lang="hu-HU" dirty="0"/>
              <a:t>) beszélhetünk. A gyógyulásnak két formája lehetséges: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/>
              <a:t>Teljes (anatómiai) gyógyulás esetén a betegségnek semmiféle nyoma nem marad vissza, legfeljebb fertőző betegségek esetében a vérben megjelenő ellenanyagokból következtethetünk a betegség lezajlására.</a:t>
            </a:r>
          </a:p>
        </p:txBody>
      </p:sp>
    </p:spTree>
    <p:extLst>
      <p:ext uri="{BB962C8B-B14F-4D97-AF65-F5344CB8AC3E}">
        <p14:creationId xmlns:p14="http://schemas.microsoft.com/office/powerpoint/2010/main" val="2355723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35859"/>
            <a:ext cx="10488706" cy="1093694"/>
          </a:xfrm>
        </p:spPr>
        <p:txBody>
          <a:bodyPr/>
          <a:lstStyle/>
          <a:p>
            <a:r>
              <a:rPr lang="hu-HU" dirty="0"/>
              <a:t>Betegségek szakaszai- halál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4129" y="1129554"/>
            <a:ext cx="11887199" cy="5607422"/>
          </a:xfrm>
        </p:spPr>
        <p:txBody>
          <a:bodyPr>
            <a:normAutofit/>
          </a:bodyPr>
          <a:lstStyle/>
          <a:p>
            <a:r>
              <a:rPr lang="hu-HU" b="1" dirty="0"/>
              <a:t>Klinikai (funkcionális) gyógyulás: </a:t>
            </a:r>
            <a:r>
              <a:rPr lang="hu-HU" dirty="0"/>
              <a:t>makroszkópos vagy mikroszkópos eltérések maradtak a betegség után, de ezek a szerv működésében nem okoznak változást</a:t>
            </a:r>
          </a:p>
          <a:p>
            <a:r>
              <a:rPr lang="hu-HU" dirty="0"/>
              <a:t>Akut betegségek során egy lehetséges másik kimenetel a kórfolyamat krónikussá válása.</a:t>
            </a:r>
          </a:p>
          <a:p>
            <a:r>
              <a:rPr lang="hu-HU" dirty="0"/>
              <a:t>Ha a szervezet nem tud alkalmazkodni a betegség okozta új feltételekhez, bekövetkezik a </a:t>
            </a:r>
            <a:r>
              <a:rPr lang="hu-HU" b="1" u="sng" dirty="0"/>
              <a:t>halál</a:t>
            </a:r>
            <a:r>
              <a:rPr lang="hu-HU" dirty="0"/>
              <a:t> (</a:t>
            </a:r>
            <a:r>
              <a:rPr lang="hu-HU" dirty="0" err="1"/>
              <a:t>mors</a:t>
            </a:r>
            <a:r>
              <a:rPr lang="hu-HU" dirty="0"/>
              <a:t>)</a:t>
            </a:r>
            <a:r>
              <a:rPr lang="hu-HU" dirty="0">
                <a:sym typeface="Wingdings" panose="05000000000000000000" pitchFamily="2" charset="2"/>
              </a:rPr>
              <a:t> †</a:t>
            </a:r>
          </a:p>
          <a:p>
            <a:r>
              <a:rPr lang="hu-HU" b="1" u="sng" dirty="0">
                <a:sym typeface="Wingdings" panose="05000000000000000000" pitchFamily="2" charset="2"/>
              </a:rPr>
              <a:t>Végelgyengülés:</a:t>
            </a:r>
            <a:r>
              <a:rPr lang="hu-HU" dirty="0">
                <a:sym typeface="Wingdings" panose="05000000000000000000" pitchFamily="2" charset="2"/>
              </a:rPr>
              <a:t> öregedés végén természetesen bekövetkező halál</a:t>
            </a:r>
            <a:endParaRPr lang="hu-HU" dirty="0"/>
          </a:p>
          <a:p>
            <a:r>
              <a:rPr lang="hu-HU" b="1" u="sng" dirty="0"/>
              <a:t>Hirtelen halál</a:t>
            </a:r>
            <a:r>
              <a:rPr lang="hu-HU" dirty="0"/>
              <a:t>: betegség nélkül, váratlanul következik be. az idegrendszer, ill. a szív vérellátásának hirtelen megszűnése okozza. </a:t>
            </a:r>
          </a:p>
          <a:p>
            <a:r>
              <a:rPr lang="hu-HU" b="1" u="sng" dirty="0"/>
              <a:t>Fokozatos halál</a:t>
            </a:r>
            <a:r>
              <a:rPr lang="hu-HU" dirty="0"/>
              <a:t>: haldoklás (agónia) előzi meg, mely néhány órától 1 -2 napig tarthat. A légzés és a szívműködés szabálytalan, a testhőmérséklet csökken, nyugtalanság és eszméletlenség váltakozhat.</a:t>
            </a:r>
          </a:p>
          <a:p>
            <a:r>
              <a:rPr lang="hu-HU" b="1" u="sng" dirty="0"/>
              <a:t>Klinikai halál: </a:t>
            </a:r>
            <a:r>
              <a:rPr lang="hu-HU" dirty="0"/>
              <a:t>a vérkeringés, ill. a légzés leáll, amely után az egyes szervek még életjelenségeket mutatnak. Ez az ún. intermedier élet szakasza. </a:t>
            </a:r>
          </a:p>
          <a:p>
            <a:r>
              <a:rPr lang="hu-HU" b="1" u="sng" dirty="0"/>
              <a:t>Biológiai halál:</a:t>
            </a:r>
            <a:r>
              <a:rPr lang="hu-HU" dirty="0"/>
              <a:t> ha az anyagcsere teljesen le­áll, az életműködések megszűnnek. </a:t>
            </a:r>
          </a:p>
        </p:txBody>
      </p:sp>
    </p:spTree>
    <p:extLst>
      <p:ext uri="{BB962C8B-B14F-4D97-AF65-F5344CB8AC3E}">
        <p14:creationId xmlns:p14="http://schemas.microsoft.com/office/powerpoint/2010/main" val="98920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0049853" cy="1400530"/>
          </a:xfrm>
        </p:spPr>
        <p:txBody>
          <a:bodyPr/>
          <a:lstStyle/>
          <a:p>
            <a:r>
              <a:rPr lang="pt-BR" dirty="0"/>
              <a:t>A betegségek lefolyását módosító tényezők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941" y="1400530"/>
            <a:ext cx="11685493" cy="5296105"/>
          </a:xfrm>
        </p:spPr>
        <p:txBody>
          <a:bodyPr/>
          <a:lstStyle/>
          <a:p>
            <a:r>
              <a:rPr lang="hu-HU" dirty="0"/>
              <a:t>Nem (genetikai betegségek)</a:t>
            </a:r>
          </a:p>
          <a:p>
            <a:pPr marL="0" indent="0">
              <a:buNone/>
            </a:pPr>
            <a:endParaRPr lang="hu-HU" dirty="0"/>
          </a:p>
          <a:p>
            <a:r>
              <a:rPr lang="hu-HU" dirty="0"/>
              <a:t>Életkor (</a:t>
            </a:r>
            <a:r>
              <a:rPr lang="hu-HU" dirty="0" err="1"/>
              <a:t>csecsemők,gyermekek,közép</a:t>
            </a:r>
            <a:r>
              <a:rPr lang="hu-HU" dirty="0"/>
              <a:t> </a:t>
            </a:r>
            <a:r>
              <a:rPr lang="hu-HU" dirty="0" err="1"/>
              <a:t>korúak,idősek</a:t>
            </a:r>
            <a:r>
              <a:rPr lang="hu-HU" dirty="0"/>
              <a:t>)</a:t>
            </a:r>
          </a:p>
          <a:p>
            <a:pPr marL="0" indent="0">
              <a:buNone/>
            </a:pPr>
            <a:endParaRPr lang="hu-HU" dirty="0"/>
          </a:p>
          <a:p>
            <a:r>
              <a:rPr lang="hu-HU" dirty="0"/>
              <a:t>Alkat (</a:t>
            </a:r>
            <a:r>
              <a:rPr lang="hu-HU" b="1" dirty="0" err="1"/>
              <a:t>normostheniás</a:t>
            </a:r>
            <a:r>
              <a:rPr lang="hu-HU" dirty="0"/>
              <a:t>, </a:t>
            </a:r>
            <a:r>
              <a:rPr lang="hu-HU" dirty="0" err="1"/>
              <a:t>hyperstheniás</a:t>
            </a:r>
            <a:r>
              <a:rPr lang="hu-HU" dirty="0"/>
              <a:t>,</a:t>
            </a:r>
            <a:r>
              <a:rPr lang="hu-HU" b="1" dirty="0"/>
              <a:t> </a:t>
            </a:r>
            <a:r>
              <a:rPr lang="hu-HU" b="1" dirty="0" err="1"/>
              <a:t>astheniás</a:t>
            </a:r>
            <a:r>
              <a:rPr lang="hu-HU" dirty="0"/>
              <a:t>)</a:t>
            </a:r>
          </a:p>
          <a:p>
            <a:pPr marL="0" indent="0">
              <a:buNone/>
            </a:pPr>
            <a:endParaRPr lang="hu-HU" dirty="0"/>
          </a:p>
          <a:p>
            <a:r>
              <a:rPr lang="hu-HU" dirty="0"/>
              <a:t>A társadalmi és szociális körülmények hatása (anyagi körülmények)</a:t>
            </a:r>
          </a:p>
        </p:txBody>
      </p:sp>
    </p:spTree>
    <p:extLst>
      <p:ext uri="{BB962C8B-B14F-4D97-AF65-F5344CB8AC3E}">
        <p14:creationId xmlns:p14="http://schemas.microsoft.com/office/powerpoint/2010/main" val="2995736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" y="0"/>
            <a:ext cx="9197788" cy="537882"/>
          </a:xfrm>
        </p:spPr>
        <p:txBody>
          <a:bodyPr/>
          <a:lstStyle/>
          <a:p>
            <a:r>
              <a:rPr lang="hu-HU" dirty="0"/>
              <a:t>A táplálkozás szerepe a betegségek kialakulásában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42047" y="1438836"/>
            <a:ext cx="11551023" cy="5082988"/>
          </a:xfrm>
        </p:spPr>
        <p:txBody>
          <a:bodyPr>
            <a:normAutofit/>
          </a:bodyPr>
          <a:lstStyle/>
          <a:p>
            <a:r>
              <a:rPr lang="hu-HU" sz="2800" dirty="0"/>
              <a:t>Táplálkozás minőségi és mennyiségi zavarai </a:t>
            </a:r>
            <a:r>
              <a:rPr lang="hu-HU" sz="2800" dirty="0">
                <a:sym typeface="Wingdings" panose="05000000000000000000" pitchFamily="2" charset="2"/>
              </a:rPr>
              <a:t>betegségek</a:t>
            </a:r>
          </a:p>
          <a:p>
            <a:r>
              <a:rPr lang="hu-HU" sz="2800" dirty="0">
                <a:sym typeface="Wingdings" panose="05000000000000000000" pitchFamily="2" charset="2"/>
              </a:rPr>
              <a:t>Fejlődő országok: alultápláltság, éhezés           okoz gondot</a:t>
            </a:r>
          </a:p>
          <a:p>
            <a:r>
              <a:rPr lang="hu-HU" sz="2800" dirty="0">
                <a:sym typeface="Wingdings" panose="05000000000000000000" pitchFamily="2" charset="2"/>
              </a:rPr>
              <a:t>Hazánk: elhízás </a:t>
            </a:r>
            <a:endParaRPr lang="hu-HU" sz="2800" dirty="0"/>
          </a:p>
        </p:txBody>
      </p:sp>
      <p:sp>
        <p:nvSpPr>
          <p:cNvPr id="4" name="Jobb oldali kapcsos zárójel 3"/>
          <p:cNvSpPr/>
          <p:nvPr/>
        </p:nvSpPr>
        <p:spPr>
          <a:xfrm>
            <a:off x="7839636" y="2164976"/>
            <a:ext cx="295835" cy="564777"/>
          </a:xfrm>
          <a:prstGeom prst="righ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6" name="Egyenes összekötő nyíllal 5"/>
          <p:cNvCxnSpPr/>
          <p:nvPr/>
        </p:nvCxnSpPr>
        <p:spPr>
          <a:xfrm>
            <a:off x="2191871" y="3065929"/>
            <a:ext cx="0" cy="524435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zövegdoboz 6"/>
          <p:cNvSpPr txBox="1"/>
          <p:nvPr/>
        </p:nvSpPr>
        <p:spPr>
          <a:xfrm>
            <a:off x="874057" y="3738282"/>
            <a:ext cx="56881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/>
              <a:t>érelmeszesedés, a magas</a:t>
            </a:r>
          </a:p>
          <a:p>
            <a:r>
              <a:rPr lang="hu-HU" sz="2000" dirty="0"/>
              <a:t>vérnyomás, a cukorbetegség, az ízületi betegségek, az epekövesség, sőt még egyes tumoros betegsé­gek is gyakrabban fordulnak elő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736" y="2822570"/>
            <a:ext cx="2965076" cy="173132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756" y="3455895"/>
            <a:ext cx="2018232" cy="3065929"/>
          </a:xfrm>
          <a:prstGeom prst="rect">
            <a:avLst/>
          </a:prstGeom>
        </p:spPr>
      </p:pic>
      <p:sp>
        <p:nvSpPr>
          <p:cNvPr id="10" name="Szövegdoboz 9"/>
          <p:cNvSpPr txBox="1"/>
          <p:nvPr/>
        </p:nvSpPr>
        <p:spPr>
          <a:xfrm>
            <a:off x="6562164" y="6521824"/>
            <a:ext cx="2077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tx2">
                    <a:lumMod val="90000"/>
                  </a:schemeClr>
                </a:solidFill>
              </a:rPr>
              <a:t>https://www.nkp.hu/tankonyv/biologia_11/lecke_03_014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39736" y="4553890"/>
            <a:ext cx="26020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tx2">
                    <a:lumMod val="90000"/>
                  </a:schemeClr>
                </a:solidFill>
              </a:rPr>
              <a:t>https://www.hormoninfo.hu/read-post/az-elhizas-szoevodmenyei</a:t>
            </a:r>
          </a:p>
        </p:txBody>
      </p:sp>
    </p:spTree>
    <p:extLst>
      <p:ext uri="{BB962C8B-B14F-4D97-AF65-F5344CB8AC3E}">
        <p14:creationId xmlns:p14="http://schemas.microsoft.com/office/powerpoint/2010/main" val="3912312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663388"/>
          </a:xfrm>
        </p:spPr>
        <p:txBody>
          <a:bodyPr/>
          <a:lstStyle/>
          <a:p>
            <a:r>
              <a:rPr lang="hu-HU" dirty="0"/>
              <a:t>Összefoglalás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4129" y="887506"/>
            <a:ext cx="11658599" cy="5755341"/>
          </a:xfrm>
        </p:spPr>
        <p:txBody>
          <a:bodyPr>
            <a:noAutofit/>
          </a:bodyPr>
          <a:lstStyle/>
          <a:p>
            <a:r>
              <a:rPr lang="hu-HU" sz="2400" dirty="0"/>
              <a:t>A kórokok elsősorban a </a:t>
            </a:r>
            <a:r>
              <a:rPr lang="hu-HU" sz="2400" b="1" dirty="0"/>
              <a:t>bőrön</a:t>
            </a:r>
            <a:r>
              <a:rPr lang="hu-HU" sz="2400" dirty="0"/>
              <a:t> vagy a </a:t>
            </a:r>
            <a:r>
              <a:rPr lang="hu-HU" sz="2400" b="1" dirty="0"/>
              <a:t>nyálkahártyákon</a:t>
            </a:r>
            <a:r>
              <a:rPr lang="hu-HU" sz="2400" dirty="0"/>
              <a:t> keresztül jutnak be a szervezetbe, a bejutás helye sok esetben meghatározza a kialakuló kórkép milyenségét. A bejutás helyén </a:t>
            </a:r>
            <a:r>
              <a:rPr lang="hu-HU" sz="2400" b="1" dirty="0"/>
              <a:t>lokális</a:t>
            </a:r>
            <a:r>
              <a:rPr lang="hu-HU" sz="2400" dirty="0"/>
              <a:t> reakciót okoznak, majd a folyamat a szöveteken keresztül folytatólagosan, vagy a vér- és nyirokáram útján szétterjed a szervezetben, és általános hatásokat hoz létre.</a:t>
            </a:r>
          </a:p>
          <a:p>
            <a:r>
              <a:rPr lang="hu-HU" sz="2400" dirty="0"/>
              <a:t>A lefolyás </a:t>
            </a:r>
            <a:r>
              <a:rPr lang="hu-HU" sz="2400" b="1" dirty="0"/>
              <a:t>ideje és jellege </a:t>
            </a:r>
            <a:r>
              <a:rPr lang="hu-HU" sz="2400" dirty="0"/>
              <a:t>szerint a betegségeket </a:t>
            </a:r>
            <a:r>
              <a:rPr lang="hu-HU" sz="2400" b="1" dirty="0"/>
              <a:t>akut, </a:t>
            </a:r>
            <a:r>
              <a:rPr lang="hu-HU" sz="2400" b="1" dirty="0" err="1"/>
              <a:t>szubakut</a:t>
            </a:r>
            <a:r>
              <a:rPr lang="hu-HU" sz="2400" dirty="0"/>
              <a:t> és </a:t>
            </a:r>
            <a:r>
              <a:rPr lang="hu-HU" sz="2400" b="1" dirty="0"/>
              <a:t>krónikus </a:t>
            </a:r>
            <a:r>
              <a:rPr lang="hu-HU" sz="2400" dirty="0"/>
              <a:t>folyamatokra oszthatjuk. A betegségek általában jól jellemezhető szakaszokra oszthatók, kimenetelük a teljes gyógyulástól a halálig számos lehetőséget mutathat.</a:t>
            </a:r>
          </a:p>
          <a:p>
            <a:r>
              <a:rPr lang="hu-HU" sz="2400" dirty="0"/>
              <a:t>A betegségek kialakulását, lefolyását és kimenetelét számos tényező befolyásolja. Szerepet játszik az egyén </a:t>
            </a:r>
            <a:r>
              <a:rPr lang="hu-HU" sz="2400" b="1" dirty="0"/>
              <a:t>neme, életkora, öröklött betegségei </a:t>
            </a:r>
            <a:r>
              <a:rPr lang="hu-HU" sz="2400" dirty="0"/>
              <a:t>és </a:t>
            </a:r>
            <a:r>
              <a:rPr lang="hu-HU" sz="2400" b="1" dirty="0"/>
              <a:t>hajlamai, alkata</a:t>
            </a:r>
            <a:r>
              <a:rPr lang="hu-HU" sz="2400" dirty="0"/>
              <a:t>, de nagy szerepe lehet bizonyos kórképek kialakulásában </a:t>
            </a:r>
            <a:r>
              <a:rPr lang="hu-HU" sz="2400" b="1" dirty="0"/>
              <a:t>társadalmi, szociális tényezőknek, anyagi, lakás- </a:t>
            </a:r>
            <a:r>
              <a:rPr lang="hu-HU" sz="2400" dirty="0"/>
              <a:t>és </a:t>
            </a:r>
            <a:r>
              <a:rPr lang="hu-HU" sz="2400" b="1" dirty="0"/>
              <a:t>munkakörülményeknek, </a:t>
            </a:r>
            <a:r>
              <a:rPr lang="hu-HU" sz="2400" b="1" dirty="0" err="1"/>
              <a:t>iskolázottságnak</a:t>
            </a:r>
            <a:r>
              <a:rPr lang="hu-HU" sz="2400" dirty="0"/>
              <a:t>, a mennyiségileg, ill. minőségileg nem megfelelő </a:t>
            </a:r>
            <a:r>
              <a:rPr lang="hu-HU" sz="2400" b="1" dirty="0"/>
              <a:t>táplálkozásnak</a:t>
            </a:r>
            <a:r>
              <a:rPr lang="hu-HU" sz="2400" dirty="0"/>
              <a:t> is.</a:t>
            </a:r>
          </a:p>
        </p:txBody>
      </p:sp>
    </p:spTree>
    <p:extLst>
      <p:ext uri="{BB962C8B-B14F-4D97-AF65-F5344CB8AC3E}">
        <p14:creationId xmlns:p14="http://schemas.microsoft.com/office/powerpoint/2010/main" val="3189495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918882"/>
          </a:xfrm>
        </p:spPr>
        <p:txBody>
          <a:bodyPr/>
          <a:lstStyle/>
          <a:p>
            <a:r>
              <a:rPr lang="hu-HU" dirty="0"/>
              <a:t>A szervezet reakciói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9090" y="1568824"/>
            <a:ext cx="11631216" cy="4195481"/>
          </a:xfrm>
        </p:spPr>
        <p:txBody>
          <a:bodyPr>
            <a:normAutofit/>
          </a:bodyPr>
          <a:lstStyle/>
          <a:p>
            <a:r>
              <a:rPr lang="hu-HU" sz="2800" dirty="0"/>
              <a:t>a szervezet különböző behatásokra adott válaszreakcióinak csoportosítása</a:t>
            </a:r>
          </a:p>
          <a:p>
            <a:r>
              <a:rPr lang="hu-HU" sz="2800" dirty="0"/>
              <a:t>a reakciók közül a fájdalom okainak, keletkezésének, jellegének kísérő tüneteinek és a szervezetre kifejtett hatásainak a vizsgálata</a:t>
            </a:r>
          </a:p>
        </p:txBody>
      </p:sp>
    </p:spTree>
    <p:extLst>
      <p:ext uri="{BB962C8B-B14F-4D97-AF65-F5344CB8AC3E}">
        <p14:creationId xmlns:p14="http://schemas.microsoft.com/office/powerpoint/2010/main" val="4252402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Fogalomtár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8182" y="1165412"/>
            <a:ext cx="8946541" cy="41954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algosz</a:t>
            </a:r>
            <a:r>
              <a:rPr lang="hu-HU" dirty="0"/>
              <a:t>: fájdalom;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analgesia</a:t>
            </a:r>
            <a:r>
              <a:rPr lang="hu-HU" dirty="0"/>
              <a:t>: a fájdalomérzés hiánya;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analgetikus</a:t>
            </a:r>
            <a:r>
              <a:rPr lang="hu-HU" dirty="0"/>
              <a:t> hatás: fájdalomcsillapító hatás;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defense</a:t>
            </a:r>
            <a:r>
              <a:rPr lang="hu-HU" dirty="0"/>
              <a:t> </a:t>
            </a:r>
            <a:r>
              <a:rPr lang="hu-HU" dirty="0" err="1"/>
              <a:t>musculaire</a:t>
            </a:r>
            <a:r>
              <a:rPr lang="hu-HU" dirty="0"/>
              <a:t>: izomvédekezés;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dermatoma</a:t>
            </a:r>
            <a:r>
              <a:rPr lang="hu-HU" dirty="0"/>
              <a:t>: egy gerincvelői szelvény vagy agyideg által beidegzett bőrterület;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dolor</a:t>
            </a:r>
            <a:r>
              <a:rPr lang="hu-HU" dirty="0"/>
              <a:t>: fájdalom;</a:t>
            </a:r>
          </a:p>
          <a:p>
            <a:pPr marL="0" indent="0">
              <a:buNone/>
            </a:pPr>
            <a:r>
              <a:rPr lang="hu-HU" dirty="0"/>
              <a:t>• endogén </a:t>
            </a:r>
            <a:r>
              <a:rPr lang="hu-HU" dirty="0" err="1"/>
              <a:t>opiátok</a:t>
            </a:r>
            <a:r>
              <a:rPr lang="hu-HU" dirty="0"/>
              <a:t>: a idegrendszerben termelődő ópiumszerű fájdalomcsillapító vegyületek;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hypalgesia</a:t>
            </a:r>
            <a:r>
              <a:rPr lang="hu-HU" dirty="0"/>
              <a:t>: a fájdalomérzés csökkenése;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hyperalgesia</a:t>
            </a:r>
            <a:r>
              <a:rPr lang="hu-HU" dirty="0"/>
              <a:t>: a fájdalomérzés fokozódása;</a:t>
            </a:r>
          </a:p>
          <a:p>
            <a:pPr marL="0" indent="0">
              <a:buNone/>
            </a:pPr>
            <a:r>
              <a:rPr lang="hu-HU" dirty="0"/>
              <a:t>• kólika: görcsös hasi fájdalom.</a:t>
            </a:r>
          </a:p>
        </p:txBody>
      </p:sp>
    </p:spTree>
    <p:extLst>
      <p:ext uri="{BB962C8B-B14F-4D97-AF65-F5344CB8AC3E}">
        <p14:creationId xmlns:p14="http://schemas.microsoft.com/office/powerpoint/2010/main" val="41260173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1429"/>
            <a:ext cx="9404723" cy="778500"/>
          </a:xfrm>
        </p:spPr>
        <p:txBody>
          <a:bodyPr/>
          <a:lstStyle/>
          <a:p>
            <a:r>
              <a:rPr lang="hu-HU" dirty="0"/>
              <a:t>A szervezeti reakciók csoportjai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5806" y="1237130"/>
            <a:ext cx="11778969" cy="5486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dirty="0"/>
              <a:t>Reakciók</a:t>
            </a:r>
          </a:p>
          <a:p>
            <a:pPr marL="0" indent="0" algn="ctr">
              <a:buNone/>
            </a:pPr>
            <a:endParaRPr lang="hu-HU" dirty="0"/>
          </a:p>
          <a:p>
            <a:pPr marL="0" indent="0" algn="ctr">
              <a:buNone/>
            </a:pPr>
            <a:endParaRPr lang="hu-HU" dirty="0"/>
          </a:p>
          <a:p>
            <a:pPr marL="0" indent="0">
              <a:spcBef>
                <a:spcPts val="0"/>
              </a:spcBef>
              <a:buNone/>
            </a:pPr>
            <a:r>
              <a:rPr lang="hu-HU" dirty="0"/>
              <a:t>Jelző                                                             Védekező              Szöveti elváltozásban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u-HU" dirty="0"/>
              <a:t>                                                                               és működésváltozásban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u-HU" dirty="0"/>
              <a:t>                                                                               megnyilvánuló reakciók</a:t>
            </a:r>
          </a:p>
          <a:p>
            <a:pPr marL="0" indent="0">
              <a:spcBef>
                <a:spcPts val="0"/>
              </a:spcBef>
              <a:buNone/>
            </a:pPr>
            <a:r>
              <a:rPr lang="hu-HU" dirty="0"/>
              <a:t>●fájdalom                                                    ●gyulladás           </a:t>
            </a:r>
            <a:r>
              <a:rPr lang="hu-HU" b="1" u="sng" dirty="0"/>
              <a:t>regresszív szöveti elváltozások</a:t>
            </a:r>
          </a:p>
          <a:p>
            <a:pPr marL="0" indent="0">
              <a:spcBef>
                <a:spcPts val="0"/>
              </a:spcBef>
              <a:buNone/>
            </a:pPr>
            <a:r>
              <a:rPr lang="hu-HU" dirty="0"/>
              <a:t>●láz                                                               ●allergia               ●elhalás</a:t>
            </a:r>
          </a:p>
          <a:p>
            <a:pPr marL="0" indent="0">
              <a:spcBef>
                <a:spcPts val="0"/>
              </a:spcBef>
              <a:buNone/>
            </a:pPr>
            <a:r>
              <a:rPr lang="hu-HU" dirty="0"/>
              <a:t>                                                                                                    ●elfajulás</a:t>
            </a:r>
          </a:p>
          <a:p>
            <a:pPr marL="0" indent="0">
              <a:spcBef>
                <a:spcPts val="0"/>
              </a:spcBef>
              <a:buNone/>
            </a:pPr>
            <a:r>
              <a:rPr lang="hu-HU" dirty="0"/>
              <a:t>                                                                                                    ●sorvadás</a:t>
            </a:r>
          </a:p>
          <a:p>
            <a:pPr marL="0" indent="0">
              <a:spcBef>
                <a:spcPts val="0"/>
              </a:spcBef>
              <a:buNone/>
            </a:pPr>
            <a:r>
              <a:rPr lang="hu-HU" dirty="0"/>
              <a:t>															</a:t>
            </a:r>
            <a:r>
              <a:rPr lang="hu-HU" b="1" u="sng" dirty="0" err="1"/>
              <a:t>progesszív</a:t>
            </a:r>
            <a:r>
              <a:rPr lang="hu-HU" b="1" u="sng" dirty="0"/>
              <a:t> szöveti elváltozások</a:t>
            </a:r>
          </a:p>
          <a:p>
            <a:pPr marL="0" indent="0">
              <a:spcBef>
                <a:spcPts val="0"/>
              </a:spcBef>
              <a:buNone/>
            </a:pPr>
            <a:r>
              <a:rPr lang="hu-HU" dirty="0"/>
              <a:t>                                                                                                  ●túltengés</a:t>
            </a:r>
          </a:p>
          <a:p>
            <a:pPr marL="0" indent="0">
              <a:spcBef>
                <a:spcPts val="0"/>
              </a:spcBef>
              <a:buNone/>
            </a:pPr>
            <a:r>
              <a:rPr lang="hu-HU" dirty="0"/>
              <a:t>                                                                                                  ●túlburjánzás</a:t>
            </a:r>
          </a:p>
          <a:p>
            <a:pPr marL="0" indent="0">
              <a:spcBef>
                <a:spcPts val="0"/>
              </a:spcBef>
              <a:buNone/>
            </a:pPr>
            <a:r>
              <a:rPr lang="hu-HU" dirty="0"/>
              <a:t>                                                                                                  ●regeneráció</a:t>
            </a:r>
          </a:p>
          <a:p>
            <a:pPr marL="0" indent="0">
              <a:spcBef>
                <a:spcPts val="0"/>
              </a:spcBef>
              <a:buNone/>
            </a:pPr>
            <a:r>
              <a:rPr lang="hu-HU" dirty="0"/>
              <a:t>                                                                                                  ●daganatképződés </a:t>
            </a:r>
          </a:p>
          <a:p>
            <a:pPr marL="0" indent="0">
              <a:spcBef>
                <a:spcPts val="0"/>
              </a:spcBef>
              <a:buNone/>
            </a:pPr>
            <a:endParaRPr lang="hu-HU" dirty="0"/>
          </a:p>
        </p:txBody>
      </p:sp>
      <p:cxnSp>
        <p:nvCxnSpPr>
          <p:cNvPr id="5" name="Egyenes összekötő nyíllal 4"/>
          <p:cNvCxnSpPr/>
          <p:nvPr/>
        </p:nvCxnSpPr>
        <p:spPr>
          <a:xfrm flipH="1">
            <a:off x="2904565" y="1580029"/>
            <a:ext cx="2140978" cy="71941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gyenes összekötő nyíllal 6"/>
          <p:cNvCxnSpPr/>
          <p:nvPr/>
        </p:nvCxnSpPr>
        <p:spPr>
          <a:xfrm>
            <a:off x="6096653" y="1600200"/>
            <a:ext cx="8637" cy="69924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gyenes összekötő nyíllal 8"/>
          <p:cNvCxnSpPr/>
          <p:nvPr/>
        </p:nvCxnSpPr>
        <p:spPr>
          <a:xfrm>
            <a:off x="7111181" y="1522879"/>
            <a:ext cx="1804219" cy="77656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080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fájdalom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03412" y="1465730"/>
            <a:ext cx="10986247" cy="4935070"/>
          </a:xfrm>
        </p:spPr>
        <p:txBody>
          <a:bodyPr/>
          <a:lstStyle/>
          <a:p>
            <a:r>
              <a:rPr lang="hu-HU" dirty="0"/>
              <a:t>Egészséges életfolyamatokban nem fordul elő</a:t>
            </a:r>
          </a:p>
          <a:p>
            <a:r>
              <a:rPr lang="hu-HU" dirty="0"/>
              <a:t>Rendellenességre figyelmeztet</a:t>
            </a:r>
          </a:p>
          <a:p>
            <a:pPr marL="0" indent="0">
              <a:buNone/>
            </a:pPr>
            <a:r>
              <a:rPr 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betegség okának kiderítése előtt azonban tilos megkezdeni a fájdalomcsillapítást, mert ez megnehezítheti a diagnózis felállítását!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Gyakran súlyos betegségeknél is csökkenhet vagy hiányozhat a fájdalomérzet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360" y="3667673"/>
            <a:ext cx="3456735" cy="23003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818966" y="6062246"/>
            <a:ext cx="3523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tx2"/>
                </a:solidFill>
              </a:rPr>
              <a:t>http://nursing.hu/lumbosciatalgia-hogyan-enyhitsuk-a-fajdalmat-es-csokkentsuk-a-gyulladast/</a:t>
            </a:r>
          </a:p>
        </p:txBody>
      </p:sp>
    </p:spTree>
    <p:extLst>
      <p:ext uri="{BB962C8B-B14F-4D97-AF65-F5344CB8AC3E}">
        <p14:creationId xmlns:p14="http://schemas.microsoft.com/office/powerpoint/2010/main" val="3552985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683171" y="867431"/>
            <a:ext cx="8825658" cy="3329581"/>
          </a:xfrm>
        </p:spPr>
        <p:txBody>
          <a:bodyPr/>
          <a:lstStyle/>
          <a:p>
            <a:pPr algn="ctr"/>
            <a:r>
              <a:rPr lang="hu-HU" sz="3600" b="1" dirty="0">
                <a:latin typeface="Tw Cen MT" panose="020B0602020104020603" pitchFamily="34" charset="-18"/>
              </a:rPr>
              <a:t>Ápolási szakmai alapismeretek: kórélettani alapismeretek II.</a:t>
            </a:r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46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4"/>
    </mc:Choice>
    <mc:Fallback xmlns="">
      <p:transition spd="slow" advTm="62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824753"/>
          </a:xfrm>
        </p:spPr>
        <p:txBody>
          <a:bodyPr/>
          <a:lstStyle/>
          <a:p>
            <a:r>
              <a:rPr lang="hu-HU" dirty="0"/>
              <a:t>A fájdalom formái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01706" y="824754"/>
            <a:ext cx="11510682" cy="5925670"/>
          </a:xfrm>
        </p:spPr>
        <p:txBody>
          <a:bodyPr>
            <a:normAutofit/>
          </a:bodyPr>
          <a:lstStyle/>
          <a:p>
            <a:r>
              <a:rPr lang="hu-HU" sz="2800" dirty="0"/>
              <a:t>A fájdalom (latinul </a:t>
            </a:r>
            <a:r>
              <a:rPr lang="hu-HU" sz="2800" dirty="0" err="1"/>
              <a:t>dolor</a:t>
            </a:r>
            <a:r>
              <a:rPr lang="hu-HU" sz="2800" dirty="0"/>
              <a:t>, görögül </a:t>
            </a:r>
            <a:r>
              <a:rPr lang="hu-HU" sz="2800" dirty="0" err="1"/>
              <a:t>algosz</a:t>
            </a:r>
            <a:r>
              <a:rPr lang="hu-HU" sz="2800" dirty="0"/>
              <a:t>) kínzó érzés, amely erős külső ingerekből, vagy egyes megbetegedett szervek felől kiinduló kóros ingerekből ered, s a legtöbb betegségnek egyik legfontosabb tünete. Mint minden ingert, a fájdalmat is a perifériás idegeinkkel érzékeljük, de csak az agyműködés révén tudatosul.</a:t>
            </a:r>
          </a:p>
          <a:p>
            <a:r>
              <a:rPr lang="hu-HU" sz="2800" dirty="0"/>
              <a:t>Az </a:t>
            </a:r>
            <a:r>
              <a:rPr lang="hu-HU" sz="2800" dirty="0" err="1"/>
              <a:t>ingerelt</a:t>
            </a:r>
            <a:r>
              <a:rPr lang="hu-HU" sz="2800" dirty="0"/>
              <a:t> idegvégződések elhelyezkedése szerint megkülönböztetünk felületes (bőr), mély, valamint zsigeri fájdalmat.</a:t>
            </a:r>
          </a:p>
        </p:txBody>
      </p:sp>
    </p:spTree>
    <p:extLst>
      <p:ext uri="{BB962C8B-B14F-4D97-AF65-F5344CB8AC3E}">
        <p14:creationId xmlns:p14="http://schemas.microsoft.com/office/powerpoint/2010/main" val="4907259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4472" y="295835"/>
            <a:ext cx="12057528" cy="64680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b="1" u="sng" dirty="0"/>
              <a:t>1. Felületes fájdalom: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test felszínén kb. 1,2 millió fájdalomérző pont bőrben és a bőr alatti kö­tőszövetben található szabad idegvégződések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inger erőssége játszik szerepet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elektromos, mechanikus, vegyi és hőingerek is</a:t>
            </a:r>
          </a:p>
          <a:p>
            <a:pPr marL="0" indent="0">
              <a:buNone/>
            </a:pPr>
            <a:r>
              <a:rPr lang="hu-HU" b="1" u="sng" dirty="0"/>
              <a:t>2. Mély fájdalom: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izmokból, </a:t>
            </a:r>
            <a:r>
              <a:rPr lang="hu-HU" dirty="0" err="1"/>
              <a:t>inakból</a:t>
            </a:r>
            <a:r>
              <a:rPr lang="hu-HU" dirty="0"/>
              <a:t> és kötőszöveti tokokból származik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érzékelést itt is szabad idegvégződések végzik, a kiváltó inger erős mechanikus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vagy kémiai inger, ill. oxigénhiány lehet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általában tompa, nehezen lokalizálható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ha oxigénhiány, tehát pl. a végtag </a:t>
            </a:r>
            <a:r>
              <a:rPr lang="hu-HU" dirty="0" err="1"/>
              <a:t>ereinek</a:t>
            </a:r>
            <a:r>
              <a:rPr lang="hu-HU" dirty="0"/>
              <a:t> szűkülete okozza, akkor mozgásra erőteljesen fokozódik, pihenésre megszűnik</a:t>
            </a:r>
          </a:p>
          <a:p>
            <a:pPr marL="0" indent="0">
              <a:buNone/>
            </a:pPr>
            <a:r>
              <a:rPr lang="hu-HU" b="1" u="sng" dirty="0"/>
              <a:t>3. Zsigeri fájdalom: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a tápcsatorna, az epehólyag, a húgy-ivari szervek falából, a légcsőből, a hashártyából és a szívizomból eredhetnek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lehet görcsös (kólika) vagy tompa, ritkábban éles, késszúrásszerű</a:t>
            </a:r>
            <a:br>
              <a:rPr lang="hu-HU" dirty="0"/>
            </a:b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360185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49624" y="968188"/>
            <a:ext cx="11389658" cy="5499847"/>
          </a:xfrm>
        </p:spPr>
        <p:txBody>
          <a:bodyPr>
            <a:normAutofit/>
          </a:bodyPr>
          <a:lstStyle/>
          <a:p>
            <a:r>
              <a:rPr lang="hu-HU" dirty="0"/>
              <a:t>Bizonyos betegségekben nem a fájdalomérző receptorok izgalma, hanem a fájdalomingereket szállító idegrostok károsodása, nyomása vált ki fájdalmat, mint pl. porckorongsérvben, idegrendszeri daganatokban stb. Ilyenkor a beteg a fájdalmat nem a betegség helyén, hanem az érintett érzőideg által ellátott területben fogja érezni.</a:t>
            </a:r>
          </a:p>
          <a:p>
            <a:r>
              <a:rPr lang="hu-HU" dirty="0"/>
              <a:t>Az is előfordulhat, hogy a </a:t>
            </a:r>
            <a:r>
              <a:rPr lang="hu-HU" dirty="0" err="1"/>
              <a:t>thalamusnak</a:t>
            </a:r>
            <a:r>
              <a:rPr lang="hu-HU" dirty="0"/>
              <a:t>, az agykéreg érző területeinek, vagy a kettőt összekötő idegpályáknak a károsodása megváltoztatja a fájdalomérzet erősségét, ill. jellegét. Fokozódhat a receptorok érzékenysége gyulladásokban is.</a:t>
            </a:r>
          </a:p>
          <a:p>
            <a:r>
              <a:rPr lang="hu-HU" dirty="0"/>
              <a:t>A felszálló pályák mellett az idegrendszernek a fájdalmat mérséklő, leszálló pályái is vannak. Ezt a fájdalmat mérséklő, ill. megszüntető hatást nevezzünk </a:t>
            </a:r>
            <a:r>
              <a:rPr lang="hu-HU" b="1" dirty="0" err="1"/>
              <a:t>analgetikus</a:t>
            </a:r>
            <a:r>
              <a:rPr lang="hu-HU" b="1" dirty="0"/>
              <a:t> </a:t>
            </a:r>
            <a:r>
              <a:rPr lang="hu-HU" dirty="0"/>
              <a:t>hatásnak. A leszálló pályák legfőbb </a:t>
            </a:r>
            <a:r>
              <a:rPr lang="hu-HU" dirty="0" err="1"/>
              <a:t>ingerátvivő</a:t>
            </a:r>
            <a:r>
              <a:rPr lang="hu-HU" dirty="0"/>
              <a:t> anyagai az ún. endogén </a:t>
            </a:r>
            <a:r>
              <a:rPr lang="hu-HU" dirty="0" err="1"/>
              <a:t>opiátok</a:t>
            </a:r>
            <a:r>
              <a:rPr lang="hu-HU" dirty="0"/>
              <a:t>, amelyek mind az agyvelőben, mind a gerincvelőben gátolni tudják a fájdalomérzetet.</a:t>
            </a:r>
          </a:p>
        </p:txBody>
      </p:sp>
    </p:spTree>
    <p:extLst>
      <p:ext uri="{BB962C8B-B14F-4D97-AF65-F5344CB8AC3E}">
        <p14:creationId xmlns:p14="http://schemas.microsoft.com/office/powerpoint/2010/main" val="372292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fájdalom hatása a szervezetre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23382" y="1853248"/>
            <a:ext cx="11868618" cy="2330823"/>
          </a:xfrm>
        </p:spPr>
        <p:txBody>
          <a:bodyPr>
            <a:noAutofit/>
          </a:bodyPr>
          <a:lstStyle/>
          <a:p>
            <a:r>
              <a:rPr lang="hu-HU" sz="2400" dirty="0"/>
              <a:t>A fájdalom ingerületek a KIR – be futnak be és válaszreakciót váltanak ki </a:t>
            </a:r>
            <a:r>
              <a:rPr lang="hu-HU" sz="2400" dirty="0">
                <a:sym typeface="Wingdings" panose="05000000000000000000" pitchFamily="2" charset="2"/>
              </a:rPr>
              <a:t> pl. elhúzzuk a kezünket a fájdalmat kiváltó inger elől (gerincvelői szintű reflex)</a:t>
            </a:r>
          </a:p>
          <a:p>
            <a:r>
              <a:rPr lang="hu-HU" sz="2400" dirty="0"/>
              <a:t>Mélyből, vagy a </a:t>
            </a:r>
            <a:r>
              <a:rPr lang="hu-HU" sz="2400" dirty="0" err="1"/>
              <a:t>zsigerekból</a:t>
            </a:r>
            <a:r>
              <a:rPr lang="hu-HU" sz="2400" dirty="0"/>
              <a:t> kiinduló fájdalmak is váltanak ki izom­ </a:t>
            </a:r>
            <a:r>
              <a:rPr lang="hu-HU" sz="2400" dirty="0" err="1"/>
              <a:t>összehúzódást</a:t>
            </a:r>
            <a:r>
              <a:rPr lang="hu-HU" sz="2400" dirty="0" err="1">
                <a:sym typeface="Wingdings" panose="05000000000000000000" pitchFamily="2" charset="2"/>
              </a:rPr>
              <a:t>pl</a:t>
            </a:r>
            <a:r>
              <a:rPr lang="hu-HU" sz="2400" dirty="0">
                <a:sym typeface="Wingdings" panose="05000000000000000000" pitchFamily="2" charset="2"/>
              </a:rPr>
              <a:t>. hasfali izomvédekezés</a:t>
            </a:r>
            <a:endParaRPr lang="hu-HU" sz="24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323382" y="4572000"/>
            <a:ext cx="89557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hu-HU" sz="2400" dirty="0"/>
              <a:t>fájdalomérzés csökkenése(</a:t>
            </a:r>
            <a:r>
              <a:rPr lang="hu-HU" sz="2400" dirty="0" err="1"/>
              <a:t>hypalgesia</a:t>
            </a:r>
            <a:r>
              <a:rPr lang="hu-HU" sz="2400" dirty="0"/>
              <a:t>)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hu-HU" sz="2400" dirty="0"/>
              <a:t>megszűnése (</a:t>
            </a:r>
            <a:r>
              <a:rPr lang="hu-HU" sz="2400" dirty="0" err="1"/>
              <a:t>analgesia</a:t>
            </a:r>
            <a:r>
              <a:rPr lang="hu-HU" sz="2400" dirty="0"/>
              <a:t>)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hu-HU" sz="2400" dirty="0"/>
              <a:t>fokozódása (</a:t>
            </a:r>
            <a:r>
              <a:rPr lang="hu-HU" sz="2400" dirty="0" err="1"/>
              <a:t>hyperalgesia</a:t>
            </a:r>
            <a:r>
              <a:rPr lang="hu-HU" sz="2400" dirty="0"/>
              <a:t>)</a:t>
            </a:r>
            <a:endParaRPr lang="hu-HU" sz="20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64" y="3518945"/>
            <a:ext cx="3159163" cy="2106109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8202706" y="5772329"/>
            <a:ext cx="3133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836253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pt-BR" dirty="0"/>
              <a:t>A fájdalom hatása a szervezetre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699248"/>
            <a:ext cx="11927541" cy="6158752"/>
          </a:xfrm>
        </p:spPr>
        <p:txBody>
          <a:bodyPr/>
          <a:lstStyle/>
          <a:p>
            <a:r>
              <a:rPr lang="hu-HU" sz="2400" b="1" dirty="0"/>
              <a:t>Éles fájdalom: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szimpatikus tünetek,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szapora szívműködés,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vérnyomás-emelkedés,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izzadás,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pupillatágulat</a:t>
            </a:r>
          </a:p>
          <a:p>
            <a:r>
              <a:rPr lang="hu-HU" sz="2400" b="1" dirty="0"/>
              <a:t>Nagyon intenzív zsigeri fájdalmak</a:t>
            </a:r>
            <a:r>
              <a:rPr lang="hu-HU" dirty="0"/>
              <a:t>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vérnyomásesés,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émelygés,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hányás,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eszméletvesztés</a:t>
            </a:r>
          </a:p>
          <a:p>
            <a:pPr marL="0" indent="0">
              <a:buNone/>
            </a:pPr>
            <a:r>
              <a:rPr lang="hu-HU" dirty="0"/>
              <a:t>A fájdalom </a:t>
            </a:r>
            <a:r>
              <a:rPr lang="hu-HU" b="1" dirty="0"/>
              <a:t>félelmet, szorongást, rossz hangulatot, </a:t>
            </a:r>
            <a:r>
              <a:rPr lang="hu-HU" b="1" dirty="0" err="1"/>
              <a:t>étvágytalanságot</a:t>
            </a:r>
            <a:r>
              <a:rPr lang="hu-HU" b="1" dirty="0"/>
              <a:t>, álmatlanságot, nyugtalansá­got, kimerülést</a:t>
            </a:r>
            <a:r>
              <a:rPr lang="hu-HU" dirty="0"/>
              <a:t> eredményezhet, tartós fennállása, ill. ismétlődése a </a:t>
            </a:r>
            <a:r>
              <a:rPr lang="hu-HU" b="1" dirty="0"/>
              <a:t>személyiséget kórosan megváltoztathatja</a:t>
            </a:r>
            <a:r>
              <a:rPr lang="hu-H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86262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5464" y="0"/>
            <a:ext cx="9404723" cy="1400530"/>
          </a:xfrm>
        </p:spPr>
        <p:txBody>
          <a:bodyPr/>
          <a:lstStyle/>
          <a:p>
            <a:r>
              <a:rPr lang="hu-HU" dirty="0"/>
              <a:t>Összefoglalás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63071" y="1089212"/>
            <a:ext cx="11537575" cy="5486400"/>
          </a:xfrm>
        </p:spPr>
        <p:txBody>
          <a:bodyPr>
            <a:normAutofit/>
          </a:bodyPr>
          <a:lstStyle/>
          <a:p>
            <a:r>
              <a:rPr lang="hu-HU" sz="2400" dirty="0"/>
              <a:t>A fájdalom a betegek </a:t>
            </a:r>
            <a:r>
              <a:rPr lang="hu-HU" sz="2400" b="1" dirty="0"/>
              <a:t>leggyakoribb</a:t>
            </a:r>
            <a:r>
              <a:rPr lang="hu-HU" sz="2400" dirty="0"/>
              <a:t> panasza, amely csaknem mindig betegségre hívja fel a figyelmet. A fájdalom érzékelésére speciális </a:t>
            </a:r>
            <a:r>
              <a:rPr lang="hu-HU" sz="2400" b="1" dirty="0"/>
              <a:t>idegvégződéseink</a:t>
            </a:r>
            <a:r>
              <a:rPr lang="hu-HU" sz="2400" dirty="0"/>
              <a:t> vannak, de más ingerek is - ha túl erősek - okozhatnak fájdalmat. A kiváltó inger lehet </a:t>
            </a:r>
            <a:r>
              <a:rPr lang="hu-HU" sz="2400" b="1" dirty="0"/>
              <a:t>feszülés, ütés. a folytonosság megszakadása vagy a szervek oxigénhiánya</a:t>
            </a:r>
            <a:r>
              <a:rPr lang="hu-HU" sz="2400" dirty="0"/>
              <a:t>. A fájdalom </a:t>
            </a:r>
            <a:r>
              <a:rPr lang="hu-HU" sz="2400" b="1" dirty="0"/>
              <a:t>reflexek </a:t>
            </a:r>
            <a:r>
              <a:rPr lang="hu-HU" sz="2400" dirty="0"/>
              <a:t>útján védi is a szervezetet. Megkülönböztetünk </a:t>
            </a:r>
            <a:r>
              <a:rPr lang="hu-HU" sz="2400" b="1" dirty="0"/>
              <a:t>felületes, mély </a:t>
            </a:r>
            <a:r>
              <a:rPr lang="hu-HU" sz="2400" dirty="0"/>
              <a:t>és </a:t>
            </a:r>
            <a:r>
              <a:rPr lang="hu-HU" sz="2400" b="1" dirty="0"/>
              <a:t>zsigeri </a:t>
            </a:r>
            <a:r>
              <a:rPr lang="hu-HU" sz="2400" dirty="0"/>
              <a:t>fájdalmakat. Jellegzetességük lehet bizonyos fájdalmaknak egy adott területre történő </a:t>
            </a:r>
            <a:r>
              <a:rPr lang="hu-HU" sz="2400" b="1" dirty="0"/>
              <a:t>kisugárzás</a:t>
            </a:r>
            <a:r>
              <a:rPr lang="hu-HU" sz="2400" dirty="0"/>
              <a:t> is. Az erős, ill. tartós fájdalmak számos egyéb tünetet válthatnak ki a szervezetben, elsősorban a </a:t>
            </a:r>
            <a:r>
              <a:rPr lang="hu-HU" sz="2400" b="1" dirty="0"/>
              <a:t>vegetatív idegrendszer </a:t>
            </a:r>
            <a:r>
              <a:rPr lang="hu-HU" sz="2400" dirty="0"/>
              <a:t>és a </a:t>
            </a:r>
            <a:r>
              <a:rPr lang="hu-HU" sz="2400" b="1" dirty="0"/>
              <a:t>pszichés működések</a:t>
            </a:r>
            <a:r>
              <a:rPr lang="hu-HU" sz="2400" dirty="0"/>
              <a:t> kóros eltérései figyelhetők meg.</a:t>
            </a:r>
          </a:p>
        </p:txBody>
      </p:sp>
    </p:spTree>
    <p:extLst>
      <p:ext uri="{BB962C8B-B14F-4D97-AF65-F5344CB8AC3E}">
        <p14:creationId xmlns:p14="http://schemas.microsoft.com/office/powerpoint/2010/main" val="16874300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gyulladás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400530"/>
            <a:ext cx="12192000" cy="5242317"/>
          </a:xfrm>
        </p:spPr>
        <p:txBody>
          <a:bodyPr/>
          <a:lstStyle/>
          <a:p>
            <a:r>
              <a:rPr lang="hu-HU" dirty="0"/>
              <a:t> </a:t>
            </a:r>
            <a:r>
              <a:rPr lang="hu-HU" sz="2800" dirty="0"/>
              <a:t>szervezetben zajló gyulladásos reakciók okai, alapjelenségei, a gyulladásban résztvevő sejtek és mediátor anyagok </a:t>
            </a:r>
          </a:p>
          <a:p>
            <a:r>
              <a:rPr lang="hu-HU" sz="2800" dirty="0"/>
              <a:t>az akut gyulladá­sok izzadmány szerinti csoportosítása, az egyes gyulladási típusok jellegzetes előfordulási helyeinek és következményeinek összegyűjtése, a krónikus gyulladások okainak elemzése, és a leggyakoribb specifikus krónikus gyulladások, a tuberkulózis és a szifilisz lefolyása</a:t>
            </a:r>
          </a:p>
        </p:txBody>
      </p:sp>
    </p:spTree>
    <p:extLst>
      <p:ext uri="{BB962C8B-B14F-4D97-AF65-F5344CB8AC3E}">
        <p14:creationId xmlns:p14="http://schemas.microsoft.com/office/powerpoint/2010/main" val="3842493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Fogalomtár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49625" y="1331260"/>
            <a:ext cx="4020669" cy="517263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abscessus</a:t>
            </a:r>
            <a:r>
              <a:rPr lang="hu-HU" dirty="0"/>
              <a:t>: tályog;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acne</a:t>
            </a:r>
            <a:r>
              <a:rPr lang="hu-HU" dirty="0"/>
              <a:t>: a faggyúmirigy gennyes gyulladása;</a:t>
            </a:r>
          </a:p>
          <a:p>
            <a:pPr marL="0" indent="0">
              <a:buNone/>
            </a:pPr>
            <a:r>
              <a:rPr lang="hu-HU" dirty="0"/>
              <a:t>• adhézió: összenövés;</a:t>
            </a:r>
          </a:p>
          <a:p>
            <a:pPr marL="0" indent="0">
              <a:buNone/>
            </a:pPr>
            <a:r>
              <a:rPr lang="hu-HU" dirty="0"/>
              <a:t>• balra tolt vérkép: fiatal fehérvérsejt-alakok felszaporodása a vérben;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blenorrhoea</a:t>
            </a:r>
            <a:r>
              <a:rPr lang="hu-HU" dirty="0"/>
              <a:t>: gennycsorgás;</a:t>
            </a:r>
          </a:p>
          <a:p>
            <a:pPr marL="0" indent="0">
              <a:buNone/>
            </a:pPr>
            <a:r>
              <a:rPr lang="hu-HU" dirty="0"/>
              <a:t>• bulla: hólyag;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calor</a:t>
            </a:r>
            <a:r>
              <a:rPr lang="hu-HU" dirty="0"/>
              <a:t>: meleg tapintat;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carbunculus</a:t>
            </a:r>
            <a:r>
              <a:rPr lang="hu-HU" dirty="0"/>
              <a:t>: csoportos szőrtüszőgyulladás;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caseatio</a:t>
            </a:r>
            <a:r>
              <a:rPr lang="hu-HU" dirty="0"/>
              <a:t>: </a:t>
            </a:r>
            <a:r>
              <a:rPr lang="hu-HU" dirty="0" err="1"/>
              <a:t>elsajtosodás</a:t>
            </a:r>
            <a:r>
              <a:rPr lang="hu-HU" dirty="0"/>
              <a:t>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catarrhus</a:t>
            </a:r>
            <a:r>
              <a:rPr lang="hu-HU" dirty="0"/>
              <a:t>: hurut;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continua</a:t>
            </a:r>
            <a:r>
              <a:rPr lang="hu-HU" dirty="0"/>
              <a:t> láz: állandó láz;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dolor</a:t>
            </a:r>
            <a:r>
              <a:rPr lang="hu-HU" dirty="0"/>
              <a:t>: fájdalom;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empyema</a:t>
            </a:r>
            <a:r>
              <a:rPr lang="hu-HU" dirty="0"/>
              <a:t>: testüregben felhalmozódott gennygyülem;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6172200" y="1344706"/>
            <a:ext cx="42089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/>
              <a:t>• erysipelas: orbánc;</a:t>
            </a:r>
          </a:p>
          <a:p>
            <a:r>
              <a:rPr lang="hu-HU"/>
              <a:t>• exsudatum: izzadmány;</a:t>
            </a:r>
          </a:p>
          <a:p>
            <a:r>
              <a:rPr lang="hu-HU"/>
              <a:t>• fagocitózis: bekebelezés;</a:t>
            </a:r>
          </a:p>
          <a:p>
            <a:r>
              <a:rPr lang="hu-HU"/>
              <a:t>• fibrosis: rostos kötó'szövetes átalakulás;</a:t>
            </a:r>
          </a:p>
          <a:p>
            <a:r>
              <a:rPr lang="hu-HU"/>
              <a:t>• fisztula: sipoly;</a:t>
            </a:r>
          </a:p>
          <a:p>
            <a:r>
              <a:rPr lang="hu-HU"/>
              <a:t>• folliculitis: felszínes szőrtüszőgyulladás;</a:t>
            </a:r>
          </a:p>
          <a:p>
            <a:r>
              <a:rPr lang="hu-HU"/>
              <a:t>• functio laesa: funkciókárosodás;</a:t>
            </a:r>
          </a:p>
          <a:p>
            <a:r>
              <a:rPr lang="hu-HU"/>
              <a:t>• furunculus: mély gennyes szőrtüszőgyulladás;</a:t>
            </a:r>
          </a:p>
          <a:p>
            <a:r>
              <a:rPr lang="hu-HU"/>
              <a:t>• gázgangréna: sercegő üszök;</a:t>
            </a:r>
          </a:p>
          <a:p>
            <a:r>
              <a:rPr lang="hu-HU"/>
              <a:t>• gumma: vérbajban kialakuló jellegzetes sarjszövet;</a:t>
            </a:r>
          </a:p>
          <a:p>
            <a:r>
              <a:rPr lang="hu-HU"/>
              <a:t>• gyulladás: a szervezetet ért károsító behatásra kialakuló válaszreakció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644447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gyulladás fogalma és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7576" y="700265"/>
            <a:ext cx="6723529" cy="59167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u="sng" dirty="0"/>
              <a:t>A gyulladás a szervezetet ért károsító behatásra kialakuló válaszreakció.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a válaszreakció nem specifikus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tünetei számunkra kellemetlenek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az a célja, hogy a kiváltó ártalmat elszigetelje, a fertőző kórokozót elpusztítsa, és az esetleges szöveti károsodásokat helyreállítsa</a:t>
            </a:r>
          </a:p>
          <a:p>
            <a:pPr marL="0" indent="0">
              <a:buNone/>
            </a:pPr>
            <a:r>
              <a:rPr lang="hu-HU" dirty="0"/>
              <a:t>A gyulladást kiváltó tényezők lehetnek:</a:t>
            </a:r>
          </a:p>
          <a:p>
            <a:pPr marL="0" indent="0">
              <a:buNone/>
            </a:pPr>
            <a:r>
              <a:rPr lang="hu-HU" b="1" u="sng" dirty="0"/>
              <a:t>Külső okok:</a:t>
            </a:r>
          </a:p>
          <a:p>
            <a:pPr marL="0" indent="0">
              <a:buNone/>
            </a:pPr>
            <a:r>
              <a:rPr lang="hu-HU" dirty="0"/>
              <a:t>• Mechanikai: trauma, műtét, idegen test bejutása.</a:t>
            </a:r>
          </a:p>
          <a:p>
            <a:pPr marL="0" indent="0">
              <a:buNone/>
            </a:pPr>
            <a:r>
              <a:rPr lang="hu-HU" dirty="0"/>
              <a:t>• Fizikai: égés. fagyás. UV-sugárzás. ionizáló sugárzások.</a:t>
            </a:r>
          </a:p>
          <a:p>
            <a:pPr marL="0" indent="0">
              <a:buNone/>
            </a:pPr>
            <a:r>
              <a:rPr lang="hu-HU" dirty="0"/>
              <a:t>• Kémiai: savak, lúgok, oldószerek.</a:t>
            </a:r>
          </a:p>
          <a:p>
            <a:pPr marL="0" indent="0">
              <a:buNone/>
            </a:pPr>
            <a:r>
              <a:rPr lang="hu-HU" dirty="0"/>
              <a:t>• Biológiai: baktériumok, vírusok, gombák stb., darázs, méh, kígyók, pókok hatóanyagai.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7368988" y="3953435"/>
            <a:ext cx="41954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u="sng" dirty="0"/>
              <a:t>Belső okok:</a:t>
            </a:r>
          </a:p>
          <a:p>
            <a:r>
              <a:rPr lang="hu-HU" sz="2000" dirty="0"/>
              <a:t>• Vérellátási zavarok.</a:t>
            </a:r>
          </a:p>
          <a:p>
            <a:r>
              <a:rPr lang="hu-HU" sz="2000" dirty="0"/>
              <a:t>• Immunológiai betegségek.</a:t>
            </a:r>
          </a:p>
          <a:p>
            <a:r>
              <a:rPr lang="hu-HU" sz="2000" dirty="0"/>
              <a:t>• Kóros enzimaktiváció: hasnyálmirigy-gyulladás. D I C " stb.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750" y="1179688"/>
            <a:ext cx="2381250" cy="2209800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9703734" y="3389488"/>
            <a:ext cx="2595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tx1">
                    <a:lumMod val="50000"/>
                  </a:schemeClr>
                </a:solidFill>
              </a:rPr>
              <a:t>https://hu.wikipedia.org/wiki/Gyullad%C3%A1s</a:t>
            </a:r>
          </a:p>
        </p:txBody>
      </p:sp>
    </p:spTree>
    <p:extLst>
      <p:ext uri="{BB962C8B-B14F-4D97-AF65-F5344CB8AC3E}">
        <p14:creationId xmlns:p14="http://schemas.microsoft.com/office/powerpoint/2010/main" val="19040705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730623"/>
          </a:xfrm>
        </p:spPr>
        <p:txBody>
          <a:bodyPr/>
          <a:lstStyle/>
          <a:p>
            <a:r>
              <a:rPr lang="hu-HU" dirty="0"/>
              <a:t>Gyulladás tünetei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739153"/>
            <a:ext cx="11990294" cy="6239434"/>
          </a:xfrm>
        </p:spPr>
        <p:txBody>
          <a:bodyPr>
            <a:normAutofit/>
          </a:bodyPr>
          <a:lstStyle/>
          <a:p>
            <a:r>
              <a:rPr lang="hu-HU" sz="2800" dirty="0"/>
              <a:t>pír (</a:t>
            </a:r>
            <a:r>
              <a:rPr lang="hu-HU" sz="2800" dirty="0" err="1"/>
              <a:t>rubor</a:t>
            </a:r>
            <a:r>
              <a:rPr lang="hu-HU" sz="2800" dirty="0"/>
              <a:t>), </a:t>
            </a:r>
          </a:p>
          <a:p>
            <a:r>
              <a:rPr lang="hu-HU" sz="2800" dirty="0"/>
              <a:t>duzzadás (tumor), </a:t>
            </a:r>
          </a:p>
          <a:p>
            <a:r>
              <a:rPr lang="hu-HU" sz="2800" dirty="0"/>
              <a:t>meleg (</a:t>
            </a:r>
            <a:r>
              <a:rPr lang="hu-HU" sz="2800" dirty="0" err="1"/>
              <a:t>calor</a:t>
            </a:r>
            <a:r>
              <a:rPr lang="hu-HU" sz="2800" dirty="0"/>
              <a:t>),</a:t>
            </a:r>
          </a:p>
          <a:p>
            <a:r>
              <a:rPr lang="hu-HU" sz="2800" dirty="0"/>
              <a:t>fájdalom (</a:t>
            </a:r>
            <a:r>
              <a:rPr lang="hu-HU" sz="2800" dirty="0" err="1"/>
              <a:t>dolor</a:t>
            </a:r>
            <a:r>
              <a:rPr lang="hu-HU" sz="2800" dirty="0"/>
              <a:t>),</a:t>
            </a:r>
          </a:p>
          <a:p>
            <a:r>
              <a:rPr lang="hu-HU" sz="2800" dirty="0"/>
              <a:t>funkciókárosodással (</a:t>
            </a:r>
            <a:r>
              <a:rPr lang="hu-HU" sz="2800" dirty="0" err="1"/>
              <a:t>functio</a:t>
            </a:r>
            <a:r>
              <a:rPr lang="hu-HU" sz="2800" dirty="0"/>
              <a:t> </a:t>
            </a:r>
            <a:r>
              <a:rPr lang="hu-HU" sz="2800" dirty="0" err="1"/>
              <a:t>laesa</a:t>
            </a:r>
            <a:r>
              <a:rPr lang="hu-HU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04818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Tantárgyak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6111" y="2079812"/>
            <a:ext cx="11088688" cy="4195481"/>
          </a:xfrm>
        </p:spPr>
        <p:txBody>
          <a:bodyPr>
            <a:normAutofit lnSpcReduction="10000"/>
          </a:bodyPr>
          <a:lstStyle/>
          <a:p>
            <a:r>
              <a:rPr lang="hu-HU" dirty="0"/>
              <a:t>Általános kórtani ismeretek, Betegség, Kóros állapot.</a:t>
            </a:r>
          </a:p>
          <a:p>
            <a:r>
              <a:rPr lang="hu-HU" dirty="0"/>
              <a:t>A betegségek kóroktana, élő és élettelen kórokok ismertetése.</a:t>
            </a:r>
          </a:p>
          <a:p>
            <a:r>
              <a:rPr lang="hu-HU" b="1" dirty="0"/>
              <a:t>A betegségek lefolyása, szakaszai. A szervezet reakcióinak csoportosítása. Jelző reakciók (fájdalom, láz).</a:t>
            </a:r>
          </a:p>
          <a:p>
            <a:r>
              <a:rPr lang="hu-HU" b="1" dirty="0"/>
              <a:t>Aktív védekező mechanizmusok (természetes védőgátak, immunválasz, gyulladások).</a:t>
            </a:r>
          </a:p>
          <a:p>
            <a:r>
              <a:rPr lang="hu-HU" dirty="0"/>
              <a:t>Megváltozott védekező mechanizmusok (immunrendszer rendellenes működése).</a:t>
            </a:r>
          </a:p>
          <a:p>
            <a:r>
              <a:rPr lang="hu-HU" dirty="0"/>
              <a:t>A szövetek kóros elváltozásai (progresszív és regresszív szöveti elváltozások).</a:t>
            </a:r>
          </a:p>
          <a:p>
            <a:r>
              <a:rPr lang="hu-HU" dirty="0"/>
              <a:t>A daganatok fogalma, népegészségügyi jelentősége. Karcinogén tényezők. A daganatok általános jellemzése és osztályozása. A daganatok hatása a szervezetre. Rákmegelőző állapotok. Daganatra figyelmeztető jelek.</a:t>
            </a:r>
          </a:p>
          <a:p>
            <a:endParaRPr lang="hu-HU" dirty="0"/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570"/>
    </mc:Choice>
    <mc:Fallback xmlns="">
      <p:transition spd="slow" advTm="265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0810783" cy="1400530"/>
          </a:xfrm>
        </p:spPr>
        <p:txBody>
          <a:bodyPr/>
          <a:lstStyle/>
          <a:p>
            <a:r>
              <a:rPr lang="hu-HU" dirty="0"/>
              <a:t>Gyulladásos folyamatok osztályozása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42048" y="968188"/>
            <a:ext cx="11080376" cy="5701553"/>
          </a:xfrm>
        </p:spPr>
        <p:txBody>
          <a:bodyPr>
            <a:normAutofit/>
          </a:bodyPr>
          <a:lstStyle/>
          <a:p>
            <a:r>
              <a:rPr lang="hu-HU" sz="2800" dirty="0"/>
              <a:t>A gyulladásos folyamatokat többféle szempont szerint csoportosíthatjuk. Vannak az </a:t>
            </a:r>
            <a:r>
              <a:rPr lang="hu-HU" sz="2800" b="1" u="sng" dirty="0"/>
              <a:t>immunrendszer aktiválódásával </a:t>
            </a:r>
            <a:r>
              <a:rPr lang="hu-HU" sz="2800" dirty="0"/>
              <a:t>kezdődő vagy </a:t>
            </a:r>
            <a:r>
              <a:rPr lang="hu-HU" sz="2800" b="1" u="sng" dirty="0"/>
              <a:t>nem immunológiai alapon</a:t>
            </a:r>
            <a:r>
              <a:rPr lang="hu-HU" sz="2800" dirty="0"/>
              <a:t> induló gyulladások. A gyulladások lehetnek továbbá </a:t>
            </a:r>
            <a:r>
              <a:rPr lang="hu-HU" sz="2800" b="1" u="sng" dirty="0"/>
              <a:t>gyorsan kialakuló </a:t>
            </a:r>
            <a:r>
              <a:rPr lang="hu-HU" sz="2800" dirty="0"/>
              <a:t>és </a:t>
            </a:r>
            <a:r>
              <a:rPr lang="hu-HU" sz="2800" b="1" u="sng" dirty="0"/>
              <a:t>rövid ideig tartó akut</a:t>
            </a:r>
            <a:r>
              <a:rPr lang="hu-HU" sz="2800" dirty="0"/>
              <a:t>, valamint </a:t>
            </a:r>
            <a:r>
              <a:rPr lang="hu-HU" sz="2800" b="1" u="sng" dirty="0"/>
              <a:t>elhúzódó</a:t>
            </a:r>
            <a:r>
              <a:rPr lang="hu-HU" sz="2800" dirty="0"/>
              <a:t>, következményes ká­rosodással járó, </a:t>
            </a:r>
            <a:r>
              <a:rPr lang="hu-HU" sz="2800" b="1" u="sng" dirty="0"/>
              <a:t>krónikus</a:t>
            </a:r>
            <a:r>
              <a:rPr lang="hu-HU" sz="2800" dirty="0"/>
              <a:t> folyamatok.</a:t>
            </a:r>
          </a:p>
          <a:p>
            <a:r>
              <a:rPr lang="hu-HU" sz="2800" dirty="0"/>
              <a:t>Osztályozhatjuk a gyulladásokat a </a:t>
            </a:r>
            <a:r>
              <a:rPr lang="hu-HU" sz="2800" b="1" u="sng" dirty="0"/>
              <a:t>kialakult izzadmány </a:t>
            </a:r>
            <a:r>
              <a:rPr lang="hu-HU" sz="2800" dirty="0"/>
              <a:t>és a </a:t>
            </a:r>
            <a:r>
              <a:rPr lang="hu-HU" sz="2800" b="1" u="sng" dirty="0"/>
              <a:t>kísérő szöveti elváltozások jellege</a:t>
            </a:r>
            <a:r>
              <a:rPr lang="hu-HU" sz="2800" dirty="0"/>
              <a:t> szerint is. A gyulladás elnevezése az érintett terület görög vagy latin nevéhez illesztett ,</a:t>
            </a:r>
            <a:r>
              <a:rPr lang="hu-HU" sz="2800" dirty="0" err="1"/>
              <a:t>jtis</a:t>
            </a:r>
            <a:r>
              <a:rPr lang="hu-HU" sz="2800" dirty="0"/>
              <a:t>" végződéssel történik.</a:t>
            </a:r>
          </a:p>
        </p:txBody>
      </p:sp>
    </p:spTree>
    <p:extLst>
      <p:ext uri="{BB962C8B-B14F-4D97-AF65-F5344CB8AC3E}">
        <p14:creationId xmlns:p14="http://schemas.microsoft.com/office/powerpoint/2010/main" val="21109934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Az akut gyulladások szakaszai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82388" y="954741"/>
            <a:ext cx="11510683" cy="56612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dirty="0">
                <a:sym typeface="Wingdings" panose="05000000000000000000" pitchFamily="2" charset="2"/>
              </a:rPr>
              <a:t> </a:t>
            </a:r>
            <a:r>
              <a:rPr lang="hu-HU" sz="2400" b="1" dirty="0"/>
              <a:t>gyulladásos mediátor képződés</a:t>
            </a:r>
          </a:p>
          <a:p>
            <a:pPr>
              <a:spcAft>
                <a:spcPts val="1200"/>
              </a:spcAft>
            </a:pPr>
            <a:r>
              <a:rPr lang="hu-HU" dirty="0"/>
              <a:t>Az anyagok a kis </a:t>
            </a:r>
            <a:r>
              <a:rPr lang="hu-HU" dirty="0" err="1"/>
              <a:t>erekben</a:t>
            </a:r>
            <a:r>
              <a:rPr lang="hu-HU" dirty="0"/>
              <a:t>, </a:t>
            </a:r>
            <a:r>
              <a:rPr lang="hu-HU" dirty="0" err="1"/>
              <a:t>arteriolákban</a:t>
            </a:r>
            <a:r>
              <a:rPr lang="hu-HU" dirty="0"/>
              <a:t> értágulatot hoznak létre, a terület tehát kipirul („</a:t>
            </a:r>
            <a:r>
              <a:rPr lang="hu-HU" dirty="0" err="1"/>
              <a:t>rubor</a:t>
            </a:r>
            <a:r>
              <a:rPr lang="hu-HU" dirty="0"/>
              <a:t>" - pír).</a:t>
            </a:r>
          </a:p>
          <a:p>
            <a:r>
              <a:rPr lang="hu-HU" dirty="0"/>
              <a:t>A véráramlás növekedése és a sejtek fokozott anyagcseréje következtében az érintett szö­vetek melegebb tapintatúak lesznek („</a:t>
            </a:r>
            <a:r>
              <a:rPr lang="hu-HU" dirty="0" err="1"/>
              <a:t>calor</a:t>
            </a:r>
            <a:r>
              <a:rPr lang="hu-HU" dirty="0"/>
              <a:t>" - melegség).</a:t>
            </a:r>
          </a:p>
          <a:p>
            <a:endParaRPr lang="hu-HU" dirty="0"/>
          </a:p>
          <a:p>
            <a:r>
              <a:rPr lang="hu-HU" dirty="0"/>
              <a:t>A </a:t>
            </a:r>
            <a:r>
              <a:rPr lang="hu-HU" dirty="0" err="1"/>
              <a:t>venulákban</a:t>
            </a:r>
            <a:r>
              <a:rPr lang="hu-HU" dirty="0"/>
              <a:t> a mediátorok fokozzák az áteresztőképességet, miáltal folyadék kerül az extracelluláris térbe, a terület megduzzad („tumor" - duzzanat).</a:t>
            </a:r>
          </a:p>
          <a:p>
            <a:endParaRPr lang="hu-HU" dirty="0"/>
          </a:p>
          <a:p>
            <a:r>
              <a:rPr lang="hu-HU" dirty="0"/>
              <a:t>A szövetek feszülése és a mediátor anyagok egy része fájdalmat vált ki. („</a:t>
            </a:r>
            <a:r>
              <a:rPr lang="hu-HU" dirty="0" err="1"/>
              <a:t>dolor</a:t>
            </a:r>
            <a:r>
              <a:rPr lang="hu-HU" dirty="0"/>
              <a:t>" - fájdalom)</a:t>
            </a:r>
          </a:p>
          <a:p>
            <a:endParaRPr lang="hu-HU" dirty="0"/>
          </a:p>
          <a:p>
            <a:r>
              <a:rPr lang="hu-HU" dirty="0"/>
              <a:t>A gyulladásos sejtek megjelenésével az érintett szövetek károsodnak, működésük romlik („</a:t>
            </a:r>
            <a:r>
              <a:rPr lang="hu-HU" dirty="0" err="1"/>
              <a:t>functio</a:t>
            </a:r>
            <a:r>
              <a:rPr lang="hu-HU" dirty="0"/>
              <a:t> </a:t>
            </a:r>
            <a:r>
              <a:rPr lang="hu-HU" dirty="0" err="1"/>
              <a:t>laesa</a:t>
            </a:r>
            <a:r>
              <a:rPr lang="hu-HU" dirty="0"/>
              <a:t>" - működésromlás).</a:t>
            </a:r>
          </a:p>
          <a:p>
            <a:pPr marL="0" indent="0">
              <a:buNone/>
            </a:pPr>
            <a:r>
              <a:rPr lang="hu-HU" dirty="0"/>
              <a:t>A helyi gyulladásos folyamatot gyakran szisztémás, az egész szervezetet érintő, ún. </a:t>
            </a:r>
            <a:r>
              <a:rPr lang="hu-HU" b="1" dirty="0"/>
              <a:t>akutfázisreakció</a:t>
            </a:r>
            <a:r>
              <a:rPr lang="hu-HU" dirty="0"/>
              <a:t> is kíséri. </a:t>
            </a:r>
          </a:p>
        </p:txBody>
      </p:sp>
    </p:spTree>
    <p:extLst>
      <p:ext uri="{BB962C8B-B14F-4D97-AF65-F5344CB8AC3E}">
        <p14:creationId xmlns:p14="http://schemas.microsoft.com/office/powerpoint/2010/main" val="4108202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00530"/>
          </a:xfrm>
        </p:spPr>
        <p:txBody>
          <a:bodyPr/>
          <a:lstStyle/>
          <a:p>
            <a:r>
              <a:rPr lang="hu-HU" dirty="0"/>
              <a:t>A gyulladások legfontosabb sejtjei és jelenségei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09282" y="1613648"/>
            <a:ext cx="11618259" cy="50964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/>
              <a:t>A gyulladásokban részt vevő sejtek: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sz="2400" b="1" dirty="0"/>
              <a:t>a fertőzést létrehozó kórokozó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sz="2400" b="1" dirty="0" err="1"/>
              <a:t>monocyták</a:t>
            </a:r>
            <a:endParaRPr lang="hu-HU" sz="24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hu-HU" sz="2400" b="1" dirty="0" err="1"/>
              <a:t>makrofágok</a:t>
            </a:r>
            <a:endParaRPr lang="hu-HU" sz="24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hu-HU" sz="2400" b="1" dirty="0" err="1"/>
              <a:t>neutrofil</a:t>
            </a:r>
            <a:r>
              <a:rPr lang="hu-HU" sz="2400" b="1" dirty="0"/>
              <a:t> </a:t>
            </a:r>
            <a:r>
              <a:rPr lang="hu-HU" sz="2400" b="1" dirty="0" err="1"/>
              <a:t>granulocyták</a:t>
            </a:r>
            <a:endParaRPr lang="hu-HU" sz="2400" b="1" dirty="0"/>
          </a:p>
          <a:p>
            <a:r>
              <a:rPr lang="hu-HU" sz="2400" dirty="0"/>
              <a:t>A kórokozóknak a </a:t>
            </a:r>
            <a:r>
              <a:rPr lang="hu-HU" sz="2400" dirty="0" err="1"/>
              <a:t>makrofágok</a:t>
            </a:r>
            <a:r>
              <a:rPr lang="hu-HU" sz="2400" dirty="0"/>
              <a:t> által történő bekebelezése után történik meg az antigén bemutatása a specifikus immunitás </a:t>
            </a:r>
            <a:r>
              <a:rPr lang="hu-HU" sz="2400" dirty="0" err="1"/>
              <a:t>sejtjeinek,és</a:t>
            </a:r>
            <a:r>
              <a:rPr lang="hu-HU" sz="2400" dirty="0"/>
              <a:t> a kölcsönhatás eredményeképpen szabadulnak fel azok az anyagok is, amelyek a gyulladás alapjelenségeit létrehozzák.</a:t>
            </a:r>
          </a:p>
        </p:txBody>
      </p:sp>
    </p:spTree>
    <p:extLst>
      <p:ext uri="{BB962C8B-B14F-4D97-AF65-F5344CB8AC3E}">
        <p14:creationId xmlns:p14="http://schemas.microsoft.com/office/powerpoint/2010/main" val="40009546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gyulladásos sejtekkel kapcsolatos jelenségek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400530"/>
            <a:ext cx="12021671" cy="5309552"/>
          </a:xfrm>
        </p:spPr>
        <p:txBody>
          <a:bodyPr/>
          <a:lstStyle/>
          <a:p>
            <a:endParaRPr lang="hu-HU" b="1" u="sng" dirty="0"/>
          </a:p>
          <a:p>
            <a:r>
              <a:rPr lang="hu-HU" sz="2400" b="1" u="sng" dirty="0"/>
              <a:t>Fehérvérsejtszám növekedése (</a:t>
            </a:r>
            <a:r>
              <a:rPr lang="hu-HU" sz="2400" b="1" u="sng" dirty="0" err="1"/>
              <a:t>leukocytosis</a:t>
            </a:r>
            <a:r>
              <a:rPr lang="hu-HU" sz="2400" b="1" u="sng" dirty="0"/>
              <a:t>): </a:t>
            </a:r>
            <a:r>
              <a:rPr lang="hu-HU" sz="2400" dirty="0"/>
              <a:t>mivel a gyulladások során a legfőbb szerepet a fehérvérsejtek játsszák, a csontvelőnek ilyenkor többet kell belőlük előállítania. A csontvelőt ún. kolóniastimuláló faktorok serkentik fokozott működésre</a:t>
            </a:r>
          </a:p>
          <a:p>
            <a:pPr marL="0" indent="0">
              <a:buNone/>
            </a:pPr>
            <a:endParaRPr lang="hu-HU" sz="2400" dirty="0"/>
          </a:p>
          <a:p>
            <a:r>
              <a:rPr lang="hu-HU" sz="2400" b="1" u="sng" dirty="0" err="1"/>
              <a:t>Fagocitózis</a:t>
            </a:r>
            <a:r>
              <a:rPr lang="hu-HU" sz="2400" b="1" u="sng" dirty="0"/>
              <a:t>: </a:t>
            </a:r>
            <a:r>
              <a:rPr lang="hu-HU" sz="2400" dirty="0" err="1"/>
              <a:t>Fagocitóziskor</a:t>
            </a:r>
            <a:r>
              <a:rPr lang="hu-HU" sz="2400" dirty="0"/>
              <a:t> a </a:t>
            </a:r>
            <a:r>
              <a:rPr lang="hu-HU" sz="2400" dirty="0" err="1"/>
              <a:t>neutrofil</a:t>
            </a:r>
            <a:r>
              <a:rPr lang="hu-HU" sz="2400" dirty="0"/>
              <a:t> </a:t>
            </a:r>
            <a:r>
              <a:rPr lang="hu-HU" sz="2400" dirty="0" err="1"/>
              <a:t>granulocyták</a:t>
            </a:r>
            <a:r>
              <a:rPr lang="hu-HU" sz="2400" dirty="0"/>
              <a:t>, </a:t>
            </a:r>
            <a:r>
              <a:rPr lang="hu-HU" sz="2400" dirty="0" err="1"/>
              <a:t>monoeyták</a:t>
            </a:r>
            <a:r>
              <a:rPr lang="hu-HU" sz="2400" dirty="0"/>
              <a:t>, </a:t>
            </a:r>
            <a:r>
              <a:rPr lang="hu-HU" sz="2400" dirty="0" err="1"/>
              <a:t>makrofágok</a:t>
            </a:r>
            <a:r>
              <a:rPr lang="hu-HU" sz="2400" dirty="0"/>
              <a:t> a szervezetbe jutott vagy ott keletkezett kóros részecskéket (kórokozókat, immunkomplexeket, elpusztult sejteket) felismerik, bekebelezik, végül lebontják</a:t>
            </a:r>
          </a:p>
        </p:txBody>
      </p:sp>
    </p:spTree>
    <p:extLst>
      <p:ext uri="{BB962C8B-B14F-4D97-AF65-F5344CB8AC3E}">
        <p14:creationId xmlns:p14="http://schemas.microsoft.com/office/powerpoint/2010/main" val="34957984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Gyulladásos mediátorok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7576" y="874060"/>
            <a:ext cx="11833412" cy="5580528"/>
          </a:xfrm>
        </p:spPr>
        <p:txBody>
          <a:bodyPr>
            <a:normAutofit/>
          </a:bodyPr>
          <a:lstStyle/>
          <a:p>
            <a:r>
              <a:rPr lang="hu-HU" sz="2800" dirty="0"/>
              <a:t>gyulladások közös eseményeit kiváltó anyagokat mediátoroknak nevezzük</a:t>
            </a:r>
          </a:p>
          <a:p>
            <a:r>
              <a:rPr lang="hu-HU" sz="2800" dirty="0"/>
              <a:t>gyulladásos területben </a:t>
            </a:r>
            <a:r>
              <a:rPr lang="hu-HU" sz="2800" dirty="0" err="1"/>
              <a:t>kimutathatóak</a:t>
            </a:r>
            <a:endParaRPr lang="hu-HU" sz="2800" dirty="0"/>
          </a:p>
          <a:p>
            <a:r>
              <a:rPr lang="hu-HU" sz="2800" dirty="0"/>
              <a:t>gyorsan </a:t>
            </a:r>
            <a:r>
              <a:rPr lang="hu-HU" sz="2800" dirty="0" err="1"/>
              <a:t>inaktiválódnak</a:t>
            </a:r>
            <a:endParaRPr lang="hu-HU" sz="2800" dirty="0"/>
          </a:p>
          <a:p>
            <a:pPr marL="0" indent="0">
              <a:buNone/>
            </a:pPr>
            <a:r>
              <a:rPr lang="hu-HU" sz="2800" dirty="0"/>
              <a:t>Termelődésük helye és módja szerint különböző csoportokba soroljuk őket:</a:t>
            </a:r>
          </a:p>
          <a:p>
            <a:pPr marL="0" indent="0">
              <a:buNone/>
            </a:pPr>
            <a:r>
              <a:rPr lang="hu-HU" sz="2800" dirty="0"/>
              <a:t>• hisztamin, szerotonin, </a:t>
            </a:r>
            <a:r>
              <a:rPr lang="hu-HU" sz="2800" dirty="0" err="1"/>
              <a:t>bradikinin</a:t>
            </a:r>
            <a:r>
              <a:rPr lang="hu-HU" sz="2800" dirty="0"/>
              <a:t>,</a:t>
            </a:r>
          </a:p>
          <a:p>
            <a:pPr marL="0" indent="0">
              <a:buNone/>
            </a:pPr>
            <a:r>
              <a:rPr lang="hu-HU" sz="2800" dirty="0"/>
              <a:t>• </a:t>
            </a:r>
            <a:r>
              <a:rPr lang="hu-HU" sz="2800" dirty="0" err="1"/>
              <a:t>lipoidmediátorok</a:t>
            </a:r>
            <a:r>
              <a:rPr lang="hu-HU" sz="2800" dirty="0"/>
              <a:t>,</a:t>
            </a:r>
          </a:p>
          <a:p>
            <a:pPr marL="0" indent="0">
              <a:buNone/>
            </a:pPr>
            <a:r>
              <a:rPr lang="hu-HU" sz="2800" dirty="0"/>
              <a:t>• </a:t>
            </a:r>
            <a:r>
              <a:rPr lang="hu-HU" sz="2800" dirty="0" err="1"/>
              <a:t>citokinek</a:t>
            </a:r>
            <a:r>
              <a:rPr lang="hu-HU" sz="2800" dirty="0"/>
              <a:t>,</a:t>
            </a:r>
          </a:p>
          <a:p>
            <a:pPr marL="0" indent="0">
              <a:buNone/>
            </a:pPr>
            <a:r>
              <a:rPr lang="hu-HU" sz="2800" dirty="0"/>
              <a:t>• komplementrendszer.</a:t>
            </a:r>
          </a:p>
        </p:txBody>
      </p:sp>
    </p:spTree>
    <p:extLst>
      <p:ext uri="{BB962C8B-B14F-4D97-AF65-F5344CB8AC3E}">
        <p14:creationId xmlns:p14="http://schemas.microsoft.com/office/powerpoint/2010/main" val="23692812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Hisztamin, szerotonin, </a:t>
            </a:r>
            <a:r>
              <a:rPr lang="hu-HU" dirty="0" err="1"/>
              <a:t>bradikinin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66255" y="748145"/>
            <a:ext cx="11371321" cy="59350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800" dirty="0"/>
              <a:t>• </a:t>
            </a:r>
            <a:r>
              <a:rPr lang="hu-HU" sz="2800" b="1" u="sng" dirty="0"/>
              <a:t>Hisztamin:</a:t>
            </a:r>
            <a:r>
              <a:rPr lang="hu-HU" sz="2800" dirty="0"/>
              <a:t> tágítja az </a:t>
            </a:r>
            <a:r>
              <a:rPr lang="hu-HU" sz="2800" dirty="0" err="1"/>
              <a:t>arteriolákat</a:t>
            </a:r>
            <a:r>
              <a:rPr lang="hu-HU" sz="2800" dirty="0"/>
              <a:t>. növeli a kis vénák </a:t>
            </a:r>
            <a:r>
              <a:rPr lang="hu-HU" sz="2800" dirty="0" err="1"/>
              <a:t>permeabilitását</a:t>
            </a:r>
            <a:r>
              <a:rPr lang="hu-HU" sz="2800" dirty="0"/>
              <a:t>, egyes szervek simaizomzatában összehúzódást vált ki, emellett viszketést okozhat.</a:t>
            </a:r>
          </a:p>
          <a:p>
            <a:pPr marL="0" indent="0">
              <a:buNone/>
            </a:pPr>
            <a:endParaRPr lang="hu-HU" sz="2800" dirty="0"/>
          </a:p>
          <a:p>
            <a:pPr marL="0" indent="0">
              <a:buNone/>
            </a:pPr>
            <a:r>
              <a:rPr lang="hu-HU" sz="2800" dirty="0"/>
              <a:t>• </a:t>
            </a:r>
            <a:r>
              <a:rPr lang="hu-HU" sz="2800" b="1" u="sng" dirty="0"/>
              <a:t>Szerotonin:</a:t>
            </a:r>
            <a:r>
              <a:rPr lang="hu-HU" sz="2800" dirty="0"/>
              <a:t> hatása az </a:t>
            </a:r>
            <a:r>
              <a:rPr lang="hu-HU" sz="2800" dirty="0" err="1"/>
              <a:t>érpermeabilitás</a:t>
            </a:r>
            <a:r>
              <a:rPr lang="hu-HU" sz="2800" dirty="0"/>
              <a:t> növekedése.</a:t>
            </a:r>
          </a:p>
          <a:p>
            <a:pPr marL="0" indent="0">
              <a:buNone/>
            </a:pPr>
            <a:endParaRPr lang="hu-HU" sz="2800" dirty="0"/>
          </a:p>
          <a:p>
            <a:pPr marL="0" indent="0">
              <a:buNone/>
            </a:pPr>
            <a:r>
              <a:rPr lang="hu-HU" sz="2800" dirty="0"/>
              <a:t>• </a:t>
            </a:r>
            <a:r>
              <a:rPr lang="hu-HU" sz="2800" b="1" u="sng" dirty="0" err="1"/>
              <a:t>Bradikinin</a:t>
            </a:r>
            <a:r>
              <a:rPr lang="hu-HU" sz="2800" b="1" u="sng" dirty="0"/>
              <a:t>:</a:t>
            </a:r>
            <a:r>
              <a:rPr lang="hu-HU" sz="2800" dirty="0"/>
              <a:t> az </a:t>
            </a:r>
            <a:r>
              <a:rPr lang="hu-HU" sz="2800" dirty="0" err="1"/>
              <a:t>értágftás</a:t>
            </a:r>
            <a:r>
              <a:rPr lang="hu-HU" sz="2800" dirty="0"/>
              <a:t> mellett legfőbb szerepe a fájdalomkeltésben van.</a:t>
            </a:r>
          </a:p>
        </p:txBody>
      </p:sp>
    </p:spTree>
    <p:extLst>
      <p:ext uri="{BB962C8B-B14F-4D97-AF65-F5344CB8AC3E}">
        <p14:creationId xmlns:p14="http://schemas.microsoft.com/office/powerpoint/2010/main" val="32096325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 err="1"/>
              <a:t>Lipoidmediátorok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9090" y="842684"/>
            <a:ext cx="11765686" cy="4388142"/>
          </a:xfrm>
        </p:spPr>
        <p:txBody>
          <a:bodyPr/>
          <a:lstStyle/>
          <a:p>
            <a:pPr marL="0" indent="0" algn="ctr">
              <a:buNone/>
            </a:pPr>
            <a:r>
              <a:rPr lang="hu-HU" b="1" dirty="0"/>
              <a:t>Sejtmembrán </a:t>
            </a:r>
            <a:r>
              <a:rPr lang="hu-HU" b="1" dirty="0" err="1"/>
              <a:t>foszfolipidek</a:t>
            </a:r>
            <a:endParaRPr lang="hu-HU" b="1" dirty="0"/>
          </a:p>
        </p:txBody>
      </p:sp>
      <p:cxnSp>
        <p:nvCxnSpPr>
          <p:cNvPr id="5" name="Egyenes összekötő nyíllal 4"/>
          <p:cNvCxnSpPr/>
          <p:nvPr/>
        </p:nvCxnSpPr>
        <p:spPr>
          <a:xfrm flipH="1">
            <a:off x="1465729" y="1156035"/>
            <a:ext cx="2864223" cy="37651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zövegdoboz 5"/>
          <p:cNvSpPr txBox="1"/>
          <p:nvPr/>
        </p:nvSpPr>
        <p:spPr>
          <a:xfrm>
            <a:off x="229090" y="1741188"/>
            <a:ext cx="3092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PAF</a:t>
            </a:r>
          </a:p>
          <a:p>
            <a:r>
              <a:rPr lang="hu-HU" b="1" dirty="0" err="1"/>
              <a:t>Arachidonsav</a:t>
            </a:r>
            <a:r>
              <a:rPr lang="hu-HU" b="1" dirty="0"/>
              <a:t> </a:t>
            </a:r>
          </a:p>
        </p:txBody>
      </p:sp>
      <p:cxnSp>
        <p:nvCxnSpPr>
          <p:cNvPr id="8" name="Egyenes összekötő nyíllal 7"/>
          <p:cNvCxnSpPr/>
          <p:nvPr/>
        </p:nvCxnSpPr>
        <p:spPr>
          <a:xfrm>
            <a:off x="5802651" y="1293983"/>
            <a:ext cx="0" cy="78688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nyíllal 9"/>
          <p:cNvCxnSpPr/>
          <p:nvPr/>
        </p:nvCxnSpPr>
        <p:spPr>
          <a:xfrm flipH="1">
            <a:off x="6427694" y="1630159"/>
            <a:ext cx="9144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zövegdoboz 11"/>
          <p:cNvSpPr txBox="1"/>
          <p:nvPr/>
        </p:nvSpPr>
        <p:spPr>
          <a:xfrm>
            <a:off x="7745505" y="1400530"/>
            <a:ext cx="2978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err="1"/>
              <a:t>Foszfolipáz</a:t>
            </a:r>
            <a:r>
              <a:rPr lang="hu-HU" b="1" dirty="0"/>
              <a:t> A-enzim</a:t>
            </a:r>
          </a:p>
        </p:txBody>
      </p:sp>
      <p:cxnSp>
        <p:nvCxnSpPr>
          <p:cNvPr id="15" name="Egyenes összekötő nyíllal 14"/>
          <p:cNvCxnSpPr/>
          <p:nvPr/>
        </p:nvCxnSpPr>
        <p:spPr>
          <a:xfrm flipH="1">
            <a:off x="6777317" y="2217354"/>
            <a:ext cx="9144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zövegdoboz 15"/>
          <p:cNvSpPr txBox="1"/>
          <p:nvPr/>
        </p:nvSpPr>
        <p:spPr>
          <a:xfrm>
            <a:off x="7685238" y="1998246"/>
            <a:ext cx="3039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err="1"/>
              <a:t>Ciklooxigenáz</a:t>
            </a:r>
            <a:r>
              <a:rPr lang="hu-HU" b="1" dirty="0"/>
              <a:t>-enzim</a:t>
            </a:r>
          </a:p>
        </p:txBody>
      </p:sp>
      <p:cxnSp>
        <p:nvCxnSpPr>
          <p:cNvPr id="18" name="Egyenes összekötő nyíllal 17"/>
          <p:cNvCxnSpPr/>
          <p:nvPr/>
        </p:nvCxnSpPr>
        <p:spPr>
          <a:xfrm flipH="1">
            <a:off x="1680882" y="2477927"/>
            <a:ext cx="3509682" cy="12177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gyenes összekötő nyíllal 19"/>
          <p:cNvCxnSpPr/>
          <p:nvPr/>
        </p:nvCxnSpPr>
        <p:spPr>
          <a:xfrm>
            <a:off x="6307159" y="2432722"/>
            <a:ext cx="2897596" cy="130818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zövegdoboz 20"/>
          <p:cNvSpPr txBox="1"/>
          <p:nvPr/>
        </p:nvSpPr>
        <p:spPr>
          <a:xfrm>
            <a:off x="954741" y="4007224"/>
            <a:ext cx="2084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err="1"/>
              <a:t>Leukotriének</a:t>
            </a:r>
            <a:r>
              <a:rPr lang="hu-HU" dirty="0" err="1"/>
              <a:t>,stb</a:t>
            </a:r>
            <a:r>
              <a:rPr lang="hu-HU" dirty="0"/>
              <a:t>.</a:t>
            </a:r>
          </a:p>
        </p:txBody>
      </p:sp>
      <p:sp>
        <p:nvSpPr>
          <p:cNvPr id="22" name="Szövegdoboz 21"/>
          <p:cNvSpPr txBox="1"/>
          <p:nvPr/>
        </p:nvSpPr>
        <p:spPr>
          <a:xfrm>
            <a:off x="4514850" y="3914969"/>
            <a:ext cx="3133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err="1"/>
              <a:t>Prosztaglandinok</a:t>
            </a:r>
            <a:r>
              <a:rPr lang="hu-HU" dirty="0"/>
              <a:t>, PG</a:t>
            </a:r>
          </a:p>
        </p:txBody>
      </p:sp>
      <p:cxnSp>
        <p:nvCxnSpPr>
          <p:cNvPr id="24" name="Egyenes összekötő nyíllal 23"/>
          <p:cNvCxnSpPr/>
          <p:nvPr/>
        </p:nvCxnSpPr>
        <p:spPr>
          <a:xfrm>
            <a:off x="5802651" y="2243635"/>
            <a:ext cx="0" cy="139482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nyíllal 25"/>
          <p:cNvCxnSpPr/>
          <p:nvPr/>
        </p:nvCxnSpPr>
        <p:spPr>
          <a:xfrm flipH="1">
            <a:off x="4071097" y="4413164"/>
            <a:ext cx="887506" cy="57196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gyenes összekötő nyíllal 26"/>
          <p:cNvCxnSpPr/>
          <p:nvPr/>
        </p:nvCxnSpPr>
        <p:spPr>
          <a:xfrm>
            <a:off x="5624478" y="4413164"/>
            <a:ext cx="0" cy="81766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/>
          <p:nvPr/>
        </p:nvCxnSpPr>
        <p:spPr>
          <a:xfrm>
            <a:off x="6111933" y="4401578"/>
            <a:ext cx="907432" cy="54694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zövegdoboz 31"/>
          <p:cNvSpPr txBox="1"/>
          <p:nvPr/>
        </p:nvSpPr>
        <p:spPr>
          <a:xfrm>
            <a:off x="3515095" y="5171389"/>
            <a:ext cx="1479176" cy="376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PGE2</a:t>
            </a:r>
          </a:p>
        </p:txBody>
      </p:sp>
      <p:sp>
        <p:nvSpPr>
          <p:cNvPr id="33" name="Szövegdoboz 32"/>
          <p:cNvSpPr txBox="1"/>
          <p:nvPr/>
        </p:nvSpPr>
        <p:spPr>
          <a:xfrm>
            <a:off x="5217093" y="5310622"/>
            <a:ext cx="1348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PGF2</a:t>
            </a:r>
          </a:p>
        </p:txBody>
      </p:sp>
      <p:sp>
        <p:nvSpPr>
          <p:cNvPr id="34" name="Szövegdoboz 33"/>
          <p:cNvSpPr txBox="1"/>
          <p:nvPr/>
        </p:nvSpPr>
        <p:spPr>
          <a:xfrm>
            <a:off x="6884894" y="5065795"/>
            <a:ext cx="1452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/>
              <a:t>PGI2</a:t>
            </a:r>
            <a:endParaRPr lang="hu-HU" dirty="0"/>
          </a:p>
        </p:txBody>
      </p:sp>
      <p:sp>
        <p:nvSpPr>
          <p:cNvPr id="35" name="Szövegdoboz 34"/>
          <p:cNvSpPr txBox="1"/>
          <p:nvPr/>
        </p:nvSpPr>
        <p:spPr>
          <a:xfrm>
            <a:off x="8875059" y="3914969"/>
            <a:ext cx="2232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/>
              <a:t>TxA2 = tromboxán</a:t>
            </a:r>
            <a:endParaRPr lang="hu-HU" dirty="0"/>
          </a:p>
        </p:txBody>
      </p:sp>
      <p:cxnSp>
        <p:nvCxnSpPr>
          <p:cNvPr id="37" name="Egyenes összekötő nyíllal 36"/>
          <p:cNvCxnSpPr/>
          <p:nvPr/>
        </p:nvCxnSpPr>
        <p:spPr>
          <a:xfrm flipH="1">
            <a:off x="5917194" y="2340330"/>
            <a:ext cx="1821832" cy="129813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Szövegdoboz 38"/>
          <p:cNvSpPr txBox="1"/>
          <p:nvPr/>
        </p:nvSpPr>
        <p:spPr>
          <a:xfrm>
            <a:off x="3688222" y="6073510"/>
            <a:ext cx="5237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/>
              <a:t>A gyulladásos </a:t>
            </a:r>
            <a:r>
              <a:rPr lang="hu-HU" i="1" dirty="0" err="1"/>
              <a:t>lipoidmediátorok</a:t>
            </a:r>
            <a:r>
              <a:rPr lang="hu-HU" i="1" dirty="0"/>
              <a:t> kialakulása</a:t>
            </a:r>
          </a:p>
        </p:txBody>
      </p:sp>
    </p:spTree>
    <p:extLst>
      <p:ext uri="{BB962C8B-B14F-4D97-AF65-F5344CB8AC3E}">
        <p14:creationId xmlns:p14="http://schemas.microsoft.com/office/powerpoint/2010/main" val="28392172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 err="1"/>
              <a:t>Citokinek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5494" y="1008529"/>
            <a:ext cx="11645153" cy="563431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 </a:t>
            </a:r>
            <a:r>
              <a:rPr lang="hu-HU" dirty="0" err="1"/>
              <a:t>intracelluláris</a:t>
            </a:r>
            <a:r>
              <a:rPr lang="hu-HU" dirty="0"/>
              <a:t> szabályozó fehérjetermészetű anyagok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gyulladásos és immunológiai folyamatok irányításában vesznek részt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számos sejtben keletkezhetnek</a:t>
            </a:r>
            <a:r>
              <a:rPr lang="hu-HU" dirty="0">
                <a:sym typeface="Wingdings" panose="05000000000000000000" pitchFamily="2" charset="2"/>
              </a:rPr>
              <a:t> </a:t>
            </a:r>
            <a:r>
              <a:rPr lang="hu-HU" dirty="0" err="1"/>
              <a:t>limfokinek</a:t>
            </a:r>
            <a:r>
              <a:rPr lang="hu-HU" dirty="0"/>
              <a:t> és </a:t>
            </a:r>
            <a:r>
              <a:rPr lang="hu-HU" dirty="0" err="1"/>
              <a:t>monokinek</a:t>
            </a:r>
            <a:r>
              <a:rPr lang="hu-HU" dirty="0"/>
              <a:t> </a:t>
            </a:r>
          </a:p>
          <a:p>
            <a:r>
              <a:rPr lang="hu-HU" b="1" dirty="0" err="1"/>
              <a:t>Interleukinek</a:t>
            </a:r>
            <a:r>
              <a:rPr lang="hu-HU" dirty="0"/>
              <a:t>: A gyulladásos jelenségek mellett (pl. lázkeltés) főleg az immunfunkciók irányítását végzik</a:t>
            </a:r>
          </a:p>
          <a:p>
            <a:r>
              <a:rPr lang="hu-HU" b="1" dirty="0"/>
              <a:t>TNF - </a:t>
            </a:r>
            <a:r>
              <a:rPr lang="hu-HU" b="1" dirty="0" err="1"/>
              <a:t>tumomekrózis</a:t>
            </a:r>
            <a:r>
              <a:rPr lang="hu-HU" b="1" dirty="0"/>
              <a:t>-faktor</a:t>
            </a:r>
            <a:r>
              <a:rPr lang="hu-HU" dirty="0"/>
              <a:t>: A gyulladásos </a:t>
            </a:r>
            <a:r>
              <a:rPr lang="hu-HU" dirty="0" err="1"/>
              <a:t>éifázis</a:t>
            </a:r>
            <a:r>
              <a:rPr lang="hu-HU" dirty="0"/>
              <a:t> szinte valamennyi jelenségének előidézésére képes. Az egész szervezetben szétterjedő bakteriális betegségben, szepszisben, a gyakran életveszélyes állapot előidézésében a TNF </a:t>
            </a:r>
            <a:r>
              <a:rPr lang="hu-HU" dirty="0" err="1"/>
              <a:t>testszerte</a:t>
            </a:r>
            <a:r>
              <a:rPr lang="hu-HU" dirty="0"/>
              <a:t> történő felszabadulásának nagy szerepe van.</a:t>
            </a:r>
          </a:p>
          <a:p>
            <a:r>
              <a:rPr lang="hu-HU" b="1" dirty="0"/>
              <a:t>Interferon gamma: </a:t>
            </a:r>
            <a:r>
              <a:rPr lang="hu-HU" dirty="0" err="1"/>
              <a:t>Lymhocyták</a:t>
            </a:r>
            <a:r>
              <a:rPr lang="hu-HU" dirty="0"/>
              <a:t> termelik. Növeli számos immunsejt sejtölő képességét.</a:t>
            </a:r>
          </a:p>
          <a:p>
            <a:r>
              <a:rPr lang="hu-HU" b="1" dirty="0"/>
              <a:t>Kolóniastimuláló faktorok (CSF): </a:t>
            </a:r>
            <a:r>
              <a:rPr lang="hu-HU" dirty="0"/>
              <a:t>A különböző fehérvérsejtek csontvelői termelését és funkcióit (pl. </a:t>
            </a:r>
            <a:r>
              <a:rPr lang="hu-HU" dirty="0" err="1"/>
              <a:t>fagocitózist</a:t>
            </a:r>
            <a:r>
              <a:rPr lang="hu-HU" dirty="0"/>
              <a:t>) fokozzák.</a:t>
            </a:r>
          </a:p>
          <a:p>
            <a:pPr marL="0" indent="0">
              <a:buNone/>
            </a:pPr>
            <a:r>
              <a:rPr lang="hu-HU" i="1" dirty="0"/>
              <a:t>Számos gyulladáscsökkentő és lázcsillapító gyógyszer hatása, de szá­mos betegség kezelésére használunk interferonokat (vírusos és daganatos betegségek), kolóniastimuláló faktorokat (csontvelői ártalmak), hisztamin és </a:t>
            </a:r>
            <a:r>
              <a:rPr lang="hu-HU" i="1" dirty="0" err="1"/>
              <a:t>leukotrién</a:t>
            </a:r>
            <a:r>
              <a:rPr lang="hu-HU" i="1" dirty="0"/>
              <a:t> </a:t>
            </a:r>
            <a:r>
              <a:rPr lang="hu-HU" i="1" dirty="0" err="1"/>
              <a:t>antagonistákat</a:t>
            </a:r>
            <a:r>
              <a:rPr lang="hu-HU" i="1" dirty="0"/>
              <a:t> (allergiás betegségek).</a:t>
            </a:r>
          </a:p>
        </p:txBody>
      </p:sp>
    </p:spTree>
    <p:extLst>
      <p:ext uri="{BB962C8B-B14F-4D97-AF65-F5344CB8AC3E}">
        <p14:creationId xmlns:p14="http://schemas.microsoft.com/office/powerpoint/2010/main" val="15812753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Komplementrendszer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5494" y="968188"/>
            <a:ext cx="11685494" cy="5795683"/>
          </a:xfrm>
        </p:spPr>
        <p:txBody>
          <a:bodyPr/>
          <a:lstStyle/>
          <a:p>
            <a:r>
              <a:rPr lang="hu-HU" dirty="0"/>
              <a:t>annak a közel 20 fehérjének az együttese, amelyek a vérplazmában inaktív formában keringenek, és megfelelő inger hatására gyorsan aktiválódnak</a:t>
            </a:r>
          </a:p>
          <a:p>
            <a:r>
              <a:rPr lang="hu-HU" dirty="0"/>
              <a:t>A kiváltó ingertől függően az aktiválódás módja kétféle lehet:</a:t>
            </a:r>
          </a:p>
          <a:p>
            <a:pPr marL="0" indent="0">
              <a:buNone/>
            </a:pPr>
            <a:r>
              <a:rPr lang="hu-HU" dirty="0"/>
              <a:t>• „klasszikus út": a kiváltó inger az antigénhez kötődő antitest,</a:t>
            </a:r>
          </a:p>
          <a:p>
            <a:pPr marL="0" indent="0">
              <a:buNone/>
            </a:pPr>
            <a:r>
              <a:rPr lang="hu-HU" dirty="0"/>
              <a:t>• „alternatív út": a mikroorganizmusok egyik szénhidrát jellegű alkotórésze aktivál.</a:t>
            </a:r>
          </a:p>
          <a:p>
            <a:r>
              <a:rPr lang="hu-HU" dirty="0"/>
              <a:t>a faktorok egymást aktiválják </a:t>
            </a:r>
          </a:p>
        </p:txBody>
      </p:sp>
    </p:spTree>
    <p:extLst>
      <p:ext uri="{BB962C8B-B14F-4D97-AF65-F5344CB8AC3E}">
        <p14:creationId xmlns:p14="http://schemas.microsoft.com/office/powerpoint/2010/main" val="37743909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gyulladásos mechanizmusok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1024" y="887506"/>
            <a:ext cx="11954435" cy="5768788"/>
          </a:xfrm>
        </p:spPr>
        <p:txBody>
          <a:bodyPr>
            <a:normAutofit fontScale="85000" lnSpcReduction="20000"/>
          </a:bodyPr>
          <a:lstStyle/>
          <a:p>
            <a:r>
              <a:rPr lang="hu-HU" dirty="0"/>
              <a:t>A gyulladások helyén képződő anyagok rövid időn belül sok helyi és általános reakciót indítanak el. Ezt a komplex folyamatot akutfázis-reakciónak nevezzük.</a:t>
            </a:r>
          </a:p>
          <a:p>
            <a:pPr marL="0" indent="0" algn="ctr">
              <a:buNone/>
            </a:pPr>
            <a:r>
              <a:rPr lang="hu-HU" b="1" u="sng" dirty="0"/>
              <a:t>1.Láz </a:t>
            </a:r>
          </a:p>
          <a:p>
            <a:pPr marL="0" indent="0">
              <a:buNone/>
            </a:pPr>
            <a:r>
              <a:rPr lang="hu-HU" dirty="0"/>
              <a:t>A </a:t>
            </a:r>
            <a:r>
              <a:rPr lang="hu-HU" dirty="0" err="1"/>
              <a:t>hypothalamusban</a:t>
            </a:r>
            <a:r>
              <a:rPr lang="hu-HU" dirty="0"/>
              <a:t> lévő hőszabályozó központ érzékenységének megváltozása miatt kialakuló hőszabályozási zavar: a hőtermelés nő, a hőleadás csökken. </a:t>
            </a:r>
          </a:p>
          <a:p>
            <a:pPr marL="0" indent="0" algn="ctr">
              <a:buNone/>
            </a:pPr>
            <a:r>
              <a:rPr lang="hu-HU" b="1" dirty="0"/>
              <a:t>Pirogének</a:t>
            </a:r>
          </a:p>
          <a:p>
            <a:pPr marL="0" indent="0" algn="ctr">
              <a:buNone/>
            </a:pPr>
            <a:endParaRPr lang="hu-HU" b="1" dirty="0"/>
          </a:p>
          <a:p>
            <a:pPr marL="0" indent="0" algn="ctr">
              <a:buNone/>
            </a:pPr>
            <a:r>
              <a:rPr lang="hu-HU" b="1" dirty="0"/>
              <a:t>IL-1,TNF,interferon</a:t>
            </a:r>
          </a:p>
          <a:p>
            <a:pPr marL="0" indent="0" algn="ctr">
              <a:buNone/>
            </a:pPr>
            <a:endParaRPr lang="hu-HU" b="1" dirty="0"/>
          </a:p>
          <a:p>
            <a:pPr marL="0" indent="0" algn="ctr">
              <a:buNone/>
            </a:pPr>
            <a:r>
              <a:rPr lang="hu-HU" b="1" dirty="0"/>
              <a:t>PGE2-szint nő</a:t>
            </a:r>
          </a:p>
          <a:p>
            <a:pPr marL="0" indent="0" algn="ctr">
              <a:buNone/>
            </a:pPr>
            <a:endParaRPr lang="hu-HU" b="1" dirty="0"/>
          </a:p>
          <a:p>
            <a:pPr marL="0" indent="0" algn="ctr">
              <a:buNone/>
            </a:pPr>
            <a:r>
              <a:rPr lang="hu-HU" b="1" dirty="0" err="1"/>
              <a:t>Hypothalamus</a:t>
            </a:r>
            <a:endParaRPr lang="hu-HU" b="1" dirty="0"/>
          </a:p>
          <a:p>
            <a:pPr marL="0" indent="0" algn="ctr">
              <a:buNone/>
            </a:pPr>
            <a:endParaRPr lang="hu-HU" b="1" dirty="0"/>
          </a:p>
          <a:p>
            <a:pPr marL="0" indent="0" algn="ctr">
              <a:buNone/>
            </a:pPr>
            <a:r>
              <a:rPr lang="hu-HU" b="1" dirty="0"/>
              <a:t>A hőtermelés növekedése </a:t>
            </a:r>
          </a:p>
          <a:p>
            <a:pPr marL="0" indent="0" algn="ctr">
              <a:buNone/>
            </a:pPr>
            <a:endParaRPr lang="hu-HU" b="1" dirty="0"/>
          </a:p>
          <a:p>
            <a:pPr marL="0" indent="0" algn="ctr">
              <a:buNone/>
            </a:pPr>
            <a:r>
              <a:rPr lang="hu-HU" b="1" dirty="0"/>
              <a:t>A hőleadás csökkenése </a:t>
            </a:r>
          </a:p>
          <a:p>
            <a:pPr marL="0" indent="0" algn="ctr">
              <a:buNone/>
            </a:pPr>
            <a:endParaRPr lang="hu-HU" b="1" dirty="0"/>
          </a:p>
          <a:p>
            <a:pPr marL="0" indent="0" algn="ctr">
              <a:buNone/>
            </a:pPr>
            <a:r>
              <a:rPr lang="hu-HU" b="1" dirty="0"/>
              <a:t>Láz </a:t>
            </a:r>
          </a:p>
          <a:p>
            <a:pPr marL="0" indent="0" algn="ctr">
              <a:buNone/>
            </a:pPr>
            <a:endParaRPr lang="hu-HU" dirty="0"/>
          </a:p>
        </p:txBody>
      </p:sp>
      <p:cxnSp>
        <p:nvCxnSpPr>
          <p:cNvPr id="5" name="Egyenes összekötő nyíllal 4"/>
          <p:cNvCxnSpPr/>
          <p:nvPr/>
        </p:nvCxnSpPr>
        <p:spPr>
          <a:xfrm>
            <a:off x="6037729" y="2649070"/>
            <a:ext cx="13447" cy="36307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gyenes összekötő nyíllal 5"/>
          <p:cNvCxnSpPr/>
          <p:nvPr/>
        </p:nvCxnSpPr>
        <p:spPr>
          <a:xfrm>
            <a:off x="6051176" y="3299011"/>
            <a:ext cx="13447" cy="36307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gyenes összekötő nyíllal 6"/>
          <p:cNvCxnSpPr/>
          <p:nvPr/>
        </p:nvCxnSpPr>
        <p:spPr>
          <a:xfrm>
            <a:off x="6064623" y="3948952"/>
            <a:ext cx="13447" cy="36307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nyíllal 9"/>
          <p:cNvCxnSpPr/>
          <p:nvPr/>
        </p:nvCxnSpPr>
        <p:spPr>
          <a:xfrm>
            <a:off x="6098241" y="4643717"/>
            <a:ext cx="13447" cy="36307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gyenes összekötő nyíllal 10"/>
          <p:cNvCxnSpPr/>
          <p:nvPr/>
        </p:nvCxnSpPr>
        <p:spPr>
          <a:xfrm>
            <a:off x="6098240" y="5286934"/>
            <a:ext cx="13447" cy="36307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nyíllal 11"/>
          <p:cNvCxnSpPr/>
          <p:nvPr/>
        </p:nvCxnSpPr>
        <p:spPr>
          <a:xfrm>
            <a:off x="6111687" y="5971614"/>
            <a:ext cx="13447" cy="36307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852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Tantárgy tartalma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betegségeket létrehozó kórokok bejutása, megtelepedése, a szervezetben való terjedése</a:t>
            </a:r>
          </a:p>
          <a:p>
            <a:r>
              <a:rPr lang="hu-HU" dirty="0"/>
              <a:t> a betegségek csoportosítása a lefolyás időtartama szerint, a betegségek szakaszainak megnevezése és jellemzése</a:t>
            </a:r>
          </a:p>
          <a:p>
            <a:r>
              <a:rPr lang="hu-HU" dirty="0"/>
              <a:t>azon tényezők, amelyek, meghatározzák egy betegség kialakulását, lefolyását és kimenetelét</a:t>
            </a:r>
          </a:p>
        </p:txBody>
      </p:sp>
    </p:spTree>
    <p:extLst>
      <p:ext uri="{BB962C8B-B14F-4D97-AF65-F5344CB8AC3E}">
        <p14:creationId xmlns:p14="http://schemas.microsoft.com/office/powerpoint/2010/main" val="11350481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Láz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887506"/>
            <a:ext cx="12017188" cy="5715000"/>
          </a:xfrm>
        </p:spPr>
        <p:txBody>
          <a:bodyPr/>
          <a:lstStyle/>
          <a:p>
            <a:r>
              <a:rPr lang="hu-HU" dirty="0"/>
              <a:t>minden testhőmérséklet-emelkedést, amely nem meleg környezet vagy izommunka következménye</a:t>
            </a:r>
          </a:p>
          <a:p>
            <a:r>
              <a:rPr lang="hu-HU" dirty="0"/>
              <a:t>legtöbbször fertőzésre adott reakció 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b="1" dirty="0"/>
              <a:t>Láz fokozatai: </a:t>
            </a:r>
          </a:p>
          <a:p>
            <a:r>
              <a:rPr lang="hu-HU" dirty="0"/>
              <a:t>37-38 0C között hőemelkedés</a:t>
            </a:r>
          </a:p>
          <a:p>
            <a:r>
              <a:rPr lang="hu-HU" dirty="0"/>
              <a:t>38-39 0C között mérsékelt láz</a:t>
            </a:r>
          </a:p>
          <a:p>
            <a:r>
              <a:rPr lang="pt-BR" dirty="0"/>
              <a:t>39-40.5 0C között magas</a:t>
            </a:r>
            <a:r>
              <a:rPr lang="hu-HU" dirty="0"/>
              <a:t> </a:t>
            </a:r>
            <a:r>
              <a:rPr lang="pt-BR" dirty="0"/>
              <a:t>láz</a:t>
            </a:r>
            <a:endParaRPr lang="hu-HU" dirty="0"/>
          </a:p>
          <a:p>
            <a:r>
              <a:rPr lang="hu-HU" dirty="0"/>
              <a:t>40.5 0C felett túl magas láz </a:t>
            </a:r>
          </a:p>
          <a:p>
            <a:pPr marL="0" indent="0">
              <a:buNone/>
            </a:pPr>
            <a:endParaRPr lang="hu-HU" dirty="0"/>
          </a:p>
          <a:p>
            <a:pPr>
              <a:buFont typeface="Wingdings" panose="05000000000000000000" pitchFamily="2" charset="2"/>
              <a:buChar char="v"/>
            </a:pPr>
            <a:r>
              <a:rPr lang="hu-HU" dirty="0"/>
              <a:t>centrális vagy idegrendszeri láz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 err="1"/>
              <a:t>habituális</a:t>
            </a:r>
            <a:r>
              <a:rPr lang="hu-HU" dirty="0"/>
              <a:t> láz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/>
              <a:t>aszeptikus láz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372" y="2228047"/>
            <a:ext cx="2875899" cy="3546942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7795372" y="5903259"/>
            <a:ext cx="4396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tx2"/>
                </a:solidFill>
              </a:rPr>
              <a:t>https://www.segedeszkozok.hu/Homloklazmero-csik-folyadekkristalyos-kijelzovel</a:t>
            </a:r>
          </a:p>
        </p:txBody>
      </p:sp>
    </p:spTree>
    <p:extLst>
      <p:ext uri="{BB962C8B-B14F-4D97-AF65-F5344CB8AC3E}">
        <p14:creationId xmlns:p14="http://schemas.microsoft.com/office/powerpoint/2010/main" val="9872453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Láz jellemzői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862241"/>
            <a:ext cx="11604810" cy="5714999"/>
          </a:xfrm>
        </p:spPr>
        <p:txBody>
          <a:bodyPr>
            <a:normAutofit/>
          </a:bodyPr>
          <a:lstStyle/>
          <a:p>
            <a:r>
              <a:rPr lang="hu-HU" sz="2800" dirty="0"/>
              <a:t>a láz 1 °c-</a:t>
            </a:r>
            <a:r>
              <a:rPr lang="hu-HU" sz="2800" dirty="0" err="1"/>
              <a:t>os</a:t>
            </a:r>
            <a:r>
              <a:rPr lang="hu-HU" sz="2800" dirty="0"/>
              <a:t> emelkedése a pulzusszámot 10/perccel emeli </a:t>
            </a:r>
          </a:p>
          <a:p>
            <a:r>
              <a:rPr lang="hu-HU" sz="2800" dirty="0"/>
              <a:t>vizelet változása: kevesebb, sötétebb, átmeneti fehérje ürítés </a:t>
            </a:r>
          </a:p>
          <a:p>
            <a:r>
              <a:rPr lang="hu-HU" sz="2800" dirty="0"/>
              <a:t>anyagcsere fokozódik, étvágytalanság, gyengeség, fogyás</a:t>
            </a:r>
          </a:p>
          <a:p>
            <a:r>
              <a:rPr lang="hu-HU" sz="2800" dirty="0"/>
              <a:t>a láz gyakran hidegrázással kezdődik</a:t>
            </a:r>
          </a:p>
          <a:p>
            <a:r>
              <a:rPr lang="hu-HU" sz="2800" dirty="0"/>
              <a:t>a láz megszűnése bekövetkezhet lassúbb oldódással (</a:t>
            </a:r>
            <a:r>
              <a:rPr lang="hu-HU" sz="2800" dirty="0" err="1"/>
              <a:t>lízis</a:t>
            </a:r>
            <a:r>
              <a:rPr lang="hu-HU" sz="2800" dirty="0"/>
              <a:t>), vagy gyorsan (krízis)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479" y="4132945"/>
            <a:ext cx="3457575" cy="1818015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865418" y="6068291"/>
            <a:ext cx="3477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tx2">
                    <a:lumMod val="90000"/>
                  </a:schemeClr>
                </a:solidFill>
              </a:rPr>
              <a:t>https://etk.pte.hu/protected/OktatasiAnyagok/Szombathely/4_evf_apolo/vitalis_parameterek.pdf</a:t>
            </a:r>
          </a:p>
        </p:txBody>
      </p:sp>
    </p:spTree>
    <p:extLst>
      <p:ext uri="{BB962C8B-B14F-4D97-AF65-F5344CB8AC3E}">
        <p14:creationId xmlns:p14="http://schemas.microsoft.com/office/powerpoint/2010/main" val="9267087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874059"/>
          </a:xfrm>
        </p:spPr>
        <p:txBody>
          <a:bodyPr/>
          <a:lstStyle/>
          <a:p>
            <a:r>
              <a:rPr lang="hu-HU" dirty="0"/>
              <a:t>A láz jellege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942" y="874060"/>
            <a:ext cx="11645152" cy="57553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800" dirty="0"/>
              <a:t>• </a:t>
            </a:r>
            <a:r>
              <a:rPr lang="hu-HU" sz="2800" b="1" dirty="0"/>
              <a:t>állandó (</a:t>
            </a:r>
            <a:r>
              <a:rPr lang="hu-HU" sz="2800" b="1" dirty="0" err="1"/>
              <a:t>continua</a:t>
            </a:r>
            <a:r>
              <a:rPr lang="hu-HU" sz="2800" b="1" dirty="0"/>
              <a:t>), </a:t>
            </a:r>
            <a:r>
              <a:rPr lang="hu-HU" sz="2800" dirty="0"/>
              <a:t>amikor a láz napokon keresztül tart, és a napi ingadozások nem haladják meg az 1 0 C - O t ;</a:t>
            </a:r>
          </a:p>
          <a:p>
            <a:pPr marL="0" indent="0">
              <a:buNone/>
            </a:pPr>
            <a:r>
              <a:rPr lang="hu-HU" sz="2800" dirty="0"/>
              <a:t>• </a:t>
            </a:r>
            <a:r>
              <a:rPr lang="hu-HU" sz="2800" b="1" dirty="0"/>
              <a:t>ingadozó (</a:t>
            </a:r>
            <a:r>
              <a:rPr lang="hu-HU" sz="2800" b="1" dirty="0" err="1"/>
              <a:t>remittáló</a:t>
            </a:r>
            <a:r>
              <a:rPr lang="hu-HU" sz="2800" b="1" dirty="0"/>
              <a:t>): </a:t>
            </a:r>
            <a:r>
              <a:rPr lang="hu-HU" sz="2800" dirty="0"/>
              <a:t>ha a szervezet napokon keresztül lázas, de a napi ingadozás meghaladja az 1 °C-</a:t>
            </a:r>
            <a:r>
              <a:rPr lang="hu-HU" sz="2800" dirty="0" err="1"/>
              <a:t>ot</a:t>
            </a:r>
            <a:r>
              <a:rPr lang="hu-HU" sz="2800" dirty="0"/>
              <a:t>;</a:t>
            </a:r>
          </a:p>
          <a:p>
            <a:pPr marL="0" indent="0">
              <a:buNone/>
            </a:pPr>
            <a:r>
              <a:rPr lang="hu-HU" sz="2800" dirty="0"/>
              <a:t>• </a:t>
            </a:r>
            <a:r>
              <a:rPr lang="hu-HU" sz="2800" b="1" dirty="0"/>
              <a:t>váltakozó (</a:t>
            </a:r>
            <a:r>
              <a:rPr lang="hu-HU" sz="2800" b="1" dirty="0" err="1"/>
              <a:t>intermittáló</a:t>
            </a:r>
            <a:r>
              <a:rPr lang="hu-HU" sz="2800" b="1" dirty="0"/>
              <a:t>), </a:t>
            </a:r>
            <a:r>
              <a:rPr lang="hu-HU" sz="2800" dirty="0"/>
              <a:t>amikor a betegség időtartama alatt a lázas és láztalan testhőmérséklet szabályos időközökben váltakozik egymással;</a:t>
            </a:r>
          </a:p>
          <a:p>
            <a:pPr marL="0" indent="0">
              <a:buNone/>
            </a:pPr>
            <a:r>
              <a:rPr lang="hu-HU" sz="2800" dirty="0"/>
              <a:t>• </a:t>
            </a:r>
            <a:r>
              <a:rPr lang="hu-HU" sz="2800" b="1" dirty="0"/>
              <a:t>visszatérő (</a:t>
            </a:r>
            <a:r>
              <a:rPr lang="hu-HU" sz="2800" b="1" dirty="0" err="1"/>
              <a:t>rekurrens</a:t>
            </a:r>
            <a:r>
              <a:rPr lang="hu-HU" sz="2800" b="1" dirty="0"/>
              <a:t>): </a:t>
            </a:r>
            <a:r>
              <a:rPr lang="hu-HU" sz="2800" dirty="0"/>
              <a:t>az </a:t>
            </a:r>
            <a:r>
              <a:rPr lang="hu-HU" sz="2800" dirty="0" err="1"/>
              <a:t>intermittálótól</a:t>
            </a:r>
            <a:r>
              <a:rPr lang="hu-HU" sz="2800" dirty="0"/>
              <a:t> annyiban különbözik, hogy a láztalan periódusok hosszabbak;</a:t>
            </a:r>
          </a:p>
          <a:p>
            <a:pPr marL="0" indent="0">
              <a:buNone/>
            </a:pPr>
            <a:r>
              <a:rPr lang="hu-HU" sz="2800" dirty="0"/>
              <a:t>• </a:t>
            </a:r>
            <a:r>
              <a:rPr lang="hu-HU" sz="2800" b="1" dirty="0"/>
              <a:t>szabálytalan (irreguláris): </a:t>
            </a:r>
            <a:r>
              <a:rPr lang="hu-HU" sz="2800" dirty="0"/>
              <a:t>főleg a vérmérgezéses állapotokra jellemző</a:t>
            </a:r>
          </a:p>
        </p:txBody>
      </p:sp>
    </p:spTree>
    <p:extLst>
      <p:ext uri="{BB962C8B-B14F-4D97-AF65-F5344CB8AC3E}">
        <p14:creationId xmlns:p14="http://schemas.microsoft.com/office/powerpoint/2010/main" val="8919531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fehérvérsejtszám emelkedése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8259" y="1400530"/>
            <a:ext cx="11685493" cy="5188529"/>
          </a:xfrm>
        </p:spPr>
        <p:txBody>
          <a:bodyPr/>
          <a:lstStyle/>
          <a:p>
            <a:r>
              <a:rPr lang="hu-HU" dirty="0"/>
              <a:t>kolóniastimuláló faktorok serkentik a gyulladásokban fontos szerepet játszó fehérvérsejtek csontvelői képződését</a:t>
            </a:r>
          </a:p>
          <a:p>
            <a:r>
              <a:rPr lang="hu-HU" dirty="0"/>
              <a:t>a </a:t>
            </a:r>
            <a:r>
              <a:rPr lang="hu-HU" b="1" dirty="0"/>
              <a:t>sejtszám emelkedése (</a:t>
            </a:r>
            <a:r>
              <a:rPr lang="hu-HU" b="1" dirty="0" err="1"/>
              <a:t>leukocytosis</a:t>
            </a:r>
            <a:r>
              <a:rPr lang="hu-HU" b="1" dirty="0"/>
              <a:t>) </a:t>
            </a:r>
            <a:r>
              <a:rPr lang="hu-HU" dirty="0"/>
              <a:t>és az ún. </a:t>
            </a:r>
            <a:r>
              <a:rPr lang="hu-HU" b="1" dirty="0"/>
              <a:t>balra tolt vérkép</a:t>
            </a:r>
          </a:p>
          <a:p>
            <a:r>
              <a:rPr lang="hu-HU" b="1" dirty="0" err="1"/>
              <a:t>granulocyták</a:t>
            </a:r>
            <a:r>
              <a:rPr lang="hu-HU" b="1" dirty="0"/>
              <a:t>, a </a:t>
            </a:r>
            <a:r>
              <a:rPr lang="hu-HU" b="1" dirty="0" err="1"/>
              <a:t>monociták</a:t>
            </a:r>
            <a:r>
              <a:rPr lang="hu-HU" b="1" dirty="0"/>
              <a:t> vagy a </a:t>
            </a:r>
            <a:r>
              <a:rPr lang="hu-HU" b="1" dirty="0" err="1"/>
              <a:t>lymhocyták</a:t>
            </a:r>
            <a:r>
              <a:rPr lang="hu-HU" b="1" dirty="0"/>
              <a:t> száma emelkedik meg</a:t>
            </a:r>
          </a:p>
          <a:p>
            <a:r>
              <a:rPr lang="hu-HU" b="1" dirty="0"/>
              <a:t>a fehérvérsejtek </a:t>
            </a:r>
            <a:r>
              <a:rPr lang="hu-HU" b="1" dirty="0" err="1"/>
              <a:t>átjunak</a:t>
            </a:r>
            <a:r>
              <a:rPr lang="hu-HU" b="1" dirty="0"/>
              <a:t> az </a:t>
            </a:r>
            <a:r>
              <a:rPr lang="hu-HU" b="1" dirty="0" err="1"/>
              <a:t>érfal</a:t>
            </a:r>
            <a:r>
              <a:rPr lang="hu-HU" b="1" dirty="0"/>
              <a:t> </a:t>
            </a:r>
            <a:r>
              <a:rPr lang="hu-HU" b="1" dirty="0" err="1"/>
              <a:t>endothel</a:t>
            </a:r>
            <a:r>
              <a:rPr lang="hu-HU" b="1" dirty="0"/>
              <a:t> sejtjei között, hogy a gyulladás helyén el tudják végezni feladatukat</a:t>
            </a:r>
          </a:p>
          <a:p>
            <a:endParaRPr lang="hu-HU" b="1" dirty="0"/>
          </a:p>
          <a:p>
            <a:pPr marL="0" indent="0">
              <a:buNone/>
            </a:pPr>
            <a:r>
              <a:rPr lang="hu-HU" i="1" dirty="0"/>
              <a:t>balra tolt vérkép: több a fehérvérsejt,  fiatalabb fehérvérsejtalakok nagyobb aránya is megfigyelhető a vérben</a:t>
            </a:r>
          </a:p>
          <a:p>
            <a:pPr marL="0" indent="0">
              <a:buNone/>
            </a:pPr>
            <a:endParaRPr lang="hu-HU" i="1" dirty="0"/>
          </a:p>
        </p:txBody>
      </p:sp>
    </p:spTree>
    <p:extLst>
      <p:ext uri="{BB962C8B-B14F-4D97-AF65-F5344CB8AC3E}">
        <p14:creationId xmlns:p14="http://schemas.microsoft.com/office/powerpoint/2010/main" val="22504699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vérsejtsüllyedés gyorsulása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941" y="1008529"/>
            <a:ext cx="11819965" cy="5661212"/>
          </a:xfrm>
        </p:spPr>
        <p:txBody>
          <a:bodyPr/>
          <a:lstStyle/>
          <a:p>
            <a:r>
              <a:rPr lang="hu-HU" dirty="0"/>
              <a:t>Amennyiben </a:t>
            </a:r>
            <a:r>
              <a:rPr lang="hu-HU" b="1" dirty="0"/>
              <a:t>alvadásgátolt vért </a:t>
            </a:r>
            <a:r>
              <a:rPr lang="hu-HU" dirty="0"/>
              <a:t>huzamos ideig állni hagyunk, az alakos elemei a gravitáció hatá­sára süllyedni kezdenek. </a:t>
            </a:r>
            <a:r>
              <a:rPr lang="hu-HU" b="1" dirty="0"/>
              <a:t>Süllyedésük gyorsaságát </a:t>
            </a:r>
            <a:r>
              <a:rPr lang="hu-HU" dirty="0"/>
              <a:t>a </a:t>
            </a:r>
            <a:r>
              <a:rPr lang="hu-HU" b="1" dirty="0"/>
              <a:t>plazma fehérjéinek</a:t>
            </a:r>
            <a:r>
              <a:rPr lang="hu-HU" dirty="0"/>
              <a:t> adott </a:t>
            </a:r>
            <a:r>
              <a:rPr lang="hu-HU" b="1" dirty="0"/>
              <a:t>összetétele</a:t>
            </a:r>
            <a:r>
              <a:rPr lang="hu-HU" dirty="0"/>
              <a:t> szabja meg.</a:t>
            </a:r>
          </a:p>
          <a:p>
            <a:pPr marL="0" indent="0">
              <a:buNone/>
            </a:pPr>
            <a:endParaRPr lang="hu-HU" dirty="0"/>
          </a:p>
          <a:p>
            <a:r>
              <a:rPr lang="hu-HU" b="1" dirty="0"/>
              <a:t>Normál</a:t>
            </a:r>
            <a:r>
              <a:rPr lang="hu-HU" dirty="0"/>
              <a:t>is albumin-globulin összetétel mellett az alakos elemek szintje óránként kb. </a:t>
            </a:r>
            <a:r>
              <a:rPr lang="hu-HU" b="1" dirty="0"/>
              <a:t>5-10 mm-</a:t>
            </a:r>
            <a:r>
              <a:rPr lang="hu-HU" b="1" dirty="0" err="1"/>
              <a:t>rel</a:t>
            </a:r>
            <a:r>
              <a:rPr lang="hu-HU" b="1" dirty="0"/>
              <a:t> csökken</a:t>
            </a:r>
            <a:r>
              <a:rPr lang="hu-HU" dirty="0"/>
              <a:t>.</a:t>
            </a:r>
          </a:p>
          <a:p>
            <a:pPr marL="0" indent="0">
              <a:buNone/>
            </a:pPr>
            <a:endParaRPr lang="hu-HU" dirty="0"/>
          </a:p>
          <a:p>
            <a:r>
              <a:rPr lang="hu-HU" dirty="0"/>
              <a:t>Ha a </a:t>
            </a:r>
            <a:r>
              <a:rPr lang="hu-HU" b="1" dirty="0"/>
              <a:t>globulinok</a:t>
            </a:r>
            <a:r>
              <a:rPr lang="hu-HU" dirty="0"/>
              <a:t> szintje abszolút vagy relatív módon </a:t>
            </a:r>
          </a:p>
          <a:p>
            <a:pPr marL="0" indent="0">
              <a:buNone/>
            </a:pPr>
            <a:r>
              <a:rPr lang="hu-HU" b="1" dirty="0"/>
              <a:t>megemelkedik</a:t>
            </a:r>
            <a:r>
              <a:rPr lang="hu-HU" dirty="0"/>
              <a:t>, akkor a </a:t>
            </a:r>
            <a:r>
              <a:rPr lang="hu-HU" b="1" dirty="0"/>
              <a:t>süllyedés felgyorsul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hu-HU" b="1" dirty="0">
                <a:sym typeface="Wingdings" panose="05000000000000000000" pitchFamily="2" charset="2"/>
              </a:rPr>
              <a:t>okai: gyulladásos, daganatos betegségek,</a:t>
            </a:r>
          </a:p>
          <a:p>
            <a:pPr marL="0" indent="0">
              <a:buNone/>
            </a:pPr>
            <a:r>
              <a:rPr lang="hu-HU" b="1" dirty="0">
                <a:sym typeface="Wingdings" panose="05000000000000000000" pitchFamily="2" charset="2"/>
              </a:rPr>
              <a:t> fehérje-összetétel változással járó kórképek. </a:t>
            </a:r>
            <a:endParaRPr lang="hu-HU" b="1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409" y="3165099"/>
            <a:ext cx="3060326" cy="2916053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8148918" y="6252882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tx2">
                    <a:lumMod val="90000"/>
                  </a:schemeClr>
                </a:solidFill>
              </a:rPr>
              <a:t>https://medicover.hu/laborvizsgalatok/laborvizsgalatok-tipus/hematologiai-laborvizsgalatok/vorosvertest-sullyedes/</a:t>
            </a:r>
          </a:p>
        </p:txBody>
      </p:sp>
    </p:spTree>
    <p:extLst>
      <p:ext uri="{BB962C8B-B14F-4D97-AF65-F5344CB8AC3E}">
        <p14:creationId xmlns:p14="http://schemas.microsoft.com/office/powerpoint/2010/main" val="19823850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0851776" cy="1264024"/>
          </a:xfrm>
        </p:spPr>
        <p:txBody>
          <a:bodyPr/>
          <a:lstStyle/>
          <a:p>
            <a:r>
              <a:rPr lang="pt-BR" dirty="0"/>
              <a:t>Thrombocytaaggregáció</a:t>
            </a:r>
            <a:r>
              <a:rPr lang="hu-HU" dirty="0"/>
              <a:t>, C-reaktív proteinszint-emelkedés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2230582"/>
            <a:ext cx="11949952" cy="44122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hu-HU" dirty="0"/>
              <a:t>vérlemezkék összetapadása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 err="1"/>
              <a:t>aggregáció</a:t>
            </a:r>
            <a:r>
              <a:rPr lang="hu-HU" dirty="0"/>
              <a:t> hatására lassul a véráramlás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/>
              <a:t>megtapadnak a fehérvérsejtek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/>
              <a:t>a gyulladásos területben </a:t>
            </a:r>
            <a:r>
              <a:rPr lang="hu-HU" dirty="0" err="1"/>
              <a:t>aktiválódik</a:t>
            </a:r>
            <a:r>
              <a:rPr lang="hu-HU" dirty="0"/>
              <a:t> a véralvadás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C-reaktív protein egészséges emberek </a:t>
            </a:r>
            <a:r>
              <a:rPr lang="hu-HU" dirty="0" err="1"/>
              <a:t>szérumában</a:t>
            </a:r>
            <a:r>
              <a:rPr lang="hu-HU" dirty="0"/>
              <a:t> csak nagyon ritkán mutatható ki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a szintje nagyon sokféle gyulladásos, illetve szövetelhalásos folyamatban megemelkedik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érzékenyebb mutatója a gyulladásoknak, mint a vérsejtsüllyedés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/>
              <a:t>Jelezhet </a:t>
            </a:r>
            <a:r>
              <a:rPr lang="hu-HU" dirty="0" err="1"/>
              <a:t>Gram</a:t>
            </a:r>
            <a:r>
              <a:rPr lang="hu-HU" dirty="0"/>
              <a:t>-pozitív és </a:t>
            </a:r>
            <a:r>
              <a:rPr lang="hu-HU" dirty="0" err="1"/>
              <a:t>Gram</a:t>
            </a:r>
            <a:r>
              <a:rPr lang="hu-HU" dirty="0"/>
              <a:t>-negatív bakteriális fertőzést, reumás lázat, szívizominfarktust, tbc-t. akut májgyulladást, akut hasnyálmirigygyulladást, </a:t>
            </a:r>
            <a:r>
              <a:rPr lang="hu-HU" dirty="0" err="1"/>
              <a:t>rheumatoid</a:t>
            </a:r>
            <a:r>
              <a:rPr lang="hu-HU" dirty="0"/>
              <a:t> </a:t>
            </a:r>
            <a:r>
              <a:rPr lang="hu-HU" dirty="0" err="1"/>
              <a:t>arthritist</a:t>
            </a:r>
            <a:r>
              <a:rPr lang="hu-HU" dirty="0"/>
              <a:t>, műtét utáni komplikációkat, tüdőrákot, néha bizonyos vírusfertőzé­seket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648" y="1452995"/>
            <a:ext cx="4147128" cy="1555173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6733309" y="3117273"/>
            <a:ext cx="41184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tx2">
                    <a:lumMod val="90000"/>
                  </a:schemeClr>
                </a:solidFill>
              </a:rPr>
              <a:t>https://www.origo.hu/tudomany/20200610-crp.html</a:t>
            </a:r>
          </a:p>
        </p:txBody>
      </p:sp>
    </p:spTree>
    <p:extLst>
      <p:ext uri="{BB962C8B-B14F-4D97-AF65-F5344CB8AC3E}">
        <p14:creationId xmlns:p14="http://schemas.microsoft.com/office/powerpoint/2010/main" val="2362934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" y="0"/>
            <a:ext cx="7879976" cy="1400530"/>
          </a:xfrm>
        </p:spPr>
        <p:txBody>
          <a:bodyPr/>
          <a:lstStyle/>
          <a:p>
            <a:r>
              <a:rPr lang="hu-HU" dirty="0" err="1"/>
              <a:t>Prokalcitoninszint</a:t>
            </a:r>
            <a:r>
              <a:rPr lang="hu-HU" dirty="0"/>
              <a:t>-emelkedés, Egyéb jelenségek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4471" y="2057400"/>
            <a:ext cx="11887199" cy="4585447"/>
          </a:xfrm>
        </p:spPr>
        <p:txBody>
          <a:bodyPr>
            <a:normAutofit/>
          </a:bodyPr>
          <a:lstStyle/>
          <a:p>
            <a:r>
              <a:rPr lang="hu-HU" sz="2400" dirty="0"/>
              <a:t>ha a korábbi gyulladásra utaló értékek mellett a </a:t>
            </a:r>
            <a:r>
              <a:rPr lang="hu-HU" sz="2400" b="1" dirty="0" err="1"/>
              <a:t>prokalcitonin</a:t>
            </a:r>
            <a:r>
              <a:rPr lang="hu-HU" sz="2400" b="1" dirty="0"/>
              <a:t> </a:t>
            </a:r>
            <a:r>
              <a:rPr lang="hu-HU" sz="2400" dirty="0"/>
              <a:t>szint is </a:t>
            </a:r>
            <a:r>
              <a:rPr lang="hu-HU" sz="2400" b="1" dirty="0"/>
              <a:t>magasabb</a:t>
            </a:r>
            <a:r>
              <a:rPr lang="hu-HU" sz="2400" dirty="0"/>
              <a:t>, akkor a gyulladást nagy valószínűséggel </a:t>
            </a:r>
            <a:r>
              <a:rPr lang="hu-HU" sz="2400" b="1" dirty="0"/>
              <a:t>bakteriális fertőzés </a:t>
            </a:r>
            <a:r>
              <a:rPr lang="hu-HU" sz="2400" dirty="0"/>
              <a:t>okozta.</a:t>
            </a:r>
          </a:p>
          <a:p>
            <a:r>
              <a:rPr lang="hu-HU" sz="2400" dirty="0"/>
              <a:t>Gyulladásokban</a:t>
            </a:r>
            <a:r>
              <a:rPr lang="hu-HU" sz="2400" dirty="0">
                <a:sym typeface="Wingdings" panose="05000000000000000000" pitchFamily="2" charset="2"/>
              </a:rPr>
              <a:t></a:t>
            </a:r>
            <a:r>
              <a:rPr lang="hu-HU" sz="2400" dirty="0"/>
              <a:t> </a:t>
            </a:r>
            <a:r>
              <a:rPr lang="hu-HU" sz="2400" b="1" dirty="0" err="1"/>
              <a:t>interleukinek</a:t>
            </a:r>
            <a:r>
              <a:rPr lang="hu-HU" sz="2400" dirty="0"/>
              <a:t> hatására fokozódik az alvásszükséglet </a:t>
            </a:r>
            <a:r>
              <a:rPr lang="hu-HU" sz="2400" dirty="0">
                <a:sym typeface="Wingdings" panose="05000000000000000000" pitchFamily="2" charset="2"/>
              </a:rPr>
              <a:t></a:t>
            </a:r>
            <a:r>
              <a:rPr lang="hu-HU" sz="2400" dirty="0"/>
              <a:t>a szervezet energiafelhasználása csökken </a:t>
            </a:r>
          </a:p>
          <a:p>
            <a:r>
              <a:rPr lang="hu-HU" sz="2400" dirty="0" err="1"/>
              <a:t>Gyulladás</a:t>
            </a:r>
            <a:r>
              <a:rPr lang="hu-HU" sz="2400" dirty="0" err="1">
                <a:sym typeface="Wingdings" panose="05000000000000000000" pitchFamily="2" charset="2"/>
              </a:rPr>
              <a:t></a:t>
            </a:r>
            <a:r>
              <a:rPr lang="hu-HU" sz="2400" b="1" dirty="0" err="1"/>
              <a:t>citokinek</a:t>
            </a:r>
            <a:r>
              <a:rPr lang="hu-HU" sz="2400" dirty="0"/>
              <a:t> hatására étvágytalanság és fogyás </a:t>
            </a:r>
          </a:p>
        </p:txBody>
      </p:sp>
    </p:spTree>
    <p:extLst>
      <p:ext uri="{BB962C8B-B14F-4D97-AF65-F5344CB8AC3E}">
        <p14:creationId xmlns:p14="http://schemas.microsoft.com/office/powerpoint/2010/main" val="32637388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Az akut gyulladások típusai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5494" y="914400"/>
            <a:ext cx="11685494" cy="5728447"/>
          </a:xfrm>
        </p:spPr>
        <p:txBody>
          <a:bodyPr>
            <a:normAutofit/>
          </a:bodyPr>
          <a:lstStyle/>
          <a:p>
            <a:r>
              <a:rPr lang="hu-HU" b="1" u="sng" dirty="0"/>
              <a:t>milyen jellegű az izzadmány</a:t>
            </a:r>
          </a:p>
          <a:p>
            <a:r>
              <a:rPr lang="hu-HU" dirty="0" err="1"/>
              <a:t>Transudatió</a:t>
            </a:r>
            <a:r>
              <a:rPr lang="hu-HU" dirty="0"/>
              <a:t>: ha a fokozott izzadmány kilépés oka a kisvénákban uralkodó hidrosztatikus nyomás megnövekedése (pl. pl. szívbetegség, vagy a vénák leszorítása)</a:t>
            </a:r>
            <a:r>
              <a:rPr lang="hu-HU" dirty="0">
                <a:sym typeface="Wingdings" panose="05000000000000000000" pitchFamily="2" charset="2"/>
              </a:rPr>
              <a:t></a:t>
            </a:r>
            <a:r>
              <a:rPr lang="hu-HU" dirty="0" err="1"/>
              <a:t>transsudatum</a:t>
            </a:r>
            <a:r>
              <a:rPr lang="hu-HU" dirty="0"/>
              <a:t> fehérjetartalma kicsi </a:t>
            </a:r>
          </a:p>
          <a:p>
            <a:r>
              <a:rPr lang="hu-HU" dirty="0" err="1"/>
              <a:t>Assudatió</a:t>
            </a:r>
            <a:r>
              <a:rPr lang="hu-HU" dirty="0"/>
              <a:t>: Oka a/ érfali nyílásoknak a gyulladásos mediátorok hatására létrejövő kitágulása, amely lehetővé teszi fehérjék és sejtek átjutását</a:t>
            </a:r>
          </a:p>
          <a:p>
            <a:endParaRPr lang="hu-HU" dirty="0"/>
          </a:p>
          <a:p>
            <a:r>
              <a:rPr lang="hu-HU" dirty="0"/>
              <a:t>Az akut gyulladásos </a:t>
            </a:r>
            <a:r>
              <a:rPr lang="hu-HU" dirty="0" err="1"/>
              <a:t>exssudatum</a:t>
            </a:r>
            <a:r>
              <a:rPr lang="hu-HU" dirty="0"/>
              <a:t> milyenségét a következő tényezők határozzák meg:</a:t>
            </a:r>
          </a:p>
          <a:p>
            <a:pPr marL="0" indent="0">
              <a:buNone/>
            </a:pPr>
            <a:r>
              <a:rPr lang="hu-HU" dirty="0"/>
              <a:t>• a reakció súlyossága,</a:t>
            </a:r>
          </a:p>
          <a:p>
            <a:pPr marL="0" indent="0">
              <a:buNone/>
            </a:pPr>
            <a:r>
              <a:rPr lang="hu-HU" dirty="0"/>
              <a:t>• a reakció helye,</a:t>
            </a:r>
          </a:p>
          <a:p>
            <a:pPr marL="0" indent="0">
              <a:buNone/>
            </a:pPr>
            <a:r>
              <a:rPr lang="hu-HU" dirty="0"/>
              <a:t>• a beteg szervezet állapota,</a:t>
            </a:r>
          </a:p>
          <a:p>
            <a:pPr marL="0" indent="0">
              <a:buNone/>
            </a:pPr>
            <a:r>
              <a:rPr lang="hu-HU" dirty="0"/>
              <a:t>• a kórok specifikus tulajdonságai.</a:t>
            </a:r>
          </a:p>
        </p:txBody>
      </p:sp>
    </p:spTree>
    <p:extLst>
      <p:ext uri="{BB962C8B-B14F-4D97-AF65-F5344CB8AC3E}">
        <p14:creationId xmlns:p14="http://schemas.microsoft.com/office/powerpoint/2010/main" val="8005050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Az akut gyulladások típusai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52400" y="942110"/>
            <a:ext cx="11416145" cy="5555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/>
              <a:t>A képződött izzadmány jellege szerint a következő gyulladástípusokat különböztetjük meg:</a:t>
            </a:r>
          </a:p>
          <a:p>
            <a:pPr marL="0" indent="0">
              <a:buNone/>
            </a:pPr>
            <a:r>
              <a:rPr lang="hu-HU" sz="2800" dirty="0"/>
              <a:t>1. Savós, </a:t>
            </a:r>
            <a:r>
              <a:rPr lang="hu-HU" sz="2800" dirty="0" err="1"/>
              <a:t>serosus</a:t>
            </a:r>
            <a:r>
              <a:rPr lang="hu-HU" sz="2800" dirty="0"/>
              <a:t> gyulladás (</a:t>
            </a:r>
            <a:r>
              <a:rPr lang="hu-HU" sz="2800" dirty="0" err="1"/>
              <a:t>inflammatio</a:t>
            </a:r>
            <a:r>
              <a:rPr lang="hu-HU" sz="2800" dirty="0"/>
              <a:t> </a:t>
            </a:r>
            <a:r>
              <a:rPr lang="hu-HU" sz="2800" dirty="0" err="1"/>
              <a:t>serosa</a:t>
            </a:r>
            <a:r>
              <a:rPr lang="hu-HU" sz="2800" dirty="0"/>
              <a:t>)</a:t>
            </a:r>
          </a:p>
          <a:p>
            <a:pPr marL="0" indent="0">
              <a:buNone/>
            </a:pPr>
            <a:r>
              <a:rPr lang="hu-HU" sz="2800" dirty="0"/>
              <a:t>2. Fibrines gyulladás (</a:t>
            </a:r>
            <a:r>
              <a:rPr lang="hu-HU" sz="2800" dirty="0" err="1"/>
              <a:t>inflammatio</a:t>
            </a:r>
            <a:r>
              <a:rPr lang="hu-HU" sz="2800" dirty="0"/>
              <a:t> </a:t>
            </a:r>
            <a:r>
              <a:rPr lang="hu-HU" sz="2800" dirty="0" err="1"/>
              <a:t>fibrinosa</a:t>
            </a:r>
            <a:r>
              <a:rPr lang="hu-HU" sz="2800" dirty="0"/>
              <a:t>)</a:t>
            </a:r>
          </a:p>
          <a:p>
            <a:pPr marL="0" indent="0">
              <a:buNone/>
            </a:pPr>
            <a:r>
              <a:rPr lang="hu-HU" sz="2800" dirty="0"/>
              <a:t>3. Gennyes gyulladás (</a:t>
            </a:r>
            <a:r>
              <a:rPr lang="hu-HU" sz="2800" dirty="0" err="1"/>
              <a:t>inflammatio</a:t>
            </a:r>
            <a:r>
              <a:rPr lang="hu-HU" sz="2800" dirty="0"/>
              <a:t> </a:t>
            </a:r>
            <a:r>
              <a:rPr lang="hu-HU" sz="2800" dirty="0" err="1"/>
              <a:t>purulenta</a:t>
            </a:r>
            <a:r>
              <a:rPr lang="hu-HU" sz="2800" dirty="0"/>
              <a:t>)</a:t>
            </a:r>
          </a:p>
          <a:p>
            <a:pPr marL="0" indent="0">
              <a:buNone/>
            </a:pPr>
            <a:r>
              <a:rPr lang="hu-HU" sz="2800" dirty="0"/>
              <a:t>4. Eves-üszkös gyulladás (</a:t>
            </a:r>
            <a:r>
              <a:rPr lang="hu-HU" sz="2800" dirty="0" err="1"/>
              <a:t>inflammatio</a:t>
            </a:r>
            <a:r>
              <a:rPr lang="hu-HU" sz="2800" dirty="0"/>
              <a:t> </a:t>
            </a:r>
            <a:r>
              <a:rPr lang="hu-HU" sz="2800" dirty="0" err="1"/>
              <a:t>ichorosa</a:t>
            </a:r>
            <a:r>
              <a:rPr lang="hu-HU" sz="2800" dirty="0"/>
              <a:t> </a:t>
            </a:r>
            <a:r>
              <a:rPr lang="hu-HU" sz="2800" dirty="0" err="1"/>
              <a:t>seu</a:t>
            </a:r>
            <a:r>
              <a:rPr lang="hu-HU" sz="2800" dirty="0"/>
              <a:t> </a:t>
            </a:r>
            <a:r>
              <a:rPr lang="hu-HU" sz="2800" dirty="0" err="1"/>
              <a:t>gangrenosa</a:t>
            </a:r>
            <a:r>
              <a:rPr lang="hu-HU" sz="2800" dirty="0"/>
              <a:t>)</a:t>
            </a:r>
          </a:p>
          <a:p>
            <a:pPr marL="0" indent="0">
              <a:buNone/>
            </a:pPr>
            <a:r>
              <a:rPr lang="hu-HU" sz="2800" dirty="0"/>
              <a:t>5. Vérzéses gyulladás (</a:t>
            </a:r>
            <a:r>
              <a:rPr lang="hu-HU" sz="2800" dirty="0" err="1"/>
              <a:t>inflammatio</a:t>
            </a:r>
            <a:r>
              <a:rPr lang="hu-HU" sz="2800" dirty="0"/>
              <a:t> </a:t>
            </a:r>
            <a:r>
              <a:rPr lang="hu-HU" sz="2800" dirty="0" err="1"/>
              <a:t>haemorrhagica</a:t>
            </a:r>
            <a:r>
              <a:rPr lang="hu-HU" sz="2800" dirty="0"/>
              <a:t>)</a:t>
            </a:r>
          </a:p>
          <a:p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77181179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9638" y="0"/>
            <a:ext cx="11809126" cy="1400530"/>
          </a:xfrm>
        </p:spPr>
        <p:txBody>
          <a:bodyPr/>
          <a:lstStyle/>
          <a:p>
            <a:r>
              <a:rPr lang="hu-HU" dirty="0"/>
              <a:t>Savós, </a:t>
            </a:r>
            <a:r>
              <a:rPr lang="hu-HU" dirty="0" err="1"/>
              <a:t>serosus</a:t>
            </a:r>
            <a:r>
              <a:rPr lang="hu-HU" dirty="0"/>
              <a:t> gyulladás (</a:t>
            </a:r>
            <a:r>
              <a:rPr lang="hu-HU" dirty="0" err="1"/>
              <a:t>inflammatio</a:t>
            </a:r>
            <a:r>
              <a:rPr lang="hu-HU" dirty="0"/>
              <a:t> </a:t>
            </a:r>
            <a:r>
              <a:rPr lang="hu-HU" dirty="0" err="1"/>
              <a:t>serosa</a:t>
            </a:r>
            <a:r>
              <a:rPr lang="hu-HU" dirty="0"/>
              <a:t>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90946" y="983673"/>
            <a:ext cx="11637818" cy="5708071"/>
          </a:xfrm>
        </p:spPr>
        <p:txBody>
          <a:bodyPr/>
          <a:lstStyle/>
          <a:p>
            <a:r>
              <a:rPr lang="hu-HU" dirty="0"/>
              <a:t>Az izzadmány jellege: vízből, a vízben oldott sókból és kevés fehérjéből, többnyire albuminokból áll. Ilyen izzadmány képződik a legtöbb akut gyulladás korai szakaszában, ill. bizonyos kórokok esetében csak ilyen forma alakul ki.</a:t>
            </a:r>
          </a:p>
          <a:p>
            <a:r>
              <a:rPr lang="hu-HU" b="1" dirty="0"/>
              <a:t>Bőrben</a:t>
            </a:r>
            <a:r>
              <a:rPr lang="hu-HU" dirty="0"/>
              <a:t> csalánkiütés vagy bulla formájában fordulhat elő </a:t>
            </a:r>
          </a:p>
          <a:p>
            <a:r>
              <a:rPr lang="hu-HU" b="1" dirty="0"/>
              <a:t>Nyálkahártyán</a:t>
            </a:r>
            <a:r>
              <a:rPr lang="hu-HU" dirty="0"/>
              <a:t> hurut formában </a:t>
            </a:r>
          </a:p>
          <a:p>
            <a:r>
              <a:rPr lang="hu-HU" dirty="0"/>
              <a:t>Savós hártyákkal bélelt </a:t>
            </a:r>
            <a:r>
              <a:rPr lang="hu-HU" b="1" dirty="0"/>
              <a:t>testüregekben</a:t>
            </a:r>
            <a:r>
              <a:rPr lang="hu-HU" dirty="0"/>
              <a:t>: a mellhártya, hashártya, szívburok stb. lemezei között </a:t>
            </a:r>
          </a:p>
          <a:p>
            <a:r>
              <a:rPr lang="hu-HU" b="1" dirty="0"/>
              <a:t>Agyburkok között</a:t>
            </a:r>
            <a:r>
              <a:rPr lang="hu-HU" dirty="0"/>
              <a:t>: a savós agyhártyagyulladást (</a:t>
            </a:r>
            <a:r>
              <a:rPr lang="hu-HU" dirty="0" err="1"/>
              <a:t>meningitis</a:t>
            </a:r>
            <a:r>
              <a:rPr lang="hu-HU" dirty="0"/>
              <a:t> </a:t>
            </a:r>
            <a:r>
              <a:rPr lang="hu-HU" dirty="0" err="1"/>
              <a:t>serosa</a:t>
            </a:r>
            <a:r>
              <a:rPr lang="hu-HU" dirty="0"/>
              <a:t>) vírusok okozzák</a:t>
            </a:r>
          </a:p>
        </p:txBody>
      </p:sp>
    </p:spTree>
    <p:extLst>
      <p:ext uri="{BB962C8B-B14F-4D97-AF65-F5344CB8AC3E}">
        <p14:creationId xmlns:p14="http://schemas.microsoft.com/office/powerpoint/2010/main" val="233843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744070"/>
          </a:xfrm>
        </p:spPr>
        <p:txBody>
          <a:bodyPr/>
          <a:lstStyle/>
          <a:p>
            <a:r>
              <a:rPr lang="hu-HU" dirty="0"/>
              <a:t>Fogalomtár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8230" y="793376"/>
            <a:ext cx="5364723" cy="5957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/>
              <a:t>• agónia: haldoklás;</a:t>
            </a:r>
          </a:p>
          <a:p>
            <a:pPr marL="0" indent="0">
              <a:buNone/>
            </a:pPr>
            <a:r>
              <a:rPr lang="hu-HU" dirty="0"/>
              <a:t>• akut: heveny;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exacerbatio</a:t>
            </a:r>
            <a:r>
              <a:rPr lang="hu-HU" dirty="0"/>
              <a:t>: kiújulás;</a:t>
            </a:r>
          </a:p>
          <a:p>
            <a:pPr marL="0" indent="0">
              <a:buNone/>
            </a:pPr>
            <a:r>
              <a:rPr lang="hu-HU" dirty="0"/>
              <a:t>• fulmináns: villámgyors;</a:t>
            </a:r>
          </a:p>
          <a:p>
            <a:pPr marL="0" indent="0">
              <a:buNone/>
            </a:pPr>
            <a:r>
              <a:rPr lang="hu-HU" dirty="0"/>
              <a:t>• habitus: alkat;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hematogén</a:t>
            </a:r>
            <a:r>
              <a:rPr lang="hu-HU" dirty="0"/>
              <a:t>: véráram útján való terjedés;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hiperakut</a:t>
            </a:r>
            <a:r>
              <a:rPr lang="hu-HU" dirty="0"/>
              <a:t>: nagyon gyors lefolyású:</a:t>
            </a:r>
          </a:p>
          <a:p>
            <a:pPr marL="0" indent="0">
              <a:buNone/>
            </a:pPr>
            <a:r>
              <a:rPr lang="hu-HU" dirty="0"/>
              <a:t>• inkubáció: lappangási szak;</a:t>
            </a:r>
          </a:p>
          <a:p>
            <a:pPr marL="0" indent="0">
              <a:buNone/>
            </a:pPr>
            <a:r>
              <a:rPr lang="hu-HU" dirty="0"/>
              <a:t>• konstitúció: alkat;</a:t>
            </a:r>
          </a:p>
          <a:p>
            <a:pPr marL="0" indent="0">
              <a:buNone/>
            </a:pPr>
            <a:r>
              <a:rPr lang="hu-HU" dirty="0"/>
              <a:t>• krónikus: idült;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5876365" y="793376"/>
            <a:ext cx="51367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hu-HU" dirty="0"/>
              <a:t>• </a:t>
            </a:r>
            <a:r>
              <a:rPr lang="hu-HU" dirty="0" err="1"/>
              <a:t>resuscitatio</a:t>
            </a:r>
            <a:r>
              <a:rPr lang="hu-HU" dirty="0"/>
              <a:t>: </a:t>
            </a:r>
            <a:r>
              <a:rPr lang="hu-HU" dirty="0" err="1"/>
              <a:t>újraélesztés</a:t>
            </a:r>
            <a:r>
              <a:rPr lang="hu-HU" dirty="0"/>
              <a:t>;</a:t>
            </a:r>
          </a:p>
          <a:p>
            <a:pPr>
              <a:spcBef>
                <a:spcPts val="1000"/>
              </a:spcBef>
            </a:pPr>
            <a:r>
              <a:rPr lang="hu-HU" dirty="0"/>
              <a:t>• </a:t>
            </a:r>
            <a:r>
              <a:rPr lang="hu-HU" dirty="0" err="1"/>
              <a:t>sanatio</a:t>
            </a:r>
            <a:r>
              <a:rPr lang="hu-HU" dirty="0"/>
              <a:t>: gyógyulás;</a:t>
            </a:r>
          </a:p>
          <a:p>
            <a:pPr>
              <a:spcBef>
                <a:spcPts val="1000"/>
              </a:spcBef>
            </a:pPr>
            <a:r>
              <a:rPr lang="hu-HU" dirty="0"/>
              <a:t>• </a:t>
            </a:r>
            <a:r>
              <a:rPr lang="hu-HU" dirty="0" err="1"/>
              <a:t>szubakut</a:t>
            </a:r>
            <a:r>
              <a:rPr lang="hu-HU" dirty="0"/>
              <a:t>: félheveny</a:t>
            </a:r>
          </a:p>
          <a:p>
            <a:pPr>
              <a:spcBef>
                <a:spcPts val="1000"/>
              </a:spcBef>
            </a:pPr>
            <a:r>
              <a:rPr lang="hu-HU" dirty="0"/>
              <a:t>• </a:t>
            </a:r>
            <a:r>
              <a:rPr lang="hu-HU" dirty="0" err="1"/>
              <a:t>limfogén</a:t>
            </a:r>
            <a:r>
              <a:rPr lang="hu-HU" dirty="0"/>
              <a:t>: nyirokutakon való terjedés;</a:t>
            </a:r>
          </a:p>
          <a:p>
            <a:pPr>
              <a:spcBef>
                <a:spcPts val="1000"/>
              </a:spcBef>
            </a:pPr>
            <a:r>
              <a:rPr lang="hu-HU" dirty="0"/>
              <a:t>• </a:t>
            </a:r>
            <a:r>
              <a:rPr lang="hu-HU" dirty="0" err="1"/>
              <a:t>locus</a:t>
            </a:r>
            <a:r>
              <a:rPr lang="hu-HU" dirty="0"/>
              <a:t> </a:t>
            </a:r>
            <a:r>
              <a:rPr lang="hu-HU" dirty="0" err="1"/>
              <a:t>minoris</a:t>
            </a:r>
            <a:r>
              <a:rPr lang="hu-HU" dirty="0"/>
              <a:t> </a:t>
            </a:r>
            <a:r>
              <a:rPr lang="hu-HU" dirty="0" err="1"/>
              <a:t>resistentiae</a:t>
            </a:r>
            <a:r>
              <a:rPr lang="hu-HU" dirty="0"/>
              <a:t>: csökkeni ellenállású hely;</a:t>
            </a:r>
          </a:p>
          <a:p>
            <a:pPr>
              <a:spcBef>
                <a:spcPts val="1000"/>
              </a:spcBef>
            </a:pPr>
            <a:r>
              <a:rPr lang="hu-HU" dirty="0"/>
              <a:t>• manifesztációi kifejlődést szakasz;</a:t>
            </a:r>
          </a:p>
          <a:p>
            <a:pPr>
              <a:spcBef>
                <a:spcPts val="1000"/>
              </a:spcBef>
            </a:pPr>
            <a:r>
              <a:rPr lang="hu-HU" dirty="0"/>
              <a:t>• </a:t>
            </a:r>
            <a:r>
              <a:rPr lang="hu-HU" dirty="0" err="1"/>
              <a:t>mors</a:t>
            </a:r>
            <a:r>
              <a:rPr lang="hu-HU" dirty="0"/>
              <a:t>: halál:</a:t>
            </a:r>
          </a:p>
          <a:p>
            <a:pPr>
              <a:spcBef>
                <a:spcPts val="1000"/>
              </a:spcBef>
            </a:pPr>
            <a:r>
              <a:rPr lang="hu-HU" dirty="0"/>
              <a:t>• </a:t>
            </a:r>
            <a:r>
              <a:rPr lang="hu-HU" dirty="0" err="1"/>
              <a:t>patogenezis</a:t>
            </a:r>
            <a:r>
              <a:rPr lang="hu-HU" dirty="0"/>
              <a:t>: a kórkép kifejlődése;</a:t>
            </a:r>
          </a:p>
          <a:p>
            <a:pPr>
              <a:spcBef>
                <a:spcPts val="1000"/>
              </a:spcBef>
            </a:pPr>
            <a:r>
              <a:rPr lang="hu-HU" dirty="0"/>
              <a:t>• </a:t>
            </a:r>
            <a:r>
              <a:rPr lang="hu-HU" dirty="0" err="1"/>
              <a:t>prodromum</a:t>
            </a:r>
            <a:r>
              <a:rPr lang="hu-HU" dirty="0"/>
              <a:t>: bevezető szakasz;</a:t>
            </a:r>
          </a:p>
          <a:p>
            <a:pPr>
              <a:spcBef>
                <a:spcPts val="1000"/>
              </a:spcBef>
            </a:pPr>
            <a:r>
              <a:rPr lang="hu-HU" dirty="0"/>
              <a:t>• </a:t>
            </a:r>
            <a:r>
              <a:rPr lang="hu-HU" dirty="0" err="1"/>
              <a:t>rekonvaleszcencia</a:t>
            </a:r>
            <a:r>
              <a:rPr lang="hu-HU" dirty="0"/>
              <a:t>: lábadozás, felépülés;</a:t>
            </a:r>
          </a:p>
          <a:p>
            <a:pPr>
              <a:spcBef>
                <a:spcPts val="1000"/>
              </a:spcBef>
            </a:pPr>
            <a:r>
              <a:rPr lang="hu-HU" dirty="0"/>
              <a:t>• </a:t>
            </a:r>
            <a:r>
              <a:rPr lang="hu-HU" dirty="0" err="1"/>
              <a:t>relapsus</a:t>
            </a:r>
            <a:r>
              <a:rPr lang="hu-HU" dirty="0"/>
              <a:t>: visszaesés, romlás;</a:t>
            </a:r>
          </a:p>
          <a:p>
            <a:pPr>
              <a:spcBef>
                <a:spcPts val="1000"/>
              </a:spcBef>
            </a:pPr>
            <a:r>
              <a:rPr lang="hu-HU" dirty="0"/>
              <a:t>• remisszió: átmeneti javulás;</a:t>
            </a:r>
          </a:p>
          <a:p>
            <a:pPr>
              <a:spcBef>
                <a:spcPts val="1000"/>
              </a:spcBef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7851878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Fibrines gyulladás (</a:t>
            </a:r>
            <a:r>
              <a:rPr lang="hu-HU" dirty="0" err="1"/>
              <a:t>inflammatio</a:t>
            </a:r>
            <a:r>
              <a:rPr lang="hu-HU" dirty="0"/>
              <a:t> </a:t>
            </a:r>
            <a:r>
              <a:rPr lang="hu-HU" dirty="0" err="1"/>
              <a:t>fibrinosa</a:t>
            </a:r>
            <a:r>
              <a:rPr lang="hu-HU" dirty="0"/>
              <a:t>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0109" y="1400530"/>
            <a:ext cx="11540835" cy="5208088"/>
          </a:xfrm>
        </p:spPr>
        <p:txBody>
          <a:bodyPr>
            <a:normAutofit lnSpcReduction="10000"/>
          </a:bodyPr>
          <a:lstStyle/>
          <a:p>
            <a:r>
              <a:rPr lang="hu-HU" dirty="0"/>
              <a:t>Az izzadmány jellege: </a:t>
            </a:r>
            <a:r>
              <a:rPr lang="hu-HU" dirty="0" err="1"/>
              <a:t>exsudatumba</a:t>
            </a:r>
            <a:r>
              <a:rPr lang="hu-HU" dirty="0"/>
              <a:t> nagy mennyiségű </a:t>
            </a:r>
            <a:r>
              <a:rPr lang="hu-HU" dirty="0" err="1"/>
              <a:t>fibrinogén</a:t>
            </a:r>
            <a:r>
              <a:rPr lang="hu-HU" dirty="0"/>
              <a:t> jut, amely szöveti aktiválás hatására fibrinné alakul.</a:t>
            </a:r>
          </a:p>
          <a:p>
            <a:r>
              <a:rPr lang="hu-HU" dirty="0"/>
              <a:t>Nyálkahártyákon: kialakulhat maró savak hatására, de ilyen gyulladás jellemez sok fertőző betegséget is, pl. a diftériát (torokgyík), a dizentériát (vérhas), a hastífuszt.</a:t>
            </a:r>
          </a:p>
          <a:p>
            <a:r>
              <a:rPr lang="hu-HU" dirty="0"/>
              <a:t>Savós hártyák: Bakteriális fertőzések, immunfolyamatok, veseelégtelenség lehet az ok.</a:t>
            </a:r>
          </a:p>
          <a:p>
            <a:r>
              <a:rPr lang="hu-HU" dirty="0"/>
              <a:t>Tiszta formájában száraz (</a:t>
            </a:r>
            <a:r>
              <a:rPr lang="hu-HU" dirty="0" err="1"/>
              <a:t>sicca</a:t>
            </a:r>
            <a:r>
              <a:rPr lang="hu-HU" dirty="0"/>
              <a:t>) jellegű gyulladásról beszélünk.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r>
              <a:rPr lang="hu-HU" dirty="0">
                <a:sym typeface="Wingdings" panose="05000000000000000000" pitchFamily="2" charset="2"/>
              </a:rPr>
              <a:t></a:t>
            </a:r>
            <a:r>
              <a:rPr lang="hu-HU" dirty="0"/>
              <a:t>vaskosabb lepedéknél kötőszöveti sejtek megjelenése és érképződés indul meg, sarjszövet alakul ki (szervül)</a:t>
            </a:r>
          </a:p>
          <a:p>
            <a:pPr marL="0" indent="0">
              <a:buNone/>
            </a:pPr>
            <a:r>
              <a:rPr lang="hu-HU" dirty="0">
                <a:sym typeface="Wingdings" panose="05000000000000000000" pitchFamily="2" charset="2"/>
              </a:rPr>
              <a:t></a:t>
            </a:r>
            <a:r>
              <a:rPr lang="hu-HU" dirty="0"/>
              <a:t>nyálkahártyák </a:t>
            </a:r>
            <a:r>
              <a:rPr lang="hu-HU" dirty="0" err="1"/>
              <a:t>pörkösítő</a:t>
            </a:r>
            <a:r>
              <a:rPr lang="hu-HU" dirty="0"/>
              <a:t> lobjainál olyan mély fekélyek is kialakulhatnak, hogy az üreges szerv perforációja, átlyukadása is bekövetkezhet </a:t>
            </a:r>
            <a:br>
              <a:rPr lang="hu-HU" dirty="0"/>
            </a:br>
            <a:br>
              <a:rPr lang="hu-HU" dirty="0"/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335919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Gennyes gyulladás (</a:t>
            </a:r>
            <a:r>
              <a:rPr lang="hu-HU" dirty="0" err="1"/>
              <a:t>inflammatio</a:t>
            </a:r>
            <a:r>
              <a:rPr lang="hu-HU" dirty="0"/>
              <a:t> </a:t>
            </a:r>
            <a:r>
              <a:rPr lang="hu-HU" dirty="0" err="1"/>
              <a:t>purulenta</a:t>
            </a:r>
            <a:r>
              <a:rPr lang="hu-HU" dirty="0"/>
              <a:t>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8546" y="1400530"/>
            <a:ext cx="11748654" cy="5332779"/>
          </a:xfrm>
        </p:spPr>
        <p:txBody>
          <a:bodyPr>
            <a:normAutofit/>
          </a:bodyPr>
          <a:lstStyle/>
          <a:p>
            <a:r>
              <a:rPr lang="hu-HU" dirty="0"/>
              <a:t>Az izzadmány jellege: A genny (</a:t>
            </a:r>
            <a:r>
              <a:rPr lang="hu-HU" dirty="0" err="1"/>
              <a:t>pus</a:t>
            </a:r>
            <a:r>
              <a:rPr lang="hu-HU" dirty="0"/>
              <a:t>) </a:t>
            </a:r>
            <a:r>
              <a:rPr lang="hu-HU" dirty="0" err="1"/>
              <a:t>sárgászöldcs</a:t>
            </a:r>
            <a:r>
              <a:rPr lang="hu-HU" dirty="0"/>
              <a:t> híg vagy sűrű folyadék, amely nagyszámú fehérvérsejtet, elhalt szö­vetelemeket és több-kevesebb baktériumot tartalmaz.</a:t>
            </a:r>
          </a:p>
          <a:p>
            <a:r>
              <a:rPr lang="hu-HU" dirty="0"/>
              <a:t>Oka gennykeltő baktériumokkal történő fertő­zés obligát (</a:t>
            </a:r>
            <a:r>
              <a:rPr lang="hu-HU" dirty="0" err="1"/>
              <a:t>Streptococcusok</a:t>
            </a:r>
            <a:r>
              <a:rPr lang="hu-HU" dirty="0"/>
              <a:t>, </a:t>
            </a:r>
            <a:r>
              <a:rPr lang="hu-HU" dirty="0" err="1"/>
              <a:t>Staphylococcusok</a:t>
            </a:r>
            <a:r>
              <a:rPr lang="hu-HU" dirty="0"/>
              <a:t>. </a:t>
            </a:r>
            <a:r>
              <a:rPr lang="hu-HU" dirty="0" err="1"/>
              <a:t>Meningococcus</a:t>
            </a:r>
            <a:r>
              <a:rPr lang="hu-HU" dirty="0"/>
              <a:t>) vagy fakultatív (E. coli, </a:t>
            </a:r>
            <a:r>
              <a:rPr lang="hu-HU" dirty="0" err="1"/>
              <a:t>Pseudomonas</a:t>
            </a:r>
            <a:r>
              <a:rPr lang="hu-HU" dirty="0"/>
              <a:t> stb.)</a:t>
            </a:r>
          </a:p>
          <a:p>
            <a:r>
              <a:rPr lang="hu-HU" dirty="0" err="1"/>
              <a:t>Suppuratio</a:t>
            </a:r>
            <a:r>
              <a:rPr lang="hu-HU" dirty="0"/>
              <a:t>: a gennyes gyulladás helyén a sejtek elpusztulnak, a terület gennyesen beolvad</a:t>
            </a:r>
          </a:p>
        </p:txBody>
      </p:sp>
    </p:spTree>
    <p:extLst>
      <p:ext uri="{BB962C8B-B14F-4D97-AF65-F5344CB8AC3E}">
        <p14:creationId xmlns:p14="http://schemas.microsoft.com/office/powerpoint/2010/main" val="11679460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gennyes gyulladás előfordulása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74073" y="762000"/>
            <a:ext cx="11180617" cy="5569527"/>
          </a:xfrm>
        </p:spPr>
        <p:txBody>
          <a:bodyPr>
            <a:normAutofit fontScale="92500"/>
          </a:bodyPr>
          <a:lstStyle/>
          <a:p>
            <a:r>
              <a:rPr lang="hu-HU" dirty="0"/>
              <a:t>Bőr és bőrfüggelékek: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pustula</a:t>
            </a:r>
            <a:r>
              <a:rPr lang="hu-HU" dirty="0"/>
              <a:t>: a bőrben lévő </a:t>
            </a:r>
            <a:r>
              <a:rPr lang="hu-HU" dirty="0" err="1"/>
              <a:t>gennytartalmú</a:t>
            </a:r>
            <a:r>
              <a:rPr lang="hu-HU" dirty="0"/>
              <a:t> hólyag. Ha felszínes, akkor nyom nélkül gyógyulhat, ha az irhába is beterjed (ilyenek voltak a fekete himlős hólyagok), helyén kis behúzó-</a:t>
            </a:r>
          </a:p>
          <a:p>
            <a:pPr marL="0" indent="0">
              <a:buNone/>
            </a:pPr>
            <a:r>
              <a:rPr lang="hu-HU" dirty="0"/>
              <a:t>dás marad vissza.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impetigo</a:t>
            </a:r>
            <a:r>
              <a:rPr lang="hu-HU" dirty="0"/>
              <a:t>: általában </a:t>
            </a:r>
            <a:r>
              <a:rPr lang="hu-HU" dirty="0" err="1"/>
              <a:t>Streptococcusok</a:t>
            </a:r>
            <a:r>
              <a:rPr lang="hu-HU" dirty="0"/>
              <a:t> okozta felszínes gennyes bőrgyulladás.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folliculitis</a:t>
            </a:r>
            <a:r>
              <a:rPr lang="hu-HU" dirty="0"/>
              <a:t>: a szőrtüszők felszínes gyulladása.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acne</a:t>
            </a:r>
            <a:r>
              <a:rPr lang="hu-HU" dirty="0"/>
              <a:t>: a faggyúmirigyek gennyes gyulladása,• </a:t>
            </a:r>
            <a:r>
              <a:rPr lang="hu-HU" dirty="0" err="1"/>
              <a:t>furunculus</a:t>
            </a:r>
            <a:r>
              <a:rPr lang="hu-HU" dirty="0"/>
              <a:t>: a szőrtüszők és a faggyúmirigyek mélyre terjedő gennyedése,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carbunculus</a:t>
            </a:r>
            <a:r>
              <a:rPr lang="hu-HU" dirty="0"/>
              <a:t>: több, egymás mellett lévő, egybeolvadó </a:t>
            </a:r>
            <a:r>
              <a:rPr lang="hu-HU" dirty="0" err="1"/>
              <a:t>furunculus</a:t>
            </a:r>
            <a:r>
              <a:rPr lang="hu-HU" dirty="0"/>
              <a:t>,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hidradenitis</a:t>
            </a:r>
            <a:r>
              <a:rPr lang="hu-HU" dirty="0"/>
              <a:t>: a hónaljárok sajátos mirigyeinek gennyes gyulladása,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erysipelas</a:t>
            </a:r>
            <a:r>
              <a:rPr lang="hu-HU" dirty="0"/>
              <a:t> (orbánc): </a:t>
            </a:r>
            <a:r>
              <a:rPr lang="hu-HU" dirty="0" err="1"/>
              <a:t>lapszerú'en</a:t>
            </a:r>
            <a:r>
              <a:rPr lang="hu-HU" dirty="0"/>
              <a:t> terjedő savós-gennyes bőrgyulladás </a:t>
            </a:r>
            <a:r>
              <a:rPr lang="hu-HU" dirty="0" err="1"/>
              <a:t>Streptococcus</a:t>
            </a:r>
            <a:r>
              <a:rPr lang="hu-HU" dirty="0"/>
              <a:t>-fertő-</a:t>
            </a:r>
          </a:p>
          <a:p>
            <a:pPr marL="0" indent="0">
              <a:buNone/>
            </a:pPr>
            <a:r>
              <a:rPr lang="hu-HU" dirty="0" err="1"/>
              <a:t>zés</a:t>
            </a:r>
            <a:r>
              <a:rPr lang="hu-HU" dirty="0"/>
              <a:t> következtében,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phlegmone</a:t>
            </a:r>
            <a:r>
              <a:rPr lang="hu-HU" dirty="0"/>
              <a:t>: a bőr és az izomszövet közötti vagy laza rostos kötőszövetben kialakuló éles</a:t>
            </a:r>
          </a:p>
          <a:p>
            <a:pPr marL="0" indent="0">
              <a:buNone/>
            </a:pPr>
            <a:r>
              <a:rPr lang="hu-HU" dirty="0"/>
              <a:t>határ nélküli gennyedés. </a:t>
            </a:r>
          </a:p>
        </p:txBody>
      </p:sp>
    </p:spTree>
    <p:extLst>
      <p:ext uri="{BB962C8B-B14F-4D97-AF65-F5344CB8AC3E}">
        <p14:creationId xmlns:p14="http://schemas.microsoft.com/office/powerpoint/2010/main" val="1581084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-18906" y="0"/>
            <a:ext cx="9404723" cy="1400530"/>
          </a:xfrm>
        </p:spPr>
        <p:txBody>
          <a:bodyPr/>
          <a:lstStyle/>
          <a:p>
            <a:r>
              <a:rPr lang="hu-HU" dirty="0"/>
              <a:t>A gennyes gyulladás előfordulása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3964" y="762000"/>
            <a:ext cx="11845636" cy="5763491"/>
          </a:xfrm>
        </p:spPr>
        <p:txBody>
          <a:bodyPr>
            <a:normAutofit/>
          </a:bodyPr>
          <a:lstStyle/>
          <a:p>
            <a:r>
              <a:rPr lang="hu-HU" dirty="0"/>
              <a:t>Nyálkahártyák: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dirty="0" err="1"/>
              <a:t>blennorrhoea</a:t>
            </a:r>
            <a:r>
              <a:rPr lang="hu-HU" dirty="0"/>
              <a:t>: gennycsorgás. Leginkább a vírusfertőzés okozta hurutok alakulnak át bakteriális felülfertőzéskor gennyes jellegű gyulladássá.</a:t>
            </a:r>
          </a:p>
          <a:p>
            <a:pPr marL="0" indent="0">
              <a:buNone/>
            </a:pPr>
            <a:r>
              <a:rPr lang="hu-HU" dirty="0"/>
              <a:t>Savós hártyákkal bélelt üregek:</a:t>
            </a:r>
          </a:p>
          <a:p>
            <a:pPr marL="0" indent="0">
              <a:buNone/>
            </a:pPr>
            <a:r>
              <a:rPr lang="hu-HU" dirty="0"/>
              <a:t>• A genny felszaporodását ezekben a résekben e m p y e m á n a k nevezzük. Ha a lemezek kö­zött esetleg már összenövések voltak, a gennygyülem lehet körülírt, zárt is. </a:t>
            </a:r>
            <a:r>
              <a:rPr lang="hu-HU" dirty="0" err="1"/>
              <a:t>Empyema</a:t>
            </a:r>
            <a:r>
              <a:rPr lang="hu-HU" dirty="0"/>
              <a:t> szinte bármely savós üregben előfordulhat: a mellüregben (</a:t>
            </a:r>
            <a:r>
              <a:rPr lang="hu-HU" dirty="0" err="1"/>
              <a:t>pyothorax</a:t>
            </a:r>
            <a:r>
              <a:rPr lang="hu-HU" dirty="0"/>
              <a:t>), hasüregben (</a:t>
            </a:r>
            <a:r>
              <a:rPr lang="hu-HU" dirty="0" err="1"/>
              <a:t>pyoperitoneum</a:t>
            </a:r>
            <a:r>
              <a:rPr lang="hu-HU" dirty="0"/>
              <a:t>), a szívburokban, orrmelléküregekben, dobüregben, a féregnyúlványban, epehólyagban, vesemedencében, ízületi üregekben, összenövések miatt lezáródott petevezetékben.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935541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Tályog (</a:t>
            </a:r>
            <a:r>
              <a:rPr lang="hu-HU" dirty="0" err="1"/>
              <a:t>abscessus</a:t>
            </a:r>
            <a:r>
              <a:rPr lang="hu-HU" dirty="0"/>
              <a:t>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77091" y="900546"/>
            <a:ext cx="11526981" cy="5805054"/>
          </a:xfrm>
        </p:spPr>
        <p:txBody>
          <a:bodyPr/>
          <a:lstStyle/>
          <a:p>
            <a:r>
              <a:rPr lang="hu-HU" dirty="0"/>
              <a:t>gennyes beolvadás révén keletkező, </a:t>
            </a:r>
            <a:r>
              <a:rPr lang="hu-HU" dirty="0" err="1"/>
              <a:t>gennyel</a:t>
            </a:r>
            <a:r>
              <a:rPr lang="hu-HU" dirty="0"/>
              <a:t> telt üreg</a:t>
            </a:r>
          </a:p>
          <a:p>
            <a:r>
              <a:rPr lang="hu-HU" dirty="0"/>
              <a:t>legtöbbször </a:t>
            </a:r>
            <a:r>
              <a:rPr lang="hu-HU" dirty="0" err="1"/>
              <a:t>Staphylococcus</a:t>
            </a:r>
            <a:r>
              <a:rPr lang="hu-HU" dirty="0"/>
              <a:t>-fertőzésekben</a:t>
            </a:r>
          </a:p>
          <a:p>
            <a:r>
              <a:rPr lang="hu-HU" dirty="0"/>
              <a:t>Akut tályog növekedése során spontán áttörhet </a:t>
            </a:r>
            <a:r>
              <a:rPr lang="hu-HU" dirty="0">
                <a:sym typeface="Wingdings" panose="05000000000000000000" pitchFamily="2" charset="2"/>
              </a:rPr>
              <a:t> sebészi bemetszés</a:t>
            </a:r>
          </a:p>
          <a:p>
            <a:pPr marL="0" indent="0">
              <a:buNone/>
            </a:pPr>
            <a:endParaRPr lang="hu-HU" dirty="0"/>
          </a:p>
        </p:txBody>
      </p:sp>
      <p:cxnSp>
        <p:nvCxnSpPr>
          <p:cNvPr id="5" name="Egyenes összekötő nyíllal 4"/>
          <p:cNvCxnSpPr/>
          <p:nvPr/>
        </p:nvCxnSpPr>
        <p:spPr>
          <a:xfrm>
            <a:off x="3255818" y="2133600"/>
            <a:ext cx="0" cy="41563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zövegdoboz 6"/>
          <p:cNvSpPr txBox="1"/>
          <p:nvPr/>
        </p:nvSpPr>
        <p:spPr>
          <a:xfrm>
            <a:off x="2327564" y="2549236"/>
            <a:ext cx="2230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felszínre töréskor kialakuló járatot </a:t>
            </a:r>
            <a:r>
              <a:rPr lang="hu-HU" b="1" dirty="0"/>
              <a:t>fisztulának </a:t>
            </a:r>
            <a:r>
              <a:rPr lang="hu-HU" dirty="0"/>
              <a:t>nevezzük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277091" y="5278581"/>
            <a:ext cx="92686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/>
              <a:t>Kiürülés vagy kiürítés nélkül a legtöbb tályog krónikussá válik, ilyenkor már önálló kötőszövetei</a:t>
            </a:r>
          </a:p>
          <a:p>
            <a:r>
              <a:rPr lang="hu-HU"/>
              <a:t>fal fejlődik ki körülötte. Amíg a tályog baktériumokat tartalmaz, addig folyamatosan növekszik</a:t>
            </a:r>
            <a:endParaRPr lang="hu-HU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968" y="2549236"/>
            <a:ext cx="2740649" cy="1825272"/>
          </a:xfrm>
          <a:prstGeom prst="rect">
            <a:avLst/>
          </a:prstGeom>
        </p:spPr>
      </p:pic>
      <p:sp>
        <p:nvSpPr>
          <p:cNvPr id="10" name="Szövegdoboz 9"/>
          <p:cNvSpPr txBox="1"/>
          <p:nvPr/>
        </p:nvSpPr>
        <p:spPr>
          <a:xfrm>
            <a:off x="7675418" y="4585855"/>
            <a:ext cx="2798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tx2">
                    <a:lumMod val="90000"/>
                  </a:schemeClr>
                </a:solidFill>
              </a:rPr>
              <a:t>https://www.darfu.hu/betegsegek/talyog.html</a:t>
            </a:r>
          </a:p>
        </p:txBody>
      </p:sp>
    </p:spTree>
    <p:extLst>
      <p:ext uri="{BB962C8B-B14F-4D97-AF65-F5344CB8AC3E}">
        <p14:creationId xmlns:p14="http://schemas.microsoft.com/office/powerpoint/2010/main" val="419789964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gennyes gyulladások következményei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4691" y="1400530"/>
            <a:ext cx="11901053" cy="5263506"/>
          </a:xfrm>
        </p:spPr>
        <p:txBody>
          <a:bodyPr/>
          <a:lstStyle/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sz="2400" dirty="0"/>
              <a:t>• A gennyesen beolvadt szövetek elpusztulnak, pótlásuk rendszerint csak hegesedéssel történik.</a:t>
            </a:r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dirty="0"/>
              <a:t>• Szepszis: vérmérgezés. A </a:t>
            </a:r>
            <a:r>
              <a:rPr lang="hu-HU" sz="2400" dirty="0" err="1"/>
              <a:t>gennykcltő</a:t>
            </a:r>
            <a:r>
              <a:rPr lang="hu-HU" sz="2400" dirty="0"/>
              <a:t> baktériumok a szervezet különböző </a:t>
            </a:r>
            <a:r>
              <a:rPr lang="hu-HU" sz="2400" dirty="0" err="1"/>
              <a:t>szöveteibe</a:t>
            </a:r>
            <a:r>
              <a:rPr lang="hu-HU" sz="2400" dirty="0"/>
              <a:t> kerülnek, és ott másodlagos tályogokat hoznak létre. A kórokozók és a gennysejtek a szervezet védekezőképességének hiányában a vérben nagymértékben felszaporodnak.</a:t>
            </a:r>
          </a:p>
        </p:txBody>
      </p:sp>
    </p:spTree>
    <p:extLst>
      <p:ext uri="{BB962C8B-B14F-4D97-AF65-F5344CB8AC3E}">
        <p14:creationId xmlns:p14="http://schemas.microsoft.com/office/powerpoint/2010/main" val="36353900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106355"/>
            <a:ext cx="9404723" cy="1400530"/>
          </a:xfrm>
        </p:spPr>
        <p:txBody>
          <a:bodyPr/>
          <a:lstStyle/>
          <a:p>
            <a:r>
              <a:rPr lang="hu-HU" dirty="0"/>
              <a:t>Eves-üszkös gyulladás (</a:t>
            </a:r>
            <a:r>
              <a:rPr lang="hu-HU" dirty="0" err="1"/>
              <a:t>inflammatio</a:t>
            </a:r>
            <a:r>
              <a:rPr lang="hu-HU" dirty="0"/>
              <a:t> </a:t>
            </a:r>
            <a:r>
              <a:rPr lang="hu-HU" dirty="0" err="1"/>
              <a:t>ichorosa</a:t>
            </a:r>
            <a:r>
              <a:rPr lang="hu-HU" dirty="0"/>
              <a:t> </a:t>
            </a:r>
            <a:r>
              <a:rPr lang="hu-HU" dirty="0" err="1"/>
              <a:t>seu</a:t>
            </a:r>
            <a:r>
              <a:rPr lang="hu-HU" dirty="0"/>
              <a:t> </a:t>
            </a:r>
            <a:r>
              <a:rPr lang="hu-HU" dirty="0" err="1"/>
              <a:t>gangrenosa</a:t>
            </a:r>
            <a:r>
              <a:rPr lang="hu-HU" dirty="0"/>
              <a:t>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4691" y="2102631"/>
            <a:ext cx="11804073" cy="5198714"/>
          </a:xfrm>
        </p:spPr>
        <p:txBody>
          <a:bodyPr/>
          <a:lstStyle/>
          <a:p>
            <a:r>
              <a:rPr lang="hu-HU" dirty="0"/>
              <a:t>Az izzadmány jellege: a gyulladás legsúlyosabb formái, mivel kiterjedt szövetpusztulások jellemzik őket</a:t>
            </a:r>
          </a:p>
          <a:p>
            <a:r>
              <a:rPr lang="hu-HU" dirty="0"/>
              <a:t>híg, zöldesbarna, bűzös </a:t>
            </a:r>
            <a:r>
              <a:rPr lang="hu-HU" dirty="0" err="1"/>
              <a:t>váladékozás</a:t>
            </a:r>
            <a:r>
              <a:rPr lang="hu-HU" dirty="0"/>
              <a:t> figyelhető meg</a:t>
            </a:r>
          </a:p>
          <a:p>
            <a:r>
              <a:rPr lang="hu-HU" dirty="0"/>
              <a:t>üszkös gyulladásban kifejezetten a szövetpusztulás dominál</a:t>
            </a:r>
          </a:p>
          <a:p>
            <a:r>
              <a:rPr lang="hu-HU" dirty="0"/>
              <a:t>Leggyakrabban nyálkahártyával fedett felszíneken</a:t>
            </a:r>
          </a:p>
          <a:p>
            <a:r>
              <a:rPr lang="hu-HU" dirty="0"/>
              <a:t>Gázgangréna (sercegő üszök): Általában földdel szennyezett sérülésekben, </a:t>
            </a:r>
            <a:r>
              <a:rPr lang="hu-HU" dirty="0" err="1"/>
              <a:t>Clostridiumokkal</a:t>
            </a:r>
            <a:r>
              <a:rPr lang="hu-HU" dirty="0"/>
              <a:t> történt fertőzés következtében alakul ki</a:t>
            </a:r>
          </a:p>
          <a:p>
            <a:r>
              <a:rPr lang="hu-HU" dirty="0"/>
              <a:t>Az üszkös gyulladások következményei: Súlyos helyi szövetelhalás, a felszabaduló toxinok miatt pedig általános mérgezéses állapot alakulhat ki.</a:t>
            </a:r>
          </a:p>
        </p:txBody>
      </p:sp>
    </p:spTree>
    <p:extLst>
      <p:ext uri="{BB962C8B-B14F-4D97-AF65-F5344CB8AC3E}">
        <p14:creationId xmlns:p14="http://schemas.microsoft.com/office/powerpoint/2010/main" val="26168701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Vérzéses gyulladás (</a:t>
            </a:r>
            <a:r>
              <a:rPr lang="hu-HU" dirty="0" err="1"/>
              <a:t>inflammatio</a:t>
            </a:r>
            <a:r>
              <a:rPr lang="hu-HU" dirty="0"/>
              <a:t> </a:t>
            </a:r>
            <a:r>
              <a:rPr lang="hu-HU" dirty="0" err="1"/>
              <a:t>haemorrhagica</a:t>
            </a:r>
            <a:r>
              <a:rPr lang="hu-HU" dirty="0"/>
              <a:t>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07818" y="1400530"/>
            <a:ext cx="11817927" cy="5235797"/>
          </a:xfrm>
        </p:spPr>
        <p:txBody>
          <a:bodyPr/>
          <a:lstStyle/>
          <a:p>
            <a:r>
              <a:rPr lang="hu-HU" dirty="0"/>
              <a:t>Az izzadmány jellege:</a:t>
            </a:r>
          </a:p>
          <a:p>
            <a:r>
              <a:rPr lang="hu-HU" dirty="0"/>
              <a:t>Ezekben a gyulladásokban az erek áteresztőképessége olyan mértékben fokozódik, hogy vörösvértestek is átlépnek az érfalon, az </a:t>
            </a:r>
            <a:r>
              <a:rPr lang="hu-HU" dirty="0" err="1"/>
              <a:t>exsudatum</a:t>
            </a:r>
            <a:r>
              <a:rPr lang="hu-HU" dirty="0"/>
              <a:t> véressé válik.</a:t>
            </a:r>
          </a:p>
        </p:txBody>
      </p:sp>
    </p:spTree>
    <p:extLst>
      <p:ext uri="{BB962C8B-B14F-4D97-AF65-F5344CB8AC3E}">
        <p14:creationId xmlns:p14="http://schemas.microsoft.com/office/powerpoint/2010/main" val="181073546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krónikus gyulladások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60218" y="845127"/>
            <a:ext cx="10723418" cy="5832763"/>
          </a:xfrm>
        </p:spPr>
        <p:txBody>
          <a:bodyPr>
            <a:normAutofit/>
          </a:bodyPr>
          <a:lstStyle/>
          <a:p>
            <a:r>
              <a:rPr lang="hu-HU" dirty="0"/>
              <a:t>A legtöbb krónikus gyulladás meggyógyulni nem tudó akut vagy </a:t>
            </a:r>
            <a:r>
              <a:rPr lang="hu-HU" dirty="0" err="1"/>
              <a:t>szubakut</a:t>
            </a:r>
            <a:r>
              <a:rPr lang="hu-HU" dirty="0"/>
              <a:t> gyulladásból alakul ki.</a:t>
            </a:r>
          </a:p>
          <a:p>
            <a:endParaRPr lang="hu-HU" dirty="0"/>
          </a:p>
          <a:p>
            <a:pPr marL="0" indent="0">
              <a:buNone/>
            </a:pPr>
            <a:r>
              <a:rPr lang="hu-HU" b="1" dirty="0"/>
              <a:t>Akadályozhatja az akut gyulladás gyógyulását:</a:t>
            </a:r>
          </a:p>
          <a:p>
            <a:pPr marL="0" indent="0">
              <a:buNone/>
            </a:pPr>
            <a:r>
              <a:rPr lang="hu-HU" dirty="0"/>
              <a:t>• Visszamaradó </a:t>
            </a:r>
            <a:r>
              <a:rPr lang="hu-HU" dirty="0" err="1"/>
              <a:t>exsudatum</a:t>
            </a:r>
            <a:r>
              <a:rPr lang="hu-HU" dirty="0"/>
              <a:t> vagy idegen anyag </a:t>
            </a:r>
          </a:p>
          <a:p>
            <a:pPr marL="0" indent="0">
              <a:buNone/>
            </a:pPr>
            <a:r>
              <a:rPr lang="hu-HU" dirty="0"/>
              <a:t>• Kedvezőtlen környezeti feltételek</a:t>
            </a:r>
          </a:p>
          <a:p>
            <a:pPr marL="0" indent="0">
              <a:buNone/>
            </a:pPr>
            <a:r>
              <a:rPr lang="hu-HU" dirty="0"/>
              <a:t>• A szervezet válaszreakcióinak elégtelensége</a:t>
            </a:r>
          </a:p>
          <a:p>
            <a:pPr marL="0" indent="0">
              <a:buNone/>
            </a:pPr>
            <a:r>
              <a:rPr lang="hu-HU" b="1" dirty="0"/>
              <a:t>Ha a folyamat eleve krónikusként indul:</a:t>
            </a:r>
          </a:p>
          <a:p>
            <a:pPr marL="0" indent="0">
              <a:buNone/>
            </a:pPr>
            <a:r>
              <a:rPr lang="hu-HU" dirty="0"/>
              <a:t>• Idegen anyagok</a:t>
            </a:r>
          </a:p>
          <a:p>
            <a:pPr marL="0" indent="0">
              <a:buNone/>
            </a:pPr>
            <a:r>
              <a:rPr lang="hu-HU" dirty="0"/>
              <a:t>• Gyakoriak az idegen testek a testnyílásokban is</a:t>
            </a:r>
          </a:p>
          <a:p>
            <a:pPr marL="0" indent="0">
              <a:buNone/>
            </a:pPr>
            <a:r>
              <a:rPr lang="hu-HU" dirty="0"/>
              <a:t>• Többféle immuneredetű betegség is ebbe a csoportba sorolható</a:t>
            </a:r>
          </a:p>
        </p:txBody>
      </p:sp>
    </p:spTree>
    <p:extLst>
      <p:ext uri="{BB962C8B-B14F-4D97-AF65-F5344CB8AC3E}">
        <p14:creationId xmlns:p14="http://schemas.microsoft.com/office/powerpoint/2010/main" val="9647561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0986655" cy="1400530"/>
          </a:xfrm>
        </p:spPr>
        <p:txBody>
          <a:bodyPr/>
          <a:lstStyle/>
          <a:p>
            <a:r>
              <a:rPr lang="hu-HU" dirty="0"/>
              <a:t>A krónikus gyulladások kórtani típusai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3964" y="817418"/>
            <a:ext cx="11720945" cy="588818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/>
              <a:t>A kórtani képet uraló jellegzetességek alapján a krónikus gyulladásoknak három fő típusát különítjük el: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b="1" u="sng" dirty="0" err="1"/>
              <a:t>Exsudatív</a:t>
            </a:r>
            <a:r>
              <a:rPr lang="hu-HU" u="sng" dirty="0"/>
              <a:t> </a:t>
            </a:r>
            <a:r>
              <a:rPr lang="hu-HU" b="1" u="sng" dirty="0"/>
              <a:t>jellegű gyulladás</a:t>
            </a:r>
            <a:r>
              <a:rPr lang="hu-HU" dirty="0"/>
              <a:t>: Leggyakoribb formája az idült tályog, amelynek belső membránja folyamatosan termeli a gennyes </a:t>
            </a:r>
            <a:r>
              <a:rPr lang="hu-HU" dirty="0" err="1"/>
              <a:t>exsudatumot</a:t>
            </a:r>
            <a:r>
              <a:rPr lang="hu-HU" dirty="0"/>
              <a:t>. </a:t>
            </a:r>
            <a:r>
              <a:rPr lang="hu-HU" dirty="0" err="1"/>
              <a:t>Exsudatív</a:t>
            </a:r>
            <a:r>
              <a:rPr lang="hu-HU" dirty="0"/>
              <a:t> jellegűek a nyálkahártyák bizonyos krónikus hurutjai, ahol tartós </a:t>
            </a:r>
            <a:r>
              <a:rPr lang="hu-HU" dirty="0" err="1"/>
              <a:t>váladékozás</a:t>
            </a:r>
            <a:r>
              <a:rPr lang="hu-HU" dirty="0"/>
              <a:t> alakul ki.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b="1" u="sng" dirty="0" err="1"/>
              <a:t>Alteratív</a:t>
            </a:r>
            <a:r>
              <a:rPr lang="hu-HU" b="1" u="sng" dirty="0"/>
              <a:t> jellegű gyulladás: </a:t>
            </a:r>
            <a:r>
              <a:rPr lang="hu-HU" dirty="0"/>
              <a:t>A gyulladásban az </a:t>
            </a:r>
            <a:r>
              <a:rPr lang="hu-HU" dirty="0" err="1"/>
              <a:t>elfajulásos</a:t>
            </a:r>
            <a:r>
              <a:rPr lang="hu-HU" dirty="0"/>
              <a:t> és elhalásos jelenségek dominálnak. Az elpusztult szövetek helyén idővel az alapszövet szerkezetének átépülése és </a:t>
            </a:r>
            <a:r>
              <a:rPr lang="hu-HU" dirty="0" err="1"/>
              <a:t>maszszív</a:t>
            </a:r>
            <a:r>
              <a:rPr lang="hu-HU" dirty="0"/>
              <a:t> kötőszövetes átalakulás indul meg. így alakul ki pl. a májcirrózis.</a:t>
            </a:r>
          </a:p>
          <a:p>
            <a:pPr marL="0" indent="0">
              <a:buNone/>
            </a:pPr>
            <a:r>
              <a:rPr lang="hu-HU" dirty="0"/>
              <a:t>• </a:t>
            </a:r>
            <a:r>
              <a:rPr lang="hu-HU" b="1" u="sng" dirty="0"/>
              <a:t>Idült produktív gyulladás: </a:t>
            </a:r>
            <a:r>
              <a:rPr lang="hu-HU" dirty="0"/>
              <a:t>Sejtdús sarjszövet képződése </a:t>
            </a:r>
            <a:r>
              <a:rPr lang="hu-HU" dirty="0" err="1"/>
              <a:t>jellemzi</a:t>
            </a:r>
            <a:r>
              <a:rPr lang="hu-HU" dirty="0"/>
              <a:t>, és a folyamat itt is </a:t>
            </a:r>
            <a:r>
              <a:rPr lang="hu-HU" dirty="0" err="1"/>
              <a:t>fibrosisba</a:t>
            </a:r>
            <a:r>
              <a:rPr lang="hu-HU" dirty="0"/>
              <a:t> megy át. Sajátos formája a </a:t>
            </a:r>
            <a:r>
              <a:rPr lang="hu-HU" dirty="0" err="1"/>
              <a:t>granulomás</a:t>
            </a:r>
            <a:r>
              <a:rPr lang="hu-HU" dirty="0"/>
              <a:t> gyulladás. A következő betegségekben találunk </a:t>
            </a:r>
            <a:r>
              <a:rPr lang="hu-HU" dirty="0" err="1"/>
              <a:t>granulomákat</a:t>
            </a:r>
            <a:r>
              <a:rPr lang="hu-HU" dirty="0"/>
              <a:t>: tuberkulózis, gombás fertőzések, reumás betegségek, idegen testek.</a:t>
            </a:r>
          </a:p>
        </p:txBody>
      </p:sp>
    </p:spTree>
    <p:extLst>
      <p:ext uri="{BB962C8B-B14F-4D97-AF65-F5344CB8AC3E}">
        <p14:creationId xmlns:p14="http://schemas.microsoft.com/office/powerpoint/2010/main" val="2874274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0049853" cy="1400530"/>
          </a:xfrm>
        </p:spPr>
        <p:txBody>
          <a:bodyPr/>
          <a:lstStyle/>
          <a:p>
            <a:r>
              <a:rPr lang="hu-HU" dirty="0"/>
              <a:t>Betegségek lefolyásának jellegzetességei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9253" y="1528483"/>
            <a:ext cx="11631053" cy="5087470"/>
          </a:xfrm>
        </p:spPr>
        <p:txBody>
          <a:bodyPr/>
          <a:lstStyle/>
          <a:p>
            <a:r>
              <a:rPr lang="hu-HU" dirty="0" err="1"/>
              <a:t>Patogenezis</a:t>
            </a:r>
            <a:r>
              <a:rPr lang="hu-HU" dirty="0"/>
              <a:t>: a kórélettan azon része, amely a kórfolyamatok kialakulásának mechanizmusát vizsgálja</a:t>
            </a:r>
          </a:p>
          <a:p>
            <a:r>
              <a:rPr lang="hu-HU" dirty="0" err="1"/>
              <a:t>Patogenezis</a:t>
            </a:r>
            <a:r>
              <a:rPr lang="hu-HU" dirty="0"/>
              <a:t> vizsgálja: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/>
              <a:t>a kórok behatolási helyét,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/>
              <a:t>elsődleges lokalizációját,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/>
              <a:t>általános hatásait,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/>
              <a:t>a folyamat terjedését,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/>
              <a:t>lefolyását,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/>
              <a:t>szakaszait,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/>
              <a:t>kimenetelét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/>
              <a:t>szövődményeit</a:t>
            </a:r>
          </a:p>
        </p:txBody>
      </p:sp>
    </p:spTree>
    <p:extLst>
      <p:ext uri="{BB962C8B-B14F-4D97-AF65-F5344CB8AC3E}">
        <p14:creationId xmlns:p14="http://schemas.microsoft.com/office/powerpoint/2010/main" val="271293389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A krónikus gyulladások következményei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836" y="1400530"/>
            <a:ext cx="11901055" cy="5346634"/>
          </a:xfrm>
        </p:spPr>
        <p:txBody>
          <a:bodyPr>
            <a:normAutofit/>
          </a:bodyPr>
          <a:lstStyle/>
          <a:p>
            <a:r>
              <a:rPr lang="hu-HU" dirty="0"/>
              <a:t>minden krónikus gyulladásban megfigyelhető szövetelhalás</a:t>
            </a:r>
          </a:p>
          <a:p>
            <a:r>
              <a:rPr lang="hu-HU" dirty="0"/>
              <a:t>enyhébb formákban kötőszövet felszaporodás, ezt a folyamatot nevezzük szklerózisnak, vagy </a:t>
            </a:r>
            <a:r>
              <a:rPr lang="hu-HU" dirty="0" err="1"/>
              <a:t>fibrosisnak</a:t>
            </a:r>
            <a:endParaRPr lang="hu-HU" dirty="0"/>
          </a:p>
          <a:p>
            <a:r>
              <a:rPr lang="hu-HU" dirty="0"/>
              <a:t>sú­lyos fokú sejtpusztulásnál az eredeti szerkezetben </a:t>
            </a:r>
            <a:r>
              <a:rPr lang="hu-HU" b="1" dirty="0"/>
              <a:t>hegesedés</a:t>
            </a:r>
            <a:r>
              <a:rPr lang="hu-HU" dirty="0"/>
              <a:t> jön létre</a:t>
            </a:r>
          </a:p>
          <a:p>
            <a:pPr marL="0" indent="0">
              <a:buNone/>
            </a:pPr>
            <a:r>
              <a:rPr lang="hu-HU" dirty="0"/>
              <a:t>morfológiai és funkcionális következményei:</a:t>
            </a:r>
          </a:p>
          <a:p>
            <a:pPr marL="0" indent="0">
              <a:buNone/>
            </a:pPr>
            <a:r>
              <a:rPr lang="hu-HU" dirty="0"/>
              <a:t>• a felszínek összetapadhatnak (adhézió),</a:t>
            </a:r>
          </a:p>
          <a:p>
            <a:pPr marL="0" indent="0">
              <a:buNone/>
            </a:pPr>
            <a:r>
              <a:rPr lang="hu-HU" dirty="0"/>
              <a:t>• a járatok beszűkülhetnek (</a:t>
            </a:r>
            <a:r>
              <a:rPr lang="hu-HU" dirty="0" err="1"/>
              <a:t>stenosis</a:t>
            </a:r>
            <a:r>
              <a:rPr lang="hu-HU" dirty="0"/>
              <a:t>, </a:t>
            </a:r>
            <a:r>
              <a:rPr lang="hu-HU" dirty="0" err="1"/>
              <a:t>strictura</a:t>
            </a:r>
            <a:r>
              <a:rPr lang="hu-HU" dirty="0"/>
              <a:t>),</a:t>
            </a:r>
          </a:p>
          <a:p>
            <a:pPr marL="0" indent="0">
              <a:buNone/>
            </a:pPr>
            <a:r>
              <a:rPr lang="hu-HU" dirty="0"/>
              <a:t>• a képletek </a:t>
            </a:r>
            <a:r>
              <a:rPr lang="hu-HU" dirty="0" err="1"/>
              <a:t>deformálódhatnak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840117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025236"/>
          </a:xfrm>
        </p:spPr>
        <p:txBody>
          <a:bodyPr/>
          <a:lstStyle/>
          <a:p>
            <a:r>
              <a:rPr lang="hu-HU" dirty="0"/>
              <a:t>A legfontosabb krónikus gyulladások: a tbc és a </a:t>
            </a:r>
            <a:r>
              <a:rPr lang="hu-HU" dirty="0" err="1"/>
              <a:t>lues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66255" y="1440874"/>
            <a:ext cx="11887199" cy="5306290"/>
          </a:xfrm>
        </p:spPr>
        <p:txBody>
          <a:bodyPr/>
          <a:lstStyle/>
          <a:p>
            <a:r>
              <a:rPr lang="hu-HU" dirty="0"/>
              <a:t>TBC:</a:t>
            </a:r>
          </a:p>
          <a:p>
            <a:r>
              <a:rPr lang="hu-HU" dirty="0"/>
              <a:t>esetek 90%-</a:t>
            </a:r>
            <a:r>
              <a:rPr lang="hu-HU" dirty="0" err="1"/>
              <a:t>ában</a:t>
            </a:r>
            <a:r>
              <a:rPr lang="hu-HU" dirty="0"/>
              <a:t> a légutakon át történik a bakteriális fertőzés, cseppfertőzés és porrészecskék révén</a:t>
            </a:r>
          </a:p>
          <a:p>
            <a:r>
              <a:rPr lang="hu-HU" dirty="0"/>
              <a:t>a </a:t>
            </a:r>
            <a:r>
              <a:rPr lang="hu-HU" dirty="0" err="1"/>
              <a:t>mycobacteriumok</a:t>
            </a:r>
            <a:r>
              <a:rPr lang="hu-HU" dirty="0"/>
              <a:t> ún. </a:t>
            </a:r>
            <a:r>
              <a:rPr lang="hu-HU" dirty="0" err="1"/>
              <a:t>lipoid</a:t>
            </a:r>
            <a:r>
              <a:rPr lang="hu-HU" dirty="0"/>
              <a:t> frakciójának hatására a </a:t>
            </a:r>
            <a:r>
              <a:rPr lang="hu-HU" dirty="0" err="1"/>
              <a:t>granulomás</a:t>
            </a:r>
            <a:r>
              <a:rPr lang="hu-HU" dirty="0"/>
              <a:t> gyulladásoknál már leírt szöveti átalakulás indul meg. Az említett </a:t>
            </a:r>
            <a:r>
              <a:rPr lang="hu-HU" dirty="0" err="1"/>
              <a:t>epitheloid</a:t>
            </a:r>
            <a:r>
              <a:rPr lang="hu-HU" dirty="0"/>
              <a:t> sejtekből, óriássejtekből és</a:t>
            </a:r>
          </a:p>
          <a:p>
            <a:r>
              <a:rPr lang="hu-HU" dirty="0" err="1"/>
              <a:t>lymphocytákból</a:t>
            </a:r>
            <a:r>
              <a:rPr lang="hu-HU" dirty="0"/>
              <a:t> álló képletről, az elemi gümőről vagy </a:t>
            </a:r>
            <a:r>
              <a:rPr lang="hu-HU" dirty="0" err="1"/>
              <a:t>tuberculumról</a:t>
            </a:r>
            <a:r>
              <a:rPr lang="hu-HU" dirty="0"/>
              <a:t> kapta a nevét a betegség.</a:t>
            </a:r>
          </a:p>
          <a:p>
            <a:r>
              <a:rPr lang="hu-HU" dirty="0"/>
              <a:t>Ez a gümő fokozatosan növekszik, közepében azonban nemsokára elhalás és az </a:t>
            </a:r>
            <a:r>
              <a:rPr lang="hu-HU" dirty="0" err="1"/>
              <a:t>exsudatum</a:t>
            </a:r>
            <a:r>
              <a:rPr lang="hu-HU" dirty="0"/>
              <a:t> megalvadása miatt ún. </a:t>
            </a:r>
            <a:r>
              <a:rPr lang="hu-HU" dirty="0" err="1"/>
              <a:t>elsajtosodás</a:t>
            </a:r>
            <a:r>
              <a:rPr lang="hu-HU" dirty="0"/>
              <a:t> (</a:t>
            </a:r>
            <a:r>
              <a:rPr lang="hu-HU" dirty="0" err="1"/>
              <a:t>caseatio</a:t>
            </a:r>
            <a:r>
              <a:rPr lang="hu-HU" dirty="0"/>
              <a:t>) indul meg.</a:t>
            </a:r>
          </a:p>
          <a:p>
            <a:r>
              <a:rPr lang="hu-HU" dirty="0"/>
              <a:t>3 stádiuma van</a:t>
            </a:r>
          </a:p>
        </p:txBody>
      </p:sp>
    </p:spTree>
    <p:extLst>
      <p:ext uri="{BB962C8B-B14F-4D97-AF65-F5344CB8AC3E}">
        <p14:creationId xmlns:p14="http://schemas.microsoft.com/office/powerpoint/2010/main" val="163289431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2053455" cy="1400530"/>
          </a:xfrm>
        </p:spPr>
        <p:txBody>
          <a:bodyPr/>
          <a:lstStyle/>
          <a:p>
            <a:r>
              <a:rPr lang="hu-HU" dirty="0"/>
              <a:t>A legfontosabb krónikus gyulladások: a tbc és a </a:t>
            </a:r>
            <a:r>
              <a:rPr lang="hu-HU" dirty="0" err="1"/>
              <a:t>lues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3964" y="1400530"/>
            <a:ext cx="11859491" cy="5221943"/>
          </a:xfrm>
        </p:spPr>
        <p:txBody>
          <a:bodyPr/>
          <a:lstStyle/>
          <a:p>
            <a:r>
              <a:rPr lang="hu-HU" dirty="0"/>
              <a:t>LUES:</a:t>
            </a:r>
          </a:p>
          <a:p>
            <a:r>
              <a:rPr lang="hu-HU" dirty="0"/>
              <a:t>Nemi betegség, kórokozója a </a:t>
            </a:r>
            <a:r>
              <a:rPr lang="hu-HU" dirty="0" err="1"/>
              <a:t>Treponema</a:t>
            </a:r>
            <a:r>
              <a:rPr lang="hu-HU" dirty="0"/>
              <a:t> </a:t>
            </a:r>
            <a:r>
              <a:rPr lang="hu-HU" dirty="0" err="1"/>
              <a:t>pallidum</a:t>
            </a:r>
            <a:r>
              <a:rPr lang="hu-HU" dirty="0"/>
              <a:t> baktérium </a:t>
            </a:r>
          </a:p>
          <a:p>
            <a:r>
              <a:rPr lang="hu-HU" dirty="0"/>
              <a:t>fertőzés a bőr és a nyálkahártyák apró sérülésein keresztül következik be</a:t>
            </a:r>
          </a:p>
          <a:p>
            <a:r>
              <a:rPr lang="hu-HU" dirty="0"/>
              <a:t>speciális granulációs szövetképződés jellemző, és a betegség itt is jellegzetes szakaszokban zajlik le</a:t>
            </a:r>
          </a:p>
          <a:p>
            <a:r>
              <a:rPr lang="hu-HU" dirty="0"/>
              <a:t>A szerzett </a:t>
            </a:r>
            <a:r>
              <a:rPr lang="hu-HU" dirty="0" err="1"/>
              <a:t>luesnek</a:t>
            </a:r>
            <a:r>
              <a:rPr lang="hu-HU" dirty="0"/>
              <a:t> 3 szakaszát különíthetjük el </a:t>
            </a:r>
            <a:br>
              <a:rPr lang="hu-HU" dirty="0"/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05339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720436"/>
          </a:xfrm>
        </p:spPr>
        <p:txBody>
          <a:bodyPr/>
          <a:lstStyle/>
          <a:p>
            <a:r>
              <a:rPr lang="hu-HU" dirty="0"/>
              <a:t>Összefoglalás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674" y="720436"/>
            <a:ext cx="11720944" cy="6012873"/>
          </a:xfrm>
        </p:spPr>
        <p:txBody>
          <a:bodyPr>
            <a:normAutofit fontScale="92500" lnSpcReduction="10000"/>
          </a:bodyPr>
          <a:lstStyle/>
          <a:p>
            <a:r>
              <a:rPr lang="hu-HU" dirty="0"/>
              <a:t>A gyulladás a szervezet egyik </a:t>
            </a:r>
            <a:r>
              <a:rPr lang="hu-HU" b="1" dirty="0"/>
              <a:t>leggyakoribb</a:t>
            </a:r>
            <a:r>
              <a:rPr lang="hu-HU" dirty="0"/>
              <a:t> reakciója, amelyet élő kórokozók, mechanikus és hőártalmak, ill. kémiai anyagok, valamint belső tényezők válthatnak ki. A sokféle kiváltó tényező ellenére a gyulladások </a:t>
            </a:r>
            <a:r>
              <a:rPr lang="hu-HU" b="1" dirty="0"/>
              <a:t>helyi</a:t>
            </a:r>
            <a:r>
              <a:rPr lang="hu-HU" dirty="0"/>
              <a:t> és </a:t>
            </a:r>
            <a:r>
              <a:rPr lang="hu-HU" b="1" dirty="0"/>
              <a:t>általános </a:t>
            </a:r>
            <a:r>
              <a:rPr lang="hu-HU" dirty="0"/>
              <a:t>reakciói meglehetősen azonosan zajlanak le. Ezeket a jelenségeket ún. </a:t>
            </a:r>
            <a:r>
              <a:rPr lang="hu-HU" b="1" dirty="0"/>
              <a:t>gyulladásos mediátorok </a:t>
            </a:r>
            <a:r>
              <a:rPr lang="hu-HU" dirty="0"/>
              <a:t>váltják ki, amelyek a gyulladásokban részt vevő sejtekből, többnyire valamilyen fehérvérsejtből, ill. különböző kötőszöveti sejtekből szabadulnak fel. Ezek az anyagok elsősorban érreakciókat váltanak ki a károsodott terület kötőszövetében, az erek kitágulása és áteresztőképességének fokozódása hozza létre a helyi tüneteket, a pírt, a duzzanatot, a gyulladt terület meleg tapintatát, a fájdalmat és a szerv működésének károsodását. A helyi tüneteket láz, a fehérvérsejtszám és a vérsejtsüllyedés növekedése, és számos anyag vérszintjének növekedése kíséri.</a:t>
            </a:r>
          </a:p>
          <a:p>
            <a:r>
              <a:rPr lang="hu-HU" dirty="0"/>
              <a:t>A jelenségeket akutfázis-reakció néven foglaljuk össze. Az akut gyulladásokat a képződő izzadmány jellege szerint osztjuk fel savós, gennyes, fibrines, üszkös és vérzéses gyulladásokra. Ezek a gyulladások más-más kiváltó tényezők hatására jönnek létre, és igen eltérő következményekkel járnak. Sok esetben nyom nélküli gyógyulás lehetséges, máskor súlyos szövetkárosodás, elhalás lesz a gyulladás következménye.</a:t>
            </a:r>
          </a:p>
          <a:p>
            <a:r>
              <a:rPr lang="hu-HU" dirty="0"/>
              <a:t>Mindig a szerv súlyos károsodásával járnak a krónikus gyulladások. Krónikus gyulladás kialakulhat egy akut folyamatból, ha fennáll valami olyan tényező, amely akadályozza a gyógyulást, de vannak olyan krónikus gyulladásos betegségek is, amelyek eleve krónikus folyamatként zajlanak. Ezek közül a tuberkulózissal és a vérbajjal foglalkoztunk. Mindkét betegséget speciális sarjszövet képző­dése, a folyamat szétterjedése és sajátos lefolyási szakaszok jellemzik.</a:t>
            </a:r>
          </a:p>
        </p:txBody>
      </p:sp>
    </p:spTree>
    <p:extLst>
      <p:ext uri="{BB962C8B-B14F-4D97-AF65-F5344CB8AC3E}">
        <p14:creationId xmlns:p14="http://schemas.microsoft.com/office/powerpoint/2010/main" val="48179299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600" dirty="0"/>
              <a:t>Köszönöm a megtisztelő figyelmet! </a:t>
            </a:r>
          </a:p>
        </p:txBody>
      </p:sp>
    </p:spTree>
    <p:extLst>
      <p:ext uri="{BB962C8B-B14F-4D97-AF65-F5344CB8AC3E}">
        <p14:creationId xmlns:p14="http://schemas.microsoft.com/office/powerpoint/2010/main" val="376696748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Felhasznált irodalom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Jurányi R. -Vágvölgyi Á. (2008): Általános kórtan, immunitástan, járványtan </a:t>
            </a:r>
            <a:r>
              <a:rPr lang="hu-HU" dirty="0" err="1"/>
              <a:t>ETI,Budapest</a:t>
            </a:r>
            <a:endParaRPr lang="hu-HU" dirty="0"/>
          </a:p>
          <a:p>
            <a:r>
              <a:rPr lang="hu-HU" dirty="0"/>
              <a:t>Vágvölgyi Ágnes (2016): Általános kórtan Műszaki Könyvkiadó, Budapest</a:t>
            </a:r>
          </a:p>
        </p:txBody>
      </p:sp>
    </p:spTree>
    <p:extLst>
      <p:ext uri="{BB962C8B-B14F-4D97-AF65-F5344CB8AC3E}">
        <p14:creationId xmlns:p14="http://schemas.microsoft.com/office/powerpoint/2010/main" val="350095218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Önellenőrző kérdések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1024" y="820272"/>
            <a:ext cx="11846858" cy="5916704"/>
          </a:xfrm>
        </p:spPr>
        <p:txBody>
          <a:bodyPr/>
          <a:lstStyle/>
          <a:p>
            <a:r>
              <a:rPr lang="hu-HU" dirty="0"/>
              <a:t>Gyűjtse össze a gyulladást kiváltó külső és belső okokat!</a:t>
            </a:r>
          </a:p>
          <a:p>
            <a:r>
              <a:rPr lang="hu-HU" dirty="0"/>
              <a:t>Vázolja a gyulladások helyi alaptüneteinek kialakulási mechanizmusát!</a:t>
            </a:r>
          </a:p>
          <a:p>
            <a:r>
              <a:rPr lang="hu-HU" dirty="0"/>
              <a:t>Sorolja fel a gyulladásban részt vevő sejteket és a fontosabb mediátorokat!</a:t>
            </a:r>
          </a:p>
          <a:p>
            <a:r>
              <a:rPr lang="hu-HU" dirty="0"/>
              <a:t>Elemezze a gyulladásokban megfigyelhető mechanizmusokat!</a:t>
            </a:r>
          </a:p>
          <a:p>
            <a:r>
              <a:rPr lang="hu-HU"/>
              <a:t>Gyűjtse össze a krónikus gyulladások következményeit.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19567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1. A kórok behatolási kapuja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Elsősorban bőrön, nyálkahártyán keresztül</a:t>
            </a:r>
          </a:p>
          <a:p>
            <a:r>
              <a:rPr lang="hu-HU" dirty="0"/>
              <a:t>A bőrt károsító hatások megkönnyítik a kórokok bejutását</a:t>
            </a:r>
          </a:p>
          <a:p>
            <a:r>
              <a:rPr lang="hu-HU" dirty="0" err="1"/>
              <a:t>Locus</a:t>
            </a:r>
            <a:r>
              <a:rPr lang="hu-HU" dirty="0"/>
              <a:t> </a:t>
            </a:r>
            <a:r>
              <a:rPr lang="hu-HU" dirty="0" err="1"/>
              <a:t>minoris</a:t>
            </a:r>
            <a:r>
              <a:rPr lang="hu-HU" dirty="0"/>
              <a:t> </a:t>
            </a:r>
            <a:r>
              <a:rPr lang="hu-HU" dirty="0" err="1"/>
              <a:t>resistentiae</a:t>
            </a:r>
            <a:r>
              <a:rPr lang="hu-HU" dirty="0"/>
              <a:t> – csökkent ellenállású hely </a:t>
            </a:r>
          </a:p>
          <a:p>
            <a:r>
              <a:rPr lang="hu-HU" dirty="0" err="1"/>
              <a:t>Predilectios</a:t>
            </a:r>
            <a:r>
              <a:rPr lang="hu-HU" dirty="0"/>
              <a:t> hely - egy kórok kifejezetten előnyben részesít bizonyos helyeket a szervezetben</a:t>
            </a:r>
          </a:p>
          <a:p>
            <a:r>
              <a:rPr lang="hu-HU" dirty="0"/>
              <a:t>A behatolási hely meghatározza a kórfolyamatot</a:t>
            </a:r>
            <a:br>
              <a:rPr lang="hu-HU" dirty="0"/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93023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2. Elsődleges lokalizáció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0617" y="1407459"/>
            <a:ext cx="8946541" cy="4195481"/>
          </a:xfrm>
        </p:spPr>
        <p:txBody>
          <a:bodyPr/>
          <a:lstStyle/>
          <a:p>
            <a:pPr>
              <a:buFont typeface="Century Gothic" panose="020B0502020202020204" pitchFamily="34" charset="0"/>
              <a:buChar char="►"/>
            </a:pPr>
            <a:r>
              <a:rPr lang="hu-HU" dirty="0"/>
              <a:t>Kórok behatol a szervezetbe </a:t>
            </a:r>
            <a:r>
              <a:rPr lang="hu-HU" dirty="0">
                <a:sym typeface="Wingdings" panose="05000000000000000000" pitchFamily="2" charset="2"/>
              </a:rPr>
              <a:t> helyben, vagy távolabb fejti ki hatását </a:t>
            </a:r>
            <a:r>
              <a:rPr lang="hu-HU" dirty="0"/>
              <a:t> </a:t>
            </a:r>
          </a:p>
          <a:p>
            <a:endParaRPr lang="hu-HU" dirty="0"/>
          </a:p>
          <a:p>
            <a:r>
              <a:rPr lang="hu-HU" dirty="0"/>
              <a:t>Behatolás helyén, vagy a behatolás helyétől függetlenül, meghatározott szervekben indítja el a kórfolyamatot </a:t>
            </a:r>
          </a:p>
          <a:p>
            <a:endParaRPr lang="hu-HU" dirty="0"/>
          </a:p>
          <a:p>
            <a:r>
              <a:rPr lang="hu-HU" dirty="0"/>
              <a:t>Kórfolyamatok is kötődhetnek egy-egy szervhez, pl. érelmeszesedés </a:t>
            </a:r>
            <a:br>
              <a:rPr lang="hu-HU" dirty="0"/>
            </a:br>
            <a:endParaRPr lang="hu-HU" dirty="0"/>
          </a:p>
        </p:txBody>
      </p:sp>
      <p:sp>
        <p:nvSpPr>
          <p:cNvPr id="4" name="Jobbra nyíl 3"/>
          <p:cNvSpPr/>
          <p:nvPr/>
        </p:nvSpPr>
        <p:spPr>
          <a:xfrm>
            <a:off x="2196769" y="1736899"/>
            <a:ext cx="1250577" cy="2958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Szövegdoboz 4"/>
          <p:cNvSpPr txBox="1"/>
          <p:nvPr/>
        </p:nvSpPr>
        <p:spPr>
          <a:xfrm>
            <a:off x="3595264" y="1685339"/>
            <a:ext cx="2796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err="1"/>
              <a:t>lokalizálódik</a:t>
            </a:r>
            <a:r>
              <a:rPr lang="hu-HU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5925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/>
              <a:t>3. A kórok általános hatásai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9989" y="804377"/>
            <a:ext cx="8444753" cy="1222664"/>
          </a:xfrm>
        </p:spPr>
        <p:txBody>
          <a:bodyPr>
            <a:noAutofit/>
          </a:bodyPr>
          <a:lstStyle/>
          <a:p>
            <a:r>
              <a:rPr lang="hu-HU" sz="2400" dirty="0"/>
              <a:t>Helyi reakció </a:t>
            </a:r>
            <a:r>
              <a:rPr lang="hu-HU" sz="2400" dirty="0">
                <a:sym typeface="Wingdings" panose="05000000000000000000" pitchFamily="2" charset="2"/>
              </a:rPr>
              <a:t> egész szervezet bekapcsolódik a folyamatba helyi tüneteket átalános jelenségek kísérek (pl.láz, vérkép változásai)</a:t>
            </a:r>
            <a:endParaRPr lang="hu-HU" sz="2400" dirty="0"/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0" y="2653553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dirty="0"/>
              <a:t>4. A kórfolyamat terjedése</a:t>
            </a: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129989" y="3632742"/>
            <a:ext cx="12062011" cy="22032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hu-HU" sz="2400" dirty="0"/>
              <a:t>Háromféle módon terjedhetnek: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400" dirty="0"/>
              <a:t>Folytatólagos</a:t>
            </a:r>
            <a:r>
              <a:rPr lang="hu-HU" sz="2400" dirty="0">
                <a:sym typeface="Wingdings" panose="05000000000000000000" pitchFamily="2" charset="2"/>
              </a:rPr>
              <a:t> szomszédos sejtekre, ill. a szövetközti térbe terjed v.</a:t>
            </a:r>
            <a:r>
              <a:rPr lang="hu-HU" sz="2400" dirty="0"/>
              <a:t> a szervezet </a:t>
            </a:r>
            <a:r>
              <a:rPr lang="hu-HU" sz="2400" dirty="0" err="1"/>
              <a:t>meglé</a:t>
            </a:r>
            <a:br>
              <a:rPr lang="hu-HU" sz="2400" dirty="0"/>
            </a:br>
            <a:r>
              <a:rPr lang="hu-HU" sz="2400" dirty="0"/>
              <a:t>vő vezetékein, járatain történik a folyamat vándorlása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400" dirty="0"/>
              <a:t>Messzebbre sodorhatja a keringési rendszer daganatos sejteket a vér­áram (</a:t>
            </a:r>
            <a:r>
              <a:rPr lang="hu-HU" sz="2400" dirty="0" err="1"/>
              <a:t>hematogén</a:t>
            </a:r>
            <a:r>
              <a:rPr lang="hu-HU" sz="2400" dirty="0"/>
              <a:t> szóródás), vagy a nyirokáram (</a:t>
            </a:r>
            <a:r>
              <a:rPr lang="hu-HU" sz="2400" dirty="0" err="1"/>
              <a:t>limfogén</a:t>
            </a:r>
            <a:r>
              <a:rPr lang="hu-HU" sz="2400" dirty="0"/>
              <a:t> terjedés). Fertőzésekre lehet jellemző az idegek mentén történő terjedés</a:t>
            </a:r>
            <a:br>
              <a:rPr lang="hu-HU" sz="2400" dirty="0"/>
            </a:b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132799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104E3C-D9DD-4906-9D00-3DB866BE30D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3487B6-8FF9-47AE-B4EA-652D429127A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23FE479-CE75-4424-975C-2E27A5EC55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935</TotalTime>
  <Words>5256</Words>
  <Application>Microsoft Office PowerPoint</Application>
  <PresentationFormat>Szélesvásznú</PresentationFormat>
  <Paragraphs>511</Paragraphs>
  <Slides>66</Slides>
  <Notes>0</Notes>
  <HiddenSlides>0</HiddenSlides>
  <MMClips>2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66</vt:i4>
      </vt:variant>
    </vt:vector>
  </HeadingPairs>
  <TitlesOfParts>
    <vt:vector size="72" baseType="lpstr">
      <vt:lpstr>Arial</vt:lpstr>
      <vt:lpstr>Century Gothic</vt:lpstr>
      <vt:lpstr>Tw Cen MT</vt:lpstr>
      <vt:lpstr>Wingdings</vt:lpstr>
      <vt:lpstr>Wingdings 3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Ápolási szakmai alapismeretek: kórélettani alapismeretek II.</vt:lpstr>
      <vt:lpstr>Tantárgyak</vt:lpstr>
      <vt:lpstr>Tantárgy tartalma</vt:lpstr>
      <vt:lpstr>Fogalomtár</vt:lpstr>
      <vt:lpstr>Betegségek lefolyásának jellegzetességei</vt:lpstr>
      <vt:lpstr>1. A kórok behatolási kapuja</vt:lpstr>
      <vt:lpstr>2. Elsődleges lokalizáció </vt:lpstr>
      <vt:lpstr>3. A kórok általános hatásai </vt:lpstr>
      <vt:lpstr>A betegségek lefolyása </vt:lpstr>
      <vt:lpstr>A betegségek szakaszai</vt:lpstr>
      <vt:lpstr>Betegségek szakaszai- halál</vt:lpstr>
      <vt:lpstr>A betegségek lefolyását módosító tényezők</vt:lpstr>
      <vt:lpstr>A táplálkozás szerepe a betegségek kialakulásában</vt:lpstr>
      <vt:lpstr>Összefoglalás</vt:lpstr>
      <vt:lpstr>A szervezet reakciói</vt:lpstr>
      <vt:lpstr>Fogalomtár</vt:lpstr>
      <vt:lpstr>A szervezeti reakciók csoportjai </vt:lpstr>
      <vt:lpstr>A fájdalom</vt:lpstr>
      <vt:lpstr>A fájdalom formái </vt:lpstr>
      <vt:lpstr>PowerPoint-bemutató</vt:lpstr>
      <vt:lpstr>PowerPoint-bemutató</vt:lpstr>
      <vt:lpstr>A fájdalom hatása a szervezetre</vt:lpstr>
      <vt:lpstr>A fájdalom hatása a szervezetre</vt:lpstr>
      <vt:lpstr>Összefoglalás</vt:lpstr>
      <vt:lpstr>A gyulladás </vt:lpstr>
      <vt:lpstr>Fogalomtár</vt:lpstr>
      <vt:lpstr>A gyulladás fogalma és okai</vt:lpstr>
      <vt:lpstr>Gyulladás tünetei</vt:lpstr>
      <vt:lpstr>Gyulladásos folyamatok osztályozása</vt:lpstr>
      <vt:lpstr>Az akut gyulladások szakaszai</vt:lpstr>
      <vt:lpstr>A gyulladások legfontosabb sejtjei és jelenségei</vt:lpstr>
      <vt:lpstr>A gyulladásos sejtekkel kapcsolatos jelenségek</vt:lpstr>
      <vt:lpstr>Gyulladásos mediátorok</vt:lpstr>
      <vt:lpstr>Hisztamin, szerotonin, bradikinin</vt:lpstr>
      <vt:lpstr>Lipoidmediátorok</vt:lpstr>
      <vt:lpstr>Citokinek</vt:lpstr>
      <vt:lpstr>Komplementrendszer</vt:lpstr>
      <vt:lpstr>A gyulladásos mechanizmusok</vt:lpstr>
      <vt:lpstr>Láz </vt:lpstr>
      <vt:lpstr>Láz jellemzői </vt:lpstr>
      <vt:lpstr>A láz jellege </vt:lpstr>
      <vt:lpstr>A fehérvérsejtszám emelkedése</vt:lpstr>
      <vt:lpstr>A vérsejtsüllyedés gyorsulása</vt:lpstr>
      <vt:lpstr>Thrombocytaaggregáció, C-reaktív proteinszint-emelkedés</vt:lpstr>
      <vt:lpstr>Prokalcitoninszint-emelkedés, Egyéb jelenségek</vt:lpstr>
      <vt:lpstr>Az akut gyulladások típusai</vt:lpstr>
      <vt:lpstr>Az akut gyulladások típusai</vt:lpstr>
      <vt:lpstr>Savós, serosus gyulladás (inflammatio serosa)</vt:lpstr>
      <vt:lpstr>Fibrines gyulladás (inflammatio fibrinosa)</vt:lpstr>
      <vt:lpstr>Gennyes gyulladás (inflammatio purulenta)</vt:lpstr>
      <vt:lpstr>A gennyes gyulladás előfordulása </vt:lpstr>
      <vt:lpstr>A gennyes gyulladás előfordulása </vt:lpstr>
      <vt:lpstr>Tályog (abscessus)</vt:lpstr>
      <vt:lpstr>A gennyes gyulladások következményei</vt:lpstr>
      <vt:lpstr>Eves-üszkös gyulladás (inflammatio ichorosa seu gangrenosa)</vt:lpstr>
      <vt:lpstr>Vérzéses gyulladás (inflammatio haemorrhagica)</vt:lpstr>
      <vt:lpstr>A krónikus gyulladások</vt:lpstr>
      <vt:lpstr>A krónikus gyulladások kórtani típusai</vt:lpstr>
      <vt:lpstr>A krónikus gyulladások következményei</vt:lpstr>
      <vt:lpstr>A legfontosabb krónikus gyulladások: a tbc és a lues</vt:lpstr>
      <vt:lpstr>A legfontosabb krónikus gyulladások: a tbc és a lues</vt:lpstr>
      <vt:lpstr>Összefoglalás</vt:lpstr>
      <vt:lpstr>PowerPoint-bemutató</vt:lpstr>
      <vt:lpstr>Felhasznált irodalom </vt:lpstr>
      <vt:lpstr>Önellenőrző kérdések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Ápolási szakmai alapismeretek: kórélettani alapismeretek II.</dc:title>
  <dc:creator>dolgozo</dc:creator>
  <cp:lastModifiedBy>Novák Emese</cp:lastModifiedBy>
  <cp:revision>56</cp:revision>
  <dcterms:created xsi:type="dcterms:W3CDTF">2020-11-30T12:32:29Z</dcterms:created>
  <dcterms:modified xsi:type="dcterms:W3CDTF">2021-05-27T11:10:11Z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