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82" r:id="rId5"/>
    <p:sldId id="257" r:id="rId6"/>
    <p:sldId id="326" r:id="rId7"/>
    <p:sldId id="258" r:id="rId8"/>
    <p:sldId id="259" r:id="rId9"/>
    <p:sldId id="260" r:id="rId10"/>
    <p:sldId id="262" r:id="rId11"/>
    <p:sldId id="264" r:id="rId12"/>
    <p:sldId id="265" r:id="rId13"/>
    <p:sldId id="266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80" r:id="rId25"/>
    <p:sldId id="281" r:id="rId26"/>
    <p:sldId id="283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9" r:id="rId41"/>
    <p:sldId id="300" r:id="rId42"/>
    <p:sldId id="301" r:id="rId43"/>
    <p:sldId id="303" r:id="rId44"/>
    <p:sldId id="304" r:id="rId45"/>
    <p:sldId id="305" r:id="rId46"/>
    <p:sldId id="306" r:id="rId47"/>
    <p:sldId id="307" r:id="rId48"/>
    <p:sldId id="308" r:id="rId49"/>
    <p:sldId id="309" r:id="rId50"/>
    <p:sldId id="310" r:id="rId51"/>
    <p:sldId id="311" r:id="rId52"/>
    <p:sldId id="312" r:id="rId53"/>
    <p:sldId id="313" r:id="rId54"/>
    <p:sldId id="314" r:id="rId55"/>
    <p:sldId id="315" r:id="rId56"/>
    <p:sldId id="316" r:id="rId57"/>
    <p:sldId id="317" r:id="rId58"/>
    <p:sldId id="318" r:id="rId59"/>
    <p:sldId id="319" r:id="rId60"/>
    <p:sldId id="321" r:id="rId61"/>
    <p:sldId id="322" r:id="rId62"/>
    <p:sldId id="323" r:id="rId63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609" autoAdjust="0"/>
    <p:restoredTop sz="94660"/>
  </p:normalViewPr>
  <p:slideViewPr>
    <p:cSldViewPr snapToGrid="0">
      <p:cViewPr varScale="1">
        <p:scale>
          <a:sx n="66" d="100"/>
          <a:sy n="66" d="100"/>
        </p:scale>
        <p:origin x="53" y="4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heme" Target="theme/theme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B036-C92E-45C8-9891-39C68F571B06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E094-AF2E-4034-B61E-367DF0308E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62195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B036-C92E-45C8-9891-39C68F571B06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E094-AF2E-4034-B61E-367DF0308E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68224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B036-C92E-45C8-9891-39C68F571B06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E094-AF2E-4034-B61E-367DF0308E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93963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B036-C92E-45C8-9891-39C68F571B06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E094-AF2E-4034-B61E-367DF0308E13}" type="slidenum">
              <a:rPr lang="hu-HU" smtClean="0"/>
              <a:t>‹#›</a:t>
            </a:fld>
            <a:endParaRPr lang="hu-H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49602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B036-C92E-45C8-9891-39C68F571B06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E094-AF2E-4034-B61E-367DF0308E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106724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B036-C92E-45C8-9891-39C68F571B06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E094-AF2E-4034-B61E-367DF0308E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178331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B036-C92E-45C8-9891-39C68F571B06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E094-AF2E-4034-B61E-367DF0308E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69541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B036-C92E-45C8-9891-39C68F571B06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E094-AF2E-4034-B61E-367DF0308E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895889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B036-C92E-45C8-9891-39C68F571B06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E094-AF2E-4034-B61E-367DF0308E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42647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B036-C92E-45C8-9891-39C68F571B06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E094-AF2E-4034-B61E-367DF0308E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21407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B036-C92E-45C8-9891-39C68F571B06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E094-AF2E-4034-B61E-367DF0308E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63899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B036-C92E-45C8-9891-39C68F571B06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E094-AF2E-4034-B61E-367DF0308E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37290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B036-C92E-45C8-9891-39C68F571B06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E094-AF2E-4034-B61E-367DF0308E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00872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B036-C92E-45C8-9891-39C68F571B06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E094-AF2E-4034-B61E-367DF0308E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05170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B036-C92E-45C8-9891-39C68F571B06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E094-AF2E-4034-B61E-367DF0308E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6190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B036-C92E-45C8-9891-39C68F571B06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E094-AF2E-4034-B61E-367DF0308E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1619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B036-C92E-45C8-9891-39C68F571B06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E094-AF2E-4034-B61E-367DF0308E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78703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A08B036-C92E-45C8-9891-39C68F571B06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4E094-AF2E-4034-B61E-367DF0308E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016453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85DEF7-8A17-404F-8613-F92932B7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487" y="2553757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hu-HU" sz="1600" b="1" dirty="0">
                <a:latin typeface="Tw Cen MT" panose="020B0602020104020603" pitchFamily="34" charset="-18"/>
              </a:rPr>
              <a:t>GINOP-5.3.5-18-2019-00115</a:t>
            </a:r>
            <a:br>
              <a:rPr lang="hu-HU" b="1" dirty="0">
                <a:latin typeface="Tw Cen MT" panose="020B0602020104020603" pitchFamily="34" charset="-18"/>
              </a:rPr>
            </a:br>
            <a:r>
              <a:rPr lang="hu-HU" sz="1600" b="1" dirty="0">
                <a:latin typeface="Tw Cen MT" panose="020B0602020104020603" pitchFamily="34" charset="-18"/>
              </a:rPr>
              <a:t>A munkaerőhiány és az elöregedő társadalom okozta, az egészségügyi intézményeket érintő foglalkoztatási válsághelyzetek megelőzése és kezelése az ápoló képzés szintjeinek és hatásköreinek fejlesztésével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DE4384DD-F304-48D4-BED9-5B25415C095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6350" y="4371975"/>
            <a:ext cx="3295650" cy="2486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F19B4F11-6F5D-43DF-8094-4143BC5532A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495550" cy="895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4222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59905" y="288235"/>
            <a:ext cx="3425686" cy="1124744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okai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208" y="1754744"/>
            <a:ext cx="3518383" cy="4195481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kiváltó oka ismeretlen;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legvalószínűbb a  vírus eredet (mumpsz, coxsackie)</a:t>
            </a: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ím 1"/>
          <p:cNvSpPr txBox="1">
            <a:spLocks/>
          </p:cNvSpPr>
          <p:nvPr/>
        </p:nvSpPr>
        <p:spPr>
          <a:xfrm>
            <a:off x="6402192" y="324239"/>
            <a:ext cx="3835112" cy="105273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hu-HU" sz="4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tünetei 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5" name="Tartalom helye 2"/>
          <p:cNvSpPr txBox="1">
            <a:spLocks/>
          </p:cNvSpPr>
          <p:nvPr/>
        </p:nvSpPr>
        <p:spPr>
          <a:xfrm>
            <a:off x="5705129" y="1754743"/>
            <a:ext cx="5834201" cy="419548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felső légúti hurut előzheti meg;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hirtelen kezdetű az állkapocs vagy fül irányába sugárzó fájdalom;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nyaki duzzanat;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nyelési nehezítettség;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légzési nehezítettség;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hőemelkedés/ láz;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kezdetben hyperthyreosis, majd euthyreosis, majd  hypothyreosis jellemzi</a:t>
            </a: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488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88504" y="477078"/>
            <a:ext cx="5174974" cy="1124744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diagnosztikája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75930" y="2122492"/>
            <a:ext cx="5864018" cy="4195481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anamnézis felvétel;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fizikális vizsgálat: tapintással (fájdalmas duzzanat);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vérvétel: We gyorsult, leukocytaszám emelkedhet, szérum Tg-szintje emelkedett, TSH-T4-T3 szintek az adott szakasznak megfelelően alakulnak, CRP emelkedett;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finomtű aspirációs citológia (többmagvú álóriás sejtek);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órás radioizotóp felvétel (oralis vagy iv. jódizotóp felvétele és 24 órás vizsgálata)</a:t>
            </a: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artalom helye 2"/>
          <p:cNvSpPr txBox="1">
            <a:spLocks/>
          </p:cNvSpPr>
          <p:nvPr/>
        </p:nvSpPr>
        <p:spPr>
          <a:xfrm>
            <a:off x="7136366" y="2157767"/>
            <a:ext cx="4889982" cy="419548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kezelés nélkül magától gyógyul, de tüneti terápiaként alkalmazható: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NSAID, béta-blokkoló (hyperthyreosis-os tünetekre);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prednisolon (erős fájdalom vagy súlyos gyulladás esetén);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levothyroxin (hypothyreosis-os tünetekre)</a:t>
            </a: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ím 1"/>
          <p:cNvSpPr txBox="1">
            <a:spLocks/>
          </p:cNvSpPr>
          <p:nvPr/>
        </p:nvSpPr>
        <p:spPr>
          <a:xfrm>
            <a:off x="7376227" y="468761"/>
            <a:ext cx="4033895" cy="98072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hu-HU" sz="4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terápiája</a:t>
            </a:r>
            <a:endParaRPr lang="hu-H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479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41444" y="397565"/>
            <a:ext cx="8229600" cy="980728"/>
          </a:xfrm>
        </p:spPr>
        <p:txBody>
          <a:bodyPr/>
          <a:lstStyle/>
          <a:p>
            <a:r>
              <a:rPr lang="pt-BR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Ápolói feladatok a páciens ellátása során </a:t>
            </a:r>
            <a:endParaRPr lang="hu-HU" sz="48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76470" y="1562268"/>
            <a:ext cx="11300792" cy="6021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Egyéb ápolói feladatok:</a:t>
            </a:r>
          </a:p>
          <a:p>
            <a:pPr lvl="0"/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Ápolási anamnézis felvétele</a:t>
            </a:r>
          </a:p>
          <a:p>
            <a:pPr lvl="0"/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Vitális paraméter ellenőrzés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(vérnyomás, pulzus, légzés, testhőmérséklet)</a:t>
            </a:r>
          </a:p>
          <a:p>
            <a:pPr lvl="0"/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Szükségletek felmérése</a:t>
            </a:r>
          </a:p>
          <a:p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Vérvétel </a:t>
            </a:r>
            <a:r>
              <a:rPr lang="hu-H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(T4, T3, We, TSH)</a:t>
            </a:r>
          </a:p>
          <a:p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Perifériás véna biztosítása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Jódizotóp vizsgálatra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való előkészítése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983112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47935" y="429613"/>
            <a:ext cx="8229600" cy="1104286"/>
          </a:xfrm>
          <a:noFill/>
          <a:ln>
            <a:noFill/>
          </a:ln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Hypothyreosis</a:t>
            </a:r>
            <a:endParaRPr lang="hu-HU" sz="40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87086" y="2271579"/>
            <a:ext cx="11479627" cy="4195481"/>
          </a:xfrm>
        </p:spPr>
        <p:txBody>
          <a:bodyPr/>
          <a:lstStyle/>
          <a:p>
            <a:pPr marL="0" indent="0" algn="just">
              <a:buNone/>
            </a:pP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pajzsmirigy elégtelen működésének klinikai szindrómája. Meghatározó tényezője a szervezet anyagcsere folyamatainak általános lassulása. </a:t>
            </a:r>
          </a:p>
          <a:p>
            <a:pPr marL="0" indent="0" algn="just">
              <a:buNone/>
            </a:pP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Gyakorisága: 2–3%, a nők és a férfiak aránya 10:1. </a:t>
            </a:r>
          </a:p>
          <a:p>
            <a:pPr marL="0" indent="0" algn="just">
              <a:buNone/>
            </a:pP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Leggyakrabban 40 évnél idősebb nőkben fordul elő. Fel nem ismert hypothyreoticus beteg műtéte esetén súlyos komplikációk alakulhatnak ki: hypotensio, hypothermia, hyponatraemia, vérzékenység, mellékvese-elégtelenség.</a:t>
            </a:r>
          </a:p>
          <a:p>
            <a:pPr marL="0" indent="0" algn="just">
              <a:buNone/>
            </a:pPr>
            <a:endParaRPr lang="hu-H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683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89721" y="658012"/>
            <a:ext cx="8229600" cy="5577483"/>
          </a:xfrm>
        </p:spPr>
        <p:txBody>
          <a:bodyPr>
            <a:normAutofit/>
          </a:bodyPr>
          <a:lstStyle/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hu-HU" altLang="hu-HU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Formái: 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hu-HU" altLang="hu-HU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altLang="hu-HU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Veleszületett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jódhiányos vidékeken halmozottan fordul elő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hu-HU" alt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alt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(Tünetei: testi és szellemi fejlődési lemaradás, törpék vagy alacsony 	   	   növésűek, kreténizmus)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hu-HU" altLang="hu-HU" b="1" i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altLang="hu-HU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Szerzett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lang="hu-HU" alt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pajzsmirigyhormon csökkent működésének következménye, műtét után, </a:t>
            </a:r>
            <a:r>
              <a:rPr lang="hu-HU" alt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Hashimoto</a:t>
            </a:r>
            <a:r>
              <a:rPr lang="hu-HU" alt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thyreoiditis</a:t>
            </a:r>
            <a:r>
              <a:rPr lang="hu-HU" alt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után</a:t>
            </a:r>
            <a:r>
              <a:rPr lang="hu-HU" alt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975486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67409" y="526773"/>
            <a:ext cx="8229600" cy="1052736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okai</a:t>
            </a:r>
            <a:endParaRPr lang="hu-HU" b="1" i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elsődleges: pajzsmirigy elsődleges betegsége;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másodlagos hypophysis eredetű: elégtelen TSH-képzés; 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Harmadlagos hypothalamicus eredetű: elégtelen TRH-képzés vagy a portalis keringés zavara;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pajzsmirigyhormonokkal szembeni perifériás rezisztencia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Hashimoto-thyreoiditis, radiojód-kezelés és teljes vagy részleges thyreoidectomia;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jódhiány</a:t>
            </a:r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129" y="4429125"/>
            <a:ext cx="170497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églalap 3"/>
          <p:cNvSpPr/>
          <p:nvPr/>
        </p:nvSpPr>
        <p:spPr>
          <a:xfrm>
            <a:off x="6114256" y="6429375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u-HU" sz="1000" dirty="0">
                <a:solidFill>
                  <a:schemeClr val="bg1">
                    <a:lumMod val="85000"/>
                  </a:schemeClr>
                </a:solidFill>
              </a:rPr>
              <a:t>http://www.informed.hu/betegsegek/betegsegek_reszletesen/endocrine/thyroid/a-jodozott-soban-rejlik-az-iq-titka-85536.html</a:t>
            </a:r>
          </a:p>
        </p:txBody>
      </p:sp>
    </p:spTree>
    <p:extLst>
      <p:ext uri="{BB962C8B-B14F-4D97-AF65-F5344CB8AC3E}">
        <p14:creationId xmlns:p14="http://schemas.microsoft.com/office/powerpoint/2010/main" val="5056458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80391" y="99594"/>
            <a:ext cx="8229600" cy="90872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tünetei 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80391" y="1095129"/>
            <a:ext cx="8229600" cy="583264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hu-H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Tünetek lassan, hónapok, esetleg évek alatt alakulnak ki: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fáradékonyság;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izomgyengeség;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hidegintolerancia;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letargia;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menstruációs zavarok;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lassul a mozgás, a beszéd;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lassul az értelmi működés,reflexek;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bőr hűvös, száraz, tésztatapintatú;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hang rekedtté;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csökkent bélműködés;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székrekedés;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kamrák tágulnak, csökken a perctérfogat;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pericardialis, pleuralis és hasi folyadékgyülem alakul ki;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bradycardia;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szik többet, mégis hízik, az arc, a kéz és a láb megpuffad; </a:t>
            </a:r>
          </a:p>
          <a:p>
            <a:r>
              <a:rPr lang="hu-H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Myxoedema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szív, csukló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136" y="1268760"/>
            <a:ext cx="31623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zövegdoboz 4"/>
          <p:cNvSpPr txBox="1"/>
          <p:nvPr/>
        </p:nvSpPr>
        <p:spPr>
          <a:xfrm>
            <a:off x="7176120" y="4689806"/>
            <a:ext cx="37559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Petrányi Gy.: Belgyógyászati diagnosztika, Medicina, 2009.</a:t>
            </a:r>
          </a:p>
        </p:txBody>
      </p:sp>
    </p:spTree>
    <p:extLst>
      <p:ext uri="{BB962C8B-B14F-4D97-AF65-F5344CB8AC3E}">
        <p14:creationId xmlns:p14="http://schemas.microsoft.com/office/powerpoint/2010/main" val="799825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07774" y="196838"/>
            <a:ext cx="8229600" cy="90872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diagnosztikája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07774" y="1105558"/>
            <a:ext cx="8229600" cy="581633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hu-HU" b="1" u="sng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anamnézis felvétel;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fizikális vizsgálat: tapintásra a  pajzsmirigy nagyobb, tömörebb és gyakran göbös;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előrehaladott esetben az arc és szemhéjak puffadtak; a bőr sápadt, enyhén sárgás színű (karotin miatt);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enyhe vagy mérsékelt hypertonia, esetleges felszínes és szapora légzés;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emelkedett TSH szint,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T4-T3 csökkent;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 TSH normál vagy csökkent akkor THR-teszt elvégzése kell;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TPO-, Tg szint csökkent (Hashimoto thyreoditis);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vékonytű-aspiráció;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EKG (low voltage, sinus bradycardia),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ECHO (tágult bal kamra, pericardialis folyadékgyülem);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csökkent radioaktívjód felvétel</a:t>
            </a:r>
          </a:p>
        </p:txBody>
      </p:sp>
    </p:spTree>
    <p:extLst>
      <p:ext uri="{BB962C8B-B14F-4D97-AF65-F5344CB8AC3E}">
        <p14:creationId xmlns:p14="http://schemas.microsoft.com/office/powerpoint/2010/main" val="26087882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87896" y="407505"/>
            <a:ext cx="8229600" cy="836712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terápiája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87896" y="1689652"/>
            <a:ext cx="8229600" cy="4997152"/>
          </a:xfrm>
        </p:spPr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diéta: rost- és fehérjedús, energiaszegény étrend, fokozott folyadékbevitel;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aktivitás a beteg teherbírásához igazítva;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terápia: </a:t>
            </a:r>
            <a:r>
              <a:rPr lang="hu-H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levothyroxin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hu-H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TSH-szint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ellenőrzése a gyógyszer indítás előtt)</a:t>
            </a:r>
          </a:p>
          <a:p>
            <a:endParaRPr lang="hu-H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Addig emelve a dózist, amig a TSH normál tartományban van – a </a:t>
            </a:r>
            <a:r>
              <a:rPr lang="hu-H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hypothyreosis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önálló rizikófaktora az </a:t>
            </a:r>
            <a:r>
              <a:rPr lang="hu-H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ischaemiás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szívbnetegségnek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  </a:t>
            </a:r>
          </a:p>
          <a:p>
            <a:endParaRPr lang="hu-H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1091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17104" y="546653"/>
            <a:ext cx="8229600" cy="980728"/>
          </a:xfrm>
        </p:spPr>
        <p:txBody>
          <a:bodyPr/>
          <a:lstStyle/>
          <a:p>
            <a:r>
              <a:rPr lang="pt-BR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Ápolói feladatok a páciens ellátása során </a:t>
            </a:r>
            <a:endParaRPr lang="hu-HU" sz="48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17104" y="1661457"/>
            <a:ext cx="8229600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Egyéb ápolói feladatok:</a:t>
            </a:r>
          </a:p>
          <a:p>
            <a:pPr marL="0" indent="0">
              <a:buNone/>
            </a:pPr>
            <a:endParaRPr lang="hu-HU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Ápolási anamnézis felvétele</a:t>
            </a:r>
          </a:p>
          <a:p>
            <a:pPr lvl="0"/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Vitális paraméter ellenőrzés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(vérnyomás, pulzus, légzés, testhőmérséklet)</a:t>
            </a:r>
            <a:endParaRPr lang="hu-HU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Vérvétel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TSH, T4, T3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EKG készítése (sinus </a:t>
            </a:r>
            <a:r>
              <a:rPr lang="hu-H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bradycardia</a:t>
            </a:r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terápia: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levothyroxin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terápia per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módon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alkalmazás során végezzünk nyelési próbát, ellenőrizzük, hogy a páciens lenyelte-e a tablettát. </a:t>
            </a:r>
          </a:p>
          <a:p>
            <a:endParaRPr lang="hu-H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903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527939" y="1811382"/>
            <a:ext cx="11820816" cy="1305567"/>
          </a:xfrm>
        </p:spPr>
        <p:txBody>
          <a:bodyPr/>
          <a:lstStyle/>
          <a:p>
            <a:pPr algn="ctr"/>
            <a:r>
              <a:rPr lang="hu-HU" sz="3200" dirty="0"/>
              <a:t>Ápolás szakmai alapismeretek: gyakrabban előforduló betegségek lényege, diagnosztikája és terápiája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841445" y="4037151"/>
            <a:ext cx="11010919" cy="861420"/>
          </a:xfrm>
        </p:spPr>
        <p:txBody>
          <a:bodyPr/>
          <a:lstStyle/>
          <a:p>
            <a:pPr algn="ctr"/>
            <a:r>
              <a:rPr lang="hu-HU" b="1" dirty="0">
                <a:solidFill>
                  <a:schemeClr val="tx1"/>
                </a:solidFill>
              </a:rPr>
              <a:t>A ENDOKRIN rendszer népegészségügyi jelentőségű megbetegedései, alkalmazott gyógyszeres terápia 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89572" cy="1942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5057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81200" y="347870"/>
            <a:ext cx="8229600" cy="1052736"/>
          </a:xfrm>
        </p:spPr>
        <p:txBody>
          <a:bodyPr>
            <a:normAutofit/>
          </a:bodyPr>
          <a:lstStyle/>
          <a:p>
            <a:r>
              <a:rPr lang="pt-BR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Ápolói feladatok a páciens ellátása során </a:t>
            </a:r>
            <a:endParaRPr lang="hu-HU" sz="2800" u="sng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49424" y="1634626"/>
            <a:ext cx="8280920" cy="5112568"/>
          </a:xfrm>
        </p:spPr>
        <p:txBody>
          <a:bodyPr>
            <a:normAutofit/>
          </a:bodyPr>
          <a:lstStyle/>
          <a:p>
            <a:r>
              <a:rPr lang="hu-H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Testsúlymérés 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(azonos időben és ruházatban)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Szükséges a folyamatos </a:t>
            </a:r>
            <a:r>
              <a:rPr lang="hu-H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nyomonkövetés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kontroll vizsgálatok elvégzése, meghatározott időközönként hormonszint vizsgálat.</a:t>
            </a:r>
          </a:p>
          <a:p>
            <a:r>
              <a:rPr lang="hu-H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ECHO vizsgálatra 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való előkészítés</a:t>
            </a:r>
          </a:p>
          <a:p>
            <a:pPr lvl="1"/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páciens bal oldalfekvésben van a vizsgálóágyon. </a:t>
            </a:r>
          </a:p>
          <a:p>
            <a:pPr lvl="1"/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UH zselé előkészítése, gép üzembe helyezése. </a:t>
            </a:r>
          </a:p>
          <a:p>
            <a:pPr lvl="1"/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vizsgálat során a kapott eredmények rögzítése. </a:t>
            </a:r>
          </a:p>
          <a:p>
            <a:pPr lvl="1"/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vizsgálat után a beteg segítése ( zselé eltávolítása, felsegítés az ágyból , segítség az öltözködésben)</a:t>
            </a:r>
          </a:p>
          <a:p>
            <a:pPr lvl="1"/>
            <a:endParaRPr lang="hu-H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480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8870" y="563690"/>
            <a:ext cx="8229600" cy="1123528"/>
          </a:xfrm>
          <a:noFill/>
          <a:ln>
            <a:noFill/>
          </a:ln>
        </p:spPr>
        <p:txBody>
          <a:bodyPr anchor="ctr"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Hyperthyreosis</a:t>
            </a:r>
            <a:endParaRPr lang="hu-HU" sz="40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28666" y="2063283"/>
            <a:ext cx="11078412" cy="2694709"/>
          </a:xfrm>
        </p:spPr>
        <p:txBody>
          <a:bodyPr/>
          <a:lstStyle/>
          <a:p>
            <a:pPr marL="0" indent="0" algn="just">
              <a:buNone/>
            </a:pP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 emelkedett szintű pajzsmirigyhormonoknak  a különböző szervekre, szövetekre gyakorolt összetett biokémiai, kórélettani hatását és ezek klinikai megnyilvánulásait hyperthyreosisnak, vagy más néven thyreotoxicosisnak nevezzük.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3382" y="3161253"/>
            <a:ext cx="2419350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églalap 4"/>
          <p:cNvSpPr/>
          <p:nvPr/>
        </p:nvSpPr>
        <p:spPr>
          <a:xfrm>
            <a:off x="6367872" y="6611779"/>
            <a:ext cx="420161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0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Tulassay Zs., A belgyógyászat alapjai 2. Medicina Kiadó, Budapest, 2010</a:t>
            </a:r>
          </a:p>
        </p:txBody>
      </p:sp>
    </p:spTree>
    <p:extLst>
      <p:ext uri="{BB962C8B-B14F-4D97-AF65-F5344CB8AC3E}">
        <p14:creationId xmlns:p14="http://schemas.microsoft.com/office/powerpoint/2010/main" val="9070055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38809" y="198783"/>
            <a:ext cx="5045765" cy="1124744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okai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69234" y="1323323"/>
            <a:ext cx="5184913" cy="52578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Graves–Basedow-kór (diffúz toxikus golyva);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toxikus adenoma (Plummer-kór);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multinodularis toxikus golyva;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szubakut granulomatosus, postpartum, silent thyreoiditis;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Hashimoto thyreoiditis; 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jód által kiváltott hyperthyreosis;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follicularis pajzsmirigy-carcinoma kiterjedt áttétei; struma ovarii;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hypophysis-daganatok;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fertőzés</a:t>
            </a:r>
          </a:p>
        </p:txBody>
      </p:sp>
      <p:sp>
        <p:nvSpPr>
          <p:cNvPr id="4" name="Tartalom helye 2"/>
          <p:cNvSpPr txBox="1">
            <a:spLocks/>
          </p:cNvSpPr>
          <p:nvPr/>
        </p:nvSpPr>
        <p:spPr>
          <a:xfrm>
            <a:off x="7169426" y="1313384"/>
            <a:ext cx="4737652" cy="554461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hajhullás;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szemtünetek (exophtalmus);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megnagyobbodott pajzsmirigy;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szomjúság/fokozott étvágy; fogyás; fokozott izzadás;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systolés surranás, zörej;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emelkedett systolés érték;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gynecomastia (férfiaknál);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tachycardia;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meleg, nedves tenyér;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hasmenés;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dysmenorrhoea;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férfiaknál erectiós zavar;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szapora, apró hullámú ujjtremor;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élénk ínreflexek;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preatibilais myxoedema;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melegintolerancia</a:t>
            </a:r>
            <a:r>
              <a:rPr lang="hu-HU"/>
              <a:t>; </a:t>
            </a:r>
            <a:endParaRPr lang="hu-HU" dirty="0"/>
          </a:p>
        </p:txBody>
      </p:sp>
      <p:sp>
        <p:nvSpPr>
          <p:cNvPr id="5" name="Cím 1"/>
          <p:cNvSpPr txBox="1">
            <a:spLocks/>
          </p:cNvSpPr>
          <p:nvPr/>
        </p:nvSpPr>
        <p:spPr>
          <a:xfrm>
            <a:off x="7457661" y="270587"/>
            <a:ext cx="3803374" cy="105273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hu-HU" sz="4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tünetei </a:t>
            </a:r>
            <a:endParaRPr lang="hu-H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895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03312" y="745436"/>
            <a:ext cx="5704992" cy="90872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diagnosztikája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68" y="2033039"/>
            <a:ext cx="6221827" cy="4195481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anamnézis felvétel;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pajzsmirigy-scintigráfia (göbök)- a radioaktivitás képi megjelenítése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vérkémia: emelkedett T4-, T3, csökkent TSH és koleszterinszint;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 EKG: pitvarfibrilláció;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alapanyagcsere fokozott</a:t>
            </a:r>
          </a:p>
        </p:txBody>
      </p:sp>
      <p:sp>
        <p:nvSpPr>
          <p:cNvPr id="4" name="Cím 1"/>
          <p:cNvSpPr txBox="1">
            <a:spLocks/>
          </p:cNvSpPr>
          <p:nvPr/>
        </p:nvSpPr>
        <p:spPr>
          <a:xfrm>
            <a:off x="7964557" y="803875"/>
            <a:ext cx="4320209" cy="98072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terápiája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5" name="Tartalom helye 2"/>
          <p:cNvSpPr txBox="1">
            <a:spLocks/>
          </p:cNvSpPr>
          <p:nvPr/>
        </p:nvSpPr>
        <p:spPr>
          <a:xfrm>
            <a:off x="7381529" y="2033038"/>
            <a:ext cx="4681262" cy="419548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diéta: fehérje-, szénhidrát-és energiadús, korlátozott kávé-és koffeinfogyasztás;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ágynyugalom;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terápiaként: thionamidok- methimazol, propylthiouracil; jódkészítmények: nátrium-jodid,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radioaktív jód;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adrenerg- blokkolók-propanolol;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vitaminok- B, C;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digoxin;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glükóz;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Sugárkezelés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Sebészi/ műtéti kezelés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454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91139" y="149087"/>
            <a:ext cx="8229600" cy="980728"/>
          </a:xfrm>
        </p:spPr>
        <p:txBody>
          <a:bodyPr/>
          <a:lstStyle/>
          <a:p>
            <a:r>
              <a:rPr lang="pt-BR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Ápolói feladatok a páciens ellátása során </a:t>
            </a:r>
            <a:endParaRPr lang="hu-HU" sz="48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47531" y="1263892"/>
            <a:ext cx="8229600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Egyéb ápolói feladatok:</a:t>
            </a:r>
          </a:p>
          <a:p>
            <a:pPr marL="0" indent="0">
              <a:buNone/>
            </a:pPr>
            <a:endParaRPr lang="hu-HU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Ápolási anamnézis felvétele</a:t>
            </a:r>
          </a:p>
          <a:p>
            <a:pPr lvl="0"/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Vitális paraméter ellenőrzés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(vérnyomás, pulzus, légzés, testhőmérséklet)</a:t>
            </a:r>
            <a:endParaRPr lang="hu-HU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Vérvétel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TSH, T4, T3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terápia</a:t>
            </a:r>
          </a:p>
          <a:p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Testsúlymérés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(azonos időben és ruházatban)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Szükséges a folyamatos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nyomonkövetés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kontroll vizsgálatok elvégzése, meghatározott időközönként hormonszint vizsgálat.</a:t>
            </a:r>
          </a:p>
          <a:p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ECHO vizsgálat </a:t>
            </a:r>
          </a:p>
          <a:p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EKG készítésben közreműködik</a:t>
            </a:r>
          </a:p>
          <a:p>
            <a:endParaRPr lang="hu-H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hu-H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2119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76534" y="601012"/>
            <a:ext cx="8229600" cy="979512"/>
          </a:xfrm>
          <a:noFill/>
          <a:ln>
            <a:noFill/>
          </a:ln>
        </p:spPr>
        <p:txBody>
          <a:bodyPr anchor="ctr"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Graves-Basedow kór</a:t>
            </a:r>
            <a:endParaRPr lang="hu-HU" sz="40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03312" y="2052918"/>
            <a:ext cx="10535410" cy="419548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hyperthyreosis leggyakoribb formája, az előfordulás gyakorisága 0,4%–1,8%.</a:t>
            </a:r>
          </a:p>
          <a:p>
            <a:pPr marL="0" indent="0" algn="just">
              <a:buNone/>
            </a:pP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Nők, férfiak aránya: 6:1. Leggyakrabban 20–40 év között fordul elő, de nem ritka időskorban sem. </a:t>
            </a:r>
          </a:p>
          <a:p>
            <a:pPr marL="0" indent="0" algn="just">
              <a:buNone/>
            </a:pP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Graves–Basedow-kóros betegek 30–40%-a tekinthető véglegesen gyógyultnak. </a:t>
            </a:r>
          </a:p>
          <a:p>
            <a:pPr marL="0" indent="0" algn="just">
              <a:buNone/>
            </a:pP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Jelentős részük azonban később (a radiojód-kezelés, a sebészi eltávolítás vagy a betegség természetes lefolyása következtében) hypothyreoticussá válik.</a:t>
            </a:r>
          </a:p>
        </p:txBody>
      </p:sp>
    </p:spTree>
    <p:extLst>
      <p:ext uri="{BB962C8B-B14F-4D97-AF65-F5344CB8AC3E}">
        <p14:creationId xmlns:p14="http://schemas.microsoft.com/office/powerpoint/2010/main" val="28431249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86475" y="700404"/>
            <a:ext cx="8229600" cy="864096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okai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17713" y="1818861"/>
            <a:ext cx="8229600" cy="42770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u-HU" b="1" u="sng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autoimmun megbetegedés: a pajzsmirigy TSH-membrán jelfogója (TSH-R) ellen termelt serkentő antitest (TRAb) vált ki és tart fenn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aktivált és hyperplasiás pajzsmirigysejtek megnövekedett hormontermelése hyperthyreosist és diffúz strúmát okoz</a:t>
            </a:r>
          </a:p>
          <a:p>
            <a:endParaRPr lang="hu-H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8046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55644" y="0"/>
            <a:ext cx="8229600" cy="1052736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tünetei </a:t>
            </a:r>
            <a:endParaRPr lang="hu-HU" sz="4000" b="1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56253" y="1306082"/>
            <a:ext cx="8229600" cy="540060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fáradékonyság; </a:t>
            </a:r>
          </a:p>
          <a:p>
            <a:pPr lvl="0"/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gyengeség;</a:t>
            </a:r>
          </a:p>
          <a:p>
            <a:pPr lvl="0"/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idegesség; </a:t>
            </a:r>
          </a:p>
          <a:p>
            <a:pPr lvl="0"/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ingerlékenység; </a:t>
            </a:r>
          </a:p>
          <a:p>
            <a:pPr lvl="0"/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emocionális labilitás; </a:t>
            </a:r>
          </a:p>
          <a:p>
            <a:pPr lvl="0"/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szapora szívdobogás; </a:t>
            </a:r>
          </a:p>
          <a:p>
            <a:pPr lvl="0"/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remegésre; </a:t>
            </a:r>
          </a:p>
          <a:p>
            <a:pPr lvl="0"/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fokozott étvágy; </a:t>
            </a:r>
          </a:p>
          <a:p>
            <a:pPr lvl="0"/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fogyás;</a:t>
            </a:r>
          </a:p>
          <a:p>
            <a:pPr lvl="0"/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izzadékonysággal párosult hőintolerancia;</a:t>
            </a:r>
          </a:p>
          <a:p>
            <a:pPr lvl="0"/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hajhullás; </a:t>
            </a:r>
          </a:p>
          <a:p>
            <a:pPr lvl="0"/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hasmenés; </a:t>
            </a:r>
          </a:p>
          <a:p>
            <a:pPr lvl="0"/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nőknél menstruációs zavar, posztmenopauzában osteoporosis társulhat; </a:t>
            </a:r>
          </a:p>
          <a:p>
            <a:pPr lvl="0"/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pitvarfibrilláció, arrythmia fennállhat;</a:t>
            </a:r>
          </a:p>
          <a:p>
            <a:pPr lvl="0"/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praetibialis myxoedema</a:t>
            </a:r>
          </a:p>
          <a:p>
            <a:pPr lvl="0"/>
            <a:endParaRPr lang="hu-H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3490371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56252" y="278295"/>
            <a:ext cx="8229600" cy="1124744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diagnosztikája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86678" y="1610139"/>
            <a:ext cx="8229600" cy="4925144"/>
          </a:xfrm>
        </p:spPr>
        <p:txBody>
          <a:bodyPr>
            <a:normAutofit lnSpcReduction="10000"/>
          </a:bodyPr>
          <a:lstStyle/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anamnézis felvétel; 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fizikális vizsgálat: bőr bársonyosan puha, nedves és meleg tapintatú;  pajzsmirigy diffúzan nagyobb, mirigyes tapintatú, nem érzékeny, göbössé válhat; 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felette surranás tapintható, hallható; 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Merseburgi-triász: strúma, tachycardia és szemtünetek együttese;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érkémia: emelkedett szérum T4-, T3 szint,  erősen szupprimált TSH-érték (&lt; 0,1 mE/l), kórjelző jelentőségű TSH-R-ellenes stimuláló antitest emelkedés; 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pajzsmirigy scintigráfia (göbök);  PMUH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EKG</a:t>
            </a:r>
          </a:p>
        </p:txBody>
      </p:sp>
    </p:spTree>
    <p:extLst>
      <p:ext uri="{BB962C8B-B14F-4D97-AF65-F5344CB8AC3E}">
        <p14:creationId xmlns:p14="http://schemas.microsoft.com/office/powerpoint/2010/main" val="15669417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03312" y="487017"/>
            <a:ext cx="8229600" cy="1052736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terápiája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thyreostaticum (thiouracil- Metothyrin, propylthiouracil-Propycil) terápia per os vagy iv. módon;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lítium-karbonát terápia per os módon 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béta-blockoló terápia per os módon szimpatikus hatás csökkentésére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nyugtató terápia per os módon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thyreoststicumok abbahagyása után a tünetek újra kialakulhatnak;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újabb kialakulások után radiojód (terhesek, gyerekek kontraindikáltak);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subtotális thyreoidectomia</a:t>
            </a:r>
          </a:p>
        </p:txBody>
      </p:sp>
    </p:spTree>
    <p:extLst>
      <p:ext uri="{BB962C8B-B14F-4D97-AF65-F5344CB8AC3E}">
        <p14:creationId xmlns:p14="http://schemas.microsoft.com/office/powerpoint/2010/main" val="2148176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85258" y="303631"/>
            <a:ext cx="9404723" cy="1400530"/>
          </a:xfrm>
        </p:spPr>
        <p:txBody>
          <a:bodyPr/>
          <a:lstStyle/>
          <a:p>
            <a:r>
              <a:rPr lang="hu-HU" dirty="0"/>
              <a:t>Tananyag tartalom</a:t>
            </a:r>
            <a:br>
              <a:rPr lang="hu-HU" dirty="0"/>
            </a:br>
            <a:r>
              <a:rPr lang="hu-HU" sz="1800" b="1" dirty="0">
                <a:solidFill>
                  <a:schemeClr val="tx1"/>
                </a:solidFill>
              </a:rPr>
              <a:t>Az endokrin rendszer népegészségügyi jelentőségű megbetegedései, alkalmazott gyógyszeres terápia </a:t>
            </a:r>
            <a:br>
              <a:rPr lang="hu-HU" sz="1800" b="1" dirty="0">
                <a:solidFill>
                  <a:schemeClr val="tx1"/>
                </a:solidFill>
              </a:rPr>
            </a:br>
            <a:br>
              <a:rPr lang="hu-HU" sz="1800" b="1" dirty="0">
                <a:solidFill>
                  <a:schemeClr val="tx1"/>
                </a:solidFill>
              </a:rPr>
            </a:br>
            <a:endParaRPr lang="hu-HU" sz="18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04293" y="1939707"/>
            <a:ext cx="8946541" cy="4195481"/>
          </a:xfrm>
        </p:spPr>
        <p:txBody>
          <a:bodyPr>
            <a:normAutofit fontScale="92500"/>
          </a:bodyPr>
          <a:lstStyle/>
          <a:p>
            <a:pPr algn="just"/>
            <a:r>
              <a:rPr lang="hu-HU" dirty="0"/>
              <a:t>Pajzsmirigy betegségek (</a:t>
            </a:r>
            <a:r>
              <a:rPr lang="hu-HU" dirty="0" err="1">
                <a:latin typeface="+mn-lt"/>
                <a:cs typeface="Times New Roman" panose="02020603050405020304" pitchFamily="18" charset="0"/>
              </a:rPr>
              <a:t>Hashimoto</a:t>
            </a:r>
            <a:r>
              <a:rPr lang="hu-HU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+mn-lt"/>
                <a:cs typeface="Times New Roman" panose="02020603050405020304" pitchFamily="18" charset="0"/>
              </a:rPr>
              <a:t>thyreoiditis</a:t>
            </a:r>
            <a:r>
              <a:rPr lang="hu-HU" dirty="0">
                <a:latin typeface="+mn-lt"/>
              </a:rPr>
              <a:t>, </a:t>
            </a:r>
            <a:r>
              <a:rPr lang="hu-HU" dirty="0" err="1">
                <a:latin typeface="+mn-lt"/>
              </a:rPr>
              <a:t>hypothyreoditis</a:t>
            </a:r>
            <a:r>
              <a:rPr lang="hu-HU" dirty="0">
                <a:latin typeface="+mn-lt"/>
              </a:rPr>
              <a:t>, </a:t>
            </a:r>
            <a:r>
              <a:rPr lang="hu-HU" dirty="0" err="1">
                <a:latin typeface="+mn-lt"/>
              </a:rPr>
              <a:t>hyperthyreoditis</a:t>
            </a:r>
            <a:r>
              <a:rPr lang="hu-HU" dirty="0">
                <a:latin typeface="+mn-lt"/>
              </a:rPr>
              <a:t>, </a:t>
            </a:r>
            <a:r>
              <a:rPr lang="hu-HU" dirty="0" err="1">
                <a:latin typeface="+mn-lt"/>
              </a:rPr>
              <a:t>Graves-Basedow</a:t>
            </a:r>
            <a:r>
              <a:rPr lang="hu-HU" dirty="0">
                <a:latin typeface="+mn-lt"/>
              </a:rPr>
              <a:t> kór)  </a:t>
            </a:r>
            <a:r>
              <a:rPr lang="hu-HU" dirty="0"/>
              <a:t>kialakulásának okai, tünetei, a kórképben alkalmazott </a:t>
            </a:r>
            <a:r>
              <a:rPr lang="hu-HU" dirty="0" err="1"/>
              <a:t>invazív</a:t>
            </a:r>
            <a:r>
              <a:rPr lang="hu-HU" dirty="0"/>
              <a:t> </a:t>
            </a:r>
            <a:r>
              <a:rPr lang="hu-HU" dirty="0" err="1"/>
              <a:t>és</a:t>
            </a:r>
            <a:r>
              <a:rPr lang="hu-HU" dirty="0"/>
              <a:t> </a:t>
            </a:r>
            <a:r>
              <a:rPr lang="hu-HU" dirty="0" err="1"/>
              <a:t>noninvazív</a:t>
            </a:r>
            <a:r>
              <a:rPr lang="hu-HU" dirty="0"/>
              <a:t> diagnosztikai eljárások, terápiás lehetőségek, a terápia során felmerülő szakápolói feladatok, a kezelésében alkalmazott gyógyszerek és azok hatásmechanizmusai, indikációi, kontraindikációi, mellékhatásai, főbb készítmények. </a:t>
            </a:r>
          </a:p>
          <a:p>
            <a:pPr algn="just"/>
            <a:endParaRPr lang="hu-HU" dirty="0"/>
          </a:p>
          <a:p>
            <a:pPr algn="just"/>
            <a:r>
              <a:rPr lang="hu-HU" dirty="0"/>
              <a:t>Mellékvese betegségek (</a:t>
            </a:r>
            <a:r>
              <a:rPr lang="hu-HU" dirty="0" err="1"/>
              <a:t>Pheochromocytoma</a:t>
            </a:r>
            <a:r>
              <a:rPr lang="hu-HU" dirty="0"/>
              <a:t>, </a:t>
            </a:r>
            <a:r>
              <a:rPr lang="hu-HU" dirty="0" err="1"/>
              <a:t>Cushing</a:t>
            </a:r>
            <a:r>
              <a:rPr lang="hu-HU" dirty="0"/>
              <a:t>-szindróma, </a:t>
            </a:r>
            <a:r>
              <a:rPr lang="hu-HU" dirty="0" err="1"/>
              <a:t>Addison</a:t>
            </a:r>
            <a:r>
              <a:rPr lang="hu-HU" dirty="0"/>
              <a:t>-kór, </a:t>
            </a:r>
            <a:r>
              <a:rPr lang="hu-HU" dirty="0" err="1"/>
              <a:t>Conn</a:t>
            </a:r>
            <a:r>
              <a:rPr lang="hu-HU" dirty="0"/>
              <a:t>-szindróma)  kialakulásának okai, tünetei, a kórképben alkalmazott </a:t>
            </a:r>
            <a:r>
              <a:rPr lang="hu-HU" dirty="0" err="1"/>
              <a:t>invazív</a:t>
            </a:r>
            <a:r>
              <a:rPr lang="hu-HU" dirty="0"/>
              <a:t> </a:t>
            </a:r>
            <a:r>
              <a:rPr lang="hu-HU" dirty="0" err="1"/>
              <a:t>és</a:t>
            </a:r>
            <a:r>
              <a:rPr lang="hu-HU" dirty="0"/>
              <a:t> </a:t>
            </a:r>
            <a:r>
              <a:rPr lang="hu-HU" dirty="0" err="1"/>
              <a:t>noninvazív</a:t>
            </a:r>
            <a:r>
              <a:rPr lang="hu-HU" dirty="0"/>
              <a:t> diagnosztikai eljárások, terápiás lehetőségek, a terápia során felmerülő szakápolói feladatok, a kezelésében alkalmazott gyógyszerek és azok hatásmechanizmusai, indikációi, kontraindikációi, mellékhatásai, főbb készítmények. </a:t>
            </a:r>
          </a:p>
          <a:p>
            <a:pPr algn="just"/>
            <a:endParaRPr lang="hu-HU" dirty="0"/>
          </a:p>
          <a:p>
            <a:pPr algn="just"/>
            <a:endParaRPr lang="hu-HU" dirty="0"/>
          </a:p>
          <a:p>
            <a:pPr algn="just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427717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70448" y="0"/>
            <a:ext cx="7992888" cy="908720"/>
          </a:xfrm>
        </p:spPr>
        <p:txBody>
          <a:bodyPr>
            <a:normAutofit fontScale="90000"/>
          </a:bodyPr>
          <a:lstStyle/>
          <a:p>
            <a:br>
              <a:rPr lang="hu-HU" sz="20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hu-HU" sz="1600" b="1" dirty="0">
                <a:solidFill>
                  <a:schemeClr val="tx1"/>
                </a:solidFill>
              </a:rPr>
            </a:br>
            <a:r>
              <a:rPr lang="pt-BR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Ápolói feladatok a páciens ellátása során </a:t>
            </a:r>
            <a:endParaRPr lang="hu-HU" sz="13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38809" y="1307704"/>
            <a:ext cx="8229600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Egyéb ápolói feladatok:</a:t>
            </a:r>
          </a:p>
          <a:p>
            <a:pPr lvl="0"/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Ápolási anamnézis felvétele</a:t>
            </a:r>
          </a:p>
          <a:p>
            <a:pPr lvl="0"/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Vitális paraméter ellenőrzés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(vérnyomás, pulzus, légzés, testhőmérséklet)</a:t>
            </a:r>
          </a:p>
          <a:p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Vérvétel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gyógyszer bevétel előtt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T4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35 pmol/l, T3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pmol/l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(lásd korábban)</a:t>
            </a:r>
          </a:p>
          <a:p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terápia </a:t>
            </a:r>
          </a:p>
          <a:p>
            <a:pPr lvl="1"/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B, C vitamin terápia per os</a:t>
            </a:r>
          </a:p>
          <a:p>
            <a:pPr lvl="1"/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 methimazol terápia iv. módon</a:t>
            </a:r>
          </a:p>
          <a:p>
            <a:pPr lvl="1"/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propylthiouracil terápia per os, </a:t>
            </a:r>
          </a:p>
          <a:p>
            <a:pPr lvl="1"/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nyugtató (diazepam) terápia  per os</a:t>
            </a:r>
          </a:p>
          <a:p>
            <a:pPr lvl="1"/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glükóz adása  iv. módon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Testsúlymérés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(azonos időben és ruházatban); </a:t>
            </a:r>
          </a:p>
          <a:p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Pajzsmirigy </a:t>
            </a:r>
            <a:r>
              <a:rPr lang="hu-H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scintigraphia</a:t>
            </a:r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609283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342797" y="2342478"/>
            <a:ext cx="9404723" cy="1400530"/>
          </a:xfrm>
        </p:spPr>
        <p:txBody>
          <a:bodyPr/>
          <a:lstStyle/>
          <a:p>
            <a:pPr algn="ctr"/>
            <a:br>
              <a:rPr lang="hu-HU" dirty="0"/>
            </a:br>
            <a:r>
              <a:rPr lang="hu-HU" dirty="0"/>
              <a:t>Mellékvese betegségben szenvedő páciensek ápolása</a:t>
            </a:r>
          </a:p>
        </p:txBody>
      </p:sp>
    </p:spTree>
    <p:extLst>
      <p:ext uri="{BB962C8B-B14F-4D97-AF65-F5344CB8AC3E}">
        <p14:creationId xmlns:p14="http://schemas.microsoft.com/office/powerpoint/2010/main" val="33436113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66206" y="144016"/>
            <a:ext cx="8229600" cy="980728"/>
          </a:xfrm>
        </p:spPr>
        <p:txBody>
          <a:bodyPr/>
          <a:lstStyle/>
          <a:p>
            <a:r>
              <a:rPr lang="hu-H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Élettani áttekintés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35872" y="1124744"/>
            <a:ext cx="11125201" cy="5667942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alt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mellékvesekéreg háromféle hormont termel. 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hu-HU" alt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felületes rétegében (</a:t>
            </a:r>
            <a:r>
              <a:rPr lang="hu-HU" altLang="hu-HU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zona</a:t>
            </a:r>
            <a:r>
              <a:rPr lang="hu-HU" altLang="hu-H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glomerulosa</a:t>
            </a:r>
            <a:r>
              <a:rPr lang="hu-HU" alt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termelődnek a szervezet só- és vízháztartásáért felelős hormonjai, a </a:t>
            </a:r>
            <a:r>
              <a:rPr lang="hu-HU" altLang="hu-H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mineralokortikoidok</a:t>
            </a:r>
            <a:r>
              <a:rPr lang="hu-HU" alt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amelyek közül legfontosabb az </a:t>
            </a:r>
            <a:r>
              <a:rPr lang="hu-HU" altLang="hu-H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aldoszteron</a:t>
            </a:r>
            <a:r>
              <a:rPr lang="hu-HU" alt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Hatására a vese kanyarulatos csatornáiban fokozódik a nátrium és víz visszaszívódása a kiválasztott vizeletből, ezáltal az </a:t>
            </a:r>
            <a:r>
              <a:rPr lang="hu-HU" altLang="hu-H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aldoszteron</a:t>
            </a:r>
            <a:r>
              <a:rPr lang="hu-HU" altLang="hu-H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gátolja a szervezet folyadékvesztését</a:t>
            </a:r>
            <a:r>
              <a:rPr lang="hu-HU" alt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és emeli a vérnyomást.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hu-HU" alt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mellékvesekéreg középső rétegében (</a:t>
            </a:r>
            <a:r>
              <a:rPr lang="hu-HU" altLang="hu-HU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zona</a:t>
            </a:r>
            <a:r>
              <a:rPr lang="hu-HU" altLang="hu-H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fasciculata</a:t>
            </a:r>
            <a:r>
              <a:rPr lang="hu-HU" alt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termelődnek a szervezet cukoranyagcseréért felelős hormonjai, a </a:t>
            </a:r>
            <a:r>
              <a:rPr lang="hu-HU" altLang="hu-H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glukokortikoidok</a:t>
            </a:r>
            <a:r>
              <a:rPr lang="hu-HU" alt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amelyek közül legfontosabbak a kortizon és a </a:t>
            </a:r>
            <a:r>
              <a:rPr lang="hu-HU" altLang="hu-H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kortizol</a:t>
            </a:r>
            <a:r>
              <a:rPr lang="hu-HU" alt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(hidrokortizon). Hatásukra fokozódik a májban a keményítő (glikogén) lebontása szőlőcukorrá, a fehérjék lebomlása, és az így felszabaduló aminosavakból a szőlőcukor képződése, ennek következtében megemelkedik a vércukorszint.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hu-HU" alt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mellékvesekéreg legbelső rétegében (</a:t>
            </a:r>
            <a:r>
              <a:rPr lang="hu-HU" altLang="hu-HU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hu-HU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ona</a:t>
            </a:r>
            <a:r>
              <a:rPr lang="hu-H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reticularis</a:t>
            </a:r>
            <a:r>
              <a:rPr lang="hu-H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hu-HU" alt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termelődnek a </a:t>
            </a:r>
            <a:r>
              <a:rPr lang="hu-HU" altLang="hu-H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szexuálkortikoidok</a:t>
            </a:r>
            <a:r>
              <a:rPr lang="hu-HU" alt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(hormonok).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hu-HU" alt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hu-HU" alt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mellékvesekéreg a szervezetnek a stresszhez való alkalmazkodásához szükséges egyik legfontosabb szerve, mert biztosítja a létért folytatott küzdelemben, veszélyhelyzetekben a szervezet megfelelő cukorellátását, a kellő vértérfogatot és a vérnyomást. A mellékvesekéreg működését a  </a:t>
            </a:r>
            <a:r>
              <a:rPr lang="hu-HU" altLang="hu-H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hipotalamusz</a:t>
            </a:r>
            <a:r>
              <a:rPr lang="hu-HU" alt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-hipofízis rendszer irányítja-ACTH.</a:t>
            </a:r>
          </a:p>
          <a:p>
            <a:pPr marL="0" indent="0">
              <a:buNone/>
            </a:pPr>
            <a:endParaRPr lang="hu-H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7356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09814" y="446517"/>
            <a:ext cx="10903511" cy="692696"/>
          </a:xfrm>
        </p:spPr>
        <p:txBody>
          <a:bodyPr/>
          <a:lstStyle/>
          <a:p>
            <a:r>
              <a:rPr lang="hu-H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Mellékvese kéreg hormonális szabályozása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242" y="1275779"/>
            <a:ext cx="5004899" cy="5517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29882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93223" y="365760"/>
            <a:ext cx="8229600" cy="1124744"/>
          </a:xfrm>
        </p:spPr>
        <p:txBody>
          <a:bodyPr/>
          <a:lstStyle/>
          <a:p>
            <a:r>
              <a:rPr lang="hu-HU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Mellékvese velő működése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758" y="2099713"/>
            <a:ext cx="7436759" cy="2811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6245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03312" y="188640"/>
            <a:ext cx="8229600" cy="1124744"/>
          </a:xfrm>
          <a:noFill/>
          <a:ln>
            <a:noFill/>
          </a:ln>
        </p:spPr>
        <p:txBody>
          <a:bodyPr anchor="ctr"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Pheochromocytoma</a:t>
            </a:r>
            <a:endParaRPr lang="hu-HU" sz="40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phaeochromocytom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katecholaminokat termelő </a:t>
            </a:r>
            <a:r>
              <a:rPr lang="hu-H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neuroendokrin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daganat, amely a mellékvesevelő kromaffin sejtjeiből indul ki, vagy extraadrenalisan a szimpatikus ganglionok neuroectodermalis szövetek kromaffin sejtjeiből, mint a paragangliomák. </a:t>
            </a:r>
          </a:p>
        </p:txBody>
      </p:sp>
    </p:spTree>
    <p:extLst>
      <p:ext uri="{BB962C8B-B14F-4D97-AF65-F5344CB8AC3E}">
        <p14:creationId xmlns:p14="http://schemas.microsoft.com/office/powerpoint/2010/main" val="2231896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69235" y="506895"/>
            <a:ext cx="3892826" cy="1052736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okai</a:t>
            </a:r>
            <a:endParaRPr lang="hu-HU" b="1" i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69031" y="1649084"/>
            <a:ext cx="8229600" cy="5184576"/>
          </a:xfrm>
        </p:spPr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genetikai tényezők;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terhesség;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Trauma</a:t>
            </a:r>
          </a:p>
          <a:p>
            <a:r>
              <a:rPr lang="hu-HU" alt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fokozott adrenalin és </a:t>
            </a:r>
            <a:r>
              <a:rPr lang="hu-HU" altLang="hu-H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noradrenalin</a:t>
            </a:r>
            <a:r>
              <a:rPr lang="hu-HU" alt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termelés</a:t>
            </a:r>
            <a:endParaRPr lang="hu-H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artalom helye 2"/>
          <p:cNvSpPr txBox="1">
            <a:spLocks/>
          </p:cNvSpPr>
          <p:nvPr/>
        </p:nvSpPr>
        <p:spPr>
          <a:xfrm>
            <a:off x="7288696" y="1559631"/>
            <a:ext cx="4668078" cy="5688632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Hypertoniás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rohamok;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lüktető fejfájás; </a:t>
            </a:r>
          </a:p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palpitatio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étvágytalanság;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hasmenés;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fülzúgás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verejtékezés;</a:t>
            </a:r>
          </a:p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hyperglykaemia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proteinuria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sápadtság;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mellkasi fájdalom; hasi fájdalom;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nyugtalanság; szorongás; pánik; </a:t>
            </a:r>
          </a:p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orthostaticus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hypotonia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nehézlégzés; </a:t>
            </a:r>
          </a:p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tachycardia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kitágult pupillák;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hideg végtagok;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testsúlyvesztés</a:t>
            </a:r>
          </a:p>
          <a:p>
            <a:endParaRPr lang="hu-HU" dirty="0"/>
          </a:p>
        </p:txBody>
      </p:sp>
      <p:sp>
        <p:nvSpPr>
          <p:cNvPr id="5" name="Cím 1"/>
          <p:cNvSpPr txBox="1">
            <a:spLocks/>
          </p:cNvSpPr>
          <p:nvPr/>
        </p:nvSpPr>
        <p:spPr>
          <a:xfrm>
            <a:off x="7447721" y="578903"/>
            <a:ext cx="3833191" cy="98072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hu-HU" sz="4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tünetei </a:t>
            </a:r>
            <a:endParaRPr lang="hu-H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7887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03312" y="424745"/>
            <a:ext cx="8229600" cy="1052736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diagnosztikája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anamnézis felvétel;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órás vizeletgyűjtés (nagyobb daganatokban magasabb vanilinmandulasav) nyugalomban, fizikai terheléstől mentes környezetben;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fokozott cukor-és katekolaminürítés;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clonidin-teszt (plazma katekolamin szint ellenőrzés);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vérnyomásmérés;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szérum CgA és CgB, NPY (daganat által termelt proteinek) szint ellenőrzése;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ultrahang; MRI; CT; 123I-MIBG szcintigráfiás vizsgálat; PET/CT;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genetikai tesztek;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EKG: sinus tachycardia</a:t>
            </a:r>
          </a:p>
        </p:txBody>
      </p:sp>
    </p:spTree>
    <p:extLst>
      <p:ext uri="{BB962C8B-B14F-4D97-AF65-F5344CB8AC3E}">
        <p14:creationId xmlns:p14="http://schemas.microsoft.com/office/powerpoint/2010/main" val="20492131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25826" y="308113"/>
            <a:ext cx="8229600" cy="1052736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terápiája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25826" y="1676265"/>
            <a:ext cx="8229600" cy="4857403"/>
          </a:xfrm>
        </p:spPr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diéta: energia-, vitamin-, ásványianyagdús, serkentőszerek korlátozása;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fizikai aktivitás; 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sebészi kezelés: előtte gyógyszeres terápia kell: 10–14 napon át phenoxybenzamin;  béta-blockolók csak alfa-adrenerg szerekkel adhatók (hypertoniás krízist okozhatnak);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katekolamin kiáramlás tünetei szükség esetén phentolamin, nitroprussid-nátrium, labetalol, illetve propranolol adásával rendezhetők; </a:t>
            </a:r>
          </a:p>
          <a:p>
            <a:r>
              <a:rPr lang="el-GR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α-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methyl-L-thyrosin (inoperábilis esetekben), nyugtató (diazepam);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kemoterápia;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külső irradiációs kezelés</a:t>
            </a:r>
          </a:p>
        </p:txBody>
      </p:sp>
    </p:spTree>
    <p:extLst>
      <p:ext uri="{BB962C8B-B14F-4D97-AF65-F5344CB8AC3E}">
        <p14:creationId xmlns:p14="http://schemas.microsoft.com/office/powerpoint/2010/main" val="243333860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66192" y="447261"/>
            <a:ext cx="8229600" cy="764704"/>
          </a:xfrm>
        </p:spPr>
        <p:txBody>
          <a:bodyPr>
            <a:noAutofit/>
          </a:bodyPr>
          <a:lstStyle/>
          <a:p>
            <a:r>
              <a:rPr lang="pt-BR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Ápolói feladatok a páciens ellátása során </a:t>
            </a:r>
            <a:endParaRPr lang="hu-HU" sz="32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75522" y="1452532"/>
            <a:ext cx="8229600" cy="525658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u-HU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Egyéb ápolói feladatok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hu-H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Ápolási anamnézis felvétele</a:t>
            </a:r>
          </a:p>
          <a:p>
            <a:r>
              <a:rPr lang="hu-H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Vitális paraméter ellenőrzés 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(vérnyomás, pulzus, légzés, testhőmérséklet); </a:t>
            </a:r>
            <a:endParaRPr lang="hu-H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órás vizeletgyűjtés</a:t>
            </a:r>
          </a:p>
          <a:p>
            <a:r>
              <a:rPr lang="hu-H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Testsúlymérés 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(azonos időben és ruházatban); </a:t>
            </a:r>
            <a:endParaRPr lang="hu-H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Vérvétel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(a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drenalin,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noradrenalin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glükóz)</a:t>
            </a:r>
          </a:p>
          <a:p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Vizeletvizsgálat: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cukor és ketontestek, fajsúly,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vanilinmandulasav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emelkedett  (7,2 mg/24 óra)  </a:t>
            </a:r>
          </a:p>
          <a:p>
            <a:pPr lvl="1"/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Vanilinmandulasav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(VMA) ürítés a vizeletben: 24 órán át gyűjtött vizeletminta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kvatitatív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vizsgálata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catecholamin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anyagcsere végtermékének  (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epinephrin,norepinephrin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)meghatározására</a:t>
            </a:r>
          </a:p>
          <a:p>
            <a:pPr lvl="0"/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UH vizsgálat : </a:t>
            </a:r>
          </a:p>
          <a:p>
            <a:pPr lvl="1"/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Noninvazív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vizsgáló eljárás, mely a hanghullámok visszaverődését használja fel.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Elv: ultrahangnyaláb visszaverődése szövetekről változó mértékben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58315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33494" y="2335696"/>
            <a:ext cx="10474735" cy="1400530"/>
          </a:xfrm>
        </p:spPr>
        <p:txBody>
          <a:bodyPr/>
          <a:lstStyle/>
          <a:p>
            <a:pPr algn="ctr"/>
            <a:r>
              <a:rPr lang="hu-HU" dirty="0"/>
              <a:t>Pajzsmirigy megbetegedés kórképei</a:t>
            </a:r>
          </a:p>
        </p:txBody>
      </p:sp>
    </p:spTree>
    <p:extLst>
      <p:ext uri="{BB962C8B-B14F-4D97-AF65-F5344CB8AC3E}">
        <p14:creationId xmlns:p14="http://schemas.microsoft.com/office/powerpoint/2010/main" val="257638506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48140" y="646044"/>
            <a:ext cx="8229600" cy="764704"/>
          </a:xfrm>
        </p:spPr>
        <p:txBody>
          <a:bodyPr/>
          <a:lstStyle/>
          <a:p>
            <a:r>
              <a:rPr lang="pt-BR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Ápolói feladatok a páciens ellátása során</a:t>
            </a:r>
            <a:endParaRPr lang="hu-HU" sz="48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95197" y="1410748"/>
            <a:ext cx="8229600" cy="42093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hu-HU" sz="4600" b="1" u="sng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terápia: </a:t>
            </a:r>
          </a:p>
          <a:p>
            <a:pPr lvl="1"/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béta-blokkoló (propanolol) iv. módon, </a:t>
            </a:r>
          </a:p>
          <a:p>
            <a:pPr lvl="1"/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alfa-blokkoló (phentolamin) iv módon., </a:t>
            </a:r>
          </a:p>
          <a:p>
            <a:pPr lvl="1"/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értágító (nitroprussid-natrium) iv. módon, </a:t>
            </a:r>
          </a:p>
          <a:p>
            <a:pPr lvl="1"/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katekolamin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gátló (metyrosin) iv. módon, </a:t>
            </a:r>
          </a:p>
          <a:p>
            <a:pPr lvl="1"/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nyugtató (diazepam) per os; </a:t>
            </a:r>
          </a:p>
          <a:p>
            <a:endParaRPr lang="hu-HU" dirty="0"/>
          </a:p>
          <a:p>
            <a:pPr lvl="1"/>
            <a:endParaRPr lang="hu-HU" dirty="0"/>
          </a:p>
          <a:p>
            <a:endParaRPr lang="hu-H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0847815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03312" y="484177"/>
            <a:ext cx="8229600" cy="1008112"/>
          </a:xfrm>
          <a:noFill/>
          <a:ln>
            <a:noFill/>
          </a:ln>
        </p:spPr>
        <p:txBody>
          <a:bodyPr anchor="ctr"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Cushing syndroma</a:t>
            </a:r>
            <a:endParaRPr lang="hu-HU" sz="40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Cushing-szindróma a glükokortikoidok tartós túltermelése következményeként kialakuló jellegzetes klinikai tünetegyüttes, de a szervezetbe bejuttatott glükokortikoidok is hasonló klinikai tüneteket okozhatnak. </a:t>
            </a:r>
          </a:p>
          <a:p>
            <a:pPr marL="0" indent="0" algn="just">
              <a:buNone/>
            </a:pP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Kezelés nélkül a Cushing-szindróma bármely formájának kórjóslata kifejezetten rossz: a szív- és érrendszeri, thromboemboliás és anyagcsere szövődmények, valamint a fertőzések iránti fokozott hajlam rövid időn belül a beteg halálát okozhatják.</a:t>
            </a:r>
          </a:p>
        </p:txBody>
      </p:sp>
    </p:spTree>
    <p:extLst>
      <p:ext uri="{BB962C8B-B14F-4D97-AF65-F5344CB8AC3E}">
        <p14:creationId xmlns:p14="http://schemas.microsoft.com/office/powerpoint/2010/main" val="342069470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17509" y="516631"/>
            <a:ext cx="3604187" cy="114300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okai</a:t>
            </a:r>
            <a:endParaRPr lang="hu-HU" b="1" i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hu-HU" b="1" u="sng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ACTH-független (independens) mellékvesekéreg-daganat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mellékvesekéreg-adenoma;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mellékvesekéreg-carcinoma;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mellékvesekéreg-hyperplasia;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hypothalamus CRH-túltermelés;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hypophysis ACTH-termelő adenoma;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glükokortikoid kezelés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0932110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052736"/>
          </a:xfrm>
          <a:ln>
            <a:noFill/>
          </a:ln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tünetei 1. 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81200" y="1340768"/>
            <a:ext cx="8229600" cy="5112568"/>
          </a:xfrm>
        </p:spPr>
        <p:txBody>
          <a:bodyPr>
            <a:normAutofit fontScale="92500" lnSpcReduction="10000"/>
          </a:bodyPr>
          <a:lstStyle/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centrális elhízás;                        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holdvilág arc;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háti zsírpúp;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fejfájás;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hypertonia;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oedema;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plethora (vérbőség);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elvékonyodott bőr;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distenziós striák;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hirsutismus;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hajhullás;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gyengeség,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fáradékonyság; </a:t>
            </a:r>
          </a:p>
          <a:p>
            <a:pPr marL="0" indent="0">
              <a:buNone/>
            </a:pPr>
            <a:endParaRPr lang="hu-H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064" y="1484784"/>
            <a:ext cx="3528392" cy="4303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églalap 4"/>
          <p:cNvSpPr/>
          <p:nvPr/>
        </p:nvSpPr>
        <p:spPr>
          <a:xfrm>
            <a:off x="6468434" y="5787889"/>
            <a:ext cx="420161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0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Tulassay Zs., A belgyógyászat alapjai 1 Medicina Kiadó, Budapest, 2010</a:t>
            </a:r>
          </a:p>
        </p:txBody>
      </p:sp>
    </p:spTree>
    <p:extLst>
      <p:ext uri="{BB962C8B-B14F-4D97-AF65-F5344CB8AC3E}">
        <p14:creationId xmlns:p14="http://schemas.microsoft.com/office/powerpoint/2010/main" val="274776474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980728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tünetei 2.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91544" y="1556793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növekedés elmaradása (gyerekeknél);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személyiségváltozás;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depresszió;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oligomenorrhoea;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impotencia;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libidócsökkenés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hyperlipidaemia;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glükózintolerancia;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súlygyarapodás;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acne;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kiújuló fertőzések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298" y="1916833"/>
            <a:ext cx="3895725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églalap 3"/>
          <p:cNvSpPr/>
          <p:nvPr/>
        </p:nvSpPr>
        <p:spPr>
          <a:xfrm>
            <a:off x="8091160" y="2852937"/>
            <a:ext cx="1533233" cy="121178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5" name="Téglalap 4"/>
          <p:cNvSpPr/>
          <p:nvPr/>
        </p:nvSpPr>
        <p:spPr>
          <a:xfrm>
            <a:off x="6108242" y="6253840"/>
            <a:ext cx="420161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0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Tulassay Zs., A belgyógyászat alapjai 2. Medicina Kiadó, Budapest, 2010</a:t>
            </a:r>
          </a:p>
        </p:txBody>
      </p:sp>
    </p:spTree>
    <p:extLst>
      <p:ext uri="{BB962C8B-B14F-4D97-AF65-F5344CB8AC3E}">
        <p14:creationId xmlns:p14="http://schemas.microsoft.com/office/powerpoint/2010/main" val="172663301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55644" y="367747"/>
            <a:ext cx="8229600" cy="980728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diagnosztikája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55644" y="1500808"/>
            <a:ext cx="8229600" cy="4997152"/>
          </a:xfrm>
        </p:spPr>
        <p:txBody>
          <a:bodyPr>
            <a:normAutofit fontScale="92500" lnSpcReduction="20000"/>
          </a:bodyPr>
          <a:lstStyle/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anamnézis felvétel;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fizikális vizsgálat: inspectio (arc, testalkat, bőr);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vitális paraméterek (vérnyomás) mérése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hormonvizsgálatok: 24 órás vizelet  17 </a:t>
            </a:r>
            <a:r>
              <a:rPr lang="hu-H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ketosteroid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vizsgálata (emelkedett);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kis adag dexamethason teszt;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plazma kortizol napszaki ingadozás vizsgálata;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glycosuria,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csökkent fajsúly;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RTG: </a:t>
            </a:r>
            <a:r>
              <a:rPr lang="hu-H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sella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felvétel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UH;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CT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MR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vércukor terhelési próba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órás vizeletgyűjtés</a:t>
            </a:r>
          </a:p>
        </p:txBody>
      </p:sp>
    </p:spTree>
    <p:extLst>
      <p:ext uri="{BB962C8B-B14F-4D97-AF65-F5344CB8AC3E}">
        <p14:creationId xmlns:p14="http://schemas.microsoft.com/office/powerpoint/2010/main" val="207876747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03312" y="586409"/>
            <a:ext cx="8229600" cy="836712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terápiája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diéta: nátrium-, szénhidrát-és energiaszegény, kálium-és fehérjedús étrend;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fizikai aktivitás a páciens teherbírásáig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kezelés: diureticum (furosemid) per os módon, kálium-pótlás (kalium-chlorid) per os módon, mellékvesekéreg működését gátló szer (metyrapon) per os módon; </a:t>
            </a:r>
          </a:p>
          <a:p>
            <a:r>
              <a:rPr lang="hu-H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radiotherapia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kemoterápia</a:t>
            </a:r>
          </a:p>
        </p:txBody>
      </p:sp>
    </p:spTree>
    <p:extLst>
      <p:ext uri="{BB962C8B-B14F-4D97-AF65-F5344CB8AC3E}">
        <p14:creationId xmlns:p14="http://schemas.microsoft.com/office/powerpoint/2010/main" val="97100924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04528" y="238539"/>
            <a:ext cx="8229600" cy="908720"/>
          </a:xfrm>
        </p:spPr>
        <p:txBody>
          <a:bodyPr>
            <a:normAutofit/>
          </a:bodyPr>
          <a:lstStyle/>
          <a:p>
            <a:r>
              <a:rPr lang="pt-BR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Ápolói feladatok a páciens ellátása során </a:t>
            </a:r>
            <a:endParaRPr lang="hu-HU" sz="2800" u="sng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04528" y="1277882"/>
            <a:ext cx="8424936" cy="50014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Egyéb ápolói feladatok</a:t>
            </a:r>
            <a:r>
              <a:rPr lang="hu-HU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hu-H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Ápolási anamnézis felvétel</a:t>
            </a:r>
          </a:p>
          <a:p>
            <a:r>
              <a:rPr lang="hu-H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Vitális paraméter ellenőrzés</a:t>
            </a:r>
            <a:r>
              <a:rPr lang="hu-H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(vérnyomás, pulzus, légzés, testhőmérséklet); </a:t>
            </a:r>
          </a:p>
          <a:p>
            <a:r>
              <a:rPr lang="hu-H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Vérvétel </a:t>
            </a:r>
            <a:r>
              <a:rPr lang="hu-H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(lásd korábban) </a:t>
            </a:r>
          </a:p>
          <a:p>
            <a:pPr lvl="1"/>
            <a:r>
              <a:rPr lang="hu-H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kortizol</a:t>
            </a:r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502 nmol/l, Na: 152 mmol/l, K: 3,2 mmol/l, vércukor: 7,9 mmol/l, koleszterin: 6,8 mmol/l, fvs: 12 G/l , vvt: 6,2 T/l)</a:t>
            </a:r>
          </a:p>
          <a:p>
            <a:pPr lvl="0"/>
            <a:r>
              <a:rPr lang="hu-H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terápia: </a:t>
            </a:r>
          </a:p>
          <a:p>
            <a:pPr lvl="1"/>
            <a:r>
              <a:rPr lang="hu-H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diureticum</a:t>
            </a:r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(furosemid) iv. módon, </a:t>
            </a:r>
          </a:p>
          <a:p>
            <a:pPr lvl="1"/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kálium-pótlás (kalium-chlorid) iv. módon; </a:t>
            </a:r>
          </a:p>
          <a:p>
            <a:pPr lvl="1"/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mellékvese működését gátlószer (Metyrapon) iv. módon</a:t>
            </a:r>
          </a:p>
          <a:p>
            <a:pPr lvl="0"/>
            <a:r>
              <a:rPr lang="hu-H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ACTH stimulációs teszt </a:t>
            </a:r>
          </a:p>
          <a:p>
            <a:pPr lvl="0"/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Nagy adagú </a:t>
            </a:r>
            <a:r>
              <a:rPr lang="hu-H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dexamethason</a:t>
            </a:r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szupressziós</a:t>
            </a:r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próba</a:t>
            </a:r>
            <a:endParaRPr lang="hu-HU" sz="2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hu-H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08112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25826" y="347870"/>
            <a:ext cx="8229600" cy="980728"/>
          </a:xfrm>
        </p:spPr>
        <p:txBody>
          <a:bodyPr/>
          <a:lstStyle/>
          <a:p>
            <a:r>
              <a:rPr lang="pt-BR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Ápolói feladatok a páciens ellátása során</a:t>
            </a:r>
            <a:endParaRPr lang="hu-HU" sz="48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358077" y="1584176"/>
            <a:ext cx="8568952" cy="4525963"/>
          </a:xfrm>
        </p:spPr>
        <p:txBody>
          <a:bodyPr>
            <a:noAutofit/>
          </a:bodyPr>
          <a:lstStyle/>
          <a:p>
            <a:r>
              <a:rPr lang="hu-H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Képalkotó vizsgálatra előkészítés </a:t>
            </a:r>
            <a:r>
              <a:rPr lang="hu-H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pl.: UH, CT/ MRI) </a:t>
            </a:r>
            <a:endParaRPr lang="hu-HU" sz="2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 órás vizeletgyűjtés </a:t>
            </a:r>
            <a:r>
              <a:rPr lang="hu-H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és vizsgálata kortizolra tesztelve, fajsúly mérése; </a:t>
            </a:r>
          </a:p>
          <a:p>
            <a:r>
              <a:rPr lang="hu-H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Testsúlymérés </a:t>
            </a:r>
            <a:r>
              <a:rPr lang="hu-H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(azonos időben és ruházatban); </a:t>
            </a:r>
          </a:p>
          <a:p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36837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03312" y="360040"/>
            <a:ext cx="8229600" cy="1052736"/>
          </a:xfrm>
          <a:noFill/>
          <a:ln>
            <a:noFill/>
          </a:ln>
        </p:spPr>
        <p:txBody>
          <a:bodyPr anchor="ctr"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Addison-kór</a:t>
            </a:r>
            <a:endParaRPr lang="hu-HU" sz="40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mellékvesekéreg szövetállományának pusztulása következtében kialakuló idült mellékvesekéreg elégtelenséget, leírója után Addison-kórnak nevezik; szinonimaként az elsődleges mellékvesekéreg-elégtelenség (elsődleges hypadrenia) elnevezést is használják. Ritka betegség. </a:t>
            </a:r>
          </a:p>
          <a:p>
            <a:pPr marL="0" indent="0" algn="just">
              <a:buNone/>
            </a:pP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Leggyakrabban fiatal és középkorú felnőttekben alakul ki. Az Addison-kór kórjóslata megfelelően beállított hormonpótló kezeléssel általában jó. Az Addison-krízistől eltekintve a betegség a halálozást sem növeli.</a:t>
            </a:r>
          </a:p>
        </p:txBody>
      </p:sp>
    </p:spTree>
    <p:extLst>
      <p:ext uri="{BB962C8B-B14F-4D97-AF65-F5344CB8AC3E}">
        <p14:creationId xmlns:p14="http://schemas.microsoft.com/office/powerpoint/2010/main" val="3769438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07192" y="352318"/>
            <a:ext cx="8229600" cy="1224136"/>
          </a:xfrm>
          <a:noFill/>
          <a:ln>
            <a:noFill/>
          </a:ln>
        </p:spPr>
        <p:txBody>
          <a:bodyPr anchor="ctr"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Hashimoto thyreoiditis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18118" y="2261862"/>
            <a:ext cx="11108230" cy="2736304"/>
          </a:xfrm>
        </p:spPr>
        <p:txBody>
          <a:bodyPr/>
          <a:lstStyle/>
          <a:p>
            <a:pPr marL="0" indent="0" algn="just">
              <a:buNone/>
            </a:pP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Immunbetegség, a fehérvérsejtek a betegség során a pajzsmirigysejtekben található fehérjék ellen (például tireoperoxidáz, illetve tireoglobulin) antitesteket termelnek, aminek következtében az immunrendszer a pajzsmirigysejteket idegennek fogja fel és elpusztítja. 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85933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335157" y="447261"/>
            <a:ext cx="8229600" cy="980728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okai</a:t>
            </a:r>
            <a:endParaRPr lang="hu-HU" b="1" i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66597" y="1934480"/>
            <a:ext cx="8229600" cy="4525963"/>
          </a:xfrm>
        </p:spPr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autoimmun és tuberculoticus eredetű mellékvesekéreg folyamat (adrenalitis);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fertőzések: disszeminált gombás fertőzés, szifilisz, AIDS;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kétoldali adrenelectomia;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kétoldali bevérzés;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örökletes;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trauma</a:t>
            </a:r>
          </a:p>
          <a:p>
            <a:r>
              <a:rPr lang="hu-H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hypophysis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eltvolítás</a:t>
            </a:r>
            <a:endParaRPr lang="hu-H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93304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76288" y="188641"/>
            <a:ext cx="8229600" cy="1052736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tünetei 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88983" y="1350167"/>
            <a:ext cx="8229600" cy="5069160"/>
          </a:xfrm>
        </p:spPr>
        <p:txBody>
          <a:bodyPr>
            <a:normAutofit fontScale="85000" lnSpcReduction="20000"/>
          </a:bodyPr>
          <a:lstStyle/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gyengeség;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fáradékonyság;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izomspazmus;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súlyvesztés;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hányinger/hányás;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hyperpigmentació;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hypotonia;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orthostaticus hypotonia;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hypoglykaemia;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anaemia;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hasi fájdalom;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étvágytalanság;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szomjúság;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testsúlyvesztés;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depresszió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161" y="3951827"/>
            <a:ext cx="4352925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01" y="188641"/>
            <a:ext cx="2619375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églalap 5"/>
          <p:cNvSpPr/>
          <p:nvPr/>
        </p:nvSpPr>
        <p:spPr>
          <a:xfrm>
            <a:off x="6108242" y="6604231"/>
            <a:ext cx="420161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0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Tulassay Zs., A belgyógyászat alapjai 2. Medicina Kiadó, Budapest, 2010</a:t>
            </a:r>
          </a:p>
        </p:txBody>
      </p:sp>
    </p:spTree>
    <p:extLst>
      <p:ext uri="{BB962C8B-B14F-4D97-AF65-F5344CB8AC3E}">
        <p14:creationId xmlns:p14="http://schemas.microsoft.com/office/powerpoint/2010/main" val="234872345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384852" y="347869"/>
            <a:ext cx="8229600" cy="90872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diagnosztikája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384852" y="1560444"/>
            <a:ext cx="8229600" cy="4925144"/>
          </a:xfrm>
        </p:spPr>
        <p:txBody>
          <a:bodyPr>
            <a:normAutofit lnSpcReduction="10000"/>
          </a:bodyPr>
          <a:lstStyle/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anamnézis felvétel;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laboratóriumi vizsgálatok: hyponatraemia, hyperkalaemia; anaemia, cortisol (alacsony), hypoglycaemia;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vizeletvizsgálat;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EKG vizsgálat (csúcsos T-hullám, alacsony P-hullám, széles QRS-komplexum, kamrai asystolia, intraventricularis blokk);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ACTH-stimulációs teszt;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mellékvese CT;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hypophysis CT;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mellékvese MRI;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hypophysis MRI;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21-hidroxiláz-enzim (autoimmun esetekben+ pajzsmirigy és DM vizsgálata)</a:t>
            </a:r>
          </a:p>
        </p:txBody>
      </p:sp>
    </p:spTree>
    <p:extLst>
      <p:ext uri="{BB962C8B-B14F-4D97-AF65-F5344CB8AC3E}">
        <p14:creationId xmlns:p14="http://schemas.microsoft.com/office/powerpoint/2010/main" val="25058643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03312" y="616226"/>
            <a:ext cx="8229600" cy="90872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terápiája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diéta: szénhidrát-, fehérje-, nátriumdús, káliumszegény, gyakori kis étkezésekkel;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folyadékpótlás;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ágynyugalom;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terápia: glükokortikoid (hydrocortison, cortison-acetát)- és mineralokortikoid (fludnocortizon), vérnyomás emelőszerek (arterenol); hányáscsillapító (antihisztamin); savkötő (H</a:t>
            </a:r>
            <a:r>
              <a:rPr lang="hu-HU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-receptor blokkoló)</a:t>
            </a:r>
          </a:p>
        </p:txBody>
      </p:sp>
    </p:spTree>
    <p:extLst>
      <p:ext uri="{BB962C8B-B14F-4D97-AF65-F5344CB8AC3E}">
        <p14:creationId xmlns:p14="http://schemas.microsoft.com/office/powerpoint/2010/main" val="234629853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54223" y="342595"/>
            <a:ext cx="8136904" cy="648072"/>
          </a:xfrm>
        </p:spPr>
        <p:txBody>
          <a:bodyPr>
            <a:noAutofit/>
          </a:bodyPr>
          <a:lstStyle/>
          <a:p>
            <a:r>
              <a:rPr lang="pt-BR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Ápolói feladatok a páciens ellátása során</a:t>
            </a:r>
            <a:endParaRPr lang="hu-HU" sz="24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54223" y="1417847"/>
            <a:ext cx="8748464" cy="52565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Egyéb ápolói feladatok</a:t>
            </a:r>
            <a:r>
              <a:rPr lang="hu-H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hu-H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Ápolási anamnézis felvétel</a:t>
            </a:r>
          </a:p>
          <a:p>
            <a:r>
              <a:rPr lang="hu-H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Vitális paraméter ellenőrzés </a:t>
            </a:r>
            <a:r>
              <a:rPr lang="hu-H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(vérnyomás, pulzus, légzés, testhőmérséklet);</a:t>
            </a:r>
          </a:p>
          <a:p>
            <a:r>
              <a:rPr lang="hu-H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Vizeletfajsúly vizsgálat</a:t>
            </a:r>
            <a:r>
              <a:rPr lang="hu-H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hu-H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Vérvétel </a:t>
            </a: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Na, K,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kortizol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glükóz,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hgb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htc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</a:p>
          <a:p>
            <a:r>
              <a:rPr lang="hu-H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terápia: </a:t>
            </a:r>
          </a:p>
          <a:p>
            <a:pPr lvl="1"/>
            <a:r>
              <a:rPr lang="hu-H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glükokortikoid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iv. módon, </a:t>
            </a:r>
          </a:p>
          <a:p>
            <a:pPr lvl="1"/>
            <a:r>
              <a:rPr lang="hu-H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mineralocortikoid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iv. módon, </a:t>
            </a:r>
          </a:p>
          <a:p>
            <a:pPr lvl="1"/>
            <a:r>
              <a:rPr lang="hu-H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vasopressor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(phenylephrin-hidrochlorid) iv. módon; </a:t>
            </a:r>
          </a:p>
          <a:p>
            <a:pPr lvl="1"/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NSAID per os módon, gyomorvédelem (sucralfat) per </a:t>
            </a:r>
            <a:r>
              <a:rPr lang="hu-H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módon;</a:t>
            </a:r>
          </a:p>
          <a:p>
            <a:pPr lvl="1"/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hányáscsillapító (antihisztamin) per </a:t>
            </a:r>
            <a:r>
              <a:rPr lang="hu-H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módon</a:t>
            </a:r>
          </a:p>
        </p:txBody>
      </p:sp>
    </p:spTree>
    <p:extLst>
      <p:ext uri="{BB962C8B-B14F-4D97-AF65-F5344CB8AC3E}">
        <p14:creationId xmlns:p14="http://schemas.microsoft.com/office/powerpoint/2010/main" val="148661482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04866" y="436916"/>
            <a:ext cx="11287134" cy="1456184"/>
          </a:xfrm>
          <a:noFill/>
          <a:ln>
            <a:noFill/>
          </a:ln>
        </p:spPr>
        <p:txBody>
          <a:bodyPr anchor="ctr">
            <a:noAutofit/>
          </a:bodyPr>
          <a:lstStyle/>
          <a:p>
            <a:r>
              <a:rPr lang="hu-H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 </a:t>
            </a:r>
            <a:r>
              <a:rPr lang="hu-H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syndroma</a:t>
            </a:r>
            <a:r>
              <a:rPr lang="hu-H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(Primer hyperaldosterinizmus)</a:t>
            </a:r>
            <a:endParaRPr lang="hu-HU" sz="36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77752" y="2328798"/>
            <a:ext cx="10631151" cy="2404864"/>
          </a:xfrm>
        </p:spPr>
        <p:txBody>
          <a:bodyPr/>
          <a:lstStyle/>
          <a:p>
            <a:pPr marL="0" indent="0" algn="just">
              <a:buNone/>
            </a:pP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mellékvesekéreg fokozott aldoszteron elválasztása miatt kialakuló tünetegyüttes. A betegség nőkben gyakoribb, általában a közép-, időskorúakban fordul elő.</a:t>
            </a:r>
          </a:p>
        </p:txBody>
      </p:sp>
    </p:spTree>
    <p:extLst>
      <p:ext uri="{BB962C8B-B14F-4D97-AF65-F5344CB8AC3E}">
        <p14:creationId xmlns:p14="http://schemas.microsoft.com/office/powerpoint/2010/main" val="390818318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7713" y="79513"/>
            <a:ext cx="3525078" cy="1124744"/>
          </a:xfrm>
        </p:spPr>
        <p:txBody>
          <a:bodyPr>
            <a:normAutofit/>
          </a:bodyPr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okai</a:t>
            </a:r>
            <a:endParaRPr lang="hu-HU" b="1" i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65991" y="1357197"/>
            <a:ext cx="4780653" cy="4195481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mellékvesekéreg-adenoma (ritkán - carcinoma);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idiopathiás hyperplasia</a:t>
            </a:r>
          </a:p>
        </p:txBody>
      </p:sp>
      <p:sp>
        <p:nvSpPr>
          <p:cNvPr id="4" name="Cím 1"/>
          <p:cNvSpPr txBox="1">
            <a:spLocks/>
          </p:cNvSpPr>
          <p:nvPr/>
        </p:nvSpPr>
        <p:spPr>
          <a:xfrm>
            <a:off x="7229061" y="79513"/>
            <a:ext cx="3962400" cy="112474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tünetei 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5" name="Tartalom helye 2"/>
          <p:cNvSpPr txBox="1">
            <a:spLocks/>
          </p:cNvSpPr>
          <p:nvPr/>
        </p:nvSpPr>
        <p:spPr>
          <a:xfrm>
            <a:off x="6761922" y="1357197"/>
            <a:ext cx="5314122" cy="547260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hypertonia;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polyura;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izomgyengeség;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szédülés;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gyengeség;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krónikus fáradtság;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szomjúságérzés;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lehangoltság;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zavartság;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gyakori, nagy mennyiségű vizeletürítés; nycturia;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székrekedés;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fejfájás;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pozitív Chvostek-jel (arcideg fokozott ingerlékenysége) hypocalcaemia esetén;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Trousseau-jel: kézben izomspazmus alakul ki a barchiális artéria mandzsettával való elszorításával hypocalcaemia esetén</a:t>
            </a:r>
          </a:p>
          <a:p>
            <a:pPr marL="0" indent="0">
              <a:buFont typeface="Wingdings 3" charset="2"/>
              <a:buNone/>
            </a:pP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2327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03312" y="576470"/>
            <a:ext cx="8229600" cy="1052736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diagnosztikája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anamnézis felvétel;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laborvizsgálat: hypokalaemia, emelkedett a plazma aldoszteron és renin szintje, emelkedett nátriumszint;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vizelet 24 órás vizsgálata: fokozott aldoszteron-és fehérjeürítés, emelkedett pH, csökkent fajsúly;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mellékvese MRI;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hypophysis MRI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vérnyomásmérés;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artériás vérgáz: metabolikus alkalózis</a:t>
            </a:r>
          </a:p>
        </p:txBody>
      </p:sp>
    </p:spTree>
    <p:extLst>
      <p:ext uri="{BB962C8B-B14F-4D97-AF65-F5344CB8AC3E}">
        <p14:creationId xmlns:p14="http://schemas.microsoft.com/office/powerpoint/2010/main" val="370463506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96009" y="506896"/>
            <a:ext cx="8229600" cy="1196752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terápiája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diéta: káliumdús, nátriumszegény;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fizikai terhelés a beteg teherbírásáig;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kezelés: kálium-chlorid, kálium-glukonát, diureticum: spironolacton, kálciumsó: kálcium-glukonát, kálcium-karbonát;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súlyos esetben, igazolt </a:t>
            </a:r>
            <a:r>
              <a:rPr lang="hu-H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adenoma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esetén  műtét</a:t>
            </a:r>
          </a:p>
        </p:txBody>
      </p:sp>
    </p:spTree>
    <p:extLst>
      <p:ext uri="{BB962C8B-B14F-4D97-AF65-F5344CB8AC3E}">
        <p14:creationId xmlns:p14="http://schemas.microsoft.com/office/powerpoint/2010/main" val="89113864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68828" y="417443"/>
            <a:ext cx="8229600" cy="836712"/>
          </a:xfrm>
        </p:spPr>
        <p:txBody>
          <a:bodyPr>
            <a:noAutofit/>
          </a:bodyPr>
          <a:lstStyle/>
          <a:p>
            <a:r>
              <a:rPr lang="pt-BR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Ápolói feladatok a páciens ellátása során </a:t>
            </a:r>
            <a:endParaRPr lang="hu-HU" sz="3200" b="1" u="sng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68827" y="1540566"/>
            <a:ext cx="10549407" cy="44930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Egyéb ápolói feladatok</a:t>
            </a:r>
            <a:r>
              <a:rPr lang="hu-HU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hu-H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Ápolási anamnézis felvétel</a:t>
            </a:r>
          </a:p>
          <a:p>
            <a:r>
              <a:rPr lang="hu-H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Vitális paraméter ellenőrzés</a:t>
            </a:r>
            <a:r>
              <a:rPr lang="hu-H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(vérnyomás, pulzus, légzés, testhőmérséklet); </a:t>
            </a:r>
          </a:p>
          <a:p>
            <a:r>
              <a:rPr lang="hu-H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Vérvétel </a:t>
            </a:r>
            <a:r>
              <a:rPr lang="hu-H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(lásd korábban)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(K: 3,4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mmol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/l , Na: 148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mmol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/l,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aldoszteron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328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pg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/l, pH: 7,51) </a:t>
            </a:r>
          </a:p>
          <a:p>
            <a:pPr lvl="0"/>
            <a:r>
              <a:rPr lang="hu-H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terápia: </a:t>
            </a:r>
          </a:p>
          <a:p>
            <a:pPr lvl="1"/>
            <a:r>
              <a:rPr lang="hu-H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diureticum</a:t>
            </a:r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módon, kálium-só </a:t>
            </a:r>
            <a:r>
              <a:rPr lang="hu-H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módon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Vizeletvizsgálat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fajsúly;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aldoszteron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és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proteinuria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Mellékvese MRI</a:t>
            </a: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569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68018" y="427382"/>
            <a:ext cx="3823252" cy="90872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okai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26843" y="1675231"/>
            <a:ext cx="3806618" cy="4195481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genetikai tényezők; gyakori társulás a HLA-B8 és- DR5</a:t>
            </a:r>
          </a:p>
          <a:p>
            <a:endParaRPr lang="hu-H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Interkurrens</a:t>
            </a: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vírusfertőzés után </a:t>
            </a: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ím 1"/>
          <p:cNvSpPr txBox="1">
            <a:spLocks/>
          </p:cNvSpPr>
          <p:nvPr/>
        </p:nvSpPr>
        <p:spPr>
          <a:xfrm>
            <a:off x="6583017" y="427382"/>
            <a:ext cx="4002157" cy="105273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hu-HU" sz="4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tünetei </a:t>
            </a:r>
            <a:endParaRPr lang="hu-H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artalom helye 2"/>
          <p:cNvSpPr txBox="1">
            <a:spLocks/>
          </p:cNvSpPr>
          <p:nvPr/>
        </p:nvSpPr>
        <p:spPr>
          <a:xfrm>
            <a:off x="5893974" y="1764683"/>
            <a:ext cx="5208036" cy="419548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nyaktáji bizonytalan nyomó-feszülés;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nyomásra alig érzékeny pajzsmirigy;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tapintással érezhető a pajzsmirigy lebenyei megnövekedése, tömöttebbek lesznek, majd felszínűk göbössé válik;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hypothyreosis;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súlyos lymphocitás beszűrődés, kiterjedt fibrosis</a:t>
            </a: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329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69843" y="477078"/>
            <a:ext cx="8229600" cy="980728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diagnosztikája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85870" y="1983344"/>
            <a:ext cx="4522236" cy="4195481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anamnézis felvétel;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fizikai vizsgálat: tapintással-pajzsmirigy lebenyei megnőnek, tömöttebbek lesznek, majd felszínűk göbössé válik;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vérvétel: TPO-, Tg elleni antitestek emelkedése, CRP emelkedett; </a:t>
            </a:r>
          </a:p>
          <a:p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bizonytalan esetben vékonytű- aspirációs biopszia (súlyos lymphocitás beszűrődés, kiterjedt fibrosis)</a:t>
            </a: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ím 1"/>
          <p:cNvSpPr txBox="1">
            <a:spLocks/>
          </p:cNvSpPr>
          <p:nvPr/>
        </p:nvSpPr>
        <p:spPr>
          <a:xfrm>
            <a:off x="6672469" y="549086"/>
            <a:ext cx="3972339" cy="9087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hu-HU" sz="4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terápiája</a:t>
            </a:r>
            <a:endParaRPr lang="hu-H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artalom helye 2"/>
          <p:cNvSpPr txBox="1">
            <a:spLocks/>
          </p:cNvSpPr>
          <p:nvPr/>
        </p:nvSpPr>
        <p:spPr>
          <a:xfrm>
            <a:off x="5773012" y="1983343"/>
            <a:ext cx="6052862" cy="419548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A Hashimoto-thyreoiditis ma még nem gyógyítható, azaz a pajzsmirigysejtek pusztulása nem állítható meg. Ellenben a betegség kezelhető.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A terápia a pajzsmirigyhormon(ok) pótlásával (szubsztitúciójával) történik. 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A szubsztitúció az alábbi pajzsmirigyhormon-készítményekkel zajlik:</a:t>
            </a:r>
          </a:p>
          <a:p>
            <a:pPr lvl="1"/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Levothyroxin, vagy L-thyroxin (= T4) tabletta</a:t>
            </a:r>
          </a:p>
          <a:p>
            <a:pPr lvl="1"/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T4 és T3 kombináció tabletta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műtéti kezelés (légcső vagy nyelőcső kompressziót okozó  golyva, daganat  esetén)</a:t>
            </a:r>
          </a:p>
          <a:p>
            <a:endParaRPr lang="hu-H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370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329070" y="144016"/>
            <a:ext cx="8229600" cy="980728"/>
          </a:xfrm>
        </p:spPr>
        <p:txBody>
          <a:bodyPr/>
          <a:lstStyle/>
          <a:p>
            <a:r>
              <a:rPr lang="pt-BR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Ápolói feladatok a páciens ellátása során </a:t>
            </a:r>
            <a:endParaRPr lang="hu-HU" sz="48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69235" y="1253953"/>
            <a:ext cx="10889974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Egyéb ápolói feladatok:</a:t>
            </a:r>
          </a:p>
          <a:p>
            <a:pPr lvl="0"/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Ápolási anamnézis felvétele</a:t>
            </a:r>
          </a:p>
          <a:p>
            <a:pPr lvl="0"/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Vitális paraméter ellenőrzés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(vérnyomás, pulzus, légzés, testhőmérséklet)</a:t>
            </a:r>
          </a:p>
          <a:p>
            <a:pPr lvl="0"/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Szükségletek felmérése</a:t>
            </a:r>
          </a:p>
          <a:p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Vérvétel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(TSH, FT4,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TPO,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anti-Tg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CRP)</a:t>
            </a:r>
          </a:p>
          <a:p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terápia: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levothyroxin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terápia per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módon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alkalmazás során végezzünk nyelési próbát, ellenőrizzük, hogy a páciens lenyelte-e a tablettát. </a:t>
            </a:r>
          </a:p>
          <a:p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Pajzsmirigy </a:t>
            </a:r>
            <a:r>
              <a:rPr lang="hu-H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biopszia</a:t>
            </a:r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vizsgálatra való előkészítés</a:t>
            </a:r>
          </a:p>
          <a:p>
            <a:r>
              <a:rPr lang="hu-H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Perifériás véna biztosítása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(gyógyszerbejuttatás, vagy infúziós terápia miatt)</a:t>
            </a: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742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08991" y="2082957"/>
            <a:ext cx="11148391" cy="1612776"/>
          </a:xfrm>
        </p:spPr>
        <p:txBody>
          <a:bodyPr/>
          <a:lstStyle/>
          <a:p>
            <a:pPr marL="0" indent="0" algn="just">
              <a:buNone/>
            </a:pPr>
            <a:r>
              <a:rPr lang="hu-H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pajzsmirigy szubakut gyulladásos megbetegedése. A pajzsmirigy gyulladások kb. 5 %-át adják, kiváltó oka ismeretlen, minden korban előfordulhat, de főként nők esetében.</a:t>
            </a: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708992" y="360040"/>
            <a:ext cx="8229600" cy="1267544"/>
          </a:xfrm>
          <a:noFill/>
          <a:ln>
            <a:noFill/>
          </a:ln>
        </p:spPr>
        <p:txBody>
          <a:bodyPr anchor="ctr"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Quervain thyreoiditis</a:t>
            </a:r>
          </a:p>
        </p:txBody>
      </p:sp>
    </p:spTree>
    <p:extLst>
      <p:ext uri="{BB962C8B-B14F-4D97-AF65-F5344CB8AC3E}">
        <p14:creationId xmlns:p14="http://schemas.microsoft.com/office/powerpoint/2010/main" val="33519565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21AB8F6582EA244B5E4BCF27D7BFAA1" ma:contentTypeVersion="2" ma:contentTypeDescription="Új dokumentum létrehozása." ma:contentTypeScope="" ma:versionID="54f24e6cc8f3183c6fa125099b342526">
  <xsd:schema xmlns:xsd="http://www.w3.org/2001/XMLSchema" xmlns:xs="http://www.w3.org/2001/XMLSchema" xmlns:p="http://schemas.microsoft.com/office/2006/metadata/properties" xmlns:ns2="cf0129bd-0b42-4155-885b-6074fa7fc0c4" targetNamespace="http://schemas.microsoft.com/office/2006/metadata/properties" ma:root="true" ma:fieldsID="3dc14443adc959497dc6ef8cff929100" ns2:_="">
    <xsd:import namespace="cf0129bd-0b42-4155-885b-6074fa7fc0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129bd-0b42-4155-885b-6074fa7fc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9E9CAAA-7008-4B1C-A549-718F2DDC3C2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7B7D83B-8789-4C31-9403-F5CA853F4E3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1B3F309-1755-41B5-9ADD-8CAADDB79E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0129bd-0b42-4155-885b-6074fa7fc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78</TotalTime>
  <Words>3504</Words>
  <Application>Microsoft Office PowerPoint</Application>
  <PresentationFormat>Szélesvásznú</PresentationFormat>
  <Paragraphs>527</Paragraphs>
  <Slides>59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59</vt:i4>
      </vt:variant>
    </vt:vector>
  </HeadingPairs>
  <TitlesOfParts>
    <vt:vector size="65" baseType="lpstr">
      <vt:lpstr>Arial</vt:lpstr>
      <vt:lpstr>Century Gothic</vt:lpstr>
      <vt:lpstr>Times New Roman</vt:lpstr>
      <vt:lpstr>Tw Cen MT</vt:lpstr>
      <vt:lpstr>Wingdings 3</vt:lpstr>
      <vt:lpstr>Ion</vt:lpstr>
      <vt:lpstr>GINOP-5.3.5-18-2019-00115 A munkaerőhiány és az elöregedő társadalom okozta, az egészségügyi intézményeket érintő foglalkoztatási válsághelyzetek megelőzése és kezelése az ápoló képzés szintjeinek és hatásköreinek fejlesztésével</vt:lpstr>
      <vt:lpstr>Ápolás szakmai alapismeretek: gyakrabban előforduló betegségek lényege, diagnosztikája és terápiája</vt:lpstr>
      <vt:lpstr>Tananyag tartalom Az endokrin rendszer népegészségügyi jelentőségű megbetegedései, alkalmazott gyógyszeres terápia   </vt:lpstr>
      <vt:lpstr>Pajzsmirigy megbetegedés kórképei</vt:lpstr>
      <vt:lpstr>Hashimoto thyreoiditis</vt:lpstr>
      <vt:lpstr>Betegség okai</vt:lpstr>
      <vt:lpstr>Kórkép diagnosztikája</vt:lpstr>
      <vt:lpstr>Ápolói feladatok a páciens ellátása során </vt:lpstr>
      <vt:lpstr>de Quervain thyreoiditis</vt:lpstr>
      <vt:lpstr>Betegség okai</vt:lpstr>
      <vt:lpstr>Kórkép diagnosztikája</vt:lpstr>
      <vt:lpstr>Ápolói feladatok a páciens ellátása során </vt:lpstr>
      <vt:lpstr>Hypothyreosis</vt:lpstr>
      <vt:lpstr>PowerPoint-bemutató</vt:lpstr>
      <vt:lpstr>Betegség okai</vt:lpstr>
      <vt:lpstr>Betegség tünetei </vt:lpstr>
      <vt:lpstr>Kórkép diagnosztikája</vt:lpstr>
      <vt:lpstr>Kórkép terápiája</vt:lpstr>
      <vt:lpstr>Ápolói feladatok a páciens ellátása során </vt:lpstr>
      <vt:lpstr>Ápolói feladatok a páciens ellátása során </vt:lpstr>
      <vt:lpstr>Hyperthyreosis</vt:lpstr>
      <vt:lpstr>Betegség okai</vt:lpstr>
      <vt:lpstr>Kórkép diagnosztikája</vt:lpstr>
      <vt:lpstr>Ápolói feladatok a páciens ellátása során </vt:lpstr>
      <vt:lpstr>Graves-Basedow kór</vt:lpstr>
      <vt:lpstr>Betegség okai</vt:lpstr>
      <vt:lpstr>Betegség tünetei </vt:lpstr>
      <vt:lpstr>Kórkép diagnosztikája</vt:lpstr>
      <vt:lpstr>Kórkép terápiája</vt:lpstr>
      <vt:lpstr>  Ápolói feladatok a páciens ellátása során </vt:lpstr>
      <vt:lpstr> Mellékvese betegségben szenvedő páciensek ápolása</vt:lpstr>
      <vt:lpstr>Élettani áttekintés </vt:lpstr>
      <vt:lpstr>Mellékvese kéreg hormonális szabályozása </vt:lpstr>
      <vt:lpstr>Mellékvese velő működése</vt:lpstr>
      <vt:lpstr>Pheochromocytoma</vt:lpstr>
      <vt:lpstr>Betegség okai</vt:lpstr>
      <vt:lpstr>Kórkép diagnosztikája</vt:lpstr>
      <vt:lpstr>Kórkép terápiája</vt:lpstr>
      <vt:lpstr>Ápolói feladatok a páciens ellátása során </vt:lpstr>
      <vt:lpstr>Ápolói feladatok a páciens ellátása során</vt:lpstr>
      <vt:lpstr>Cushing syndroma</vt:lpstr>
      <vt:lpstr>Betegség okai</vt:lpstr>
      <vt:lpstr>Betegség tünetei 1. </vt:lpstr>
      <vt:lpstr>Betegség tünetei 2.</vt:lpstr>
      <vt:lpstr>Kórkép diagnosztikája</vt:lpstr>
      <vt:lpstr>Kórkép terápiája</vt:lpstr>
      <vt:lpstr>Ápolói feladatok a páciens ellátása során </vt:lpstr>
      <vt:lpstr>Ápolói feladatok a páciens ellátása során</vt:lpstr>
      <vt:lpstr>Addison-kór</vt:lpstr>
      <vt:lpstr>Betegség okai</vt:lpstr>
      <vt:lpstr>Betegség tünetei </vt:lpstr>
      <vt:lpstr>Kórkép diagnosztikája</vt:lpstr>
      <vt:lpstr>Kórkép terápiája</vt:lpstr>
      <vt:lpstr>Ápolói feladatok a páciens ellátása során</vt:lpstr>
      <vt:lpstr>Conn syndroma  (Primer hyperaldosterinizmus)</vt:lpstr>
      <vt:lpstr>Betegség okai</vt:lpstr>
      <vt:lpstr>Kórkép diagnosztikája</vt:lpstr>
      <vt:lpstr>Kórkép terápiája</vt:lpstr>
      <vt:lpstr>Ápolói feladatok a páciens ellátása során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Ápolás szakmai alapismeretek: gyakrabban előforduló betegségek lényege, diagnosztikája és terápiája</dc:title>
  <dc:creator>Rozmann Nóra</dc:creator>
  <cp:lastModifiedBy>Novák Emese</cp:lastModifiedBy>
  <cp:revision>42</cp:revision>
  <dcterms:created xsi:type="dcterms:W3CDTF">2021-01-12T12:40:13Z</dcterms:created>
  <dcterms:modified xsi:type="dcterms:W3CDTF">2021-06-01T06:54:47Z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0x010100621AB8F6582EA244B5E4BCF27D7BFAA1</vt:lpwstr>
  </property>
</Properties>
</file>