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4"/>
  </p:sldMasterIdLst>
  <p:sldIdLst>
    <p:sldId id="368" r:id="rId5"/>
    <p:sldId id="369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lapértelmezett szakasz" id="{9695B37D-524C-45DF-B70A-749FBCF2B8C8}">
          <p14:sldIdLst>
            <p14:sldId id="368"/>
            <p14:sldId id="369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3B052-A59B-4AE3-A89A-E7748630C1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DA9EC4-FEA9-41D2-BE8D-F709F01D37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155CF-52F5-4879-B7F3-D05812AC4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053AC-61ED-4C2F-90BF-D4A916545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B2ED7-A198-4613-B8C9-EE02BAE24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414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B47DD-81F8-4128-9E50-04A9F2D3D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6564D1-2B83-4C0F-ACBA-E91472C50A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A1D7D-D2EC-4ADB-9C65-191DEC82D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CB571-86F9-474A-826A-75CC21C88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384F5F-50E6-4BB9-B848-EE2302C02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982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3F08DF-1C0D-4F53-A3AB-95D7B55FA0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761999"/>
            <a:ext cx="2628900" cy="54149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0D3BBD-C494-4E94-B189-319802A93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761999"/>
            <a:ext cx="7734300" cy="5414963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C0BD9-4BED-43D3-852F-B74B949A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7811DC-C725-4462-B622-DB96A8987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42D06-438F-4150-9238-E2FAEE5E2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782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98991-AEF1-4F19-AAB8-436EAD58C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5B44F-E7DA-40C6-8B44-71EAB6BDF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71817-A045-48C0-975B-CBEF88E95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C39F0-32D4-407C-8BCA-97F2D9E50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F4459-37B2-4F87-B508-DB04D433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090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BBD03-9D57-48E9-8B43-688B72997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3F376C-8A2F-4BE5-9669-4A6DA21B7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54893-212E-4450-8F7A-27256B31F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E881A-3958-44A9-9EDB-D86F4E414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EDBC4F-D9B8-4BFA-BE4F-D4B9B739D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15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C8777-C460-4649-8822-CA943386D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DF69E6-1094-437B-AA7E-0E21B7136C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57399"/>
            <a:ext cx="5181600" cy="41195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0BC963-4591-4BE3-AE63-4999A13C5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57399"/>
            <a:ext cx="5181600" cy="4119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04D5BB-DB84-4266-9B4F-E65CCFE5B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1A99B5-D493-4AB1-AF24-6660540D5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E178D0-5F1E-43FA-B447-53501EDD1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790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C85CC-8D2B-4219-A2A4-1625A02DF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68338"/>
            <a:ext cx="10515600" cy="108426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6143C8-1CF7-440E-99A3-052731459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28800"/>
            <a:ext cx="5157787" cy="82391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EFF5CA-4662-4430-80C7-99CD7D66C9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743199"/>
            <a:ext cx="5157787" cy="34464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6CB5B7-DC23-41CE-872B-E25BD64F84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28800"/>
            <a:ext cx="5183188" cy="82391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F7633C-C24D-4947-979C-132B3AC405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743199"/>
            <a:ext cx="5183188" cy="34464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8A46E1-3934-4807-900F-CA7A4D8D6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C9C6EA-1549-4601-8226-E5C43469C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658246-003D-4024-9F4B-BA3BD3FBF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93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2DD4C-BFBC-4087-B94C-4DD0690E8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B9D434-8228-4C7F-B520-14121EBC9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7B89BD-A70A-48D2-A3D9-DB2C0DB12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ACF4EF-5A2A-4A47-81DF-80CB51306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508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8B9F00-8450-475B-B155-993BAF212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0FDDA3-8E6F-42F7-BFBE-7FA9C647C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C8E678-81B8-4356-9624-A0B999536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692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10DAA-DDE3-4C9C-8171-385A3DAC8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85800"/>
            <a:ext cx="3932237" cy="1371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73DB2-BD72-4F5E-9CA2-197343A09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685801"/>
            <a:ext cx="6172200" cy="5175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F01536-2B0A-42A2-827E-2EB2C324A5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09800"/>
            <a:ext cx="3932237" cy="3659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22CD09-61EF-4733-831C-5B133DAE1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109FCF-96E4-4EBF-AAFB-5E9AD22A6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381A6-E580-49A4-989C-EF4A54F83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689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CFA6E-F719-4613-8815-591471E72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85800"/>
            <a:ext cx="3932237" cy="1371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4384F3-CDE0-4329-B76D-45AAC94B04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685801"/>
            <a:ext cx="6172200" cy="5175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9D7EB-40DA-460F-A48A-3E6D5E5612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09800"/>
            <a:ext cx="3932237" cy="3659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56944C-E229-457E-868E-C48FF47DA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115FE-359F-46EA-A3C8-0D18544E3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165D17-3010-4FF5-9071-5CCD3E699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412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 7">
            <a:extLst>
              <a:ext uri="{FF2B5EF4-FFF2-40B4-BE49-F238E27FC236}">
                <a16:creationId xmlns:a16="http://schemas.microsoft.com/office/drawing/2014/main" id="{DD7EAFE6-2BB9-41FB-9CF4-588CFC708774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frame">
            <a:avLst>
              <a:gd name="adj1" fmla="val 7164"/>
            </a:avLst>
          </a:prstGeom>
          <a:gradFill flip="none" rotWithShape="1">
            <a:gsLst>
              <a:gs pos="0">
                <a:schemeClr val="accent2">
                  <a:alpha val="4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447F1F-BFA8-4A56-894B-40120132E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58FB99-0FA3-49F4-99A1-61919F942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78657"/>
            <a:ext cx="10515600" cy="3998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DCCAE5-4EB0-4174-BD15-4943899B0A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293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fld id="{AA70F276-1833-4A75-9C1D-A56E2295A68D}" type="datetimeFigureOut">
              <a:rPr lang="en-US" smtClean="0"/>
              <a:pPr/>
              <a:t>5/27/2021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4189E-43B2-4CEE-B13E-61A1FBBBD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293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0530F-0BC8-46EF-A765-DD58B5367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293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fld id="{28844951-7827-47D4-8276-7DDE1FA7D8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57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01" r:id="rId5"/>
    <p:sldLayoutId id="2147483706" r:id="rId6"/>
    <p:sldLayoutId id="2147483702" r:id="rId7"/>
    <p:sldLayoutId id="2147483703" r:id="rId8"/>
    <p:sldLayoutId id="2147483704" r:id="rId9"/>
    <p:sldLayoutId id="2147483705" r:id="rId10"/>
    <p:sldLayoutId id="2147483707" r:id="rId11"/>
  </p:sldLayoutIdLst>
  <p:txStyles>
    <p:titleStyle>
      <a:lvl1pPr marL="0" algn="l" defTabSz="914400" rtl="0" eaLnBrk="1" latinLnBrk="0" hangingPunct="1">
        <a:lnSpc>
          <a:spcPct val="90000"/>
        </a:lnSpc>
        <a:spcBef>
          <a:spcPct val="0"/>
        </a:spcBef>
        <a:buNone/>
        <a:defRPr lang="en-US" sz="5200" kern="1200" dirty="0">
          <a:gradFill flip="none" rotWithShape="1">
            <a:gsLst>
              <a:gs pos="0">
                <a:schemeClr val="accent5"/>
              </a:gs>
              <a:gs pos="100000">
                <a:schemeClr val="accent1">
                  <a:alpha val="70000"/>
                </a:schemeClr>
              </a:gs>
            </a:gsLst>
            <a:lin ang="0" scaled="1"/>
            <a:tileRect/>
          </a:gradFill>
          <a:latin typeface="+mj-lt"/>
          <a:ea typeface="+mn-ea"/>
          <a:cs typeface="Angsana New" panose="02020603050405020304" pitchFamily="18" charset="-34"/>
        </a:defRPr>
      </a:lvl1pPr>
    </p:titleStyle>
    <p:bodyStyle>
      <a:lvl1pPr marL="4572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tx2">
            <a:lumMod val="10000"/>
            <a:lumOff val="90000"/>
          </a:schemeClr>
        </a:buClr>
        <a:buSzPct val="80000"/>
        <a:buFont typeface="Wingdings" panose="05000000000000000000" pitchFamily="2" charset="2"/>
        <a:buChar char="§"/>
        <a:defRPr sz="28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1pPr>
      <a:lvl2pPr marL="8001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10000"/>
            <a:lumOff val="90000"/>
          </a:schemeClr>
        </a:buClr>
        <a:buSzPct val="80000"/>
        <a:buFont typeface="Wingdings" panose="05000000000000000000" pitchFamily="2" charset="2"/>
        <a:buChar char="§"/>
        <a:defRPr sz="24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2pPr>
      <a:lvl3pPr marL="12573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10000"/>
            <a:lumOff val="90000"/>
          </a:schemeClr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3pPr>
      <a:lvl4pPr marL="165735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10000"/>
            <a:lumOff val="90000"/>
          </a:schemeClr>
        </a:buClr>
        <a:buSzPct val="80000"/>
        <a:buFont typeface="Wingdings" panose="05000000000000000000" pitchFamily="2" charset="2"/>
        <a:buChar char="§"/>
        <a:defRPr sz="18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4pPr>
      <a:lvl5pPr marL="211455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10000"/>
            <a:lumOff val="90000"/>
          </a:schemeClr>
        </a:buClr>
        <a:buSzPct val="80000"/>
        <a:buFont typeface="Wingdings" panose="05000000000000000000" pitchFamily="2" charset="2"/>
        <a:buChar char="§"/>
        <a:defRPr sz="18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85DEF7-8A17-404F-8613-F92932B7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487" y="2553757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hu-HU" sz="1600" b="1" dirty="0">
                <a:solidFill>
                  <a:schemeClr val="bg1"/>
                </a:solidFill>
                <a:latin typeface="Tw Cen MT" panose="020B0602020104020603" pitchFamily="34" charset="-18"/>
                <a:cs typeface="Times New Roman" panose="02020603050405020304" pitchFamily="18" charset="0"/>
              </a:rPr>
              <a:t>GINOP-5.3.5-18-2019-00115</a:t>
            </a:r>
            <a:br>
              <a:rPr lang="hu-HU" b="1" dirty="0">
                <a:solidFill>
                  <a:schemeClr val="bg1"/>
                </a:solidFill>
                <a:latin typeface="Tw Cen MT" panose="020B0602020104020603" pitchFamily="34" charset="-18"/>
                <a:cs typeface="Times New Roman" panose="02020603050405020304" pitchFamily="18" charset="0"/>
              </a:rPr>
            </a:br>
            <a:r>
              <a:rPr lang="hu-HU" sz="1600" b="1" dirty="0">
                <a:solidFill>
                  <a:schemeClr val="bg1"/>
                </a:solidFill>
                <a:latin typeface="Tw Cen MT" panose="020B0602020104020603" pitchFamily="34" charset="-18"/>
                <a:cs typeface="Times New Roman" panose="02020603050405020304" pitchFamily="18" charset="0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DE4384DD-F304-48D4-BED9-5B25415C09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F19B4F11-6F5D-43DF-8094-4143BC5532A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4222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CEC4BD25-1885-4F42-8E25-9F5E4422D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36847"/>
            <a:ext cx="10515600" cy="5440116"/>
          </a:xfrm>
        </p:spPr>
        <p:txBody>
          <a:bodyPr>
            <a:normAutofit fontScale="92500" lnSpcReduction="10000"/>
          </a:bodyPr>
          <a:lstStyle/>
          <a:p>
            <a:pPr marL="228600" indent="0">
              <a:buNone/>
            </a:pPr>
            <a:r>
              <a:rPr lang="hu-HU" b="1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Az ápolás tervezésének és megvalósításának dokumentálása: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 tervezett és megvalósított ápolási beavatkozások adatai</a:t>
            </a:r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 szakszerű megnevezés, ideje, beavatkozást végző teljes neve (szignó);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Észlelések, megfigyelések és rendkívüli események leírása, adatainak rögzítése, és az azokkal kapcsolatos ápolói intézkedések és beavatkozások, eljárások időponttal való rögzítése;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Kezelőorvos által elrendelt beavatkozások, vizsgálatok ápoló általi teljesítése;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Záró összefoglaló készítése az ápolásról és a páciens reakcióiról;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Osztályos áthelyezéskor a beteget értékeinek írásbeli dokumentálásával kell átadni.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22159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43317A9D-6967-463F-9896-3C13071FB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98990"/>
            <a:ext cx="10515600" cy="5377973"/>
          </a:xfrm>
        </p:spPr>
        <p:txBody>
          <a:bodyPr>
            <a:normAutofit fontScale="92500" lnSpcReduction="20000"/>
          </a:bodyPr>
          <a:lstStyle/>
          <a:p>
            <a:pPr marL="228600" indent="0">
              <a:buNone/>
            </a:pPr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Ápolási dokumentáció dokumentumai: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Ápolási lap;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Ápolási betétlap;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Betegazonosító nyilatkozat;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Áthelyezési ápolási lap/zárójelentés;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Folyadéklap;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Fájdalomfelmérő lap;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Sebfelmérő lap, </a:t>
            </a:r>
            <a:r>
              <a:rPr lang="hu-HU" dirty="0" err="1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dekubitusz</a:t>
            </a:r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 felmérő lap;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Kezelő lap (dietetikus, gyógytornász);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Észlelő lap;</a:t>
            </a:r>
          </a:p>
          <a:p>
            <a:r>
              <a:rPr lang="hu-HU" dirty="0" err="1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Kanülállapot</a:t>
            </a:r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 felmérőlap (pl. VIP, </a:t>
            </a:r>
            <a:r>
              <a:rPr lang="hu-HU" dirty="0" err="1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phlebitis</a:t>
            </a:r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 skála)</a:t>
            </a:r>
          </a:p>
        </p:txBody>
      </p:sp>
    </p:spTree>
    <p:extLst>
      <p:ext uri="{BB962C8B-B14F-4D97-AF65-F5344CB8AC3E}">
        <p14:creationId xmlns:p14="http://schemas.microsoft.com/office/powerpoint/2010/main" val="3520599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25B97239-2685-48C8-8104-1D4E4E383D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1" name="Kép 10" descr="A képen asztal látható&#10;&#10;Automatikusan generált leírás">
            <a:extLst>
              <a:ext uri="{FF2B5EF4-FFF2-40B4-BE49-F238E27FC236}">
                <a16:creationId xmlns:a16="http://schemas.microsoft.com/office/drawing/2014/main" id="{9255C1BD-F69F-4147-89B0-A850BF1BCC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1" r="-2" b="-2"/>
          <a:stretch/>
        </p:blipFill>
        <p:spPr>
          <a:xfrm>
            <a:off x="321734" y="321733"/>
            <a:ext cx="5674894" cy="3030842"/>
          </a:xfrm>
          <a:prstGeom prst="rect">
            <a:avLst/>
          </a:prstGeom>
        </p:spPr>
      </p:pic>
      <p:pic>
        <p:nvPicPr>
          <p:cNvPr id="9" name="Kép 8" descr="A képen asztal látható&#10;&#10;Automatikusan generált leírás">
            <a:extLst>
              <a:ext uri="{FF2B5EF4-FFF2-40B4-BE49-F238E27FC236}">
                <a16:creationId xmlns:a16="http://schemas.microsoft.com/office/drawing/2014/main" id="{4A606C5A-343E-4859-9BEE-4798DCBE2A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61" r="8" b="23248"/>
          <a:stretch/>
        </p:blipFill>
        <p:spPr>
          <a:xfrm>
            <a:off x="321735" y="3524289"/>
            <a:ext cx="2676579" cy="2776517"/>
          </a:xfrm>
          <a:prstGeom prst="rect">
            <a:avLst/>
          </a:prstGeom>
        </p:spPr>
      </p:pic>
      <p:pic>
        <p:nvPicPr>
          <p:cNvPr id="7" name="Kép 6" descr="A képen asztal látható&#10;&#10;Automatikusan generált leírás">
            <a:extLst>
              <a:ext uri="{FF2B5EF4-FFF2-40B4-BE49-F238E27FC236}">
                <a16:creationId xmlns:a16="http://schemas.microsoft.com/office/drawing/2014/main" id="{8B7F6A2A-45D0-452F-B70C-CE11010B8D7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76" r="22898" b="3"/>
          <a:stretch/>
        </p:blipFill>
        <p:spPr>
          <a:xfrm>
            <a:off x="3159553" y="3514855"/>
            <a:ext cx="2837076" cy="2785951"/>
          </a:xfrm>
          <a:prstGeom prst="rect">
            <a:avLst/>
          </a:prstGeom>
        </p:spPr>
      </p:pic>
      <p:pic>
        <p:nvPicPr>
          <p:cNvPr id="5" name="Kép 4" descr="A képen szöveg, shoji, épület látható&#10;&#10;Automatikusan generált leírás">
            <a:extLst>
              <a:ext uri="{FF2B5EF4-FFF2-40B4-BE49-F238E27FC236}">
                <a16:creationId xmlns:a16="http://schemas.microsoft.com/office/drawing/2014/main" id="{743B0701-B1EB-49FD-B2F1-154AE0BEF1F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79" r="-1" b="6395"/>
          <a:stretch/>
        </p:blipFill>
        <p:spPr>
          <a:xfrm>
            <a:off x="6195373" y="321733"/>
            <a:ext cx="5674892" cy="5979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775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12F346-C8D6-4B11-94FB-4B9F03370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Felhasznált irodalom: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D2EA5D6-DF9B-42E2-B515-AF2B12FD9A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1600" dirty="0">
                <a:solidFill>
                  <a:schemeClr val="bg1"/>
                </a:solidFill>
                <a:latin typeface="Tw Cen MT" panose="020B0602020104020603" pitchFamily="34" charset="-18"/>
              </a:rPr>
              <a:t>1997. évi CLIV. Törvény az egészségügyről</a:t>
            </a:r>
          </a:p>
          <a:p>
            <a:r>
              <a:rPr lang="hu-HU" sz="1600" b="1" dirty="0">
                <a:solidFill>
                  <a:schemeClr val="bg1"/>
                </a:solidFill>
                <a:latin typeface="Tw Cen MT" panose="020B0602020104020603" pitchFamily="34" charset="-18"/>
              </a:rPr>
              <a:t>Papp K., Újváriné Siket A. </a:t>
            </a:r>
            <a:r>
              <a:rPr lang="hu-HU" sz="1600" dirty="0">
                <a:solidFill>
                  <a:schemeClr val="bg1"/>
                </a:solidFill>
                <a:latin typeface="Tw Cen MT" panose="020B0602020104020603" pitchFamily="34" charset="-18"/>
              </a:rPr>
              <a:t>(2014).  Az egészségügy és az ápolás általános alapelvei, Digitális Tankönyvtár</a:t>
            </a:r>
          </a:p>
          <a:p>
            <a:r>
              <a:rPr lang="hu-HU" sz="1800" dirty="0">
                <a:solidFill>
                  <a:schemeClr val="bg1"/>
                </a:solidFill>
                <a:effectLst/>
                <a:latin typeface="Tw Cen MT" panose="020B0602020104020603" pitchFamily="34" charset="-18"/>
                <a:ea typeface="Calibri" panose="020F0502020204030204" pitchFamily="34" charset="0"/>
              </a:rPr>
              <a:t>(2012). In Oláh A. </a:t>
            </a:r>
            <a:r>
              <a:rPr lang="hu-HU" sz="1800" i="1" dirty="0">
                <a:solidFill>
                  <a:schemeClr val="bg1"/>
                </a:solidFill>
                <a:effectLst/>
                <a:latin typeface="Tw Cen MT" panose="020B0602020104020603" pitchFamily="34" charset="-18"/>
                <a:ea typeface="Calibri" panose="020F0502020204030204" pitchFamily="34" charset="0"/>
              </a:rPr>
              <a:t>Az ápolástudomány tankönyve </a:t>
            </a:r>
            <a:r>
              <a:rPr lang="hu-HU" sz="1800" dirty="0">
                <a:solidFill>
                  <a:schemeClr val="bg1"/>
                </a:solidFill>
                <a:effectLst/>
                <a:latin typeface="Tw Cen MT" panose="020B0602020104020603" pitchFamily="34" charset="-18"/>
                <a:ea typeface="Calibri" panose="020F0502020204030204" pitchFamily="34" charset="0"/>
              </a:rPr>
              <a:t>Budapest, Medicina Könyvkiadó</a:t>
            </a:r>
            <a:endParaRPr lang="hu-HU" sz="1600"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262671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F7A800F-BD30-4357-A323-FBC9D3F17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53094"/>
            <a:ext cx="10515600" cy="1325563"/>
          </a:xfrm>
        </p:spPr>
        <p:txBody>
          <a:bodyPr>
            <a:noAutofit/>
          </a:bodyPr>
          <a:lstStyle/>
          <a:p>
            <a:pPr algn="ctr"/>
            <a:br>
              <a:rPr lang="hu-HU" sz="3600" b="1" dirty="0">
                <a:solidFill>
                  <a:srgbClr val="FFFFFF"/>
                </a:solidFill>
                <a:latin typeface="Tw Cen MT" panose="020B0602020104020603" pitchFamily="34" charset="-18"/>
              </a:rPr>
            </a:br>
            <a:r>
              <a:rPr lang="hu-HU" sz="3600" b="1" dirty="0">
                <a:solidFill>
                  <a:srgbClr val="FFFFFF"/>
                </a:solidFill>
                <a:latin typeface="Tw Cen MT" panose="020B0602020104020603" pitchFamily="34" charset="-18"/>
              </a:rPr>
              <a:t>Az etika és jog sajátosságai az egészségügyi rendszerben</a:t>
            </a:r>
            <a:endParaRPr lang="hu-HU" sz="3600" b="1" dirty="0">
              <a:latin typeface="Tw Cen MT" panose="020B0602020104020603" pitchFamily="34" charset="-18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9400989-28B4-4BA1-9A7B-FAEBFBEA34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indent="0" algn="ctr">
              <a:buNone/>
            </a:pPr>
            <a:endParaRPr lang="hu-HU" dirty="0">
              <a:solidFill>
                <a:srgbClr val="FFFFFF"/>
              </a:solidFill>
            </a:endParaRPr>
          </a:p>
          <a:p>
            <a:pPr marL="228600" indent="0" algn="ctr">
              <a:buNone/>
            </a:pPr>
            <a:endParaRPr lang="hu-HU" dirty="0">
              <a:solidFill>
                <a:srgbClr val="FFFFFF"/>
              </a:solidFill>
            </a:endParaRPr>
          </a:p>
          <a:p>
            <a:pPr marL="228600" indent="0" algn="ctr">
              <a:buNone/>
            </a:pPr>
            <a:r>
              <a:rPr lang="hu-HU" sz="2000" b="1" dirty="0">
                <a:solidFill>
                  <a:srgbClr val="FFFFFF"/>
                </a:solidFill>
              </a:rPr>
              <a:t>Az egészségügyi dokumentáció</a:t>
            </a:r>
          </a:p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23610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BF5C687-F91C-44F7-99FE-E8A821416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Az egészségügyi dokumentáció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A9D6CE4-B178-42F2-88BF-A1143D44A5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228600" indent="0">
              <a:buNone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Az 1997. évi CLIV. Törvény az egészségügyről tartalmazza</a:t>
            </a:r>
          </a:p>
          <a:p>
            <a:pPr marL="228600" indent="0">
              <a:buNone/>
            </a:pPr>
            <a:endParaRPr lang="hu-HU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228600" indent="0">
              <a:buNone/>
            </a:pPr>
            <a:r>
              <a:rPr lang="hu-HU" b="0" i="1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„az egészségügyi szolgáltatás során az egészségügyi dolgozó tudomására jutó, a beteg kezelésével kapcsolatos egészségügyi és személyazonosító adatokat tartalmazó feljegyzés, nyilvántartás vagy bármilyen más módon rögzített adat, függetlenül annak hordozójától vagy formájától"</a:t>
            </a:r>
            <a:br>
              <a:rPr lang="hu-HU" b="0" i="0" dirty="0">
                <a:solidFill>
                  <a:srgbClr val="000000"/>
                </a:solidFill>
                <a:effectLst/>
              </a:rPr>
            </a:br>
            <a:br>
              <a:rPr lang="hu-HU" b="0" i="0" dirty="0">
                <a:solidFill>
                  <a:srgbClr val="000000"/>
                </a:solidFill>
                <a:effectLst/>
              </a:rPr>
            </a:b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13222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ED98A80C-3D24-4CED-A893-7B1D2F327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10214"/>
            <a:ext cx="10515600" cy="5466749"/>
          </a:xfrm>
        </p:spPr>
        <p:txBody>
          <a:bodyPr>
            <a:normAutofit fontScale="85000" lnSpcReduction="10000"/>
          </a:bodyPr>
          <a:lstStyle/>
          <a:p>
            <a:pPr marL="228600" indent="0">
              <a:buNone/>
            </a:pPr>
            <a:r>
              <a:rPr lang="hu-HU" b="1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Célja: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 beteg ellátásának, állapotának </a:t>
            </a:r>
            <a:r>
              <a:rPr lang="hu-HU" dirty="0" err="1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nyomonkövetése</a:t>
            </a:r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Munkaszervezés segítése;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Finanszírozási és gazdálkodási tervezhetőség;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Tudományos kutatómunka lapja.</a:t>
            </a:r>
          </a:p>
          <a:p>
            <a:endParaRPr lang="hu-HU" dirty="0">
              <a:solidFill>
                <a:schemeClr val="bg1">
                  <a:alpha val="70000"/>
                </a:schemeClr>
              </a:solidFill>
              <a:latin typeface="Tw Cen MT" panose="020B0602020104020603" pitchFamily="34" charset="-18"/>
            </a:endParaRPr>
          </a:p>
          <a:p>
            <a:pPr marL="228600" indent="0">
              <a:buNone/>
            </a:pPr>
            <a:r>
              <a:rPr lang="hu-HU" b="1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Fel kell tüntetni: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Beteg személyazonosító adatait;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Cselekvőképes egyén esetén az értesítendő személy nevét és elérhetőségét;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 kiskorú, és gondnokság alatt álló személy törvényes képviselője nevét, lakcímét, elérhetőségét.</a:t>
            </a:r>
          </a:p>
        </p:txBody>
      </p:sp>
    </p:spTree>
    <p:extLst>
      <p:ext uri="{BB962C8B-B14F-4D97-AF65-F5344CB8AC3E}">
        <p14:creationId xmlns:p14="http://schemas.microsoft.com/office/powerpoint/2010/main" val="3319025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5D4A23E8-9CE6-43B6-8C8B-3BC79B0645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36847"/>
            <a:ext cx="10515600" cy="5440116"/>
          </a:xfrm>
        </p:spPr>
        <p:txBody>
          <a:bodyPr>
            <a:normAutofit fontScale="70000" lnSpcReduction="20000"/>
          </a:bodyPr>
          <a:lstStyle/>
          <a:p>
            <a:pPr marL="228600" indent="0">
              <a:buNone/>
            </a:pPr>
            <a:r>
              <a:rPr lang="hu-HU" b="1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 kórelőzménynek, kórtörténetnek tartalmaznia kell: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Az első vizsgálat eredményét;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 diagnózist és gyógykezelési tervet megalapozó vizsgálati eredményeket;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 vizsgálatok elvégzésének időpontját;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Az ellátást indokló betegség megnevezését, a kialakulásának alapjául szolgáló betegséget, a kísérőbetegségeket és szövődményeket;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Egyéb, az ellátást közvetlenül nem befolyásoló betegségeket, illetve kockázati tényezőket;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Az elvégzett beavatkozások idejét és eredményét;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 gyógyszeres és egyéb terápiát, annak eredményeit;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 beteg gyógyszer –érzékenységre vonatkozó adatait;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 bejegyzést tévő egészségügyi dolgozó nevét és adatait, időpontját;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 beleegyezés, illetve visszautasítás tényét, valamint annak időpontját;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És minden olyan egyéb tényezőt, mely a beteg gyógyulására hatással lehet.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916083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6541CC49-306E-4041-9629-3814A9A6E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646" y="642820"/>
            <a:ext cx="10515600" cy="5757979"/>
          </a:xfrm>
        </p:spPr>
        <p:txBody>
          <a:bodyPr>
            <a:normAutofit/>
          </a:bodyPr>
          <a:lstStyle/>
          <a:p>
            <a:pPr marL="228600" indent="0">
              <a:buNone/>
            </a:pPr>
            <a:r>
              <a:rPr lang="hu-HU" b="1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Meg kell őrizni és a dokumentációhoz csatolni: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 vizsgálatokról készült leleteket;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 gyógykezelés és konzílium során keletkezett iratokat;</a:t>
            </a:r>
          </a:p>
          <a:p>
            <a:r>
              <a:rPr lang="hu-HU" b="1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Az ápolási dokumentációt;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 képalkotó diagnosztikus eljárások felvételeit;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 beteg testéből kivett szövetmintákat.</a:t>
            </a:r>
          </a:p>
          <a:p>
            <a:endParaRPr lang="hu-HU" dirty="0">
              <a:solidFill>
                <a:schemeClr val="bg1">
                  <a:alpha val="70000"/>
                </a:schemeClr>
              </a:solidFill>
              <a:latin typeface="Tw Cen MT" panose="020B0602020104020603" pitchFamily="34" charset="-18"/>
            </a:endParaRPr>
          </a:p>
          <a:p>
            <a:pPr marL="228600" indent="0">
              <a:buNone/>
            </a:pPr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Több résztevékenységből álló, összefüggő </a:t>
            </a:r>
            <a:r>
              <a:rPr lang="hu-HU" b="1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ellátási folyamat végén vagy fekvőbeteg- ellátást követően írásbeli összefoglaló jelentést (zárójelentést) </a:t>
            </a:r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kell készíteni és azt a betegnek át kell adni</a:t>
            </a:r>
          </a:p>
        </p:txBody>
      </p:sp>
    </p:spTree>
    <p:extLst>
      <p:ext uri="{BB962C8B-B14F-4D97-AF65-F5344CB8AC3E}">
        <p14:creationId xmlns:p14="http://schemas.microsoft.com/office/powerpoint/2010/main" val="2101976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E4057934-965F-474A-8051-05F5C76E59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27969"/>
            <a:ext cx="10515600" cy="5448994"/>
          </a:xfrm>
        </p:spPr>
        <p:txBody>
          <a:bodyPr>
            <a:normAutofit fontScale="55000" lnSpcReduction="20000"/>
          </a:bodyPr>
          <a:lstStyle/>
          <a:p>
            <a:pPr marL="228600" indent="0">
              <a:buNone/>
            </a:pPr>
            <a:r>
              <a:rPr lang="hu-HU" sz="2900" b="1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Dokumentáció típusai:</a:t>
            </a:r>
          </a:p>
          <a:p>
            <a:r>
              <a:rPr lang="hu-HU" sz="2900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Betegfelvételi lap</a:t>
            </a:r>
          </a:p>
          <a:p>
            <a:r>
              <a:rPr lang="hu-HU" sz="2900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Kórlap</a:t>
            </a:r>
          </a:p>
          <a:p>
            <a:r>
              <a:rPr lang="hu-HU" sz="2900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Lázlap</a:t>
            </a:r>
          </a:p>
          <a:p>
            <a:r>
              <a:rPr lang="hu-HU" sz="2900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Ápolási dokumentáció</a:t>
            </a:r>
          </a:p>
          <a:p>
            <a:r>
              <a:rPr lang="hu-HU" sz="2900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Zárójelentés</a:t>
            </a:r>
          </a:p>
          <a:p>
            <a:r>
              <a:rPr lang="hu-HU" sz="2900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Receptek</a:t>
            </a:r>
          </a:p>
          <a:p>
            <a:r>
              <a:rPr lang="hu-HU" sz="2900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Beutalók</a:t>
            </a:r>
          </a:p>
          <a:p>
            <a:r>
              <a:rPr lang="hu-HU" sz="2900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Leletek, speciális leletek (pl. EKG, UH, </a:t>
            </a:r>
            <a:r>
              <a:rPr lang="hu-HU" sz="2900" dirty="0" err="1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Rtg</a:t>
            </a:r>
            <a:r>
              <a:rPr lang="hu-HU" sz="2900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)</a:t>
            </a:r>
          </a:p>
          <a:p>
            <a:r>
              <a:rPr lang="hu-HU" sz="2900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Szakvélemények</a:t>
            </a:r>
          </a:p>
          <a:p>
            <a:r>
              <a:rPr lang="hu-HU" sz="2900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Gyógyszer-vegyszer dokumentálása, nyilvántartása, rendelése</a:t>
            </a:r>
          </a:p>
          <a:p>
            <a:r>
              <a:rPr lang="hu-HU" sz="2900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betegforgalom</a:t>
            </a:r>
          </a:p>
          <a:p>
            <a:r>
              <a:rPr lang="hu-HU" sz="2900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Statisztika</a:t>
            </a:r>
          </a:p>
          <a:p>
            <a:r>
              <a:rPr lang="hu-HU" sz="2900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Táppénz jelentés</a:t>
            </a:r>
          </a:p>
          <a:p>
            <a:r>
              <a:rPr lang="hu-HU" sz="2900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Előjegyzés</a:t>
            </a:r>
          </a:p>
          <a:p>
            <a:pPr marL="228600" indent="0">
              <a:buNone/>
            </a:pPr>
            <a:endParaRPr lang="hu-HU" dirty="0"/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74440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FC20DFA-90DD-4B1B-81C3-05A833A22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Az ápolási dokumentáció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B280402-D45A-4EC6-BC62-DCECF6C9F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Ápolási esemény azonosító;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 beteg panaszaira, állapotára, szociális körülményeire, szokásira kitérő részletes felmérés</a:t>
            </a:r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 ápolási terv meghatározása;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A beteg állapotát és a vele kapcsolatos eseményeket ápolási vonatkozásban részletesen jellemző folyamat leírása.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Lázlap: beteg azonosító adatai, kórisme, előírt gyógyszerek, tervezett/elvégzett beavatkozások, vitális paraméterek, legfontosabb laboreredmények, alapvető szükségletek objektív adatai, folyadékmérleg</a:t>
            </a:r>
            <a:endParaRPr lang="hu-HU" dirty="0">
              <a:solidFill>
                <a:schemeClr val="bg1">
                  <a:alpha val="70000"/>
                </a:schemeClr>
              </a:solidFill>
              <a:latin typeface="Tw Cen MT" panose="020B06020201040206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399418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11721A7-5307-4E48-88D0-062E17042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u-HU" sz="3600" b="1" dirty="0">
                <a:solidFill>
                  <a:schemeClr val="bg1"/>
                </a:solidFill>
                <a:latin typeface="Tw Cen MT" panose="020B0602020104020603" pitchFamily="34" charset="-18"/>
              </a:rPr>
              <a:t>Ápolási dokumentáció vezetésére vonatkozó speciális szabályok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02DBADA-B419-4760-BE6A-FC88A638D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Az anamnézis és a státusz rögzítése a felvételt követő 12 órában készüljön el;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Minden ápolással, beavatkozással összefüggő eseményt az észlelőnek kell dokumentálnia;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Az ápolási események, tevékenységek időbeni lefolyását a dokumentációnak tükröznie kell;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Ápolási, vagy egyéb beavatkozást végző ápoló teljes nevű aláírása kötelező, de címkönyv alapján szignó alkalmazása is lehetséges;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Egyes tevékenységeket csak a kompetenciának megfelelően szabad elvégezni, ezt a munkaköri leírás tartalmazza;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Az ápolási tevékenység tervezetét a kezelőorvosnak aláírásával jóvá kell hagynia;</a:t>
            </a:r>
          </a:p>
          <a:p>
            <a:r>
              <a:rPr lang="hu-HU" dirty="0">
                <a:solidFill>
                  <a:schemeClr val="bg1">
                    <a:alpha val="70000"/>
                  </a:schemeClr>
                </a:solidFill>
                <a:latin typeface="Tw Cen MT" panose="020B0602020104020603" pitchFamily="34" charset="-18"/>
              </a:rPr>
              <a:t>A dokumentációban csak az előírtaknak megfelelő adatokat szabad rögzíteni.</a:t>
            </a:r>
          </a:p>
        </p:txBody>
      </p:sp>
    </p:spTree>
    <p:extLst>
      <p:ext uri="{BB962C8B-B14F-4D97-AF65-F5344CB8AC3E}">
        <p14:creationId xmlns:p14="http://schemas.microsoft.com/office/powerpoint/2010/main" val="3616471857"/>
      </p:ext>
    </p:extLst>
  </p:cSld>
  <p:clrMapOvr>
    <a:masterClrMapping/>
  </p:clrMapOvr>
</p:sld>
</file>

<file path=ppt/theme/theme1.xml><?xml version="1.0" encoding="utf-8"?>
<a:theme xmlns:a="http://schemas.openxmlformats.org/drawingml/2006/main" name="LuminousVTI">
  <a:themeElements>
    <a:clrScheme name="AnalogousFromLightSeedRightStep">
      <a:dk1>
        <a:srgbClr val="000000"/>
      </a:dk1>
      <a:lt1>
        <a:srgbClr val="FFFFFF"/>
      </a:lt1>
      <a:dk2>
        <a:srgbClr val="3A3621"/>
      </a:dk2>
      <a:lt2>
        <a:srgbClr val="E2E8E5"/>
      </a:lt2>
      <a:accent1>
        <a:srgbClr val="EA73A4"/>
      </a:accent1>
      <a:accent2>
        <a:srgbClr val="E55454"/>
      </a:accent2>
      <a:accent3>
        <a:srgbClr val="E59053"/>
      </a:accent3>
      <a:accent4>
        <a:srgbClr val="B6A343"/>
      </a:accent4>
      <a:accent5>
        <a:srgbClr val="95AB54"/>
      </a:accent5>
      <a:accent6>
        <a:srgbClr val="69B643"/>
      </a:accent6>
      <a:hlink>
        <a:srgbClr val="578F78"/>
      </a:hlink>
      <a:folHlink>
        <a:srgbClr val="7F7F7F"/>
      </a:folHlink>
    </a:clrScheme>
    <a:fontScheme name="Custom 51">
      <a:majorFont>
        <a:latin typeface="Sabon Next L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uminousVTI" id="{3EBF12FF-FD44-415B-AB75-5B4F7E5C3AC4}" vid="{521B7FAE-6A8D-4468-B79A-0706294A0D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21AB8F6582EA244B5E4BCF27D7BFAA1" ma:contentTypeVersion="2" ma:contentTypeDescription="Új dokumentum létrehozása." ma:contentTypeScope="" ma:versionID="54f24e6cc8f3183c6fa125099b342526">
  <xsd:schema xmlns:xsd="http://www.w3.org/2001/XMLSchema" xmlns:xs="http://www.w3.org/2001/XMLSchema" xmlns:p="http://schemas.microsoft.com/office/2006/metadata/properties" xmlns:ns2="cf0129bd-0b42-4155-885b-6074fa7fc0c4" targetNamespace="http://schemas.microsoft.com/office/2006/metadata/properties" ma:root="true" ma:fieldsID="3dc14443adc959497dc6ef8cff929100" ns2:_="">
    <xsd:import namespace="cf0129bd-0b42-4155-885b-6074fa7fc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29bd-0b42-4155-885b-6074fa7fc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FE142C-AFF4-4421-BB3B-96368CF18D3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098ED0B-21DA-4F56-9385-4F7AE72ABA9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34142DD-2F34-4FCD-B21C-1F6ED71843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0129bd-0b42-4155-885b-6074fa7fc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705</Words>
  <Application>Microsoft Office PowerPoint</Application>
  <PresentationFormat>Szélesvásznú</PresentationFormat>
  <Paragraphs>89</Paragraphs>
  <Slides>13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13</vt:i4>
      </vt:variant>
    </vt:vector>
  </HeadingPairs>
  <TitlesOfParts>
    <vt:vector size="19" baseType="lpstr">
      <vt:lpstr>Arial</vt:lpstr>
      <vt:lpstr>Avenir Next LT Pro</vt:lpstr>
      <vt:lpstr>Sabon Next LT</vt:lpstr>
      <vt:lpstr>Tw Cen MT</vt:lpstr>
      <vt:lpstr>Wingdings</vt:lpstr>
      <vt:lpstr>LuminousVTI</vt:lpstr>
      <vt:lpstr>GINOP-5.3.5-18-2019-00115 A munkaerőhiány és az elöregedő társadalom okozta, az egészségügyi intézményeket érintő foglalkoztatási válsághelyzetek megelőzése és kezelése az ápoló képzés szintjeinek és hatásköreinek fejlesztésével</vt:lpstr>
      <vt:lpstr> Az etika és jog sajátosságai az egészségügyi rendszerben</vt:lpstr>
      <vt:lpstr>Az egészségügyi dokumentáció</vt:lpstr>
      <vt:lpstr>PowerPoint-bemutató</vt:lpstr>
      <vt:lpstr>PowerPoint-bemutató</vt:lpstr>
      <vt:lpstr>PowerPoint-bemutató</vt:lpstr>
      <vt:lpstr>PowerPoint-bemutató</vt:lpstr>
      <vt:lpstr>Az ápolási dokumentáció</vt:lpstr>
      <vt:lpstr>Ápolási dokumentáció vezetésére vonatkozó speciális szabályok</vt:lpstr>
      <vt:lpstr>PowerPoint-bemutató</vt:lpstr>
      <vt:lpstr>PowerPoint-bemutató</vt:lpstr>
      <vt:lpstr>PowerPoint-bemutató</vt:lpstr>
      <vt:lpstr>Felhasznált irodalom: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Az etika és jog sajátosságai az egészségügyi rendszerben</dc:title>
  <dc:creator>Pusztai Dorina Erzsébet</dc:creator>
  <cp:lastModifiedBy>Novák Emese</cp:lastModifiedBy>
  <cp:revision>5</cp:revision>
  <dcterms:created xsi:type="dcterms:W3CDTF">2021-01-16T14:03:35Z</dcterms:created>
  <dcterms:modified xsi:type="dcterms:W3CDTF">2021-05-27T10:35:20Z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0x010100621AB8F6582EA244B5E4BCF27D7BFAA1</vt:lpwstr>
  </property>
</Properties>
</file>