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1" r:id="rId5"/>
    <p:sldId id="256" r:id="rId6"/>
    <p:sldId id="262" r:id="rId7"/>
    <p:sldId id="257" r:id="rId8"/>
    <p:sldId id="258" r:id="rId9"/>
    <p:sldId id="259" r:id="rId10"/>
    <p:sldId id="260" r:id="rId11"/>
    <p:sldId id="261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5126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061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6215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1037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5758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4520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2778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368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834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347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723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264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8443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335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4852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120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587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B35B74B-9368-443A-A6F5-FC9701ACEF36}" type="datetimeFigureOut">
              <a:rPr lang="hu-HU" smtClean="0"/>
              <a:t>2021. 10. 05.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D6BC-46BA-4773-80D3-57143CC1DD5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3361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AFFFAB-3C29-4200-A3F8-5F2F20016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hu-HU" sz="2000" b="1">
                <a:latin typeface="Tw Cen MT" panose="020B0602020104020603" pitchFamily="34" charset="-18"/>
              </a:rPr>
              <a:t>GINOP-5.3.5-18-2019-00115</a:t>
            </a:r>
            <a:br>
              <a:rPr lang="hu-HU" b="1">
                <a:latin typeface="Tw Cen MT" panose="020B0602020104020603" pitchFamily="34" charset="-18"/>
              </a:rPr>
            </a:br>
            <a:r>
              <a:rPr lang="hu-HU" sz="2000" b="1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  <a:endParaRPr lang="hu-HU" dirty="0"/>
          </a:p>
        </p:txBody>
      </p:sp>
      <p:pic>
        <p:nvPicPr>
          <p:cNvPr id="4" name="Tartalom helye 4">
            <a:extLst>
              <a:ext uri="{FF2B5EF4-FFF2-40B4-BE49-F238E27FC236}">
                <a16:creationId xmlns:a16="http://schemas.microsoft.com/office/drawing/2014/main" id="{3D891732-5820-4DF3-920F-CB6B50290AF8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7E0EF727-0448-4CA5-AFCA-C473614DB4D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1449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VII.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3345" y="1748118"/>
            <a:ext cx="10775179" cy="4992316"/>
          </a:xfrm>
        </p:spPr>
        <p:txBody>
          <a:bodyPr/>
          <a:lstStyle/>
          <a:p>
            <a:r>
              <a:rPr lang="hu-HU" dirty="0"/>
              <a:t>Színe:</a:t>
            </a:r>
          </a:p>
          <a:p>
            <a:pPr lvl="1"/>
            <a:r>
              <a:rPr lang="hu-HU" dirty="0"/>
              <a:t>Egészséges bőr színe rózsaszínű. Sápadtság csak akkor kóros, ha betegség okozza. Pl.: vérvesztés, idült szívelégtelenség, mérgezés</a:t>
            </a:r>
          </a:p>
          <a:p>
            <a:pPr lvl="1"/>
            <a:r>
              <a:rPr lang="hu-HU" dirty="0"/>
              <a:t>Sárga (</a:t>
            </a:r>
            <a:r>
              <a:rPr lang="hu-HU" dirty="0" err="1"/>
              <a:t>icterus</a:t>
            </a:r>
            <a:r>
              <a:rPr lang="hu-HU" dirty="0"/>
              <a:t>): májbetegségben és epeútbetegségben</a:t>
            </a:r>
          </a:p>
          <a:p>
            <a:pPr lvl="1"/>
            <a:r>
              <a:rPr lang="hu-HU" dirty="0"/>
              <a:t>Szokatlanul barna: mellékvese elégtelenség esetén</a:t>
            </a:r>
          </a:p>
          <a:p>
            <a:pPr lvl="1"/>
            <a:r>
              <a:rPr lang="hu-HU" dirty="0"/>
              <a:t>Fakó szürke: súlyos daganatos betegségben, </a:t>
            </a:r>
            <a:r>
              <a:rPr lang="hu-HU" dirty="0" err="1"/>
              <a:t>cachexiás</a:t>
            </a:r>
            <a:r>
              <a:rPr lang="hu-HU" dirty="0"/>
              <a:t> betegnél</a:t>
            </a:r>
          </a:p>
          <a:p>
            <a:pPr lvl="1"/>
            <a:r>
              <a:rPr lang="hu-HU" dirty="0"/>
              <a:t>Szederjes (</a:t>
            </a:r>
            <a:r>
              <a:rPr lang="hu-HU" dirty="0" err="1"/>
              <a:t>cyanotikus</a:t>
            </a:r>
            <a:r>
              <a:rPr lang="hu-HU" dirty="0"/>
              <a:t>): oxigénhiányos állapotokban. A </a:t>
            </a:r>
            <a:r>
              <a:rPr lang="hu-HU" dirty="0" err="1"/>
              <a:t>cyanosis</a:t>
            </a:r>
            <a:r>
              <a:rPr lang="hu-HU" dirty="0"/>
              <a:t> lehet lokális (helyi) pl.: végtagtrombózisban, és általános az egész testre kiterjedő keringési elégtelenségben</a:t>
            </a:r>
          </a:p>
          <a:p>
            <a:pPr lvl="1"/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11" y="4960756"/>
            <a:ext cx="3400425" cy="1343025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711153" y="6242447"/>
            <a:ext cx="33353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/>
              <a:t>Icterusos</a:t>
            </a:r>
            <a:r>
              <a:rPr lang="hu-HU" dirty="0"/>
              <a:t> beteg </a:t>
            </a:r>
            <a:r>
              <a:rPr lang="hu-HU" sz="800" dirty="0"/>
              <a:t>https://semmelweis.hu/belgyogyaszat3/files/2016/10/Icterus-without-case-presentations.pdf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161" y="4838972"/>
            <a:ext cx="2421663" cy="181463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9265920" y="5632268"/>
            <a:ext cx="24647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Cyanotikus</a:t>
            </a:r>
            <a:r>
              <a:rPr lang="hu-HU" dirty="0"/>
              <a:t> jelenség</a:t>
            </a:r>
          </a:p>
          <a:p>
            <a:r>
              <a:rPr lang="hu-HU" sz="800" dirty="0"/>
              <a:t>https://hu.wikipedia.org/wiki/Cian%C3%B3zis</a:t>
            </a:r>
          </a:p>
        </p:txBody>
      </p:sp>
    </p:spTree>
    <p:extLst>
      <p:ext uri="{BB962C8B-B14F-4D97-AF65-F5344CB8AC3E}">
        <p14:creationId xmlns:p14="http://schemas.microsoft.com/office/powerpoint/2010/main" val="3418012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VIII.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7220" y="1539112"/>
            <a:ext cx="10017534" cy="5227448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Tapintata:</a:t>
            </a:r>
          </a:p>
          <a:p>
            <a:pPr lvl="1"/>
            <a:r>
              <a:rPr lang="hu-HU" dirty="0"/>
              <a:t>Száraz: érdes, pikkelyesen hámlik</a:t>
            </a:r>
          </a:p>
          <a:p>
            <a:pPr lvl="1"/>
            <a:r>
              <a:rPr lang="hu-HU" dirty="0"/>
              <a:t>Nedves: verejtékes</a:t>
            </a:r>
          </a:p>
          <a:p>
            <a:pPr lvl="1"/>
            <a:r>
              <a:rPr lang="hu-HU" dirty="0"/>
              <a:t>Hűvös verejtékes: súlyos betegségben pl.: SOKK </a:t>
            </a:r>
          </a:p>
          <a:p>
            <a:endParaRPr lang="hu-HU" dirty="0"/>
          </a:p>
          <a:p>
            <a:r>
              <a:rPr lang="hu-HU" dirty="0"/>
              <a:t>Hőmérséklete:</a:t>
            </a:r>
          </a:p>
          <a:p>
            <a:pPr lvl="1"/>
            <a:r>
              <a:rPr lang="hu-HU" dirty="0"/>
              <a:t>Meleg gyulladásban, hideg-hűvös keringési zavarban</a:t>
            </a:r>
          </a:p>
          <a:p>
            <a:endParaRPr lang="hu-HU" dirty="0"/>
          </a:p>
          <a:p>
            <a:r>
              <a:rPr lang="hu-HU" dirty="0"/>
              <a:t>Bőrelváltozások: Külső behatás és betegségek következményei lehetnek:</a:t>
            </a:r>
          </a:p>
          <a:p>
            <a:pPr lvl="1"/>
            <a:r>
              <a:rPr lang="hu-HU" dirty="0"/>
              <a:t>Vakarási nyomok (fejtetvesség, rühesség, cukorbetegség, allergia)</a:t>
            </a:r>
          </a:p>
          <a:p>
            <a:pPr lvl="1"/>
            <a:r>
              <a:rPr lang="hu-HU" dirty="0"/>
              <a:t>Hegek</a:t>
            </a:r>
          </a:p>
          <a:p>
            <a:pPr lvl="1"/>
            <a:r>
              <a:rPr lang="hu-HU" dirty="0"/>
              <a:t>Vérömlenyek( </a:t>
            </a:r>
            <a:r>
              <a:rPr lang="hu-HU" dirty="0" err="1"/>
              <a:t>haematoma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Kiütések</a:t>
            </a:r>
          </a:p>
          <a:p>
            <a:pPr lvl="1"/>
            <a:r>
              <a:rPr lang="hu-HU" dirty="0"/>
              <a:t>Vizenyő (</a:t>
            </a:r>
            <a:r>
              <a:rPr lang="hu-HU" dirty="0" err="1"/>
              <a:t>oedema</a:t>
            </a:r>
            <a:r>
              <a:rPr lang="hu-HU" dirty="0"/>
              <a:t>) </a:t>
            </a:r>
          </a:p>
          <a:p>
            <a:pPr lvl="1"/>
            <a:r>
              <a:rPr lang="hu-HU" dirty="0"/>
              <a:t>A bőr duzzadt, hosszan megtartja az </a:t>
            </a:r>
            <a:r>
              <a:rPr lang="hu-HU" dirty="0" err="1"/>
              <a:t>ujjbenyomatot</a:t>
            </a:r>
            <a:r>
              <a:rPr lang="hu-HU" dirty="0"/>
              <a:t> (tésztatapintat)</a:t>
            </a:r>
          </a:p>
        </p:txBody>
      </p:sp>
    </p:spTree>
    <p:extLst>
      <p:ext uri="{BB962C8B-B14F-4D97-AF65-F5344CB8AC3E}">
        <p14:creationId xmlns:p14="http://schemas.microsoft.com/office/powerpoint/2010/main" val="506327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IX.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dirty="0"/>
              <a:t>3. Egyes testrészek megtekintése</a:t>
            </a:r>
          </a:p>
          <a:p>
            <a:pPr marL="457200" indent="-457200">
              <a:buAutoNum type="alphaLcParenR"/>
            </a:pPr>
            <a:r>
              <a:rPr lang="hu-HU" dirty="0"/>
              <a:t>Fej</a:t>
            </a:r>
          </a:p>
          <a:p>
            <a:r>
              <a:rPr lang="hu-HU" dirty="0"/>
              <a:t>Formája, a fejen lévő szervek (orr, fülek, szemek) alakja, nagysága jellemző bizonyos betegségekre</a:t>
            </a:r>
          </a:p>
          <a:p>
            <a:r>
              <a:rPr lang="hu-HU" dirty="0"/>
              <a:t>A haj színe, hiánya (kis területen)</a:t>
            </a:r>
          </a:p>
          <a:p>
            <a:r>
              <a:rPr lang="hu-HU" dirty="0"/>
              <a:t>Az ajkak </a:t>
            </a:r>
            <a:r>
              <a:rPr lang="hu-HU" dirty="0" err="1"/>
              <a:t>szederjessége</a:t>
            </a:r>
            <a:r>
              <a:rPr lang="hu-HU" dirty="0"/>
              <a:t>, </a:t>
            </a:r>
            <a:r>
              <a:rPr lang="hu-HU" dirty="0" err="1"/>
              <a:t>sápadtsága</a:t>
            </a:r>
            <a:r>
              <a:rPr lang="hu-HU" dirty="0"/>
              <a:t>, herpeszes elváltozás</a:t>
            </a:r>
          </a:p>
          <a:p>
            <a:r>
              <a:rPr lang="hu-HU" dirty="0"/>
              <a:t>Orrszárnyi légzés súlyos állapotot jelez</a:t>
            </a:r>
          </a:p>
          <a:p>
            <a:r>
              <a:rPr lang="hu-HU" dirty="0"/>
              <a:t>Szemek állapota: csillogó-lázas állapotban, sárga-májbetegségben, kidülledt- pajzsmirigy túltermelődésnél</a:t>
            </a:r>
          </a:p>
        </p:txBody>
      </p:sp>
    </p:spTree>
    <p:extLst>
      <p:ext uri="{BB962C8B-B14F-4D97-AF65-F5344CB8AC3E}">
        <p14:creationId xmlns:p14="http://schemas.microsoft.com/office/powerpoint/2010/main" val="4054162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X.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b) </a:t>
            </a:r>
            <a:r>
              <a:rPr lang="hu-HU" dirty="0"/>
              <a:t>Nyak</a:t>
            </a:r>
          </a:p>
          <a:p>
            <a:pPr lvl="1"/>
            <a:r>
              <a:rPr lang="hu-HU" dirty="0"/>
              <a:t>Pajzsmirigy megnagyobbodás, nyirokcsomó duzzanatok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c) </a:t>
            </a:r>
            <a:r>
              <a:rPr lang="hu-HU" dirty="0"/>
              <a:t>Mellkas </a:t>
            </a:r>
          </a:p>
          <a:p>
            <a:pPr lvl="1"/>
            <a:r>
              <a:rPr lang="hu-HU" dirty="0"/>
              <a:t>Kóros mellkasforma gyorsan szembetűnik:  hordó alakú, tyúkmellkas, </a:t>
            </a:r>
            <a:r>
              <a:rPr lang="hu-HU" dirty="0" err="1"/>
              <a:t>csipészmellkas</a:t>
            </a:r>
            <a:endParaRPr lang="hu-HU" dirty="0"/>
          </a:p>
          <a:p>
            <a:pPr lvl="1"/>
            <a:r>
              <a:rPr lang="hu-HU" dirty="0"/>
              <a:t>Megfigyelhető a mellkason a légzési kitérések, légzés típusa- nehézlégzésnél a bordaközi izmok viselkedése</a:t>
            </a:r>
          </a:p>
          <a:p>
            <a:pPr lvl="1"/>
            <a:r>
              <a:rPr lang="hu-HU" dirty="0"/>
              <a:t>Emlők: férfiakon nőiesek, nőknél férfias lehetnek</a:t>
            </a:r>
          </a:p>
          <a:p>
            <a:pPr lvl="1"/>
            <a:r>
              <a:rPr lang="hu-HU" dirty="0"/>
              <a:t>Gerincdeformitás a két mellkasfél aszimmetrikus</a:t>
            </a:r>
          </a:p>
        </p:txBody>
      </p:sp>
      <p:sp>
        <p:nvSpPr>
          <p:cNvPr id="4" name="Téglalap 3"/>
          <p:cNvSpPr/>
          <p:nvPr/>
        </p:nvSpPr>
        <p:spPr>
          <a:xfrm>
            <a:off x="10295722" y="2600532"/>
            <a:ext cx="17242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500" dirty="0"/>
              <a:t>https://pectusmed.freewb.hu/mellkasdeformitasok-komplex-kezelese/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722" y="251840"/>
            <a:ext cx="1478428" cy="227716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5722" y="3352800"/>
            <a:ext cx="1609772" cy="2259873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10295721" y="5705138"/>
            <a:ext cx="17242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500" dirty="0"/>
              <a:t>https://pectusmed.freewb.hu/mellkasdeformitasok-komplex-kezelese/</a:t>
            </a:r>
          </a:p>
        </p:txBody>
      </p:sp>
    </p:spTree>
    <p:extLst>
      <p:ext uri="{BB962C8B-B14F-4D97-AF65-F5344CB8AC3E}">
        <p14:creationId xmlns:p14="http://schemas.microsoft.com/office/powerpoint/2010/main" val="1625648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rgbClr val="EBEBEB"/>
                </a:solidFill>
              </a:rPr>
              <a:t>Általános betegmegfigyelés XI.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6642" y="1473798"/>
            <a:ext cx="10043659" cy="52796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d) </a:t>
            </a:r>
            <a:r>
              <a:rPr lang="hu-HU" dirty="0"/>
              <a:t>Has</a:t>
            </a:r>
          </a:p>
          <a:p>
            <a:pPr lvl="1"/>
            <a:r>
              <a:rPr lang="hu-HU" dirty="0" err="1"/>
              <a:t>Ascites</a:t>
            </a:r>
            <a:r>
              <a:rPr lang="hu-HU" dirty="0"/>
              <a:t> (hasvízkór)  a hasüregben felszaporodott folyadék a hasat elődomborítja. </a:t>
            </a:r>
          </a:p>
          <a:p>
            <a:pPr lvl="1"/>
            <a:r>
              <a:rPr lang="hu-HU" dirty="0"/>
              <a:t>Hashártyagyulladásban deszka kemény has.</a:t>
            </a:r>
          </a:p>
          <a:p>
            <a:pPr lvl="1"/>
            <a:r>
              <a:rPr lang="hu-HU" dirty="0"/>
              <a:t>Műtétek kapcsán hegek láthatóak.</a:t>
            </a:r>
          </a:p>
          <a:p>
            <a:pPr lvl="1"/>
            <a:r>
              <a:rPr lang="hu-HU" dirty="0"/>
              <a:t>Tágult hasa vénák vénás keringési zavarban láthatók.</a:t>
            </a:r>
          </a:p>
          <a:p>
            <a:pPr lvl="1"/>
            <a:r>
              <a:rPr lang="hu-HU" dirty="0" err="1"/>
              <a:t>Striák</a:t>
            </a:r>
            <a:r>
              <a:rPr lang="hu-HU" dirty="0"/>
              <a:t> a hasfalbőrének tágulása miatt pl.: terhességben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e) </a:t>
            </a:r>
            <a:r>
              <a:rPr lang="hu-HU" dirty="0"/>
              <a:t>Végtagok</a:t>
            </a:r>
          </a:p>
          <a:p>
            <a:pPr lvl="1"/>
            <a:r>
              <a:rPr lang="hu-HU" dirty="0"/>
              <a:t>Hiányos – fejlődési rendellenesség</a:t>
            </a:r>
          </a:p>
          <a:p>
            <a:pPr lvl="1"/>
            <a:r>
              <a:rPr lang="hu-HU" dirty="0"/>
              <a:t>Csonkolt – baleset, keringési elégtelenség amputáció</a:t>
            </a:r>
          </a:p>
          <a:p>
            <a:pPr lvl="1"/>
            <a:r>
              <a:rPr lang="hu-HU" dirty="0"/>
              <a:t>Egy végtag egészének vagy egy részének duzzanata – vénás keringési zavar, </a:t>
            </a:r>
            <a:r>
              <a:rPr lang="hu-HU" dirty="0" err="1"/>
              <a:t>trombozis</a:t>
            </a:r>
            <a:endParaRPr lang="hu-HU" dirty="0"/>
          </a:p>
          <a:p>
            <a:pPr lvl="1"/>
            <a:r>
              <a:rPr lang="hu-HU" dirty="0"/>
              <a:t>Alsó végtagok visszeressége</a:t>
            </a:r>
          </a:p>
          <a:p>
            <a:pPr lvl="1"/>
            <a:r>
              <a:rPr lang="hu-HU" dirty="0"/>
              <a:t>Ízületek duzzanata – gyulladás miatt</a:t>
            </a:r>
          </a:p>
          <a:p>
            <a:pPr lvl="1"/>
            <a:r>
              <a:rPr lang="hu-HU" dirty="0"/>
              <a:t>Remegés (</a:t>
            </a:r>
            <a:r>
              <a:rPr lang="hu-HU" dirty="0" err="1"/>
              <a:t>tremor</a:t>
            </a:r>
            <a:r>
              <a:rPr lang="hu-HU" dirty="0"/>
              <a:t>) a kezeken – idegrendszeri betegségben</a:t>
            </a:r>
          </a:p>
          <a:p>
            <a:pPr lvl="1"/>
            <a:r>
              <a:rPr lang="hu-HU" dirty="0"/>
              <a:t>végtagbénulás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0481" y="2627561"/>
            <a:ext cx="1655282" cy="2170862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10410472" y="4798423"/>
            <a:ext cx="151529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500" dirty="0"/>
              <a:t>https://www.sciencephoto.com/media/249985/view/ascites-side-view-of-distended-abdomen</a:t>
            </a:r>
          </a:p>
        </p:txBody>
      </p:sp>
    </p:spTree>
    <p:extLst>
      <p:ext uri="{BB962C8B-B14F-4D97-AF65-F5344CB8AC3E}">
        <p14:creationId xmlns:p14="http://schemas.microsoft.com/office/powerpoint/2010/main" val="1528106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rgbClr val="EBEBEB"/>
                </a:solidFill>
              </a:rPr>
              <a:t>Általános betegmegfigyelés XII.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f) </a:t>
            </a:r>
            <a:r>
              <a:rPr lang="hu-HU" dirty="0"/>
              <a:t>Körmök</a:t>
            </a:r>
          </a:p>
          <a:p>
            <a:pPr lvl="1"/>
            <a:r>
              <a:rPr lang="hu-HU" dirty="0"/>
              <a:t>Betegségekben jellemző a körmök színe, alakja.</a:t>
            </a:r>
          </a:p>
          <a:p>
            <a:pPr lvl="1"/>
            <a:r>
              <a:rPr lang="hu-HU" dirty="0"/>
              <a:t>Szederjes keringési elégtelenségben, sápadt vérszegénységben.</a:t>
            </a:r>
          </a:p>
          <a:p>
            <a:pPr lvl="1"/>
            <a:r>
              <a:rPr lang="hu-HU" dirty="0"/>
              <a:t>Formája:</a:t>
            </a:r>
          </a:p>
          <a:p>
            <a:pPr lvl="1"/>
            <a:r>
              <a:rPr lang="hu-HU" dirty="0" err="1"/>
              <a:t>Óraüvegszerűen</a:t>
            </a:r>
            <a:r>
              <a:rPr lang="hu-HU" dirty="0"/>
              <a:t> </a:t>
            </a:r>
            <a:r>
              <a:rPr lang="hu-HU" dirty="0" err="1"/>
              <a:t>előredomborodhat</a:t>
            </a:r>
            <a:r>
              <a:rPr lang="hu-HU" dirty="0"/>
              <a:t>, az utolsó ujjperc </a:t>
            </a:r>
            <a:r>
              <a:rPr lang="hu-HU" dirty="0" err="1"/>
              <a:t>kiszélesedethet</a:t>
            </a:r>
            <a:r>
              <a:rPr lang="hu-HU" dirty="0"/>
              <a:t> (dobverőujj</a:t>
            </a:r>
          </a:p>
        </p:txBody>
      </p:sp>
      <p:sp>
        <p:nvSpPr>
          <p:cNvPr id="4" name="Téglalap 3"/>
          <p:cNvSpPr/>
          <p:nvPr/>
        </p:nvSpPr>
        <p:spPr>
          <a:xfrm>
            <a:off x="4913054" y="6498270"/>
            <a:ext cx="22032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600" dirty="0"/>
              <a:t>https://www.informed.hu/betegsegek/skin/internal/testi-bajok-lelki-bajok-bortunetek-26783.html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878" y="4499610"/>
            <a:ext cx="3190176" cy="227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45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Lipienné</a:t>
            </a:r>
            <a:r>
              <a:rPr lang="hu-HU" dirty="0"/>
              <a:t> K. I. -Ridegné Cs. I.(2016): Betegmegfigyelés Műszaki Könyvkiadó, Budapest</a:t>
            </a:r>
          </a:p>
          <a:p>
            <a:r>
              <a:rPr lang="hu-HU" dirty="0"/>
              <a:t>Bokor Nándor (2014): Általános ápolástan és gondozástan elmélet és gyakorlat Medicina</a:t>
            </a:r>
          </a:p>
        </p:txBody>
      </p:sp>
    </p:spTree>
    <p:extLst>
      <p:ext uri="{BB962C8B-B14F-4D97-AF65-F5344CB8AC3E}">
        <p14:creationId xmlns:p14="http://schemas.microsoft.com/office/powerpoint/2010/main" val="259564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84097" y="87086"/>
            <a:ext cx="12108199" cy="3329581"/>
          </a:xfrm>
        </p:spPr>
        <p:txBody>
          <a:bodyPr/>
          <a:lstStyle/>
          <a:p>
            <a:r>
              <a:rPr lang="hu-HU" sz="4400" dirty="0"/>
              <a:t>Terápiás alapismeretek, betegmegfigyelés</a:t>
            </a:r>
          </a:p>
        </p:txBody>
      </p:sp>
      <p:sp>
        <p:nvSpPr>
          <p:cNvPr id="4" name="Cím 1"/>
          <p:cNvSpPr>
            <a:spLocks noGrp="1"/>
          </p:cNvSpPr>
          <p:nvPr>
            <p:ph type="subTitle" idx="1"/>
          </p:nvPr>
        </p:nvSpPr>
        <p:spPr>
          <a:xfrm>
            <a:off x="1555550" y="3619140"/>
            <a:ext cx="8825658" cy="861420"/>
          </a:xfrm>
        </p:spPr>
        <p:txBody>
          <a:bodyPr/>
          <a:lstStyle/>
          <a:p>
            <a:pPr algn="ctr"/>
            <a:r>
              <a:rPr lang="hu-HU" b="1" dirty="0">
                <a:solidFill>
                  <a:schemeClr val="tx1"/>
                </a:solidFill>
              </a:rPr>
              <a:t>Általános betegmegfigyelés</a:t>
            </a:r>
          </a:p>
        </p:txBody>
      </p:sp>
    </p:spTree>
    <p:extLst>
      <p:ext uri="{BB962C8B-B14F-4D97-AF65-F5344CB8AC3E}">
        <p14:creationId xmlns:p14="http://schemas.microsoft.com/office/powerpoint/2010/main" val="12407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Idegen kifejezések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Symptoma</a:t>
            </a:r>
            <a:r>
              <a:rPr lang="hu-HU" dirty="0"/>
              <a:t>: betegség tünet</a:t>
            </a:r>
          </a:p>
          <a:p>
            <a:r>
              <a:rPr lang="hu-HU" dirty="0"/>
              <a:t>GCS (</a:t>
            </a:r>
            <a:r>
              <a:rPr lang="hu-HU" dirty="0">
                <a:cs typeface="Times New Roman" panose="02020603050405020304" pitchFamily="18" charset="0"/>
              </a:rPr>
              <a:t>Glasgow Coma </a:t>
            </a:r>
            <a:r>
              <a:rPr lang="hu-HU" dirty="0" err="1">
                <a:cs typeface="Times New Roman" panose="02020603050405020304" pitchFamily="18" charset="0"/>
              </a:rPr>
              <a:t>Skale</a:t>
            </a:r>
            <a:r>
              <a:rPr lang="hu-HU" dirty="0">
                <a:cs typeface="Times New Roman" panose="02020603050405020304" pitchFamily="18" charset="0"/>
              </a:rPr>
              <a:t>): Glasgow Kóma Skála- tudat felmérő skála</a:t>
            </a:r>
          </a:p>
          <a:p>
            <a:r>
              <a:rPr lang="hu-HU" dirty="0">
                <a:cs typeface="Times New Roman" panose="02020603050405020304" pitchFamily="18" charset="0"/>
              </a:rPr>
              <a:t>Lokális reakció: helyi reakció</a:t>
            </a:r>
          </a:p>
          <a:p>
            <a:r>
              <a:rPr lang="hu-HU" dirty="0" err="1">
                <a:cs typeface="Times New Roman" panose="02020603050405020304" pitchFamily="18" charset="0"/>
              </a:rPr>
              <a:t>Oedama</a:t>
            </a:r>
            <a:r>
              <a:rPr lang="hu-HU" dirty="0">
                <a:cs typeface="Times New Roman" panose="02020603050405020304" pitchFamily="18" charset="0"/>
              </a:rPr>
              <a:t>: vizenyő</a:t>
            </a:r>
          </a:p>
          <a:p>
            <a:r>
              <a:rPr lang="hu-HU" dirty="0" err="1">
                <a:cs typeface="Times New Roman" panose="02020603050405020304" pitchFamily="18" charset="0"/>
              </a:rPr>
              <a:t>Haematoma</a:t>
            </a:r>
            <a:r>
              <a:rPr lang="hu-HU" dirty="0">
                <a:cs typeface="Times New Roman" panose="02020603050405020304" pitchFamily="18" charset="0"/>
              </a:rPr>
              <a:t>: vérömleny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1606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68478" y="1669741"/>
            <a:ext cx="9808528" cy="4643973"/>
          </a:xfrm>
        </p:spPr>
        <p:txBody>
          <a:bodyPr>
            <a:normAutofit/>
          </a:bodyPr>
          <a:lstStyle/>
          <a:p>
            <a:r>
              <a:rPr lang="hu-HU" dirty="0"/>
              <a:t>A betegmegfigyelés az ápolási munka egyik legfontosabb része</a:t>
            </a:r>
          </a:p>
          <a:p>
            <a:r>
              <a:rPr lang="hu-HU" dirty="0"/>
              <a:t>A betegmegfigyelés kapcsán észlelt tünetek alapján az ápolónak döntenie kell arról, hogy mikor értesítse az orvost</a:t>
            </a:r>
          </a:p>
          <a:p>
            <a:r>
              <a:rPr lang="hu-HU" dirty="0"/>
              <a:t>A tüneteket az ápolási lapon, lázlapon kell rögzíteni</a:t>
            </a:r>
          </a:p>
          <a:p>
            <a:r>
              <a:rPr lang="hu-HU" dirty="0"/>
              <a:t>A betegség tünetei (</a:t>
            </a:r>
            <a:r>
              <a:rPr lang="hu-HU" dirty="0" err="1"/>
              <a:t>symptoma</a:t>
            </a:r>
            <a:r>
              <a:rPr lang="hu-HU" dirty="0"/>
              <a:t>) a szervezetet ért károsító hatások </a:t>
            </a:r>
            <a:r>
              <a:rPr lang="hu-HU" dirty="0" err="1"/>
              <a:t>megnyílvánulásai</a:t>
            </a:r>
            <a:endParaRPr lang="hu-HU" dirty="0"/>
          </a:p>
          <a:p>
            <a:r>
              <a:rPr lang="hu-HU" dirty="0"/>
              <a:t>A tünetek egy részét a beteg észleli és panaszként mondja el</a:t>
            </a:r>
          </a:p>
          <a:p>
            <a:r>
              <a:rPr lang="hu-HU" dirty="0"/>
              <a:t>Azokat a tüneteket, melyeket csak a beteg észlel (pl.: hányinger) </a:t>
            </a:r>
            <a:r>
              <a:rPr lang="hu-HU" b="1" dirty="0"/>
              <a:t>SZUBJEKTÍV</a:t>
            </a:r>
            <a:r>
              <a:rPr lang="hu-HU" dirty="0"/>
              <a:t> tüneteknek nevezzük. </a:t>
            </a:r>
          </a:p>
          <a:p>
            <a:r>
              <a:rPr lang="hu-HU" dirty="0"/>
              <a:t>Azokat a tüneteket, amelyeket mi is észlelünk, mérünk a megfigyelés kapcsán </a:t>
            </a:r>
            <a:r>
              <a:rPr lang="hu-HU" b="1" dirty="0"/>
              <a:t>OBJEKTÍV</a:t>
            </a:r>
            <a:r>
              <a:rPr lang="hu-HU" dirty="0"/>
              <a:t> tüneteknek nevezzük (</a:t>
            </a:r>
            <a:r>
              <a:rPr lang="hu-HU" dirty="0" err="1"/>
              <a:t>cyanosis</a:t>
            </a:r>
            <a:r>
              <a:rPr lang="hu-HU" dirty="0"/>
              <a:t>, sérülés)</a:t>
            </a:r>
          </a:p>
        </p:txBody>
      </p:sp>
    </p:spTree>
    <p:extLst>
      <p:ext uri="{BB962C8B-B14F-4D97-AF65-F5344CB8AC3E}">
        <p14:creationId xmlns:p14="http://schemas.microsoft.com/office/powerpoint/2010/main" val="225724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3312" y="2052918"/>
            <a:ext cx="9660482" cy="453947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hu-HU" b="1" dirty="0"/>
              <a:t>Alapvető (kardinális) tünetek: pulzus, vérnyomás, légzés, testhőmérséklet</a:t>
            </a:r>
          </a:p>
          <a:p>
            <a:pPr lvl="1"/>
            <a:r>
              <a:rPr lang="hu-HU" b="1" dirty="0"/>
              <a:t>Tünetszegény</a:t>
            </a:r>
            <a:r>
              <a:rPr lang="hu-HU" dirty="0"/>
              <a:t> a betegség, ha nem okoz jellemző szubjektív vagy objektív tüneteket: pl.: a szívizomelhalás csak enyhe, átmeneti mellkasi fájdalommal jár, és csak utólag EKG vizsgálat során derül ki.</a:t>
            </a:r>
          </a:p>
          <a:p>
            <a:pPr lvl="1"/>
            <a:endParaRPr lang="hu-HU" dirty="0"/>
          </a:p>
          <a:p>
            <a:pPr lvl="1"/>
            <a:r>
              <a:rPr lang="hu-HU" b="1" dirty="0" err="1"/>
              <a:t>Atípusus</a:t>
            </a:r>
            <a:r>
              <a:rPr lang="hu-HU" dirty="0"/>
              <a:t> tünetekről akkor beszélünk, ha  </a:t>
            </a:r>
            <a:r>
              <a:rPr lang="hu-HU" dirty="0" err="1"/>
              <a:t>abetegség</a:t>
            </a:r>
            <a:r>
              <a:rPr lang="hu-HU" dirty="0"/>
              <a:t> nem a megszokott tünetekkel jelentkezik. Pl.: tüdőgyulladás láz nélkül</a:t>
            </a:r>
          </a:p>
          <a:p>
            <a:pPr lvl="1"/>
            <a:endParaRPr lang="hu-HU" dirty="0"/>
          </a:p>
          <a:p>
            <a:pPr lvl="1"/>
            <a:r>
              <a:rPr lang="hu-HU" b="1" dirty="0"/>
              <a:t>Tünetmentes</a:t>
            </a:r>
            <a:r>
              <a:rPr lang="hu-HU" dirty="0"/>
              <a:t> is lehet a betegség pl.: gyomorfekély, vagy epekövesség nem okoz tüneteket</a:t>
            </a:r>
          </a:p>
          <a:p>
            <a:pPr lvl="1"/>
            <a:endParaRPr lang="hu-HU" dirty="0"/>
          </a:p>
          <a:p>
            <a:pPr lvl="1"/>
            <a:r>
              <a:rPr lang="hu-HU" b="1" dirty="0"/>
              <a:t>Tünetcsoport</a:t>
            </a:r>
            <a:r>
              <a:rPr lang="hu-HU" dirty="0"/>
              <a:t> (</a:t>
            </a:r>
            <a:r>
              <a:rPr lang="hu-HU" dirty="0" err="1"/>
              <a:t>syndroma</a:t>
            </a:r>
            <a:r>
              <a:rPr lang="hu-HU" dirty="0"/>
              <a:t>) bizonyos betegségekre jellemző tünetek együttese</a:t>
            </a:r>
          </a:p>
        </p:txBody>
      </p:sp>
    </p:spTree>
    <p:extLst>
      <p:ext uri="{BB962C8B-B14F-4D97-AF65-F5344CB8AC3E}">
        <p14:creationId xmlns:p14="http://schemas.microsoft.com/office/powerpoint/2010/main" val="3728848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III.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dirty="0"/>
              <a:t>2. Általános megtekintés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	Az első benyomások alapján gyorsan tájékozódunk a beteg általános 	állapotáról.</a:t>
            </a:r>
          </a:p>
          <a:p>
            <a:pPr marL="0" indent="0">
              <a:buNone/>
            </a:pPr>
            <a:endParaRPr lang="hu-HU" dirty="0"/>
          </a:p>
          <a:p>
            <a:pPr marL="857250" lvl="1" indent="-457200">
              <a:buAutoNum type="alphaLcParenR"/>
            </a:pPr>
            <a:r>
              <a:rPr lang="hu-HU" dirty="0"/>
              <a:t>Járás megfigyelése</a:t>
            </a:r>
          </a:p>
          <a:p>
            <a:pPr marL="857250" lvl="1" indent="-457200">
              <a:buAutoNum type="alphaLcParenR"/>
            </a:pPr>
            <a:r>
              <a:rPr lang="hu-HU" dirty="0"/>
              <a:t>Arc, arckifejezés megfigyelése: színét, mimikáját </a:t>
            </a:r>
            <a:r>
              <a:rPr lang="hu-HU" dirty="0" err="1"/>
              <a:t>fiygeljük</a:t>
            </a:r>
            <a:endParaRPr lang="hu-HU" dirty="0"/>
          </a:p>
          <a:p>
            <a:pPr marL="857250" lvl="1" indent="-457200">
              <a:buAutoNum type="alphaLcParenR"/>
            </a:pPr>
            <a:r>
              <a:rPr lang="hu-HU" dirty="0"/>
              <a:t>Alkat, testtömeg</a:t>
            </a:r>
          </a:p>
          <a:p>
            <a:pPr marL="857250" lvl="1" indent="-457200">
              <a:buAutoNum type="alphaLcParenR"/>
            </a:pPr>
            <a:r>
              <a:rPr lang="hu-HU" dirty="0"/>
              <a:t>Fekvése</a:t>
            </a:r>
          </a:p>
          <a:p>
            <a:pPr marL="857250" lvl="1" indent="-457200">
              <a:buAutoNum type="alphaLcParenR"/>
            </a:pPr>
            <a:r>
              <a:rPr lang="hu-HU" dirty="0"/>
              <a:t>Alvás</a:t>
            </a:r>
          </a:p>
          <a:p>
            <a:pPr marL="857250" lvl="1" indent="-457200">
              <a:buAutoNum type="alphaLcParenR"/>
            </a:pPr>
            <a:r>
              <a:rPr lang="hu-HU" dirty="0" err="1"/>
              <a:t>Kültakaró</a:t>
            </a:r>
            <a:endParaRPr lang="hu-HU" dirty="0"/>
          </a:p>
          <a:p>
            <a:pPr marL="857250" lvl="1" indent="-457200">
              <a:buAutoNum type="alphaLcParenR"/>
            </a:pPr>
            <a:r>
              <a:rPr lang="hu-HU" dirty="0"/>
              <a:t>Testmagasság</a:t>
            </a:r>
          </a:p>
          <a:p>
            <a:pPr marL="457200" indent="-457200">
              <a:buAutoNum type="alphaLcParenR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457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IV.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7255" y="1991958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		</a:t>
            </a:r>
            <a:r>
              <a:rPr lang="hu-H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h) </a:t>
            </a:r>
            <a:r>
              <a:rPr lang="hu-HU" dirty="0"/>
              <a:t>Tudatállapot: tudata tiszta, zavart, eszméletlen </a:t>
            </a:r>
          </a:p>
          <a:p>
            <a:pPr marL="0" indent="0">
              <a:buNone/>
            </a:pPr>
            <a:r>
              <a:rPr lang="hu-HU" dirty="0"/>
              <a:t>		     </a:t>
            </a:r>
            <a:r>
              <a:rPr lang="hu-HU" dirty="0">
                <a:cs typeface="Times New Roman" panose="02020603050405020304" pitchFamily="18" charset="0"/>
              </a:rPr>
              <a:t>Glasgow Coma </a:t>
            </a:r>
            <a:r>
              <a:rPr lang="hu-HU" dirty="0" err="1">
                <a:cs typeface="Times New Roman" panose="02020603050405020304" pitchFamily="18" charset="0"/>
              </a:rPr>
              <a:t>Skale</a:t>
            </a:r>
            <a:r>
              <a:rPr lang="hu-HU" dirty="0">
                <a:cs typeface="Times New Roman" panose="02020603050405020304" pitchFamily="18" charset="0"/>
              </a:rPr>
              <a:t> (GCS)</a:t>
            </a:r>
          </a:p>
          <a:p>
            <a:pPr marL="0" indent="0">
              <a:buNone/>
            </a:pPr>
            <a:endParaRPr lang="hu-HU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303" y="2652615"/>
            <a:ext cx="5008292" cy="410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3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03016" y="1853248"/>
            <a:ext cx="9817236" cy="4195481"/>
          </a:xfrm>
        </p:spPr>
        <p:txBody>
          <a:bodyPr/>
          <a:lstStyle/>
          <a:p>
            <a:pPr marL="514350" indent="-514350">
              <a:buAutoNum type="romanLcParenR"/>
            </a:pPr>
            <a:r>
              <a:rPr lang="hu-HU" dirty="0"/>
              <a:t>Fájdalom jellege, helye (fájdalom skála alkalmazása) </a:t>
            </a:r>
            <a:r>
              <a:rPr lang="hu-HU" sz="1600" dirty="0"/>
              <a:t>(lásd bővebben a fájdalomcsillapítás c. diában)</a:t>
            </a:r>
          </a:p>
          <a:p>
            <a:pPr marL="457200" indent="-457200">
              <a:buAutoNum type="alphaLcParenR" startAt="10"/>
            </a:pPr>
            <a:r>
              <a:rPr lang="hu-HU" dirty="0"/>
              <a:t>Váladék megfigyelése: köpet, hányadék, vizelet, széklet jellegzetességei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V.</a:t>
            </a:r>
          </a:p>
        </p:txBody>
      </p:sp>
    </p:spTree>
    <p:extLst>
      <p:ext uri="{BB962C8B-B14F-4D97-AF65-F5344CB8AC3E}">
        <p14:creationId xmlns:p14="http://schemas.microsoft.com/office/powerpoint/2010/main" val="2667341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betegmegfigyelés VI.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A bőr megfigyelésének szempontjai</a:t>
            </a:r>
          </a:p>
          <a:p>
            <a:endParaRPr lang="hu-HU" dirty="0"/>
          </a:p>
          <a:p>
            <a:r>
              <a:rPr lang="hu-HU" dirty="0"/>
              <a:t>Figyelnünk kell: </a:t>
            </a:r>
          </a:p>
          <a:p>
            <a:pPr lvl="1"/>
            <a:r>
              <a:rPr lang="hu-HU" dirty="0"/>
              <a:t>Vértelenségét (sápadt, piros)</a:t>
            </a:r>
          </a:p>
          <a:p>
            <a:pPr lvl="1"/>
            <a:r>
              <a:rPr lang="hu-HU" dirty="0"/>
              <a:t>Színét</a:t>
            </a:r>
          </a:p>
          <a:p>
            <a:pPr lvl="1"/>
            <a:r>
              <a:rPr lang="hu-HU" dirty="0"/>
              <a:t>Hőmérsékletét</a:t>
            </a:r>
          </a:p>
          <a:p>
            <a:pPr lvl="1"/>
            <a:r>
              <a:rPr lang="hu-HU" dirty="0"/>
              <a:t>Nyirkosságát</a:t>
            </a:r>
          </a:p>
          <a:p>
            <a:pPr lvl="1"/>
            <a:r>
              <a:rPr lang="hu-HU" dirty="0"/>
              <a:t>Kóros elváltozásokat (kiütések, pigmentfoltok)</a:t>
            </a:r>
          </a:p>
        </p:txBody>
      </p:sp>
    </p:spTree>
    <p:extLst>
      <p:ext uri="{BB962C8B-B14F-4D97-AF65-F5344CB8AC3E}">
        <p14:creationId xmlns:p14="http://schemas.microsoft.com/office/powerpoint/2010/main" val="2968465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1082AA-DE8B-40D1-95F1-51DFCBA405C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38BBD7-33C0-4445-B1A5-A4F80BFF85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B22068-3A60-4027-A71B-E91E91B170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152</TotalTime>
  <Words>882</Words>
  <Application>Microsoft Office PowerPoint</Application>
  <PresentationFormat>Szélesvásznú</PresentationFormat>
  <Paragraphs>127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Tw Cen MT</vt:lpstr>
      <vt:lpstr>Wingdings 3</vt:lpstr>
      <vt:lpstr>Ion</vt:lpstr>
      <vt:lpstr>PowerPoint-bemutató</vt:lpstr>
      <vt:lpstr>Terápiás alapismeretek, betegmegfigyelés</vt:lpstr>
      <vt:lpstr>Idegen kifejezések</vt:lpstr>
      <vt:lpstr>Általános betegmegfigyelés I. </vt:lpstr>
      <vt:lpstr>Általános betegmegfigyelés II.</vt:lpstr>
      <vt:lpstr>Általános betegmegfigyelés III.</vt:lpstr>
      <vt:lpstr>Általános betegmegfigyelés IV.</vt:lpstr>
      <vt:lpstr>Általános betegmegfigyelés V.</vt:lpstr>
      <vt:lpstr>Általános betegmegfigyelés VI.</vt:lpstr>
      <vt:lpstr>Általános betegmegfigyelés VII.</vt:lpstr>
      <vt:lpstr>Általános betegmegfigyelés VIII.</vt:lpstr>
      <vt:lpstr>Általános betegmegfigyelés IX.</vt:lpstr>
      <vt:lpstr>Általános betegmegfigyelés X.</vt:lpstr>
      <vt:lpstr>Általános betegmegfigyelés XI.</vt:lpstr>
      <vt:lpstr>Általános betegmegfigyelés XII.</vt:lpstr>
      <vt:lpstr>Irodalomjegyzék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Rozmann Nóra</dc:creator>
  <cp:lastModifiedBy>Novák Emese</cp:lastModifiedBy>
  <cp:revision>71</cp:revision>
  <dcterms:created xsi:type="dcterms:W3CDTF">2020-11-16T14:24:59Z</dcterms:created>
  <dcterms:modified xsi:type="dcterms:W3CDTF">2021-10-05T09:47:05Z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