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sldIdLst>
    <p:sldId id="496" r:id="rId5"/>
    <p:sldId id="257" r:id="rId6"/>
    <p:sldId id="325" r:id="rId7"/>
    <p:sldId id="256" r:id="rId8"/>
    <p:sldId id="258" r:id="rId9"/>
    <p:sldId id="304" r:id="rId10"/>
    <p:sldId id="305" r:id="rId11"/>
    <p:sldId id="259" r:id="rId12"/>
    <p:sldId id="260" r:id="rId13"/>
    <p:sldId id="261" r:id="rId14"/>
    <p:sldId id="294" r:id="rId15"/>
    <p:sldId id="262" r:id="rId16"/>
    <p:sldId id="263" r:id="rId17"/>
    <p:sldId id="264" r:id="rId18"/>
    <p:sldId id="265" r:id="rId19"/>
    <p:sldId id="296" r:id="rId20"/>
    <p:sldId id="295" r:id="rId21"/>
    <p:sldId id="266" r:id="rId22"/>
    <p:sldId id="267" r:id="rId23"/>
    <p:sldId id="268" r:id="rId24"/>
    <p:sldId id="297" r:id="rId25"/>
    <p:sldId id="269" r:id="rId26"/>
    <p:sldId id="270" r:id="rId27"/>
    <p:sldId id="298" r:id="rId28"/>
    <p:sldId id="306" r:id="rId29"/>
    <p:sldId id="307" r:id="rId30"/>
    <p:sldId id="272" r:id="rId31"/>
    <p:sldId id="273" r:id="rId32"/>
    <p:sldId id="300" r:id="rId33"/>
    <p:sldId id="274" r:id="rId34"/>
    <p:sldId id="275" r:id="rId35"/>
    <p:sldId id="276" r:id="rId36"/>
    <p:sldId id="277" r:id="rId37"/>
    <p:sldId id="278" r:id="rId38"/>
    <p:sldId id="299" r:id="rId39"/>
    <p:sldId id="279" r:id="rId40"/>
    <p:sldId id="303" r:id="rId41"/>
    <p:sldId id="280" r:id="rId42"/>
    <p:sldId id="281" r:id="rId43"/>
    <p:sldId id="282" r:id="rId44"/>
    <p:sldId id="283" r:id="rId45"/>
    <p:sldId id="308" r:id="rId46"/>
    <p:sldId id="323" r:id="rId47"/>
    <p:sldId id="284" r:id="rId48"/>
    <p:sldId id="309" r:id="rId49"/>
    <p:sldId id="285" r:id="rId50"/>
    <p:sldId id="286" r:id="rId51"/>
    <p:sldId id="287" r:id="rId52"/>
    <p:sldId id="288" r:id="rId53"/>
    <p:sldId id="314" r:id="rId54"/>
    <p:sldId id="315" r:id="rId55"/>
    <p:sldId id="310" r:id="rId56"/>
    <p:sldId id="311" r:id="rId57"/>
    <p:sldId id="312" r:id="rId58"/>
    <p:sldId id="313" r:id="rId59"/>
    <p:sldId id="316" r:id="rId60"/>
    <p:sldId id="317" r:id="rId61"/>
    <p:sldId id="318" r:id="rId62"/>
    <p:sldId id="289" r:id="rId63"/>
    <p:sldId id="319" r:id="rId64"/>
    <p:sldId id="320" r:id="rId65"/>
    <p:sldId id="301" r:id="rId66"/>
    <p:sldId id="302" r:id="rId67"/>
    <p:sldId id="321" r:id="rId68"/>
    <p:sldId id="290" r:id="rId69"/>
    <p:sldId id="322" r:id="rId70"/>
    <p:sldId id="291" r:id="rId71"/>
    <p:sldId id="292" r:id="rId72"/>
    <p:sldId id="324" r:id="rId73"/>
    <p:sldId id="293" r:id="rId7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48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312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903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348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0604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165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2561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6845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532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73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268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756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696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82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51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698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180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8D445DC-558C-4135-8731-CCE943A90E84}" type="datetimeFigureOut">
              <a:rPr lang="hu-HU" smtClean="0"/>
              <a:t>2021. 05. 27.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001CA-7364-46D7-AC08-78D7B410ED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4511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solidFill>
                  <a:schemeClr val="tx1"/>
                </a:solidFill>
                <a:latin typeface="Tw Cen MT" panose="020B0602020104020603" pitchFamily="34" charset="-18"/>
              </a:rPr>
            </a:br>
            <a:r>
              <a:rPr lang="hu-HU" sz="1600" b="1" dirty="0">
                <a:solidFill>
                  <a:schemeClr val="tx1"/>
                </a:solidFill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munkavédelem szabályozási rendszere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sz="3200" dirty="0"/>
              <a:t>A munkavédelmi szabályokat a </a:t>
            </a:r>
            <a:r>
              <a:rPr lang="hu-HU" sz="3200" b="1" dirty="0"/>
              <a:t>MUNKAVÉDELMI TÖRVÉNY </a:t>
            </a:r>
            <a:r>
              <a:rPr lang="hu-HU" sz="3200" dirty="0"/>
              <a:t>foglalja össze. </a:t>
            </a:r>
          </a:p>
          <a:p>
            <a:endParaRPr lang="hu-HU" sz="3200" dirty="0"/>
          </a:p>
          <a:p>
            <a:r>
              <a:rPr lang="hu-HU" sz="3200" dirty="0"/>
              <a:t>A Munkavédelmi törvény általános rendelkezései alapján </a:t>
            </a:r>
          </a:p>
          <a:p>
            <a:pPr marL="0" indent="0" algn="ctr">
              <a:buNone/>
            </a:pPr>
            <a:r>
              <a:rPr lang="hu-HU" sz="3200" i="1" dirty="0"/>
              <a:t>„A Magyar Köztársaság területén munkát végzőknek joguk van a biztonságos és egészséges munkafeltételekhez.”</a:t>
            </a:r>
            <a:r>
              <a:rPr lang="hu-HU" sz="3200" dirty="0"/>
              <a:t> </a:t>
            </a:r>
          </a:p>
          <a:p>
            <a:pPr marL="0" indent="0" algn="ctr">
              <a:buNone/>
            </a:pPr>
            <a:r>
              <a:rPr lang="hu-HU" sz="3200" i="1" dirty="0"/>
              <a:t>„Az egészséget nem veszélyeztető és biztonságos megvalósítása – a munkavállalók ezirányú felelősségével összhangban – a munkáltató kötelessége.” </a:t>
            </a:r>
          </a:p>
        </p:txBody>
      </p:sp>
    </p:spTree>
    <p:extLst>
      <p:ext uri="{BB962C8B-B14F-4D97-AF65-F5344CB8AC3E}">
        <p14:creationId xmlns:p14="http://schemas.microsoft.com/office/powerpoint/2010/main" val="1206999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munkavédelem szabályozási rendszere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/>
              <a:t>Az </a:t>
            </a:r>
            <a:r>
              <a:rPr lang="hu-HU" b="1" dirty="0"/>
              <a:t>EGÉSZSÉGÜGYI TÖRVÉNY </a:t>
            </a:r>
            <a:r>
              <a:rPr lang="hu-HU" dirty="0"/>
              <a:t>meghatározza: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 munkaegészségügyi tevékenység célját a munkavégzés során, és 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munkahigiéné és a foglalkozás-egészségügyi feladatait. </a:t>
            </a:r>
          </a:p>
          <a:p>
            <a:pPr marL="0" indent="0">
              <a:buNone/>
            </a:pPr>
            <a:r>
              <a:rPr lang="hu-HU" dirty="0"/>
              <a:t>Az egészség, a munkavégző képesség megőrzése, védelme a munka világában alapvető cél és feladat. </a:t>
            </a:r>
          </a:p>
          <a:p>
            <a:r>
              <a:rPr lang="hu-HU" dirty="0"/>
              <a:t>A munkahelyen az egészséget és a biztonságot garantálni kell. Meg kell valósítani, hogy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 munkavégzésből származó megterhelés,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a munkakörnyezetből származó kóroki tényezők </a:t>
            </a:r>
          </a:p>
          <a:p>
            <a:pPr marL="0" indent="0">
              <a:buNone/>
            </a:pPr>
            <a:r>
              <a:rPr lang="hu-HU" i="1" u="sng" dirty="0"/>
              <a:t>ne </a:t>
            </a:r>
            <a:r>
              <a:rPr lang="hu-HU" i="1" u="sng" dirty="0" err="1"/>
              <a:t>kársoítsák</a:t>
            </a:r>
            <a:r>
              <a:rPr lang="hu-HU" i="1" u="sng" dirty="0"/>
              <a:t> a munkavállaló egészségét, ne </a:t>
            </a:r>
            <a:r>
              <a:rPr lang="hu-HU" i="1" u="sng" dirty="0" err="1"/>
              <a:t>rontsák</a:t>
            </a:r>
            <a:r>
              <a:rPr lang="hu-HU" i="1" u="sng" dirty="0"/>
              <a:t> a munkavégző képességét.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98114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99649" y="0"/>
            <a:ext cx="7979344" cy="866908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Munkavédelem</a:t>
            </a:r>
            <a:r>
              <a:rPr lang="hu-HU" dirty="0"/>
              <a:t> </a:t>
            </a:r>
          </a:p>
        </p:txBody>
      </p:sp>
      <p:cxnSp>
        <p:nvCxnSpPr>
          <p:cNvPr id="5" name="Egyenes összekötő nyíllal 4"/>
          <p:cNvCxnSpPr/>
          <p:nvPr/>
        </p:nvCxnSpPr>
        <p:spPr>
          <a:xfrm flipH="1">
            <a:off x="3252866" y="1010587"/>
            <a:ext cx="1512529" cy="858554"/>
          </a:xfrm>
          <a:prstGeom prst="straightConnector1">
            <a:avLst/>
          </a:prstGeom>
          <a:ln w="1079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gyenes összekötő nyíllal 5"/>
          <p:cNvCxnSpPr/>
          <p:nvPr/>
        </p:nvCxnSpPr>
        <p:spPr>
          <a:xfrm>
            <a:off x="7481930" y="999344"/>
            <a:ext cx="1556507" cy="869797"/>
          </a:xfrm>
          <a:prstGeom prst="straightConnector1">
            <a:avLst/>
          </a:prstGeom>
          <a:ln w="1079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722306" y="1885302"/>
            <a:ext cx="4572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/>
              <a:t>munkabiztonság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6618776" y="1779203"/>
            <a:ext cx="4865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/>
              <a:t>munkabiztonság </a:t>
            </a:r>
          </a:p>
        </p:txBody>
      </p:sp>
      <p:cxnSp>
        <p:nvCxnSpPr>
          <p:cNvPr id="12" name="Egyenes összekötő nyíllal 11"/>
          <p:cNvCxnSpPr/>
          <p:nvPr/>
        </p:nvCxnSpPr>
        <p:spPr>
          <a:xfrm flipH="1">
            <a:off x="6918908" y="2562075"/>
            <a:ext cx="801976" cy="1035564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/>
          <p:cNvCxnSpPr/>
          <p:nvPr/>
        </p:nvCxnSpPr>
        <p:spPr>
          <a:xfrm>
            <a:off x="9428168" y="2594850"/>
            <a:ext cx="712047" cy="1002789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zövegdoboz 16"/>
          <p:cNvSpPr txBox="1"/>
          <p:nvPr/>
        </p:nvSpPr>
        <p:spPr>
          <a:xfrm>
            <a:off x="9428168" y="3597639"/>
            <a:ext cx="3432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/>
              <a:t>foglalkozás-egészségügy</a:t>
            </a:r>
          </a:p>
        </p:txBody>
      </p:sp>
      <p:sp>
        <p:nvSpPr>
          <p:cNvPr id="18" name="Téglalap 17"/>
          <p:cNvSpPr/>
          <p:nvPr/>
        </p:nvSpPr>
        <p:spPr>
          <a:xfrm>
            <a:off x="5395107" y="3705201"/>
            <a:ext cx="25453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3200" dirty="0"/>
              <a:t>munkahigiéné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6" y="3213847"/>
            <a:ext cx="3154686" cy="3154686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553064" y="6349713"/>
            <a:ext cx="47600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>
                <a:solidFill>
                  <a:schemeClr val="bg2">
                    <a:lumMod val="50000"/>
                  </a:schemeClr>
                </a:solidFill>
              </a:rPr>
              <a:t>https://gemdekor.com/hu/munkavedelem/</a:t>
            </a:r>
          </a:p>
        </p:txBody>
      </p:sp>
    </p:spTree>
    <p:extLst>
      <p:ext uri="{BB962C8B-B14F-4D97-AF65-F5344CB8AC3E}">
        <p14:creationId xmlns:p14="http://schemas.microsoft.com/office/powerpoint/2010/main" val="415706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 </a:t>
            </a:r>
            <a:r>
              <a:rPr lang="hu-HU" dirty="0">
                <a:solidFill>
                  <a:schemeClr val="tx1"/>
                </a:solidFill>
              </a:rPr>
              <a:t>A Magyar Köztársaság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hu-HU" i="1" dirty="0"/>
          </a:p>
          <a:p>
            <a:pPr marL="0" indent="0" algn="ctr">
              <a:buNone/>
            </a:pPr>
            <a:endParaRPr lang="hu-HU" i="1" dirty="0"/>
          </a:p>
          <a:p>
            <a:pPr marL="0" indent="0" algn="ctr">
              <a:buNone/>
            </a:pPr>
            <a:r>
              <a:rPr lang="hu-HU" sz="3200" b="1" i="1" dirty="0"/>
              <a:t>(1)Területén élőknek joguk van a lehető legmagasabb szintű testi és lelki egészséghez. </a:t>
            </a:r>
          </a:p>
          <a:p>
            <a:pPr algn="ctr"/>
            <a:endParaRPr lang="hu-HU" b="1" i="1" dirty="0"/>
          </a:p>
          <a:p>
            <a:pPr marL="0" indent="0" algn="ctr">
              <a:buNone/>
            </a:pPr>
            <a:endParaRPr lang="hu-HU" i="1" dirty="0"/>
          </a:p>
          <a:p>
            <a:pPr marL="0" indent="0">
              <a:buNone/>
            </a:pPr>
            <a:r>
              <a:rPr lang="hu-HU" dirty="0"/>
              <a:t>Ezt a jogot a Magyar Köztársaság a </a:t>
            </a:r>
            <a:r>
              <a:rPr lang="hu-HU" b="1" dirty="0"/>
              <a:t>munkavédelem, az egészségügyi intézmények, és az orvosi ellátás</a:t>
            </a:r>
            <a:r>
              <a:rPr lang="hu-HU" dirty="0"/>
              <a:t> megszervezésével, a rendszeres testedzés biztosításával, valamint az épített és természetes környezet védelmével valósítja meg. </a:t>
            </a:r>
          </a:p>
        </p:txBody>
      </p:sp>
    </p:spTree>
    <p:extLst>
      <p:ext uri="{BB962C8B-B14F-4D97-AF65-F5344CB8AC3E}">
        <p14:creationId xmlns:p14="http://schemas.microsoft.com/office/powerpoint/2010/main" val="2618381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solidFill>
                  <a:schemeClr val="tx1"/>
                </a:solidFill>
              </a:rPr>
              <a:t>A Munka Törvénykönyvében szereplő munkavédelemre vonatkozó előírások: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0959" y="1660709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i="1" dirty="0"/>
              <a:t>(2) A munkáltató köteles – az erre vonatkozó szabályok megtartásával – az egészséges és biztonságos munkavégzés feltételeit biztosítani. </a:t>
            </a:r>
          </a:p>
          <a:p>
            <a:r>
              <a:rPr lang="hu-HU" b="1" dirty="0"/>
              <a:t>Nőt és fiatalkorút nem szabad </a:t>
            </a:r>
            <a:r>
              <a:rPr lang="hu-HU" dirty="0"/>
              <a:t>olyan munkára alkalmazni, amely testi alkatára, illetve fejlettségére tekintettel rá </a:t>
            </a:r>
            <a:r>
              <a:rPr lang="hu-HU" b="1" dirty="0"/>
              <a:t>hátrányos következményekkel </a:t>
            </a:r>
            <a:r>
              <a:rPr lang="hu-HU" dirty="0"/>
              <a:t>járhat. Azokat a munkaköröket, amelyekben nő vagy fiatalkorú nem, vagy csak meghatározott munkafeltételek biztosítása esetén, illetve előzetes orvosi vizsgálat alapján foglalkoztatható, jogszabály határozza meg.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495" y="4087904"/>
            <a:ext cx="4709459" cy="2649071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 rot="5400000">
            <a:off x="9979457" y="5227773"/>
            <a:ext cx="330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>
                <a:solidFill>
                  <a:schemeClr val="bg2">
                    <a:lumMod val="50000"/>
                  </a:schemeClr>
                </a:solidFill>
              </a:rPr>
              <a:t>https://ridikul.hu/2017/04/02/nincs-olyan-hogy-noi-munka-vagy-ferfi-munka/</a:t>
            </a:r>
          </a:p>
        </p:txBody>
      </p:sp>
    </p:spTree>
    <p:extLst>
      <p:ext uri="{BB962C8B-B14F-4D97-AF65-F5344CB8AC3E}">
        <p14:creationId xmlns:p14="http://schemas.microsoft.com/office/powerpoint/2010/main" val="2047020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Munkaköri, szakmai és személyi </a:t>
            </a:r>
            <a:r>
              <a:rPr lang="hu-HU" u="sng" dirty="0">
                <a:solidFill>
                  <a:schemeClr val="tx1"/>
                </a:solidFill>
              </a:rPr>
              <a:t>alkalmassági vizsgálatok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200" dirty="0"/>
              <a:t>A vizsgálatok rendjét szabályozó részletek: </a:t>
            </a:r>
          </a:p>
          <a:p>
            <a:r>
              <a:rPr lang="hu-HU" sz="3200" b="1" u="sng" dirty="0"/>
              <a:t>a)munkaköri alkalmassági vizsgálat</a:t>
            </a:r>
            <a:r>
              <a:rPr lang="hu-HU" sz="3200" dirty="0"/>
              <a:t>: annak megállapítása, hogy egy meghatározott munkakörben és munkahelyen végzett tevékenység által okozott megterhelés a vizsgált személy számára milyen igénybevételt jelent és annak képes-e megfelelni; </a:t>
            </a:r>
          </a:p>
          <a:p>
            <a:r>
              <a:rPr lang="hu-HU" sz="3200" b="1" u="sng" dirty="0"/>
              <a:t>b)szakmai alkalmassági vizsgálat: </a:t>
            </a:r>
            <a:r>
              <a:rPr lang="hu-HU" sz="3200" dirty="0"/>
              <a:t>a szakma elsajátításának megkezdését megelőző, ill. képzés és átképzés időszakában az alkalmasság véleményezése érdekében végzett orvosi vizsgálat, </a:t>
            </a:r>
          </a:p>
        </p:txBody>
      </p:sp>
    </p:spTree>
    <p:extLst>
      <p:ext uri="{BB962C8B-B14F-4D97-AF65-F5344CB8AC3E}">
        <p14:creationId xmlns:p14="http://schemas.microsoft.com/office/powerpoint/2010/main" val="853978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Munkaköri orvosi alkalmassági dokumentum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19" y="2052638"/>
            <a:ext cx="5934337" cy="4195762"/>
          </a:xfrm>
        </p:spPr>
      </p:pic>
      <p:sp>
        <p:nvSpPr>
          <p:cNvPr id="5" name="Szövegdoboz 4"/>
          <p:cNvSpPr txBox="1"/>
          <p:nvPr/>
        </p:nvSpPr>
        <p:spPr>
          <a:xfrm>
            <a:off x="2864222" y="6629052"/>
            <a:ext cx="37786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bg2">
                    <a:lumMod val="50000"/>
                  </a:schemeClr>
                </a:solidFill>
              </a:rPr>
              <a:t>http://www.ergonom.hu/munkakoeri-alkalmassagi-vizsgalatok</a:t>
            </a:r>
          </a:p>
        </p:txBody>
      </p:sp>
    </p:spTree>
    <p:extLst>
      <p:ext uri="{BB962C8B-B14F-4D97-AF65-F5344CB8AC3E}">
        <p14:creationId xmlns:p14="http://schemas.microsoft.com/office/powerpoint/2010/main" val="886402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Munkaköri orvosi alkalmassági dokumentum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708" y="1825562"/>
            <a:ext cx="8203126" cy="4577344"/>
          </a:xfrm>
        </p:spPr>
      </p:pic>
      <p:sp>
        <p:nvSpPr>
          <p:cNvPr id="5" name="Szövegdoboz 4"/>
          <p:cNvSpPr txBox="1"/>
          <p:nvPr/>
        </p:nvSpPr>
        <p:spPr>
          <a:xfrm>
            <a:off x="1949403" y="6627168"/>
            <a:ext cx="34155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900" dirty="0">
                <a:solidFill>
                  <a:schemeClr val="bg2">
                    <a:lumMod val="50000"/>
                  </a:schemeClr>
                </a:solidFill>
              </a:rPr>
              <a:t>http://www.uzemorvos.eu/munkakori-alkalmassagi.html</a:t>
            </a:r>
          </a:p>
        </p:txBody>
      </p:sp>
    </p:spTree>
    <p:extLst>
      <p:ext uri="{BB962C8B-B14F-4D97-AF65-F5344CB8AC3E}">
        <p14:creationId xmlns:p14="http://schemas.microsoft.com/office/powerpoint/2010/main" val="10289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600" dirty="0"/>
              <a:t>c)személyi higiénés alkalmassági vizsgálat: annak megállapítása, hogy a járványügyi szempontból kiemelt munkaterületen munkát végző személy fertőző megbetegedése mások egészségét nem veszélyezteti, ill. meghatározott esetekben kórokozó hordozása mások egészségét nem veszélyezteti </a:t>
            </a:r>
          </a:p>
          <a:p>
            <a:pPr marL="0" indent="0">
              <a:buNone/>
            </a:pPr>
            <a:r>
              <a:rPr lang="hu-HU" sz="3600" dirty="0"/>
              <a:t>d) munkát végző személy: aki nem szervezett munkavégzés keretében járványügyi szempontból kiemelt munkaterületen tevékenységet folytat.</a:t>
            </a:r>
          </a:p>
        </p:txBody>
      </p:sp>
    </p:spTree>
    <p:extLst>
      <p:ext uri="{BB962C8B-B14F-4D97-AF65-F5344CB8AC3E}">
        <p14:creationId xmlns:p14="http://schemas.microsoft.com/office/powerpoint/2010/main" val="291342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Munkakör, munkaköri leírás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sz="3200" b="1" u="sng" dirty="0"/>
              <a:t>Munkakör:</a:t>
            </a:r>
            <a:r>
              <a:rPr lang="hu-HU" sz="3200" dirty="0"/>
              <a:t> azon meghatározott feladatok összessége, amelyeket a dolgozó munkaviszonya keretében ellát. </a:t>
            </a:r>
          </a:p>
          <a:p>
            <a:r>
              <a:rPr lang="hu-HU" sz="3200" dirty="0"/>
              <a:t>A feladat ellátásához szükséges munkaköröket és számukat a szervezeti egység kialakításakor, létrehozásakor állapítják meg. </a:t>
            </a:r>
          </a:p>
          <a:p>
            <a:r>
              <a:rPr lang="hu-HU" sz="3200" dirty="0"/>
              <a:t>A szervezet működése során a munkakörök változhatnak, újakkal bővülhetnek, vagy bizonyos munkakörök meg is szűnhetnek. </a:t>
            </a:r>
          </a:p>
          <a:p>
            <a:r>
              <a:rPr lang="hu-HU" sz="3200" dirty="0"/>
              <a:t>A munkakör tervezés fontos funkciója, hogy az egyes munkakörök pontosan illeszkedjenek egymáshoz, kialakítva a munkamegosztás rendszerét adott szervezeten belül. </a:t>
            </a:r>
          </a:p>
        </p:txBody>
      </p:sp>
    </p:spTree>
    <p:extLst>
      <p:ext uri="{BB962C8B-B14F-4D97-AF65-F5344CB8AC3E}">
        <p14:creationId xmlns:p14="http://schemas.microsoft.com/office/powerpoint/2010/main" val="319043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97278" y="2653748"/>
            <a:ext cx="9144000" cy="1888435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solidFill>
                  <a:schemeClr val="tx1"/>
                </a:solidFill>
                <a:latin typeface="Tw Cen MT" panose="020B0602020104020603" pitchFamily="34" charset="-18"/>
              </a:rPr>
              <a:t>Munka-, tűz-, környezetvédelmi szabályok az egészségügyben</a:t>
            </a:r>
            <a:br>
              <a:rPr lang="hu-HU" b="1" dirty="0"/>
            </a:br>
            <a:endParaRPr lang="hu-H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Hang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11"/>
    </mc:Choice>
    <mc:Fallback xmlns="">
      <p:transition spd="slow" advTm="71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-26732" y="0"/>
            <a:ext cx="9404723" cy="1400530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Munkaköri leírás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02360" y="1004047"/>
            <a:ext cx="11308322" cy="4195481"/>
          </a:xfrm>
        </p:spPr>
        <p:txBody>
          <a:bodyPr>
            <a:noAutofit/>
          </a:bodyPr>
          <a:lstStyle/>
          <a:p>
            <a:r>
              <a:rPr lang="hu-HU" sz="2400" dirty="0"/>
              <a:t>A munkaköri leírás egy dokumentum, amely a személy és a szervezet közötti egyezség egyik írásbeli megjelenése. Az elkészített munkaköri leírások nem örökérvényűek, vezetése miatt folyamatos felülvizsgálatra és korrigálásra szorulnak. </a:t>
            </a:r>
          </a:p>
          <a:p>
            <a:pPr marL="0" indent="0">
              <a:buNone/>
            </a:pPr>
            <a:r>
              <a:rPr lang="hu-HU" sz="2400" dirty="0"/>
              <a:t>A munkaköri leírás névre szólóan készül, melyben rögzíteni kell: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munkakörben meghatározott feladatokat,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munkakör helyét a szervezeti hierarchiában,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feladatok elvégzéséhez szükséges hatáskört,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jogkört,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munkakört betöltő személy felettesét </a:t>
            </a:r>
            <a:r>
              <a:rPr lang="hu-HU" sz="2400" dirty="0" err="1"/>
              <a:t>beosztottait</a:t>
            </a:r>
            <a:r>
              <a:rPr lang="hu-HU" sz="2400" dirty="0"/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munkakörhöz tartozó elvárásokat,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jogokat és kötelességeket.</a:t>
            </a:r>
          </a:p>
        </p:txBody>
      </p:sp>
    </p:spTree>
    <p:extLst>
      <p:ext uri="{BB962C8B-B14F-4D97-AF65-F5344CB8AC3E}">
        <p14:creationId xmlns:p14="http://schemas.microsoft.com/office/powerpoint/2010/main" val="3019690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Munkaköri leírás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869577"/>
            <a:ext cx="11429346" cy="4195481"/>
          </a:xfrm>
        </p:spPr>
        <p:txBody>
          <a:bodyPr>
            <a:noAutofit/>
          </a:bodyPr>
          <a:lstStyle/>
          <a:p>
            <a:r>
              <a:rPr lang="hu-HU" sz="2800" dirty="0"/>
              <a:t>A munkaköri leírást a munkahelyi vezető készíti el, aki a munkába lépéskor, módosítás esetén vagy új munkaköri leírás átadásakor a dolgozóval szóban és írásban ismerteti. A munkaköri leírás egy példányát elfogadás és aláírás után a dolgozó kapja meg. Amikor az ápoló elfogadja a munkaköri leírásban foglaltakat, azaz a felelősséget, akkor végrehajtása számon kérhető. Ebben az esetben a munkáltatónak tartozik felelősséggel. </a:t>
            </a:r>
          </a:p>
          <a:p>
            <a:r>
              <a:rPr lang="hu-HU" sz="2800" dirty="0"/>
              <a:t>Az ápoló, mint a magyar etikai kódexben foglalva van, tevékenysége során az egészségügyi szolgáltatást igénybe vevő egyénnek is felelősséggel tartozik. A munkaköri leírások formátuma, és tartalma az ellátandó feladatok, a kialakított rendszer a helyi adottságok miatt eltérő lehet. </a:t>
            </a:r>
          </a:p>
          <a:p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504098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munkaköri leírás a következőket tartalmazza: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7592" y="1853248"/>
            <a:ext cx="5614643" cy="4944928"/>
          </a:xfrm>
        </p:spPr>
        <p:txBody>
          <a:bodyPr>
            <a:noAutofit/>
          </a:bodyPr>
          <a:lstStyle/>
          <a:p>
            <a:r>
              <a:rPr lang="hu-HU" dirty="0"/>
              <a:t>A munkakör pontos megnevezése </a:t>
            </a:r>
          </a:p>
          <a:p>
            <a:r>
              <a:rPr lang="hu-HU" dirty="0"/>
              <a:t>A munkakör betöltésének feltétele (szakképesítés, gyakorlat)</a:t>
            </a:r>
          </a:p>
          <a:p>
            <a:r>
              <a:rPr lang="hu-HU" dirty="0"/>
              <a:t>A munkakör betöltőjének neve</a:t>
            </a:r>
          </a:p>
          <a:p>
            <a:r>
              <a:rPr lang="hu-HU" dirty="0"/>
              <a:t>Szakképesítésének megnevezése </a:t>
            </a:r>
          </a:p>
          <a:p>
            <a:r>
              <a:rPr lang="hu-HU" dirty="0"/>
              <a:t>A munkahely pontos megnevezése </a:t>
            </a:r>
          </a:p>
          <a:p>
            <a:r>
              <a:rPr lang="hu-HU" dirty="0"/>
              <a:t>Munkaideje </a:t>
            </a:r>
          </a:p>
          <a:p>
            <a:r>
              <a:rPr lang="hu-HU" dirty="0"/>
              <a:t>Kinevezője </a:t>
            </a:r>
          </a:p>
          <a:p>
            <a:r>
              <a:rPr lang="hu-HU" dirty="0"/>
              <a:t>Hierarchikus kapcsolatrendszere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6145306" y="1492624"/>
            <a:ext cx="502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Közvetlen beosztottak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Helyettese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Horizontális kapcsolatrendszere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 feladatok részletes felsorolása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Felelősségi kör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Hatáskörök, jogkörök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Képesség,-készség szinten történő elvárás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Hatálybalépés és érvényességi idő meghatározása </a:t>
            </a:r>
          </a:p>
        </p:txBody>
      </p:sp>
    </p:spTree>
    <p:extLst>
      <p:ext uri="{BB962C8B-B14F-4D97-AF65-F5344CB8AC3E}">
        <p14:creationId xmlns:p14="http://schemas.microsoft.com/office/powerpoint/2010/main" val="182510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Munkahelyi biztonság és egészségvédelem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A baleset:</a:t>
            </a:r>
            <a:r>
              <a:rPr lang="hu-HU" dirty="0"/>
              <a:t> az emberi szervezetet ért hirtelen vagy aránylag rövid időn belül bekövetkezett egyszeri környezeti hatás, amely sérüléssel, mérgezéssel vagy más, a testi épséget, egészséget károsító következménnyel, esetleg halállal járhat. </a:t>
            </a:r>
          </a:p>
          <a:p>
            <a:r>
              <a:rPr lang="hu-HU" i="1" dirty="0"/>
              <a:t>Veszélyeztetettek lehetnek a betegek, a látogatók és a személyzet, akit munkavégzés közben érhet baleset.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88" y="3961444"/>
            <a:ext cx="3697942" cy="2465776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6562165" y="6575612"/>
            <a:ext cx="457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bg2">
                    <a:lumMod val="50000"/>
                  </a:schemeClr>
                </a:solidFill>
              </a:rPr>
              <a:t>https://www.feol.hu/loero/a-helyszineles-igencsak-specialis-szaktudast-igenylo-munkakor-3900744/</a:t>
            </a:r>
          </a:p>
        </p:txBody>
      </p:sp>
    </p:spTree>
    <p:extLst>
      <p:ext uri="{BB962C8B-B14F-4D97-AF65-F5344CB8AC3E}">
        <p14:creationId xmlns:p14="http://schemas.microsoft.com/office/powerpoint/2010/main" val="3862347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sz="3200" dirty="0"/>
              <a:t>Kockázat: a veszély megvalósulásának, azaz a káros hatás bekövetkezésének a valószínűsége. </a:t>
            </a:r>
          </a:p>
          <a:p>
            <a:r>
              <a:rPr lang="hu-HU" sz="3200" dirty="0"/>
              <a:t>A munkavédelem fő feladata, hogy a testi épség és az egészség károsítását megelőzze, feltárja a munkahelyi ártalmakat, keletkezésük okait, és meghatározza megelőzésük hatásos módszerét. Két fő részterülete a baleset-elhárítás és a foglalkozással összefüggő megbetegedések megelőzése. </a:t>
            </a:r>
          </a:p>
          <a:p>
            <a:r>
              <a:rPr lang="hu-HU" sz="3200" dirty="0"/>
              <a:t>A munkavédelmi tevékenységet az Alkotmányban foglalt elvek alapján törvények, általános és speciális előírásokat tartalmazó rendeletek, szabályzatok és szabványok szabályozzák. </a:t>
            </a:r>
          </a:p>
          <a:p>
            <a:endParaRPr lang="hu-HU" sz="32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26801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Mi a munka baleset?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Munkabaleset: az emberi szervezetet ért olyan egyszeri külső hatás, amely a sérült akaratától függetlenül, hirtelen vagy aránylag rövid idő alatt következik be, és a </a:t>
            </a:r>
          </a:p>
          <a:p>
            <a:r>
              <a:rPr lang="hu-HU" dirty="0"/>
              <a:t>Munkavállalót a szervezett munkavégzés során vagy azzal összefüggésben (</a:t>
            </a:r>
            <a:r>
              <a:rPr lang="hu-HU" dirty="0" err="1"/>
              <a:t>közlekedés,anyagmozgatás,tisztálkodás</a:t>
            </a:r>
            <a:r>
              <a:rPr lang="hu-HU" dirty="0"/>
              <a:t> </a:t>
            </a:r>
            <a:r>
              <a:rPr lang="hu-HU" dirty="0" err="1"/>
              <a:t>stb</a:t>
            </a:r>
            <a:r>
              <a:rPr lang="hu-HU" dirty="0"/>
              <a:t>)éri, </a:t>
            </a:r>
          </a:p>
          <a:p>
            <a:r>
              <a:rPr lang="hu-HU" dirty="0"/>
              <a:t>Annak helyétől és időpontjától, valamint </a:t>
            </a:r>
          </a:p>
          <a:p>
            <a:r>
              <a:rPr lang="hu-HU" dirty="0"/>
              <a:t>A munkavállaló (sérült) közrehatásának mértékétől függ. </a:t>
            </a:r>
          </a:p>
          <a:p>
            <a:r>
              <a:rPr lang="hu-HU" dirty="0"/>
              <a:t>Munkabalesetnek minősül továbbá:</a:t>
            </a:r>
          </a:p>
          <a:p>
            <a:r>
              <a:rPr lang="hu-HU" dirty="0"/>
              <a:t>A kiküldetés során elszenvedett baleset, ha a </a:t>
            </a:r>
            <a:r>
              <a:rPr lang="hu-HU" dirty="0" err="1"/>
              <a:t>bekövetkeztése</a:t>
            </a:r>
            <a:r>
              <a:rPr lang="hu-HU" dirty="0"/>
              <a:t> a munkaviszonyból eredő kötelezettség teljesítése közben történt</a:t>
            </a:r>
          </a:p>
        </p:txBody>
      </p:sp>
    </p:spTree>
    <p:extLst>
      <p:ext uri="{BB962C8B-B14F-4D97-AF65-F5344CB8AC3E}">
        <p14:creationId xmlns:p14="http://schemas.microsoft.com/office/powerpoint/2010/main" val="1099353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Balesetek jelentése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Akit baleset ért, vagy aki balesetet észlelt, köteles haladéktalanul jelenteni a munkahelyi vezetőjének</a:t>
            </a:r>
          </a:p>
          <a:p>
            <a:r>
              <a:rPr lang="hu-HU" dirty="0"/>
              <a:t>Minden munkavégzéssel összefüggő sérülést jelenteni kell a munkáltató felé </a:t>
            </a:r>
          </a:p>
          <a:p>
            <a:r>
              <a:rPr lang="hu-HU" dirty="0"/>
              <a:t>A munkahelyi vezető minden bejelentett, tudomására jutott balesetet köteles a Munkabaleseti Nyilvántartásban </a:t>
            </a:r>
            <a:r>
              <a:rPr lang="hu-HU" dirty="0" err="1"/>
              <a:t>rögízteni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918073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Munkavédelem az egészségügyi intézményekben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Az egészségügyi intézményekben a munkavédelem megszervezésekor és végrehajtás során mind a munkavállaló, mind a beteg ember és a gyógyítása, ápolása érdekében folytatott tevékenységre tekintettel kell lenni. </a:t>
            </a:r>
          </a:p>
          <a:p>
            <a:r>
              <a:rPr lang="hu-HU" dirty="0"/>
              <a:t>A dolgozó emberre egyrészt a munkavégzésből eredő fizikai, pszichés és mentális megterhelések, másrészt a munkakörnyezetből származó különböző kóroki tényezők hatnak. </a:t>
            </a:r>
          </a:p>
          <a:p>
            <a:r>
              <a:rPr lang="hu-HU" dirty="0"/>
              <a:t>Kóroki tényezők: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Fizikai: zaj, vibráció, ionizáló, nem ionizáló sugárzás, egyéb (magas, alacsony légköri nyomás, elektromos áram stb.)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dirty="0"/>
              <a:t>Kémiai: fémek, oldószerek, gázok, műanyagok, növényvédő szerek, porok stb.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4208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Biológiai: </a:t>
            </a:r>
            <a:r>
              <a:rPr lang="hu-HU" dirty="0" err="1"/>
              <a:t>baktériumok,vírusok</a:t>
            </a:r>
            <a:r>
              <a:rPr lang="hu-HU" dirty="0"/>
              <a:t>, paraziták, gombák </a:t>
            </a:r>
          </a:p>
          <a:p>
            <a:r>
              <a:rPr lang="hu-HU" dirty="0"/>
              <a:t>Pszichológiai: három műszakos, folyamatos munkarend munkahelyi hierarchia</a:t>
            </a:r>
          </a:p>
          <a:p>
            <a:r>
              <a:rPr lang="hu-HU" dirty="0"/>
              <a:t>Ergonómia: ember-gép-környezet-rendszer </a:t>
            </a:r>
          </a:p>
          <a:p>
            <a:r>
              <a:rPr lang="hu-HU" dirty="0"/>
              <a:t>Expozíció: a munkavállalót érő kóroki hatásnak való kitétel a munkahelyen. A fokozott expozíció nem feltétlenül jelent betegséget, illetve károsodást, az adott személynek betegségre vonatkozó panaszai, tünetei nincsenek. Megfelelő intézkedések esetén a fokozott expozíció megszűnik, foglalkozási </a:t>
            </a:r>
            <a:r>
              <a:rPr lang="hu-HU" dirty="0" err="1"/>
              <a:t>megbetegdés</a:t>
            </a:r>
            <a:r>
              <a:rPr lang="hu-HU" dirty="0"/>
              <a:t> alakul ki. </a:t>
            </a:r>
          </a:p>
        </p:txBody>
      </p:sp>
    </p:spTree>
    <p:extLst>
      <p:ext uri="{BB962C8B-B14F-4D97-AF65-F5344CB8AC3E}">
        <p14:creationId xmlns:p14="http://schemas.microsoft.com/office/powerpoint/2010/main" val="3973147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3600" dirty="0"/>
              <a:t>A munkahelyre vonatkozó megbetegedéseknek két nagy csoportja van:</a:t>
            </a:r>
          </a:p>
          <a:p>
            <a:pPr marL="0" indent="0">
              <a:buNone/>
            </a:pPr>
            <a:r>
              <a:rPr lang="hu-HU" sz="3600" i="1" dirty="0"/>
              <a:t>1.foglalkozási megbetegedés</a:t>
            </a:r>
          </a:p>
          <a:p>
            <a:pPr marL="0" indent="0">
              <a:buNone/>
            </a:pPr>
            <a:r>
              <a:rPr lang="hu-HU" sz="3600" i="1" dirty="0"/>
              <a:t>2.foglalkozással összefüggő megbetegedés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6904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Célok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környezetegészség kapcsolata, környezettudatos gondolkozás</a:t>
            </a:r>
          </a:p>
          <a:p>
            <a:r>
              <a:rPr lang="hu-HU" dirty="0"/>
              <a:t>urbanizációs ártalmak</a:t>
            </a:r>
          </a:p>
          <a:p>
            <a:r>
              <a:rPr lang="hu-HU" dirty="0"/>
              <a:t>egészségügyben dolgozókra vonatkozó speciális munkaügyi szabályok és szabályozók, munkabiztonság és munkahigiéné az egészségügyi munkahelyeken, biztonságos munkavégzés tárgyi feltételei </a:t>
            </a:r>
          </a:p>
          <a:p>
            <a:r>
              <a:rPr lang="hu-HU" dirty="0"/>
              <a:t>hulladékgazdálkodás, kommunális, ipari és mezőgazdasági hulladékok</a:t>
            </a:r>
          </a:p>
          <a:p>
            <a:r>
              <a:rPr lang="hu-HU" dirty="0"/>
              <a:t>alapvető ápolásszakmai beavatkozások tűzvédelmi prevenciója</a:t>
            </a:r>
          </a:p>
        </p:txBody>
      </p:sp>
      <p:pic>
        <p:nvPicPr>
          <p:cNvPr id="5" name="Hang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6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92"/>
    </mc:Choice>
    <mc:Fallback xmlns="">
      <p:transition spd="slow" advTm="568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Foglalkozási megbetegedés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200" dirty="0"/>
              <a:t>Oka a foglalkozás </a:t>
            </a:r>
          </a:p>
          <a:p>
            <a:r>
              <a:rPr lang="hu-HU" sz="3200" dirty="0"/>
              <a:t>Bejelentésre és kivizsgálásra kötelezett </a:t>
            </a:r>
          </a:p>
          <a:p>
            <a:pPr marL="0" indent="0">
              <a:buNone/>
            </a:pPr>
            <a:endParaRPr lang="hu-HU" sz="3200" dirty="0"/>
          </a:p>
          <a:p>
            <a:pPr marL="0" indent="0">
              <a:buNone/>
            </a:pPr>
            <a:r>
              <a:rPr lang="hu-HU" sz="3200" u="sng" dirty="0"/>
              <a:t>Foglalkozással összefüggő megbetegedés:</a:t>
            </a:r>
          </a:p>
          <a:p>
            <a:r>
              <a:rPr lang="hu-HU" sz="3200" dirty="0"/>
              <a:t>Több oka van, ezek közül csupán egyik foglalkozás </a:t>
            </a:r>
          </a:p>
          <a:p>
            <a:r>
              <a:rPr lang="hu-HU" sz="3200" dirty="0"/>
              <a:t>Ebben az esetben a foglalkozás szerepét az bizonyítja, hogy egyes foglalkozásoknál gyakrabban kimutatható, pl.fodrászok visszérbetegsége</a:t>
            </a:r>
          </a:p>
          <a:p>
            <a:r>
              <a:rPr lang="hu-HU" sz="3200" dirty="0"/>
              <a:t>Nem bejelentendő </a:t>
            </a:r>
          </a:p>
        </p:txBody>
      </p:sp>
    </p:spTree>
    <p:extLst>
      <p:ext uri="{BB962C8B-B14F-4D97-AF65-F5344CB8AC3E}">
        <p14:creationId xmlns:p14="http://schemas.microsoft.com/office/powerpoint/2010/main" val="848311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528483"/>
            <a:ext cx="12330953" cy="4195481"/>
          </a:xfrm>
        </p:spPr>
        <p:txBody>
          <a:bodyPr>
            <a:noAutofit/>
          </a:bodyPr>
          <a:lstStyle/>
          <a:p>
            <a:r>
              <a:rPr lang="hu-HU" sz="3200" dirty="0"/>
              <a:t>Az intézeti munkavédelmi tevékenység szabályozására </a:t>
            </a:r>
            <a:r>
              <a:rPr lang="hu-HU" sz="3200" b="1" dirty="0"/>
              <a:t>munkavédelmi szabályzatot </a:t>
            </a:r>
            <a:r>
              <a:rPr lang="hu-HU" sz="3200" dirty="0"/>
              <a:t>készítenek. Az egészséget nem veszélyeztető és biztonságos munkavégzés szabályait úgy határozzák meg, hogy végrehajtásuk megfelelő védelmet nyújtson a munkavállalóknak, a munkavégzés hatókörében tartózkodnak és a szolgáltatást igénybe vevőknek (a beteg és hozzátartozói). </a:t>
            </a:r>
          </a:p>
          <a:p>
            <a:r>
              <a:rPr lang="hu-HU" sz="3200" dirty="0"/>
              <a:t>A munkavédelmi szabályzatot az intézet vezetője készíti, illetve adja ki. A benne foglaltakat a dolgozókkal ismertetni kell. </a:t>
            </a:r>
          </a:p>
        </p:txBody>
      </p:sp>
    </p:spTree>
    <p:extLst>
      <p:ext uri="{BB962C8B-B14F-4D97-AF65-F5344CB8AC3E}">
        <p14:creationId xmlns:p14="http://schemas.microsoft.com/office/powerpoint/2010/main" val="4003843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 szabályzatban rögzítésre kerül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 szabályzat </a:t>
            </a:r>
            <a:r>
              <a:rPr lang="hu-HU" sz="3200" b="1" dirty="0"/>
              <a:t>hatálya</a:t>
            </a:r>
            <a:r>
              <a:rPr lang="hu-HU" sz="3200" dirty="0"/>
              <a:t> (területi, személyi, időbeli hatálya)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 munkavédelmi ügyrend tételesen felsorolja a főigazgató, a gazdasági igazgató, a műszaki vezető, az osztályvezetők, a részleg,-és csoport vezetők, a munkavédelmi vezető, a munkavédelmi megbízott, a sugárvédelmi megbízott, és közalkalmazottak </a:t>
            </a:r>
            <a:r>
              <a:rPr lang="hu-HU" sz="3200" b="1" dirty="0"/>
              <a:t>feladat</a:t>
            </a:r>
            <a:r>
              <a:rPr lang="hu-HU" sz="3200" dirty="0"/>
              <a:t>ait.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 foglalkoztatás </a:t>
            </a:r>
            <a:r>
              <a:rPr lang="hu-HU" sz="3200" b="1" dirty="0"/>
              <a:t>munkavédelmi feltételei</a:t>
            </a:r>
            <a:r>
              <a:rPr lang="hu-HU" sz="3200" dirty="0"/>
              <a:t>: előzetes alkalmassági orvosi vizsgálat, időszakos alkalmassági vizsgálat, soron kívüli munkaköri, illetve személyes </a:t>
            </a:r>
            <a:r>
              <a:rPr lang="hu-HU" sz="3200" dirty="0" err="1"/>
              <a:t>higénés</a:t>
            </a:r>
            <a:r>
              <a:rPr lang="hu-HU" sz="3200" dirty="0"/>
              <a:t> vizsgálat, záróvizsgálat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b="1" dirty="0"/>
              <a:t>Szakképesítés</a:t>
            </a:r>
            <a:r>
              <a:rPr lang="hu-HU" sz="3200" dirty="0"/>
              <a:t>re vonatkozó előírások </a:t>
            </a:r>
          </a:p>
        </p:txBody>
      </p:sp>
    </p:spTree>
    <p:extLst>
      <p:ext uri="{BB962C8B-B14F-4D97-AF65-F5344CB8AC3E}">
        <p14:creationId xmlns:p14="http://schemas.microsoft.com/office/powerpoint/2010/main" val="2320379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339612"/>
            <a:ext cx="11608067" cy="4944928"/>
          </a:xfrm>
        </p:spPr>
        <p:txBody>
          <a:bodyPr>
            <a:noAutofit/>
          </a:bodyPr>
          <a:lstStyle/>
          <a:p>
            <a:r>
              <a:rPr lang="hu-HU" sz="2800" dirty="0"/>
              <a:t>Munkavédelmi oktatás és ezek bizonylatai </a:t>
            </a:r>
          </a:p>
          <a:p>
            <a:r>
              <a:rPr lang="hu-HU" sz="2800" dirty="0"/>
              <a:t>Az egyéni védőfelszerelések, védőital tisztálkodási eszközök és szerek juttatása</a:t>
            </a:r>
          </a:p>
          <a:p>
            <a:r>
              <a:rPr lang="hu-HU" sz="2800" dirty="0"/>
              <a:t>Munkavédelmi eljárások: engedélyezései eljárások, gépek, berendezések, időszakos vizsgálata, alkoholszondás ellenőrzés, balesetek kivizsgálása és nyilvántartása </a:t>
            </a:r>
          </a:p>
          <a:p>
            <a:r>
              <a:rPr lang="hu-HU" sz="2800" dirty="0"/>
              <a:t>A munkavédelmi szabályokat mellékletek egészítik ki. </a:t>
            </a:r>
          </a:p>
          <a:p>
            <a:r>
              <a:rPr lang="hu-HU" sz="2800" dirty="0"/>
              <a:t>A továbbiakban felsoroljuk azokat a legfontosabb általános tudnivalókat, melyeket az ápolóknak az ápolás megkezdése és az ápolási tevékenysége során ismernie és alkalmaznia kell. </a:t>
            </a:r>
          </a:p>
        </p:txBody>
      </p:sp>
    </p:spTree>
    <p:extLst>
      <p:ext uri="{BB962C8B-B14F-4D97-AF65-F5344CB8AC3E}">
        <p14:creationId xmlns:p14="http://schemas.microsoft.com/office/powerpoint/2010/main" val="35224573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3689" y="319995"/>
            <a:ext cx="9560205" cy="4195481"/>
          </a:xfrm>
        </p:spPr>
        <p:txBody>
          <a:bodyPr>
            <a:noAutofit/>
          </a:bodyPr>
          <a:lstStyle/>
          <a:p>
            <a:r>
              <a:rPr lang="hu-HU" sz="2400" dirty="0"/>
              <a:t>Munkavédelmi oktatáson </a:t>
            </a:r>
            <a:r>
              <a:rPr lang="hu-HU" sz="2400" b="1" dirty="0"/>
              <a:t>minden közalkalmazott köteles részt venni</a:t>
            </a:r>
            <a:r>
              <a:rPr lang="hu-HU" sz="2400" dirty="0"/>
              <a:t>. A munkavédelmi ismeretek megszerzéséig a közalkalmazott önállóan nem foglalkoztatható. Amíg a közalkalmazott a szakmai és munkavédelmi ismeretekben kellő jártasságot nem szerez, addig munkát csak elméletileg és gyakorlatilag felkészült személy közvetlen irányítása alatt végezhet. A munkavédelmi oktatás fajtái: </a:t>
            </a:r>
            <a:r>
              <a:rPr lang="hu-HU" sz="2400" b="1" dirty="0"/>
              <a:t>előzetes, ismétlődő, rendkívüli</a:t>
            </a:r>
            <a:r>
              <a:rPr lang="hu-HU" sz="2400" dirty="0"/>
              <a:t>. </a:t>
            </a:r>
          </a:p>
          <a:p>
            <a:r>
              <a:rPr lang="hu-HU" sz="2400" dirty="0"/>
              <a:t>Az előzetes munkavédelmi oktatás </a:t>
            </a:r>
            <a:r>
              <a:rPr lang="hu-HU" sz="2400" b="1" dirty="0"/>
              <a:t>elméleti és gyakorlati </a:t>
            </a:r>
            <a:r>
              <a:rPr lang="hu-HU" sz="2400" dirty="0"/>
              <a:t>oktatásból áll.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44" y="4515476"/>
            <a:ext cx="1936097" cy="1911744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4572000" y="6615953"/>
            <a:ext cx="2391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bg2">
                    <a:lumMod val="50000"/>
                  </a:schemeClr>
                </a:solidFill>
              </a:rPr>
              <a:t>https://tuz-es-munkavedelem.hu/</a:t>
            </a:r>
          </a:p>
        </p:txBody>
      </p:sp>
    </p:spTree>
    <p:extLst>
      <p:ext uri="{BB962C8B-B14F-4D97-AF65-F5344CB8AC3E}">
        <p14:creationId xmlns:p14="http://schemas.microsoft.com/office/powerpoint/2010/main" val="3817023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17512" y="788894"/>
            <a:ext cx="9748464" cy="419548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u-HU" sz="3200" b="1" u="sng" dirty="0"/>
              <a:t>Előzetes oktatásban kell részesíteni: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Minden új belépő közalkalmazottat a munkába állás előtt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Munkakört, vagy munkahelyet változtatót,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Aki 6 hónapot meghaladó távollét után újból munkába lép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Akinek a munkahelyén új technológiát vezetnek be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Az egészséget nem veszélyeztető és biztonságos munkavégzés követelményeinek változásakor </a:t>
            </a:r>
          </a:p>
          <a:p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2323395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46112" y="990600"/>
            <a:ext cx="8946541" cy="4195481"/>
          </a:xfrm>
        </p:spPr>
        <p:txBody>
          <a:bodyPr>
            <a:noAutofit/>
          </a:bodyPr>
          <a:lstStyle/>
          <a:p>
            <a:r>
              <a:rPr lang="hu-HU" sz="2800" b="1" u="sng" dirty="0"/>
              <a:t>Ismétlődő</a:t>
            </a:r>
            <a:r>
              <a:rPr lang="hu-HU" sz="2800" dirty="0"/>
              <a:t> oktatást </a:t>
            </a:r>
            <a:r>
              <a:rPr lang="hu-HU" sz="2800" b="1" dirty="0"/>
              <a:t>évente egy alkalommal </a:t>
            </a:r>
            <a:r>
              <a:rPr lang="hu-HU" sz="2800" dirty="0"/>
              <a:t>munkaidőben kell megtartani a közalkalmazott munkahelyén, melyért a munkahely vezetője a felelős. </a:t>
            </a:r>
          </a:p>
          <a:p>
            <a:r>
              <a:rPr lang="hu-HU" sz="2800" b="1" u="sng" dirty="0"/>
              <a:t>Rendkívüli</a:t>
            </a:r>
            <a:r>
              <a:rPr lang="hu-HU" sz="2800" dirty="0"/>
              <a:t> oktatást kell tartani, ha olyan azonnali bejelentésre kötelezett munkabaleset, foglalkozási megbetegedés vagy sérüléssel nem járó, de a közalkalmazottak életét, testi épségét vagy egészségét veszélyeztető esemény történt, amely a közalkalmazottak maghatározott köre számára munkakörük vagy tevékenységük alapján tanulságul szolgálhat. </a:t>
            </a:r>
          </a:p>
        </p:txBody>
      </p:sp>
    </p:spTree>
    <p:extLst>
      <p:ext uri="{BB962C8B-B14F-4D97-AF65-F5344CB8AC3E}">
        <p14:creationId xmlns:p14="http://schemas.microsoft.com/office/powerpoint/2010/main" val="20369388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Gyakorlati munkavédelmi oktatás szükséges: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Gázpalackok kezelése, szállítása – előzetes, majd 5 évente</a:t>
            </a:r>
          </a:p>
          <a:p>
            <a:r>
              <a:rPr lang="hu-HU" dirty="0"/>
              <a:t>Ionizáló sugárzásnak kitett munkavállaló- Munkavédelmi Sugárvédelmi Szabályzatban meghatározott sugárvédelmi képzés, ismétlés 5 évente</a:t>
            </a:r>
          </a:p>
          <a:p>
            <a:r>
              <a:rPr lang="hu-HU" dirty="0"/>
              <a:t>Veszélyes gép-technológia-anyaghasználat esetén- előzetesen aztán évente</a:t>
            </a:r>
          </a:p>
          <a:p>
            <a:r>
              <a:rPr lang="hu-HU" dirty="0"/>
              <a:t>Egészségügyben éles, hegyes munkaeszközzel dolgozó munkavállaló- előzetesen, aztán évente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796501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A foglalkoztatás munkavédelmi feltételei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i="1" u="sng" dirty="0"/>
              <a:t>Alkalmassági orvosi vizsgálatok </a:t>
            </a:r>
            <a:r>
              <a:rPr lang="hu-HU" b="1" i="1" u="sng" dirty="0">
                <a:sym typeface="Wingdings" panose="05000000000000000000" pitchFamily="2" charset="2"/>
              </a:rPr>
              <a:t> foglalkozás-egészségügy </a:t>
            </a:r>
          </a:p>
          <a:p>
            <a:r>
              <a:rPr lang="hu-HU" b="1" dirty="0">
                <a:sym typeface="Wingdings" panose="05000000000000000000" pitchFamily="2" charset="2"/>
              </a:rPr>
              <a:t>Előzetes</a:t>
            </a:r>
            <a:r>
              <a:rPr lang="hu-HU" dirty="0">
                <a:sym typeface="Wingdings" panose="05000000000000000000" pitchFamily="2" charset="2"/>
              </a:rPr>
              <a:t> munkaköri alkalmassági vizsgálat: közalkalmazotti jogviszony létesítése előtt, az intézményen belül történt áthelyezés esetén, ha a közalkalmazott olyan munkakörbe, munkahelyre kerül ahol a munkakör betöltésének követelményei vagy a munkahelyi egészségügyi viszonyai alapvetően különböznek a megelőző munkakörtől, munkahelytől. </a:t>
            </a:r>
          </a:p>
          <a:p>
            <a:r>
              <a:rPr lang="hu-HU" b="1" dirty="0">
                <a:sym typeface="Wingdings" panose="05000000000000000000" pitchFamily="2" charset="2"/>
              </a:rPr>
              <a:t>Időszakos</a:t>
            </a:r>
            <a:r>
              <a:rPr lang="hu-HU" dirty="0">
                <a:sym typeface="Wingdings" panose="05000000000000000000" pitchFamily="2" charset="2"/>
              </a:rPr>
              <a:t> alkalmassági vizsgálat: munkaköri alkalmasság újbóli véleményezése.</a:t>
            </a:r>
          </a:p>
          <a:p>
            <a:r>
              <a:rPr lang="hu-HU" b="1" dirty="0">
                <a:sym typeface="Wingdings" panose="05000000000000000000" pitchFamily="2" charset="2"/>
              </a:rPr>
              <a:t>Soron kívüli</a:t>
            </a:r>
            <a:r>
              <a:rPr lang="hu-HU" dirty="0">
                <a:sym typeface="Wingdings" panose="05000000000000000000" pitchFamily="2" charset="2"/>
              </a:rPr>
              <a:t> munkaköri alkalmassági vizsgálat indokolt pl. heveny foglalkozási megbetegedés, fokozott expozíció, egészségi állapotban bekövetkezett hirtelen változás, stb.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966798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 munkavégzés tárgyi feltételei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3200" b="1" u="sng" dirty="0"/>
              <a:t>Munkavállaló részére biztosítani kell: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Megfelelő mennyiségű és minőségű ivóvizet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Munkahely, munka jellegének megfelelően öltözködési,tisztálkodási,egészségügyi,étkezési,pihenési,melegedési lehetőséget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Gondoskodni kell: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3200" dirty="0"/>
              <a:t>Rendről, tisztaságról, hulladékok kezeléséről, stb.</a:t>
            </a:r>
          </a:p>
        </p:txBody>
      </p:sp>
    </p:spTree>
    <p:extLst>
      <p:ext uri="{BB962C8B-B14F-4D97-AF65-F5344CB8AC3E}">
        <p14:creationId xmlns:p14="http://schemas.microsoft.com/office/powerpoint/2010/main" val="2704257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/>
          <p:cNvSpPr txBox="1"/>
          <p:nvPr/>
        </p:nvSpPr>
        <p:spPr>
          <a:xfrm>
            <a:off x="0" y="1259768"/>
            <a:ext cx="117930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hu-HU" sz="2800" dirty="0"/>
              <a:t>A biztonságos munkavégzés érdekében elengedhetetlen a </a:t>
            </a:r>
            <a:r>
              <a:rPr lang="hu-HU" sz="2800" b="1" dirty="0"/>
              <a:t>higiéné</a:t>
            </a:r>
            <a:r>
              <a:rPr lang="hu-HU" sz="2800" dirty="0"/>
              <a:t> és </a:t>
            </a:r>
            <a:r>
              <a:rPr lang="hu-HU" sz="2800" b="1" dirty="0"/>
              <a:t>munkavédelem</a:t>
            </a:r>
            <a:r>
              <a:rPr lang="hu-HU" sz="2800" dirty="0"/>
              <a:t> alapjainak ismerete.</a:t>
            </a:r>
          </a:p>
          <a:p>
            <a:endParaRPr lang="hu-HU" sz="28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hu-HU" sz="2800" dirty="0"/>
              <a:t>A környezetvédelmi tevékenység és környezettudatos magatartás nem bizonyos végzettségű emberek tevékenysége, hanem </a:t>
            </a:r>
            <a:r>
              <a:rPr lang="hu-HU" sz="2800" b="1" dirty="0"/>
              <a:t>mindenki kötelessége</a:t>
            </a:r>
            <a:r>
              <a:rPr lang="hu-HU" sz="2800" dirty="0"/>
              <a:t>. </a:t>
            </a:r>
          </a:p>
          <a:p>
            <a:endParaRPr lang="hu-HU" sz="2800" dirty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hu-HU" sz="2800" dirty="0"/>
              <a:t>Az egészség megőrzése a szakmai ismereteken túl az ellátórendszer javításán múlik, valamint a környezetünk és a természet megóvása, tisztán tartása, körültekintő használata legalább annyira fontos az egyéni, és társadalmi egészség megőrzésében. 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3563470" y="363070"/>
            <a:ext cx="6790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/>
              <a:t>Munkavédelem, tűzvédelem</a:t>
            </a:r>
          </a:p>
        </p:txBody>
      </p:sp>
    </p:spTree>
    <p:extLst>
      <p:ext uri="{BB962C8B-B14F-4D97-AF65-F5344CB8AC3E}">
        <p14:creationId xmlns:p14="http://schemas.microsoft.com/office/powerpoint/2010/main" val="24910940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solidFill>
                  <a:schemeClr val="tx1"/>
                </a:solidFill>
              </a:rPr>
              <a:t>Egyéni védőfelszerelések, védőeszközök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913072"/>
            <a:ext cx="11608067" cy="4944928"/>
          </a:xfrm>
        </p:spPr>
        <p:txBody>
          <a:bodyPr>
            <a:noAutofit/>
          </a:bodyPr>
          <a:lstStyle/>
          <a:p>
            <a:r>
              <a:rPr lang="hu-HU" b="1" u="sng" dirty="0"/>
              <a:t>Munkaruha</a:t>
            </a:r>
          </a:p>
          <a:p>
            <a:pPr marL="0" indent="0">
              <a:buNone/>
            </a:pPr>
            <a:r>
              <a:rPr lang="hu-HU" dirty="0"/>
              <a:t>Abban az esetben, ha a munka a ruházat nagymértékű szennyeződésével vagy elhasználódásával jár, a munkáltató a munkavállalónak munkaruhát köteles biztosítani. </a:t>
            </a:r>
          </a:p>
          <a:p>
            <a:r>
              <a:rPr lang="hu-HU" b="1" u="sng" dirty="0"/>
              <a:t>Védőruha</a:t>
            </a:r>
          </a:p>
          <a:p>
            <a:pPr marL="0" indent="0">
              <a:buNone/>
            </a:pPr>
            <a:r>
              <a:rPr lang="hu-HU" dirty="0" err="1"/>
              <a:t>Eü.intézmények</a:t>
            </a:r>
            <a:r>
              <a:rPr lang="hu-HU" dirty="0"/>
              <a:t> egyes munkaköreiben munkaruha helyett védőruha kötelező.</a:t>
            </a:r>
          </a:p>
          <a:p>
            <a:pPr marL="0" indent="0">
              <a:buNone/>
            </a:pPr>
            <a:r>
              <a:rPr lang="hu-HU" dirty="0"/>
              <a:t>Adható a dolgozó védelmére vagy közegészségügyi érdekből is, amikor a gondozott, ápolt embereket, vagy termékeket szükséges védeni. </a:t>
            </a:r>
          </a:p>
          <a:p>
            <a:pPr marL="0" indent="0">
              <a:buNone/>
            </a:pPr>
            <a:r>
              <a:rPr lang="hu-HU" dirty="0"/>
              <a:t>A közalkalmazottak, valamint a tanulók testi épségének, életének megóvása érdekében védőruházatot kell biztosítani. </a:t>
            </a:r>
          </a:p>
          <a:p>
            <a:pPr marL="0" indent="0">
              <a:buNone/>
            </a:pPr>
            <a:r>
              <a:rPr lang="hu-HU" dirty="0"/>
              <a:t>A védőfelszereléseknek kihordási ideje nincs. </a:t>
            </a:r>
          </a:p>
          <a:p>
            <a:pPr marL="0" indent="0">
              <a:buNone/>
            </a:pPr>
            <a:r>
              <a:rPr lang="hu-HU" dirty="0"/>
              <a:t>A közalkalmazottat a védőfelszerelés használatának elmulasztásából bekövetkezett munkabalesetért egyéni felelősség terheli. </a:t>
            </a:r>
          </a:p>
        </p:txBody>
      </p:sp>
    </p:spTree>
    <p:extLst>
      <p:ext uri="{BB962C8B-B14F-4D97-AF65-F5344CB8AC3E}">
        <p14:creationId xmlns:p14="http://schemas.microsoft.com/office/powerpoint/2010/main" val="34612386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Egyéni védőeszközök típusai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04293" y="1531653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/>
              <a:t>Néhány példa: </a:t>
            </a:r>
          </a:p>
          <a:p>
            <a:r>
              <a:rPr lang="hu-HU" dirty="0"/>
              <a:t>Fej védelme </a:t>
            </a:r>
            <a:r>
              <a:rPr lang="hu-HU" dirty="0">
                <a:sym typeface="Wingdings" panose="05000000000000000000" pitchFamily="2" charset="2"/>
              </a:rPr>
              <a:t>védősisak, sapka, hajháló</a:t>
            </a:r>
          </a:p>
          <a:p>
            <a:r>
              <a:rPr lang="hu-HU" dirty="0">
                <a:sym typeface="Wingdings" panose="05000000000000000000" pitchFamily="2" charset="2"/>
              </a:rPr>
              <a:t>Szem-és arc védelem szemüveg, maszk</a:t>
            </a:r>
          </a:p>
          <a:p>
            <a:r>
              <a:rPr lang="hu-HU" dirty="0">
                <a:sym typeface="Wingdings" panose="05000000000000000000" pitchFamily="2" charset="2"/>
              </a:rPr>
              <a:t>Kéz és kar védelme védőkesztyűk</a:t>
            </a:r>
          </a:p>
          <a:p>
            <a:r>
              <a:rPr lang="hu-HU" dirty="0">
                <a:sym typeface="Wingdings" panose="05000000000000000000" pitchFamily="2" charset="2"/>
              </a:rPr>
              <a:t>Törzs és has védelme védőmellények, kabátok, kötények</a:t>
            </a:r>
          </a:p>
          <a:p>
            <a:r>
              <a:rPr lang="hu-HU" dirty="0">
                <a:sym typeface="Wingdings" panose="05000000000000000000" pitchFamily="2" charset="2"/>
              </a:rPr>
              <a:t>Egész test védelme leesés elleni védőeszközök, védőruhák, védőborítások</a:t>
            </a:r>
          </a:p>
          <a:p>
            <a:r>
              <a:rPr lang="hu-HU" dirty="0">
                <a:sym typeface="Wingdings" panose="05000000000000000000" pitchFamily="2" charset="2"/>
              </a:rPr>
              <a:t>Védőital, tisztálkodási és védőkészítmények 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105" y="5144236"/>
            <a:ext cx="5526741" cy="1165797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455894" y="6427220"/>
            <a:ext cx="31331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>
                <a:solidFill>
                  <a:schemeClr val="bg2">
                    <a:lumMod val="50000"/>
                  </a:schemeClr>
                </a:solidFill>
              </a:rPr>
              <a:t>http://rk-munkavedelem.hu/</a:t>
            </a:r>
          </a:p>
        </p:txBody>
      </p:sp>
    </p:spTree>
    <p:extLst>
      <p:ext uri="{BB962C8B-B14F-4D97-AF65-F5344CB8AC3E}">
        <p14:creationId xmlns:p14="http://schemas.microsoft.com/office/powerpoint/2010/main" val="1554747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Az egyéni védőeszközök kötelező használatáról rendelkező táblák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622" y="2174546"/>
            <a:ext cx="8719695" cy="4236113"/>
          </a:xfrm>
        </p:spPr>
      </p:pic>
    </p:spTree>
    <p:extLst>
      <p:ext uri="{BB962C8B-B14F-4D97-AF65-F5344CB8AC3E}">
        <p14:creationId xmlns:p14="http://schemas.microsoft.com/office/powerpoint/2010/main" val="42056220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COVID-19</a:t>
            </a:r>
            <a:br>
              <a:rPr lang="hu-HU" dirty="0">
                <a:solidFill>
                  <a:schemeClr val="tx1"/>
                </a:solidFill>
              </a:rPr>
            </a:br>
            <a:r>
              <a:rPr lang="hu-HU" dirty="0">
                <a:solidFill>
                  <a:schemeClr val="tx1"/>
                </a:solidFill>
              </a:rPr>
              <a:t>Speciális védőeszközök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90" y="2163671"/>
            <a:ext cx="4517957" cy="2542799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541" y="2163671"/>
            <a:ext cx="4718390" cy="26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676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26794" y="1340224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Az ápoló a munkaterületén a fegyelmet, rendet, tisztaságot tartsa és tartassa be. A munkaeszközöket úgy helyezze el, hogy azok az igénybevételnek és a higiénés előírásoknak biztonságosan megfeleljenek, és kezelésükhöz elegendő tér álljon rendelkezésre, valamint a karbantartási és tisztítási műveletek könnyen és baleset mentesen elvégezhetők legyenek.</a:t>
            </a:r>
          </a:p>
          <a:p>
            <a:r>
              <a:rPr lang="hu-HU" dirty="0"/>
              <a:t>Azon eszközöket, melyek mozgathatók (pl.infúziós állvány) az elmozdulás, eldőlés ellen biztosítsa. </a:t>
            </a:r>
          </a:p>
          <a:p>
            <a:r>
              <a:rPr lang="hu-HU" dirty="0"/>
              <a:t>Vérvétel: zárt vérvételi eszköz, védőkesztyű használata mellett </a:t>
            </a:r>
          </a:p>
          <a:p>
            <a:r>
              <a:rPr lang="hu-HU" dirty="0"/>
              <a:t>A beteg emelését erre a célra szolgáló szerkezet segítségével, ennek hiányában mindig két személy végezze.</a:t>
            </a:r>
          </a:p>
          <a:p>
            <a:r>
              <a:rPr lang="hu-HU" dirty="0"/>
              <a:t>Betegmozgatás alapelvei, betegemelő, fürdető eszközök használata.</a:t>
            </a:r>
          </a:p>
        </p:txBody>
      </p:sp>
    </p:spTree>
    <p:extLst>
      <p:ext uri="{BB962C8B-B14F-4D97-AF65-F5344CB8AC3E}">
        <p14:creationId xmlns:p14="http://schemas.microsoft.com/office/powerpoint/2010/main" val="16315918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Tűzvédelem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Törvény</a:t>
            </a:r>
          </a:p>
          <a:p>
            <a:r>
              <a:rPr lang="hu-HU" dirty="0"/>
              <a:t>1996. évi XXXI. Sz. tv. A tűz elleni védekezésről, műszaki mentésről </a:t>
            </a:r>
          </a:p>
          <a:p>
            <a:r>
              <a:rPr lang="hu-HU" dirty="0"/>
              <a:t>Miniszteri rendelet </a:t>
            </a:r>
          </a:p>
          <a:p>
            <a:r>
              <a:rPr lang="hu-HU" dirty="0"/>
              <a:t>30/2019. (VII.26.) BM rendelettel módosított 54/2014 (XII.5) BM rendelet az Országos Tűzvédelmi Szabályzatról</a:t>
            </a:r>
          </a:p>
          <a:p>
            <a:r>
              <a:rPr lang="hu-HU" dirty="0"/>
              <a:t>45/2011. (XII.7.) BM rendelet a tűzvédelmi szakvizsgára kötelezett foglalkozási ágakról </a:t>
            </a:r>
          </a:p>
        </p:txBody>
      </p:sp>
    </p:spTree>
    <p:extLst>
      <p:ext uri="{BB962C8B-B14F-4D97-AF65-F5344CB8AC3E}">
        <p14:creationId xmlns:p14="http://schemas.microsoft.com/office/powerpoint/2010/main" val="28970127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Tűzvédelem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dirty="0"/>
              <a:t>Tűz keletkezésének feltételei: éghető anyag, gyulladási hőmérséklet, oxigén</a:t>
            </a:r>
          </a:p>
          <a:p>
            <a:pPr marL="0" indent="0">
              <a:buNone/>
            </a:pPr>
            <a:r>
              <a:rPr lang="hu-HU" dirty="0"/>
              <a:t>Az oltóanyagok lehetnek természetesek, és mesterségesek.</a:t>
            </a:r>
          </a:p>
          <a:p>
            <a:pPr marL="0" indent="0">
              <a:buNone/>
            </a:pPr>
            <a:r>
              <a:rPr lang="hu-HU" dirty="0"/>
              <a:t>Tűzjelzés: a tűz észlelésekor értesíteni kell a 105-ös vagy112-es (nemzetközi segélyhívó) számot.</a:t>
            </a:r>
          </a:p>
          <a:p>
            <a:pPr marL="0" indent="0" algn="ctr">
              <a:buNone/>
            </a:pPr>
            <a:r>
              <a:rPr lang="hu-HU" b="1" u="sng" dirty="0"/>
              <a:t>A tűzjelzés tartalmazza: </a:t>
            </a:r>
          </a:p>
          <a:p>
            <a:r>
              <a:rPr lang="hu-HU" dirty="0"/>
              <a:t>A tűzeset pontos helyét (létesítmény megnevezése, kerület, utca, házszám)</a:t>
            </a:r>
          </a:p>
          <a:p>
            <a:r>
              <a:rPr lang="hu-HU" dirty="0"/>
              <a:t>Hol ég a tűz (a létesítmény mely területén: kórterem, lépcsőház, </a:t>
            </a:r>
            <a:r>
              <a:rPr lang="hu-HU" dirty="0" err="1"/>
              <a:t>stb</a:t>
            </a:r>
            <a:r>
              <a:rPr lang="hu-HU" dirty="0"/>
              <a:t>)</a:t>
            </a:r>
          </a:p>
          <a:p>
            <a:r>
              <a:rPr lang="hu-HU" dirty="0"/>
              <a:t>Mi ég, mi van veszélyben, milyen terjedelmű (tűzveszélyes anyag jelenléte)</a:t>
            </a:r>
          </a:p>
          <a:p>
            <a:r>
              <a:rPr lang="hu-HU" dirty="0"/>
              <a:t>Van-e valaki életveszélyben </a:t>
            </a:r>
          </a:p>
          <a:p>
            <a:r>
              <a:rPr lang="hu-HU" dirty="0"/>
              <a:t>A tüzet jelző neve és a jelzésre használt telefonszáma </a:t>
            </a:r>
          </a:p>
        </p:txBody>
      </p:sp>
    </p:spTree>
    <p:extLst>
      <p:ext uri="{BB962C8B-B14F-4D97-AF65-F5344CB8AC3E}">
        <p14:creationId xmlns:p14="http://schemas.microsoft.com/office/powerpoint/2010/main" val="22127843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0619" y="466165"/>
            <a:ext cx="8946541" cy="4195481"/>
          </a:xfrm>
        </p:spPr>
        <p:txBody>
          <a:bodyPr>
            <a:noAutofit/>
          </a:bodyPr>
          <a:lstStyle/>
          <a:p>
            <a:r>
              <a:rPr lang="hu-HU" sz="2800" dirty="0"/>
              <a:t>Tűzvédelmi alapoktatáson kell részt vennie minden új belépő dolgozónak a munkába állás előtt, valamint a szakmai gyakorlatra jelentkező tanulóknak és hallgatóknak. Az alapoktatás megtörténte után a munkahelyi vezető a munkahely jellegének megfelelő gyakorlati oktatást szervez. </a:t>
            </a:r>
          </a:p>
          <a:p>
            <a:r>
              <a:rPr lang="hu-HU" sz="2800" dirty="0"/>
              <a:t>Ismétlő oktatásban vesz részt minden dolgozó szükség szerint, de évente legalább egy alkalommal. Azok a dolgozók, akik az intézményen belül munkakört vagy munkahelyet változtatnak és a változásnak a tűzvédelmi ismeretekre is kihatása van. </a:t>
            </a:r>
          </a:p>
        </p:txBody>
      </p:sp>
    </p:spTree>
    <p:extLst>
      <p:ext uri="{BB962C8B-B14F-4D97-AF65-F5344CB8AC3E}">
        <p14:creationId xmlns:p14="http://schemas.microsoft.com/office/powerpoint/2010/main" val="7258189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Az oktatás tárgya: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munkahely, munkafolyamat tűzveszélyessége </a:t>
            </a:r>
          </a:p>
          <a:p>
            <a:r>
              <a:rPr lang="hu-HU" dirty="0"/>
              <a:t>A tűz keletkezésének helyi lehetősége</a:t>
            </a:r>
          </a:p>
          <a:p>
            <a:r>
              <a:rPr lang="hu-HU" dirty="0"/>
              <a:t>A vonatkozó, megelőző tűzvédelmi rendelkezések </a:t>
            </a:r>
          </a:p>
          <a:p>
            <a:r>
              <a:rPr lang="hu-HU" dirty="0"/>
              <a:t>A tűzjelzés helyi módja és lehetősége </a:t>
            </a:r>
          </a:p>
          <a:p>
            <a:r>
              <a:rPr lang="hu-HU" dirty="0"/>
              <a:t>Az elhelyezett tűzoltó készülékek használatának és kezelésének ismerete</a:t>
            </a:r>
          </a:p>
          <a:p>
            <a:r>
              <a:rPr lang="hu-HU" dirty="0"/>
              <a:t>Tűz esetén a személyek és tárgyak mentésének szabályait a tűzriadó tervben foglaltak figyelembe vételével </a:t>
            </a:r>
          </a:p>
          <a:p>
            <a:r>
              <a:rPr lang="hu-HU" dirty="0"/>
              <a:t>A tűzvédelmi szabályok és előírások megszegésének következményei </a:t>
            </a:r>
          </a:p>
        </p:txBody>
      </p:sp>
    </p:spTree>
    <p:extLst>
      <p:ext uri="{BB962C8B-B14F-4D97-AF65-F5344CB8AC3E}">
        <p14:creationId xmlns:p14="http://schemas.microsoft.com/office/powerpoint/2010/main" val="39300070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8877" y="515778"/>
            <a:ext cx="8946541" cy="4195481"/>
          </a:xfrm>
        </p:spPr>
        <p:txBody>
          <a:bodyPr>
            <a:normAutofit/>
          </a:bodyPr>
          <a:lstStyle/>
          <a:p>
            <a:r>
              <a:rPr lang="hu-HU" sz="2400" dirty="0"/>
              <a:t>Az ápoló ismerje meg az oltóanyagok használatát. </a:t>
            </a:r>
          </a:p>
          <a:p>
            <a:r>
              <a:rPr lang="hu-HU" sz="2400" dirty="0"/>
              <a:t>Az oxigénterápiát előírás szerint alkalmazza. </a:t>
            </a:r>
          </a:p>
          <a:p>
            <a:r>
              <a:rPr lang="hu-HU" sz="2400" dirty="0"/>
              <a:t>Ismerje meg az intézmény kiürítési tervét.</a:t>
            </a:r>
          </a:p>
          <a:p>
            <a:r>
              <a:rPr lang="hu-HU" sz="2400" dirty="0"/>
              <a:t>A dohányzásra vonatkozó rendszabályokat be kell tartania.</a:t>
            </a:r>
          </a:p>
          <a:p>
            <a:r>
              <a:rPr lang="hu-HU" sz="2400" dirty="0"/>
              <a:t>Eszközöket, készülékeket, vegyszereket, gyógyszereket, éghető anyagokat, biztonságos, zárható helyen raktározza és tárolja.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275" y="4711259"/>
            <a:ext cx="6322359" cy="874593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2783541" y="5809129"/>
            <a:ext cx="3186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/>
              <a:t>https://gemdekor.com/hu/tuzvedelem/</a:t>
            </a:r>
            <a:endParaRPr lang="hu-HU" sz="800" dirty="0"/>
          </a:p>
        </p:txBody>
      </p:sp>
    </p:spTree>
    <p:extLst>
      <p:ext uri="{BB962C8B-B14F-4D97-AF65-F5344CB8AC3E}">
        <p14:creationId xmlns:p14="http://schemas.microsoft.com/office/powerpoint/2010/main" val="1443531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4781" y="0"/>
            <a:ext cx="9404723" cy="1400530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Munkavédelem, tűzvédelem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81778"/>
            <a:ext cx="11608067" cy="2976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/>
              <a:t>1. Munkavédelmi szervek </a:t>
            </a:r>
          </a:p>
          <a:p>
            <a:pPr marL="0" indent="0">
              <a:buNone/>
            </a:pPr>
            <a:r>
              <a:rPr lang="hu-HU" sz="2400" dirty="0"/>
              <a:t>A munkavédelem irányításában, hatósági tevékenységében jogkörrel rendelkező állami szervek együttműködnek: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egymással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munkáltatók és munkavállalók érdek-képviseleti szerveivel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400" dirty="0"/>
              <a:t>a közigazgatási szervekkel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0" y="3724835"/>
            <a:ext cx="1161825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/>
              <a:t>Országos Munkavédelmi és Munkaügyi Főfelügyelőség (OMMF)</a:t>
            </a:r>
            <a:endParaRPr lang="hu-HU" sz="2400" b="1" dirty="0"/>
          </a:p>
          <a:p>
            <a:r>
              <a:rPr lang="hu-HU" sz="2400" dirty="0"/>
              <a:t>Hatósági feladatokat lát el. </a:t>
            </a:r>
          </a:p>
          <a:p>
            <a:r>
              <a:rPr lang="hu-HU" sz="2400" dirty="0"/>
              <a:t>Munkavédelmi hatóság fő feladatai: </a:t>
            </a:r>
          </a:p>
          <a:p>
            <a:r>
              <a:rPr lang="hu-HU" sz="2400" dirty="0"/>
              <a:t>a.) munkavédelmi szabályok megtartásának elősegítése, ellenőrzése</a:t>
            </a:r>
          </a:p>
          <a:p>
            <a:r>
              <a:rPr lang="hu-HU" sz="2400" dirty="0"/>
              <a:t>b.) intézkedések meghozatala, szankciók alkalmazása, bírság kiszabása </a:t>
            </a:r>
          </a:p>
          <a:p>
            <a:r>
              <a:rPr lang="hu-HU" sz="2400" dirty="0"/>
              <a:t>c.) tájékoztatás, tanácsadás a munkáltatók és munkavállalók, valamint érdekképviseleteik részére </a:t>
            </a:r>
          </a:p>
        </p:txBody>
      </p:sp>
    </p:spTree>
    <p:extLst>
      <p:ext uri="{BB962C8B-B14F-4D97-AF65-F5344CB8AC3E}">
        <p14:creationId xmlns:p14="http://schemas.microsoft.com/office/powerpoint/2010/main" val="10100935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Tűzoltás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4065" y="1152983"/>
            <a:ext cx="10205664" cy="4195481"/>
          </a:xfrm>
        </p:spPr>
        <p:txBody>
          <a:bodyPr/>
          <a:lstStyle/>
          <a:p>
            <a:r>
              <a:rPr lang="hu-HU" dirty="0"/>
              <a:t>Az oltásban, mentésben, mindenki köteles a lehetőségeihez képest, külön felhívás nélkül, a testi épség veszélyeztetése nélkül részt venni </a:t>
            </a:r>
          </a:p>
          <a:p>
            <a:r>
              <a:rPr lang="hu-HU" dirty="0"/>
              <a:t>A tűzoltást vezető utasításait mindenki köteles végrehajtani </a:t>
            </a:r>
          </a:p>
          <a:p>
            <a:r>
              <a:rPr lang="hu-HU" dirty="0"/>
              <a:t>A tűz oltásánál figyelembe kell venni: az égő anyag tulajdonságait, a tűz méretét</a:t>
            </a:r>
          </a:p>
          <a:p>
            <a:r>
              <a:rPr lang="hu-HU" dirty="0"/>
              <a:t>A tűz oltását az arra alkalmas felszereléssel, eszközzel meg kell kísérelni </a:t>
            </a:r>
          </a:p>
          <a:p>
            <a:r>
              <a:rPr lang="hu-HU" dirty="0"/>
              <a:t>Vízzel, habbal oltás megkezdése előtt </a:t>
            </a:r>
            <a:r>
              <a:rPr lang="hu-HU" dirty="0" err="1"/>
              <a:t>áramtalanítani</a:t>
            </a:r>
            <a:r>
              <a:rPr lang="hu-HU" dirty="0"/>
              <a:t> kell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183" y="4372095"/>
            <a:ext cx="4039164" cy="16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06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Hordozható tűzoltó készülékek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A kis, kezdődő tüzek oltására ez a legalkalmasabb eszköz</a:t>
            </a:r>
          </a:p>
          <a:p>
            <a:r>
              <a:rPr lang="hu-HU" dirty="0"/>
              <a:t>Megtalálható a bejárat illetve a veszélyeztetett hely közelében </a:t>
            </a:r>
          </a:p>
          <a:p>
            <a:r>
              <a:rPr lang="hu-HU" dirty="0"/>
              <a:t>Piktogrammal vannak jelölve</a:t>
            </a:r>
          </a:p>
          <a:p>
            <a:r>
              <a:rPr lang="hu-HU" dirty="0"/>
              <a:t>A hozzájuk vezető közlekedési utat eltorlaszolni tilos </a:t>
            </a:r>
          </a:p>
          <a:p>
            <a:r>
              <a:rPr lang="hu-HU" dirty="0"/>
              <a:t>Típusai: vízzel, habbal, porral, gázzal oltó </a:t>
            </a:r>
          </a:p>
          <a:p>
            <a:r>
              <a:rPr lang="hu-HU" dirty="0"/>
              <a:t>Oltási képességük, tűzosztályok a készülékeken jelölve: </a:t>
            </a:r>
          </a:p>
          <a:p>
            <a:r>
              <a:rPr lang="hu-HU" dirty="0"/>
              <a:t>A:szilárd, általában szerves eredetű, olyan anyagok tüze, amelyek lángolás és/vagy izzadás (parázslás) kíséretében égnek </a:t>
            </a:r>
          </a:p>
          <a:p>
            <a:r>
              <a:rPr lang="hu-HU" dirty="0"/>
              <a:t>B:folyékony,vagy cseppfolyós szilárd anyagok tüzei </a:t>
            </a:r>
          </a:p>
          <a:p>
            <a:r>
              <a:rPr lang="hu-HU" dirty="0"/>
              <a:t>C: gázok tüzei </a:t>
            </a:r>
          </a:p>
          <a:p>
            <a:r>
              <a:rPr lang="hu-HU" dirty="0"/>
              <a:t>D: fémek tüzei 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849382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Tűzriadó terv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0276" y="1703294"/>
            <a:ext cx="8946541" cy="41954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dirty="0"/>
              <a:t>Minden munkavállalónak ismernie kell:</a:t>
            </a:r>
          </a:p>
          <a:p>
            <a:r>
              <a:rPr lang="hu-HU" dirty="0"/>
              <a:t>A tűzjelzés módját</a:t>
            </a:r>
          </a:p>
          <a:p>
            <a:r>
              <a:rPr lang="hu-HU" dirty="0"/>
              <a:t>A riasztás rendjét </a:t>
            </a:r>
          </a:p>
          <a:p>
            <a:r>
              <a:rPr lang="hu-HU" dirty="0"/>
              <a:t>A létesítmény elhagyásának módját </a:t>
            </a:r>
          </a:p>
          <a:p>
            <a:pPr marL="0" indent="0">
              <a:buNone/>
            </a:pPr>
            <a:r>
              <a:rPr lang="hu-HU" dirty="0"/>
              <a:t>A tennivalókat: </a:t>
            </a:r>
          </a:p>
          <a:p>
            <a:r>
              <a:rPr lang="hu-HU" dirty="0"/>
              <a:t>Tűzvédelmi berendezések kezelése</a:t>
            </a:r>
          </a:p>
          <a:p>
            <a:r>
              <a:rPr lang="hu-HU" dirty="0"/>
              <a:t>Tűzoltás és mentés, rendfenntartás</a:t>
            </a:r>
          </a:p>
          <a:p>
            <a:r>
              <a:rPr lang="hu-HU" dirty="0"/>
              <a:t>Technológiai folyamatok leállítása </a:t>
            </a:r>
          </a:p>
          <a:p>
            <a:r>
              <a:rPr lang="hu-HU" dirty="0"/>
              <a:t>Feszültségmentesítés, stb.</a:t>
            </a:r>
          </a:p>
          <a:p>
            <a:r>
              <a:rPr lang="hu-HU" dirty="0"/>
              <a:t>Főbb veszélyforrások megnevezését, utalással a védekezési szabályokra </a:t>
            </a:r>
          </a:p>
          <a:p>
            <a:endParaRPr lang="hu-HU" dirty="0"/>
          </a:p>
        </p:txBody>
      </p:sp>
      <p:sp>
        <p:nvSpPr>
          <p:cNvPr id="4" name="Jobbra nyíl 3"/>
          <p:cNvSpPr/>
          <p:nvPr/>
        </p:nvSpPr>
        <p:spPr>
          <a:xfrm>
            <a:off x="9386047" y="4370294"/>
            <a:ext cx="664787" cy="295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10140065" y="4182035"/>
            <a:ext cx="1720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Évente gyakoroltatni</a:t>
            </a:r>
          </a:p>
        </p:txBody>
      </p:sp>
    </p:spTree>
    <p:extLst>
      <p:ext uri="{BB962C8B-B14F-4D97-AF65-F5344CB8AC3E}">
        <p14:creationId xmlns:p14="http://schemas.microsoft.com/office/powerpoint/2010/main" val="23744067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Tűzvédelemmel kapcsolatos fogalmak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/>
              <a:t>Tűzszakasz: az építmény, szabadtér, tűzvédelmi </a:t>
            </a:r>
            <a:r>
              <a:rPr lang="hu-HU" dirty="0" err="1"/>
              <a:t>szempotból</a:t>
            </a:r>
            <a:r>
              <a:rPr lang="hu-HU" dirty="0"/>
              <a:t> meghatározott önálló egysége, amelyet a szomszédos egységektől meghatározott felületű szerkezetek, tűztávolságok választanak el.</a:t>
            </a:r>
          </a:p>
          <a:p>
            <a:r>
              <a:rPr lang="hu-HU" dirty="0"/>
              <a:t>Tűzgátló fallal, ajtóval, szerkezetekkel vannak elválasztva</a:t>
            </a:r>
          </a:p>
          <a:p>
            <a:r>
              <a:rPr lang="hu-HU" dirty="0"/>
              <a:t>Tűzveszélyességi osztály: az anyagra, keverékre vonatkozó besorolás, amely az anyag, keverék fizikai, kémiai tulajdonságait alapul véve, tűzvédelmi szempontból a viselkedését, veszélyességét </a:t>
            </a:r>
            <a:r>
              <a:rPr lang="hu-HU" dirty="0" err="1"/>
              <a:t>jellezmi</a:t>
            </a:r>
            <a:endParaRPr lang="hu-HU" dirty="0"/>
          </a:p>
          <a:p>
            <a:r>
              <a:rPr lang="hu-HU" dirty="0"/>
              <a:t>Az anyagokat, keverékeket három tűzveszélyességi osztályba soroljuk: </a:t>
            </a:r>
          </a:p>
          <a:p>
            <a:r>
              <a:rPr lang="hu-HU" dirty="0"/>
              <a:t>„FOKOZOTTAN TŰZ ÉS ROBBANÁS VESZÉLYES” osztály </a:t>
            </a:r>
          </a:p>
          <a:p>
            <a:r>
              <a:rPr lang="hu-HU" dirty="0"/>
              <a:t>„MÉRSÉKELTEN TŰZVESZÉLYES OSZTÁLY”</a:t>
            </a:r>
          </a:p>
          <a:p>
            <a:r>
              <a:rPr lang="hu-HU" dirty="0"/>
              <a:t>„NEM TŰZVESZÉLYES OSZTÁLY”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30677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Tűzvédelemmel kapcsolatos fogalmak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/>
              <a:t>Kockázati osztály: a tűz esetén a veszélyeztetettséget, a bekövetkező kár, veszteség súlyosságát, a tűz következtében fellépő további veszélyek mértékét kifejező besorolás </a:t>
            </a:r>
          </a:p>
          <a:p>
            <a:pPr marL="0" indent="0">
              <a:buNone/>
            </a:pPr>
            <a:r>
              <a:rPr lang="hu-HU" dirty="0"/>
              <a:t>Kockázati osztályát meg kell határozni: az épületrésznek és az épületnek.</a:t>
            </a:r>
          </a:p>
          <a:p>
            <a:pPr marL="0" indent="0">
              <a:buNone/>
            </a:pPr>
            <a:r>
              <a:rPr lang="hu-HU" dirty="0"/>
              <a:t>A kockázat mértéke szerint az épület, önálló épületrész , a speciális építmény és kockázati egység </a:t>
            </a:r>
          </a:p>
          <a:p>
            <a:pPr marL="0" indent="0">
              <a:buNone/>
            </a:pPr>
            <a:r>
              <a:rPr lang="hu-HU" dirty="0"/>
              <a:t>a)Nagyon alacsony kockázati, NAK osztály</a:t>
            </a:r>
          </a:p>
          <a:p>
            <a:pPr marL="0" indent="0">
              <a:buNone/>
            </a:pPr>
            <a:r>
              <a:rPr lang="hu-HU" dirty="0"/>
              <a:t>b) Alacsony kockázati, AK osztály</a:t>
            </a:r>
          </a:p>
          <a:p>
            <a:pPr marL="0" indent="0">
              <a:buNone/>
            </a:pPr>
            <a:r>
              <a:rPr lang="hu-HU" dirty="0"/>
              <a:t>c) Közepes kockázati, KK osztály</a:t>
            </a:r>
          </a:p>
          <a:p>
            <a:pPr marL="0" indent="0">
              <a:buNone/>
            </a:pPr>
            <a:r>
              <a:rPr lang="hu-HU" dirty="0"/>
              <a:t>d) Magas kockázati, MK osztály </a:t>
            </a:r>
          </a:p>
        </p:txBody>
      </p:sp>
    </p:spTree>
    <p:extLst>
      <p:ext uri="{BB962C8B-B14F-4D97-AF65-F5344CB8AC3E}">
        <p14:creationId xmlns:p14="http://schemas.microsoft.com/office/powerpoint/2010/main" val="382314019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Tűzvédelemmel kapcsolatos fogalmak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36829" y="2106706"/>
            <a:ext cx="8946541" cy="41954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/>
              <a:t>Klasszikus értelemben a tűz keletkezésének feltételei: </a:t>
            </a:r>
          </a:p>
          <a:p>
            <a:r>
              <a:rPr lang="hu-HU" dirty="0"/>
              <a:t>Éghető anyag </a:t>
            </a:r>
          </a:p>
          <a:p>
            <a:r>
              <a:rPr lang="hu-HU" dirty="0"/>
              <a:t>Gyulladási hőmérséklet </a:t>
            </a:r>
          </a:p>
          <a:p>
            <a:r>
              <a:rPr lang="hu-HU" dirty="0"/>
              <a:t>Égéshez szükséges oxigén koncentráció </a:t>
            </a:r>
          </a:p>
          <a:p>
            <a:pPr marL="0" indent="0">
              <a:buNone/>
            </a:pPr>
            <a:r>
              <a:rPr lang="hu-HU" dirty="0"/>
              <a:t>Az égés megszűnik, ha az égés egyik tényezőjét elvonjuk.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Tűzoltási módok: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Éghető anyag eltávolítása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Égést tápláló oxigén eltávolítás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/>
              <a:t>Oltás a hűtés elve alapján  </a:t>
            </a:r>
          </a:p>
        </p:txBody>
      </p:sp>
      <p:sp>
        <p:nvSpPr>
          <p:cNvPr id="4" name="Jobb oldali kapcsos zárójel 3"/>
          <p:cNvSpPr/>
          <p:nvPr/>
        </p:nvSpPr>
        <p:spPr>
          <a:xfrm>
            <a:off x="8108576" y="2366682"/>
            <a:ext cx="349624" cy="1143000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8633012" y="2582297"/>
            <a:ext cx="303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u="sng" dirty="0"/>
              <a:t>egy időben + egy térben</a:t>
            </a:r>
          </a:p>
        </p:txBody>
      </p:sp>
    </p:spTree>
    <p:extLst>
      <p:ext uri="{BB962C8B-B14F-4D97-AF65-F5344CB8AC3E}">
        <p14:creationId xmlns:p14="http://schemas.microsoft.com/office/powerpoint/2010/main" val="21762171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Dohányzás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dohányzás tűzveszélyes tevékenység</a:t>
            </a:r>
          </a:p>
          <a:p>
            <a:r>
              <a:rPr lang="hu-HU" dirty="0"/>
              <a:t>Csak a kijelölt helyen szabad dohányozni </a:t>
            </a:r>
          </a:p>
          <a:p>
            <a:r>
              <a:rPr lang="hu-HU" dirty="0"/>
              <a:t>A dohányzás tűzmegelőzési szabályait be kell tartani </a:t>
            </a:r>
          </a:p>
          <a:p>
            <a:r>
              <a:rPr lang="hu-HU" dirty="0"/>
              <a:t>Égő cigarettát, parázsló gyufát eldobni tilos. </a:t>
            </a:r>
          </a:p>
          <a:p>
            <a:r>
              <a:rPr lang="hu-HU" dirty="0"/>
              <a:t>Tilos dohányozni ott ahol: robbanásveszélyes osztályba tartozó anyagot állítanak elő, tárolnak, feldolgoznak </a:t>
            </a:r>
          </a:p>
          <a:p>
            <a:r>
              <a:rPr lang="hu-HU" dirty="0"/>
              <a:t>A dohányzási tilalmat biztonsági jellel kell kijelölni.</a:t>
            </a:r>
          </a:p>
        </p:txBody>
      </p:sp>
    </p:spTree>
    <p:extLst>
      <p:ext uri="{BB962C8B-B14F-4D97-AF65-F5344CB8AC3E}">
        <p14:creationId xmlns:p14="http://schemas.microsoft.com/office/powerpoint/2010/main" val="29408401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Biztonsági jelzések, figyelmeztető feliratok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hatékony tűzmegelőzést, és a dolgozók biztonságát szolgálják</a:t>
            </a:r>
          </a:p>
          <a:p>
            <a:r>
              <a:rPr lang="hu-HU" dirty="0"/>
              <a:t>A vészkijárati ajtók, menekülési útvonalak leszűkítése tilos!</a:t>
            </a:r>
          </a:p>
          <a:p>
            <a:r>
              <a:rPr lang="hu-HU" dirty="0"/>
              <a:t>Biztonsági világítás feladata a kiürítési útvonal megvilágítása, folyamatos használhatóságának biztosítása </a:t>
            </a:r>
          </a:p>
          <a:p>
            <a:r>
              <a:rPr lang="hu-HU" dirty="0"/>
              <a:t>A kihelyezett jelzések, feliratok figyelembe vételével kell a menekülési szabályokat betartani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505" y="4374055"/>
            <a:ext cx="5449060" cy="230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08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 veszélyes hulladékok kezelése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veszélyes hulladékokat tilos hígítani! </a:t>
            </a:r>
          </a:p>
          <a:p>
            <a:r>
              <a:rPr lang="hu-HU" dirty="0"/>
              <a:t>A veszélyes hulladékokat tilos összekeverni más anyaggal!</a:t>
            </a:r>
          </a:p>
          <a:p>
            <a:r>
              <a:rPr lang="hu-HU" dirty="0"/>
              <a:t>Elkülönítve kell gyűjteni!</a:t>
            </a:r>
          </a:p>
          <a:p>
            <a:r>
              <a:rPr lang="hu-HU" dirty="0"/>
              <a:t>Engedéllyel rendelkező hulladékkezelő részére kell átadni ártalmatlanítás céljából! </a:t>
            </a:r>
          </a:p>
        </p:txBody>
      </p:sp>
    </p:spTree>
    <p:extLst>
      <p:ext uri="{BB962C8B-B14F-4D97-AF65-F5344CB8AC3E}">
        <p14:creationId xmlns:p14="http://schemas.microsoft.com/office/powerpoint/2010/main" val="5594294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 veszélyes hulladékok kezelése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Praktikus, baleset mentes gyűjtőeszközök használata ajánlott, amik a lehető legrövidebb idő alatt meg kell hogy teljenek. </a:t>
            </a:r>
          </a:p>
          <a:p>
            <a:r>
              <a:rPr lang="hu-HU" dirty="0"/>
              <a:t>Könnyen hozzáférhető és állandó jelleggel felügyelhető legyen</a:t>
            </a:r>
          </a:p>
          <a:p>
            <a:r>
              <a:rPr lang="hu-HU" dirty="0"/>
              <a:t>A tűket, vágó részeket tartalmazó veszélyes hulladékokat szétszerelés, és védő kupak visszahúzása nélkül egyben dobjuk az arra kijelölt speciális dobozba</a:t>
            </a:r>
          </a:p>
          <a:p>
            <a:r>
              <a:rPr lang="hu-HU" dirty="0"/>
              <a:t>A vizeletes katéterzacskókat kiöntés után, váladékkal, vérrel telt egyszer használatos szívótartályokat tartalmukkal együtt helyezzük a gyűjtő eszközbe. </a:t>
            </a:r>
          </a:p>
          <a:p>
            <a:r>
              <a:rPr lang="hu-HU" dirty="0"/>
              <a:t>A gyűjtő eszközöket megtelésük után véglegesen le kell zárni és előírás szerint jelölni. </a:t>
            </a:r>
          </a:p>
          <a:p>
            <a:r>
              <a:rPr lang="hu-HU" dirty="0"/>
              <a:t>A dobozokat másodlagos csomagolásként gyűjtő zsákba kell helyezni.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74793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Munkavédelmi törvény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munkavédelemről szóló 1993. évi XCIII. Törvény szabályozza: </a:t>
            </a:r>
          </a:p>
          <a:p>
            <a:r>
              <a:rPr lang="hu-HU" dirty="0"/>
              <a:t>Az egészséget nem veszélyeztető, és biztonságos munkavégzés személyi és tárgyi, szervezési feltételeit</a:t>
            </a:r>
          </a:p>
          <a:p>
            <a:r>
              <a:rPr lang="hu-HU" dirty="0"/>
              <a:t>A munkáltató és a munkavállalók jogait és kötelezettségeit, az egészséget nem veszélyeztető, és biztonságos munkavégzés során </a:t>
            </a:r>
          </a:p>
          <a:p>
            <a:r>
              <a:rPr lang="hu-HU" dirty="0"/>
              <a:t>A munkafolyamatra, a technológiára, és az anyagra vonatkozó követelményeket </a:t>
            </a:r>
          </a:p>
          <a:p>
            <a:r>
              <a:rPr lang="hu-HU" dirty="0"/>
              <a:t>A munkahelyi baleset bejelentés és kivizsgálás módját </a:t>
            </a:r>
          </a:p>
        </p:txBody>
      </p:sp>
    </p:spTree>
    <p:extLst>
      <p:ext uri="{BB962C8B-B14F-4D97-AF65-F5344CB8AC3E}">
        <p14:creationId xmlns:p14="http://schemas.microsoft.com/office/powerpoint/2010/main" val="6490410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Veszélyes egészségügyi hulladék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81" y="1262779"/>
            <a:ext cx="8188607" cy="5419703"/>
          </a:xfrm>
        </p:spPr>
      </p:pic>
    </p:spTree>
    <p:extLst>
      <p:ext uri="{BB962C8B-B14F-4D97-AF65-F5344CB8AC3E}">
        <p14:creationId xmlns:p14="http://schemas.microsoft.com/office/powerpoint/2010/main" val="42896466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Egészségügyi veszélyes hulladékok kezelése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Csomagoláson fel kell tüntetni: </a:t>
            </a:r>
          </a:p>
          <a:p>
            <a:r>
              <a:rPr lang="hu-HU" dirty="0"/>
              <a:t>A hulladék típusát </a:t>
            </a:r>
          </a:p>
          <a:p>
            <a:r>
              <a:rPr lang="hu-HU" dirty="0"/>
              <a:t>A hulladék azonosító kódját </a:t>
            </a:r>
          </a:p>
          <a:p>
            <a:r>
              <a:rPr lang="hu-HU" dirty="0"/>
              <a:t>A hulladék keletkezési helyét (pl.szervezeti egység, osztály, labor)</a:t>
            </a:r>
          </a:p>
          <a:p>
            <a:r>
              <a:rPr lang="hu-HU" dirty="0"/>
              <a:t>A gyűjtőhelyre, tárolóba történő elszállítás dátumát</a:t>
            </a:r>
          </a:p>
          <a:p>
            <a:r>
              <a:rPr lang="hu-HU" dirty="0"/>
              <a:t>Kezelő aláírását.</a:t>
            </a:r>
          </a:p>
        </p:txBody>
      </p:sp>
    </p:spTree>
    <p:extLst>
      <p:ext uri="{BB962C8B-B14F-4D97-AF65-F5344CB8AC3E}">
        <p14:creationId xmlns:p14="http://schemas.microsoft.com/office/powerpoint/2010/main" val="25226586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61" y="1139125"/>
            <a:ext cx="5704961" cy="3799593"/>
          </a:xfrm>
        </p:spPr>
      </p:pic>
      <p:sp>
        <p:nvSpPr>
          <p:cNvPr id="5" name="Szövegdoboz 4"/>
          <p:cNvSpPr txBox="1"/>
          <p:nvPr/>
        </p:nvSpPr>
        <p:spPr>
          <a:xfrm>
            <a:off x="1761565" y="5096065"/>
            <a:ext cx="9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/>
              <a:t>Tűk, szúró,-vágó,-éles,-hegyes veszélyes hulladék ledobására alkalmas kemény falú műanyagedények/ </a:t>
            </a:r>
            <a:r>
              <a:rPr lang="hu-HU" sz="2000" b="1" dirty="0" err="1"/>
              <a:t>badellák</a:t>
            </a:r>
            <a:endParaRPr lang="hu-HU" sz="2000" b="1" dirty="0"/>
          </a:p>
        </p:txBody>
      </p:sp>
      <p:sp>
        <p:nvSpPr>
          <p:cNvPr id="2" name="Szövegdoboz 1"/>
          <p:cNvSpPr txBox="1"/>
          <p:nvPr/>
        </p:nvSpPr>
        <p:spPr>
          <a:xfrm>
            <a:off x="470647" y="1479176"/>
            <a:ext cx="21246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Tűk és fecskendők, infúziós szerelékek és egyéb hulladék, szúró, vágó éllel ellátott hulladék, műtőből kikerülő hulladékok, nagy folyadék tartalmú hulladék </a:t>
            </a:r>
          </a:p>
        </p:txBody>
      </p:sp>
    </p:spTree>
    <p:extLst>
      <p:ext uri="{BB962C8B-B14F-4D97-AF65-F5344CB8AC3E}">
        <p14:creationId xmlns:p14="http://schemas.microsoft.com/office/powerpoint/2010/main" val="5927207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286" y="1579796"/>
            <a:ext cx="5486400" cy="3657600"/>
          </a:xfrm>
        </p:spPr>
      </p:pic>
      <p:sp>
        <p:nvSpPr>
          <p:cNvPr id="5" name="Szövegdoboz 4"/>
          <p:cNvSpPr txBox="1"/>
          <p:nvPr/>
        </p:nvSpPr>
        <p:spPr>
          <a:xfrm>
            <a:off x="2974206" y="5338482"/>
            <a:ext cx="7877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/>
              <a:t>Veszélyes hulladék ledobására, gyűjtésére alkalmas szúrásgátló betéttel ellátott karton doboz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618565" y="1976718"/>
            <a:ext cx="1748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Fecskendők, tűk, infúziós szerelékek, szúró,-vágó éllel ellátott hulladék </a:t>
            </a:r>
          </a:p>
        </p:txBody>
      </p:sp>
    </p:spTree>
    <p:extLst>
      <p:ext uri="{BB962C8B-B14F-4D97-AF65-F5344CB8AC3E}">
        <p14:creationId xmlns:p14="http://schemas.microsoft.com/office/powerpoint/2010/main" val="1683858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577" y="287619"/>
            <a:ext cx="3902309" cy="5101058"/>
          </a:xfrm>
        </p:spPr>
      </p:pic>
      <p:sp>
        <p:nvSpPr>
          <p:cNvPr id="5" name="Szövegdoboz 4"/>
          <p:cNvSpPr txBox="1"/>
          <p:nvPr/>
        </p:nvSpPr>
        <p:spPr>
          <a:xfrm>
            <a:off x="3536577" y="5567082"/>
            <a:ext cx="4787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Feliratos, sárga színű fóliazsák 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847165" y="1801906"/>
            <a:ext cx="25683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Papírdobozok, kis méretű műanyag edények gyűjtő csomagolására alkalmazható, gumikesztyű, papírvatta, beérkező minta csomagoló anyaga</a:t>
            </a:r>
          </a:p>
        </p:txBody>
      </p:sp>
    </p:spTree>
    <p:extLst>
      <p:ext uri="{BB962C8B-B14F-4D97-AF65-F5344CB8AC3E}">
        <p14:creationId xmlns:p14="http://schemas.microsoft.com/office/powerpoint/2010/main" val="31359313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5771" y="923365"/>
            <a:ext cx="8946541" cy="4195481"/>
          </a:xfrm>
        </p:spPr>
        <p:txBody>
          <a:bodyPr>
            <a:noAutofit/>
          </a:bodyPr>
          <a:lstStyle/>
          <a:p>
            <a:r>
              <a:rPr lang="hu-HU" dirty="0"/>
              <a:t>A gyűjtőeszközök tartalmához hozzányúlni, ill. utólag válogatni tilos. </a:t>
            </a:r>
          </a:p>
          <a:p>
            <a:r>
              <a:rPr lang="hu-HU" dirty="0"/>
              <a:t>A gyűjtő eszközök színkóddal vannak ellátva. </a:t>
            </a:r>
          </a:p>
          <a:p>
            <a:endParaRPr lang="hu-HU" dirty="0"/>
          </a:p>
          <a:p>
            <a:r>
              <a:rPr lang="hu-HU" dirty="0"/>
              <a:t>Irodatechnikai eszközök veszélyes hulladékainak gyűjtése: </a:t>
            </a:r>
          </a:p>
          <a:p>
            <a:r>
              <a:rPr lang="hu-HU" dirty="0" err="1"/>
              <a:t>Festékszalagok,patronok,kazetták</a:t>
            </a:r>
            <a:r>
              <a:rPr lang="hu-HU" dirty="0" err="1">
                <a:sym typeface="Wingdings" panose="05000000000000000000" pitchFamily="2" charset="2"/>
              </a:rPr>
              <a:t>intézet</a:t>
            </a:r>
            <a:r>
              <a:rPr lang="hu-HU" dirty="0">
                <a:sym typeface="Wingdings" panose="05000000000000000000" pitchFamily="2" charset="2"/>
              </a:rPr>
              <a:t> által szabályozott helyen és módon</a:t>
            </a:r>
          </a:p>
          <a:p>
            <a:r>
              <a:rPr lang="hu-HU" dirty="0" err="1">
                <a:sym typeface="Wingdings" panose="05000000000000000000" pitchFamily="2" charset="2"/>
              </a:rPr>
              <a:t>Szárazelemekintézetben</a:t>
            </a:r>
            <a:r>
              <a:rPr lang="hu-HU" dirty="0">
                <a:sym typeface="Wingdings" panose="05000000000000000000" pitchFamily="2" charset="2"/>
              </a:rPr>
              <a:t> kijelölt gyűjtő konténerben </a:t>
            </a:r>
          </a:p>
          <a:p>
            <a:endParaRPr lang="hu-HU" dirty="0">
              <a:sym typeface="Wingdings" panose="05000000000000000000" pitchFamily="2" charset="2"/>
            </a:endParaRPr>
          </a:p>
          <a:p>
            <a:r>
              <a:rPr lang="hu-HU" dirty="0">
                <a:sym typeface="Wingdings" panose="05000000000000000000" pitchFamily="2" charset="2"/>
              </a:rPr>
              <a:t>Kommunális hulladékok kezelése: </a:t>
            </a:r>
          </a:p>
          <a:p>
            <a:r>
              <a:rPr lang="hu-HU" dirty="0">
                <a:sym typeface="Wingdings" panose="05000000000000000000" pitchFamily="2" charset="2"/>
              </a:rPr>
              <a:t>Háztartási jellegű hulladékok a </a:t>
            </a:r>
            <a:r>
              <a:rPr lang="hu-HU" dirty="0" err="1">
                <a:sym typeface="Wingdings" panose="05000000000000000000" pitchFamily="2" charset="2"/>
              </a:rPr>
              <a:t>kórteremben,kiszolgáló</a:t>
            </a:r>
            <a:r>
              <a:rPr lang="hu-HU" dirty="0">
                <a:sym typeface="Wingdings" panose="05000000000000000000" pitchFamily="2" charset="2"/>
              </a:rPr>
              <a:t> egységekben keletkező nem fertőző hulladékok lábbal működtethető lábpedálos </a:t>
            </a:r>
            <a:r>
              <a:rPr lang="hu-HU" dirty="0" err="1">
                <a:sym typeface="Wingdings" panose="05000000000000000000" pitchFamily="2" charset="2"/>
              </a:rPr>
              <a:t>badellában</a:t>
            </a:r>
            <a:r>
              <a:rPr lang="hu-HU" dirty="0">
                <a:sym typeface="Wingdings" panose="05000000000000000000" pitchFamily="2" charset="2"/>
              </a:rPr>
              <a:t> lehet gyűjteni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432493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Egészségügyi veszélyes hulladékok kezelése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különleges kezelést igénylő (fertőző) egészségügyi veszélyes hulladékot el kell távolítani a keletkezés helyétől 48 órán belül.</a:t>
            </a:r>
          </a:p>
          <a:p>
            <a:r>
              <a:rPr lang="hu-HU" dirty="0"/>
              <a:t>Tárolás üzemi veszélyes hulladék tárolóban:</a:t>
            </a:r>
          </a:p>
          <a:p>
            <a:r>
              <a:rPr lang="hu-HU" dirty="0"/>
              <a:t>Hűtés nélkül legfeljebb 48 óráig </a:t>
            </a:r>
          </a:p>
          <a:p>
            <a:r>
              <a:rPr lang="hu-HU" dirty="0" err="1"/>
              <a:t>Hűtőtt</a:t>
            </a:r>
            <a:r>
              <a:rPr lang="hu-HU" dirty="0"/>
              <a:t> körülmények között legfeljebb 5 °C-</a:t>
            </a:r>
            <a:r>
              <a:rPr lang="hu-HU" dirty="0" err="1"/>
              <a:t>on</a:t>
            </a:r>
            <a:r>
              <a:rPr lang="hu-HU" dirty="0"/>
              <a:t> addig, amíg a gyűjtőedény megtelik, de legfeljebb 30 napig </a:t>
            </a:r>
          </a:p>
        </p:txBody>
      </p:sp>
    </p:spTree>
    <p:extLst>
      <p:ext uri="{BB962C8B-B14F-4D97-AF65-F5344CB8AC3E}">
        <p14:creationId xmlns:p14="http://schemas.microsoft.com/office/powerpoint/2010/main" val="40353699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Teendők rendkívüli esetben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75201" y="1515035"/>
            <a:ext cx="8946541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dirty="0"/>
              <a:t>Amennyiben a gyűjtés, tárolás, szállítás során a fertőző veszélyes hulladék a környezetet szennyezné, a szennyezett területet azonnal le kell zárni és a mentesítést meg kell kezdeni. Az eseményt jelenteni kell a szabályzatban megjelölt felelős személynek, aki a mentesítési feladatot elvégzi. A sérült gyűjtőeszközt tartalmával együtt új, sértetlen gyűjtőeszközbe helyezzük. A környezetbe kijutott veszélyes hulladékot védőfelszerelésben, segédeszköz segítségével össze kell gyűjteni. A mentesítést követően az érintett területet az előírt felületfertőtlenítő szerrel töröljük fel. Az oldatot a felületre hagyjuk rászáradni. A mentesítés során szennyeződött szállítóeszközt, segédeszközt fertőtlenítsük, védőruhát külön kezeljük. Amennyiben veszélyes hulladékkal kommunális hulladék szennyeződik, úgy az érintett kommunális hulladék egésze veszélyes hulladéknak minősül, ennek megfelelően kezelendő. A mentesítés során használt anyagok is veszélyes hulladékként kezelendők.</a:t>
            </a:r>
          </a:p>
        </p:txBody>
      </p:sp>
    </p:spTree>
    <p:extLst>
      <p:ext uri="{BB962C8B-B14F-4D97-AF65-F5344CB8AC3E}">
        <p14:creationId xmlns:p14="http://schemas.microsoft.com/office/powerpoint/2010/main" val="148998720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Oktatás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75201" y="1286436"/>
            <a:ext cx="8946541" cy="4195481"/>
          </a:xfrm>
        </p:spPr>
        <p:txBody>
          <a:bodyPr>
            <a:noAutofit/>
          </a:bodyPr>
          <a:lstStyle/>
          <a:p>
            <a:r>
              <a:rPr lang="hu-HU" sz="2400" dirty="0"/>
              <a:t>A hulladékokkal kapcsolatos oktatáson az újonnan belépő dolgozóknak. Az intézet területén tartósan munkát végző vállalkozóknak, szakmai gyakorlatot folytató tanulóknak, hallgatóknak kell részt venniük. Az oktatás elméleti és gyakorlati. További oktatás: a hulladékokkal kapcsolatos szabályokat legalább évente egy alkalommal oktatás formájában át kell ismételni. A dolgozó embert munkavégzés közben számos fizikai, kémiai, biológiai, és pszichés hatás éri. Ha ezen tényezők egyike megerősödik vagy hosszú ideig tartósan a tűrhető szint föle emelkedik, egészségkárosító kockázatot jelent, vagy megnyilvánul foglalkozási betegségben, foglalkozással összefüggő betegségben vagy foglalkozási balesetben. </a:t>
            </a:r>
          </a:p>
        </p:txBody>
      </p:sp>
    </p:spTree>
    <p:extLst>
      <p:ext uri="{BB962C8B-B14F-4D97-AF65-F5344CB8AC3E}">
        <p14:creationId xmlns:p14="http://schemas.microsoft.com/office/powerpoint/2010/main" val="13452424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Önellenőrző kérdések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1.Melyek a munkaköri leírás főbb tartalmi elemei?</a:t>
            </a:r>
          </a:p>
          <a:p>
            <a:r>
              <a:rPr lang="hu-HU" dirty="0"/>
              <a:t>2.Mi a baleset fogalma?</a:t>
            </a:r>
          </a:p>
          <a:p>
            <a:r>
              <a:rPr lang="hu-HU" dirty="0"/>
              <a:t>3.Kinek kell munkavédelmi oktatáson részt venni?</a:t>
            </a:r>
          </a:p>
          <a:p>
            <a:r>
              <a:rPr lang="hu-HU" dirty="0"/>
              <a:t>4.Miben gyűjtik a tűk, szúró,-vágó,-éles,-hegyes veszélyes hulladékokat az egészségügyben?</a:t>
            </a:r>
          </a:p>
          <a:p>
            <a:r>
              <a:rPr lang="hu-HU" dirty="0"/>
              <a:t>5.Ismertesse a főbb teendőket </a:t>
            </a:r>
            <a:r>
              <a:rPr lang="hu-HU"/>
              <a:t>rendkívüli esetben! </a:t>
            </a:r>
            <a:endParaRPr lang="hu-HU" dirty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4378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A munkavállalók alapvető kötelezettségei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Munkavégzésre képes állapotban, józanul, kipihenten és egészségesen megjelenni, így munkát végezni </a:t>
            </a:r>
          </a:p>
          <a:p>
            <a:r>
              <a:rPr lang="hu-HU" dirty="0"/>
              <a:t>A munkaeszköz biztonságos állapotáról a tőle elvárható módon meggyőződni, azt rendeltetésnek megfelelően és a munkáltató utasítása szerint használni, a számára meghatározott karbantartási feladatokat elvégezni</a:t>
            </a:r>
          </a:p>
          <a:p>
            <a:r>
              <a:rPr lang="hu-HU" dirty="0"/>
              <a:t>Egyéni védőeszközt az előírásoknak megfelelően használni </a:t>
            </a:r>
          </a:p>
          <a:p>
            <a:r>
              <a:rPr lang="hu-HU" dirty="0"/>
              <a:t>Az egészséget és a testi épséget nem veszélyeztető ruházatot viselni </a:t>
            </a:r>
          </a:p>
          <a:p>
            <a:r>
              <a:rPr lang="hu-HU" dirty="0"/>
              <a:t>A munkaterületen a fegyelmet, a rendet és a tisztaságot megtartani </a:t>
            </a:r>
          </a:p>
          <a:p>
            <a:r>
              <a:rPr lang="hu-HU" dirty="0"/>
              <a:t>Munkavédelmi ismereteket elsajátítani </a:t>
            </a:r>
          </a:p>
          <a:p>
            <a:r>
              <a:rPr lang="hu-HU" dirty="0"/>
              <a:t>Rendellenességet, </a:t>
            </a:r>
            <a:r>
              <a:rPr lang="hu-HU" dirty="0" err="1"/>
              <a:t>veszélyhelyzetet,balesetet,rosszullétet</a:t>
            </a:r>
            <a:r>
              <a:rPr lang="hu-HU" dirty="0"/>
              <a:t> jelenteni </a:t>
            </a:r>
          </a:p>
          <a:p>
            <a:r>
              <a:rPr lang="hu-HU" dirty="0"/>
              <a:t>Orvosi vizsgálaton részt venni </a:t>
            </a:r>
          </a:p>
        </p:txBody>
      </p:sp>
    </p:spTree>
    <p:extLst>
      <p:ext uri="{BB962C8B-B14F-4D97-AF65-F5344CB8AC3E}">
        <p14:creationId xmlns:p14="http://schemas.microsoft.com/office/powerpoint/2010/main" val="14888032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Felhasznált 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Gerber G. -Kádár R. (2014): Munka-, tűz-, környezetvédelem és higiénia Herman Ottó Intézet, Budapest</a:t>
            </a:r>
          </a:p>
        </p:txBody>
      </p:sp>
    </p:spTree>
    <p:extLst>
      <p:ext uri="{BB962C8B-B14F-4D97-AF65-F5344CB8AC3E}">
        <p14:creationId xmlns:p14="http://schemas.microsoft.com/office/powerpoint/2010/main" val="3909695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solidFill>
                  <a:schemeClr val="tx1"/>
                </a:solidFill>
              </a:rPr>
              <a:t>Munkaügyi ellenőrzés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7251" y="1178247"/>
            <a:ext cx="11608067" cy="4944928"/>
          </a:xfrm>
        </p:spPr>
        <p:txBody>
          <a:bodyPr>
            <a:noAutofit/>
          </a:bodyPr>
          <a:lstStyle/>
          <a:p>
            <a:r>
              <a:rPr lang="hu-HU" sz="2800" dirty="0"/>
              <a:t>A munkaügyi ellenőrzés kiterjed: </a:t>
            </a:r>
          </a:p>
          <a:p>
            <a:pPr marL="0" indent="0">
              <a:buNone/>
            </a:pPr>
            <a:r>
              <a:rPr lang="hu-HU" sz="2800" dirty="0"/>
              <a:t>a) a foglalkoztatásra irányuló </a:t>
            </a:r>
            <a:r>
              <a:rPr lang="hu-HU" sz="2800" b="1" dirty="0"/>
              <a:t>jogviszony</a:t>
            </a:r>
            <a:r>
              <a:rPr lang="hu-HU" sz="2800" dirty="0"/>
              <a:t> létesítéséhez szükséges jognyilatkozatok alakszerűségére és kötelező tartalmi elemeinek meglétére, továbbá foglalkoztató írásbeli tájékoztatási kötelezettségére vonatkozó rendelkezések </a:t>
            </a:r>
          </a:p>
          <a:p>
            <a:pPr marL="0" indent="0">
              <a:buNone/>
            </a:pPr>
            <a:r>
              <a:rPr lang="hu-HU" sz="2800" dirty="0"/>
              <a:t>b) a </a:t>
            </a:r>
            <a:r>
              <a:rPr lang="hu-HU" sz="2800" b="1" dirty="0"/>
              <a:t>munkaviszony</a:t>
            </a:r>
            <a:r>
              <a:rPr lang="hu-HU" sz="2800" dirty="0"/>
              <a:t> létesítésével, megszűnésével, ill.megszűntetésével összefüggő bejelentési kötelezettségek, </a:t>
            </a:r>
          </a:p>
          <a:p>
            <a:pPr marL="0" indent="0">
              <a:buNone/>
            </a:pPr>
            <a:r>
              <a:rPr lang="hu-HU" sz="2800" dirty="0"/>
              <a:t>c) a </a:t>
            </a:r>
            <a:r>
              <a:rPr lang="hu-HU" sz="2800" b="1" dirty="0"/>
              <a:t>munkáltató nyilvántartási kötelessége</a:t>
            </a:r>
          </a:p>
          <a:p>
            <a:pPr marL="0" indent="0">
              <a:buNone/>
            </a:pPr>
            <a:r>
              <a:rPr lang="hu-HU" sz="2800" dirty="0"/>
              <a:t>d) az </a:t>
            </a:r>
            <a:r>
              <a:rPr lang="hu-HU" sz="2800" b="1" dirty="0"/>
              <a:t>egyenlő bánásmód</a:t>
            </a:r>
            <a:r>
              <a:rPr lang="hu-HU" sz="2800" dirty="0"/>
              <a:t> követelménye </a:t>
            </a:r>
          </a:p>
          <a:p>
            <a:pPr marL="0" indent="0">
              <a:buNone/>
            </a:pPr>
            <a:r>
              <a:rPr lang="hu-HU" sz="2800" dirty="0"/>
              <a:t>e) a </a:t>
            </a:r>
            <a:r>
              <a:rPr lang="hu-HU" sz="2800" b="1" dirty="0"/>
              <a:t>nők, a fiatalkorúak és a megváltozott munkaképességűek </a:t>
            </a:r>
            <a:r>
              <a:rPr lang="hu-HU" sz="2800" dirty="0"/>
              <a:t>foglalkoztatásával kapcsolatos jogszabályok </a:t>
            </a:r>
          </a:p>
        </p:txBody>
      </p:sp>
    </p:spTree>
    <p:extLst>
      <p:ext uri="{BB962C8B-B14F-4D97-AF65-F5344CB8AC3E}">
        <p14:creationId xmlns:p14="http://schemas.microsoft.com/office/powerpoint/2010/main" val="2645249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404723" cy="1400530"/>
          </a:xfrm>
        </p:spPr>
        <p:txBody>
          <a:bodyPr/>
          <a:lstStyle/>
          <a:p>
            <a:r>
              <a:rPr lang="hu-HU" dirty="0">
                <a:solidFill>
                  <a:schemeClr val="tx1"/>
                </a:solidFill>
              </a:rPr>
              <a:t>Munkaügyi ellenőrzés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400530"/>
            <a:ext cx="11608067" cy="4944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dirty="0"/>
              <a:t>f) a </a:t>
            </a:r>
            <a:r>
              <a:rPr lang="hu-HU" b="1" dirty="0"/>
              <a:t>munkaidőre, pihenőidőre, a rendkívüli munkavégzésre</a:t>
            </a:r>
            <a:r>
              <a:rPr lang="hu-HU" dirty="0"/>
              <a:t>, valamint a </a:t>
            </a:r>
            <a:r>
              <a:rPr lang="hu-HU" b="1" dirty="0"/>
              <a:t>szabadságra</a:t>
            </a:r>
            <a:r>
              <a:rPr lang="hu-HU" dirty="0"/>
              <a:t> vonatkozó, jogszabályban vagy kollektív szerződésben előírt rendelkezések</a:t>
            </a:r>
          </a:p>
          <a:p>
            <a:pPr marL="0" indent="0">
              <a:buNone/>
            </a:pPr>
            <a:r>
              <a:rPr lang="hu-HU" dirty="0"/>
              <a:t>g) a jogszabályban, kollektív szerződésben, vagy a miniszter általi ágazatra, </a:t>
            </a:r>
            <a:r>
              <a:rPr lang="hu-HU" dirty="0" err="1"/>
              <a:t>alágazatra</a:t>
            </a:r>
            <a:r>
              <a:rPr lang="hu-HU" dirty="0"/>
              <a:t> kiterjesztett kollektív szerződésben megállapított </a:t>
            </a:r>
            <a:r>
              <a:rPr lang="hu-HU" b="1" dirty="0"/>
              <a:t>munkabér</a:t>
            </a:r>
            <a:r>
              <a:rPr lang="hu-HU" dirty="0"/>
              <a:t> mértékére</a:t>
            </a:r>
          </a:p>
          <a:p>
            <a:pPr marL="0" indent="0">
              <a:buNone/>
            </a:pPr>
            <a:r>
              <a:rPr lang="hu-HU" dirty="0"/>
              <a:t>h) a foglalkoztatásra irányuló jogviszony megszűnésével összefüggő – a munkavállalót megillető – </a:t>
            </a:r>
            <a:r>
              <a:rPr lang="hu-HU" b="1" dirty="0"/>
              <a:t>igazolások </a:t>
            </a:r>
            <a:r>
              <a:rPr lang="hu-HU" dirty="0"/>
              <a:t>kiállítására és kiadására, valamint a munkaviszony megszűnéséhez, megszüntetéséhez kapcsolódó </a:t>
            </a:r>
            <a:r>
              <a:rPr lang="hu-HU" b="1" dirty="0"/>
              <a:t>elszámolás </a:t>
            </a:r>
            <a:r>
              <a:rPr lang="hu-HU" dirty="0"/>
              <a:t>megtörténtére vonatkozó jogszabályok rendelkezéseinek,</a:t>
            </a:r>
          </a:p>
          <a:p>
            <a:pPr marL="0" indent="0">
              <a:buNone/>
            </a:pPr>
            <a:r>
              <a:rPr lang="hu-HU" dirty="0"/>
              <a:t>i) a </a:t>
            </a:r>
            <a:r>
              <a:rPr lang="hu-HU" b="1" dirty="0"/>
              <a:t>külföldiek</a:t>
            </a:r>
            <a:r>
              <a:rPr lang="hu-HU" dirty="0"/>
              <a:t> magyarországi foglalkoztatásának engedélyezéséről ás foglalkoztatásáról szóló jogszabályok rendelkezéseinek</a:t>
            </a:r>
          </a:p>
          <a:p>
            <a:pPr marL="0" indent="0">
              <a:buNone/>
            </a:pPr>
            <a:r>
              <a:rPr lang="hu-HU" dirty="0"/>
              <a:t>j) a </a:t>
            </a:r>
            <a:r>
              <a:rPr lang="hu-HU" b="1" dirty="0"/>
              <a:t>munkanélküli ellátások</a:t>
            </a:r>
            <a:r>
              <a:rPr lang="hu-HU" dirty="0"/>
              <a:t> melletti foglalkoztatás feltételeire vonatkozó jogszabályok, </a:t>
            </a:r>
          </a:p>
          <a:p>
            <a:pPr marL="0" indent="0">
              <a:buNone/>
            </a:pPr>
            <a:r>
              <a:rPr lang="hu-HU" dirty="0"/>
              <a:t>k) a munkaerő-kölcsönzésre vonatkozó, valamint a </a:t>
            </a:r>
            <a:r>
              <a:rPr lang="hu-HU" b="1" dirty="0"/>
              <a:t>munkaerő-kölcsönzési tevékenység</a:t>
            </a:r>
            <a:r>
              <a:rPr lang="hu-HU" dirty="0"/>
              <a:t> végzésére jogosító jogszabályok. </a:t>
            </a:r>
          </a:p>
        </p:txBody>
      </p:sp>
    </p:spTree>
    <p:extLst>
      <p:ext uri="{BB962C8B-B14F-4D97-AF65-F5344CB8AC3E}">
        <p14:creationId xmlns:p14="http://schemas.microsoft.com/office/powerpoint/2010/main" val="1089802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Vörös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789AC6-5A0A-4907-A7D4-A41DF3A9846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5BA4024-A4AB-4F4C-9068-F1FBF3BBF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619BB5-2420-41CD-9A7D-7531CA4D76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921</TotalTime>
  <Words>4215</Words>
  <Application>Microsoft Office PowerPoint</Application>
  <PresentationFormat>Szélesvásznú</PresentationFormat>
  <Paragraphs>388</Paragraphs>
  <Slides>70</Slides>
  <Notes>0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70</vt:i4>
      </vt:variant>
    </vt:vector>
  </HeadingPairs>
  <TitlesOfParts>
    <vt:vector size="76" baseType="lpstr">
      <vt:lpstr>Arial</vt:lpstr>
      <vt:lpstr>Century Gothic</vt:lpstr>
      <vt:lpstr>Tw Cen MT</vt:lpstr>
      <vt:lpstr>Wingdings</vt:lpstr>
      <vt:lpstr>Wingdings 3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Munka-, tűz-, környezetvédelmi szabályok az egészségügyben </vt:lpstr>
      <vt:lpstr>Célok</vt:lpstr>
      <vt:lpstr>PowerPoint-bemutató</vt:lpstr>
      <vt:lpstr>Munkavédelem, tűzvédelem</vt:lpstr>
      <vt:lpstr>Munkavédelmi törvény </vt:lpstr>
      <vt:lpstr>A munkavállalók alapvető kötelezettségei</vt:lpstr>
      <vt:lpstr>Munkaügyi ellenőrzés </vt:lpstr>
      <vt:lpstr>Munkaügyi ellenőrzés </vt:lpstr>
      <vt:lpstr>A munkavédelem szabályozási rendszere</vt:lpstr>
      <vt:lpstr>A munkavédelem szabályozási rendszere</vt:lpstr>
      <vt:lpstr>Munkavédelem </vt:lpstr>
      <vt:lpstr> A Magyar Köztársaság</vt:lpstr>
      <vt:lpstr>A Munka Törvénykönyvében szereplő munkavédelemre vonatkozó előírások: </vt:lpstr>
      <vt:lpstr>Munkaköri, szakmai és személyi alkalmassági vizsgálatok</vt:lpstr>
      <vt:lpstr>Munkaköri orvosi alkalmassági dokumentum</vt:lpstr>
      <vt:lpstr>Munkaköri orvosi alkalmassági dokumentum</vt:lpstr>
      <vt:lpstr>PowerPoint-bemutató</vt:lpstr>
      <vt:lpstr>Munkakör, munkaköri leírás</vt:lpstr>
      <vt:lpstr>Munkaköri leírás </vt:lpstr>
      <vt:lpstr>Munkaköri leírás </vt:lpstr>
      <vt:lpstr>A munkaköri leírás a következőket tartalmazza: </vt:lpstr>
      <vt:lpstr>Munkahelyi biztonság és egészségvédelem</vt:lpstr>
      <vt:lpstr>PowerPoint-bemutató</vt:lpstr>
      <vt:lpstr>Mi a munka baleset?</vt:lpstr>
      <vt:lpstr>Balesetek jelentése</vt:lpstr>
      <vt:lpstr>Munkavédelem az egészségügyi intézményekben</vt:lpstr>
      <vt:lpstr>PowerPoint-bemutató</vt:lpstr>
      <vt:lpstr>PowerPoint-bemutató</vt:lpstr>
      <vt:lpstr>Foglalkozási megbetegedés </vt:lpstr>
      <vt:lpstr>PowerPoint-bemutató</vt:lpstr>
      <vt:lpstr>A szabályzatban rögzítésre kerül</vt:lpstr>
      <vt:lpstr>PowerPoint-bemutató</vt:lpstr>
      <vt:lpstr>PowerPoint-bemutató</vt:lpstr>
      <vt:lpstr>PowerPoint-bemutató</vt:lpstr>
      <vt:lpstr>PowerPoint-bemutató</vt:lpstr>
      <vt:lpstr>Gyakorlati munkavédelmi oktatás szükséges: </vt:lpstr>
      <vt:lpstr>A foglalkoztatás munkavédelmi feltételei </vt:lpstr>
      <vt:lpstr>A munkavégzés tárgyi feltételei</vt:lpstr>
      <vt:lpstr>Egyéni védőfelszerelések, védőeszközök</vt:lpstr>
      <vt:lpstr>Egyéni védőeszközök típusai </vt:lpstr>
      <vt:lpstr>Az egyéni védőeszközök kötelező használatáról rendelkező táblák</vt:lpstr>
      <vt:lpstr>COVID-19 Speciális védőeszközök</vt:lpstr>
      <vt:lpstr>PowerPoint-bemutató</vt:lpstr>
      <vt:lpstr>Tűzvédelem</vt:lpstr>
      <vt:lpstr>Tűzvédelem</vt:lpstr>
      <vt:lpstr>PowerPoint-bemutató</vt:lpstr>
      <vt:lpstr>Az oktatás tárgya: </vt:lpstr>
      <vt:lpstr>PowerPoint-bemutató</vt:lpstr>
      <vt:lpstr>Tűzoltás</vt:lpstr>
      <vt:lpstr>Hordozható tűzoltó készülékek</vt:lpstr>
      <vt:lpstr>Tűzriadó terv</vt:lpstr>
      <vt:lpstr>Tűzvédelemmel kapcsolatos fogalmak</vt:lpstr>
      <vt:lpstr>Tűzvédelemmel kapcsolatos fogalmak</vt:lpstr>
      <vt:lpstr>Tűzvédelemmel kapcsolatos fogalmak</vt:lpstr>
      <vt:lpstr>Dohányzás</vt:lpstr>
      <vt:lpstr>Biztonsági jelzések, figyelmeztető feliratok </vt:lpstr>
      <vt:lpstr>A veszélyes hulladékok kezelése </vt:lpstr>
      <vt:lpstr>A veszélyes hulladékok kezelése </vt:lpstr>
      <vt:lpstr>Veszélyes egészségügyi hulladék</vt:lpstr>
      <vt:lpstr>Egészségügyi veszélyes hulladékok kezelése</vt:lpstr>
      <vt:lpstr>PowerPoint-bemutató</vt:lpstr>
      <vt:lpstr>PowerPoint-bemutató</vt:lpstr>
      <vt:lpstr>PowerPoint-bemutató</vt:lpstr>
      <vt:lpstr>PowerPoint-bemutató</vt:lpstr>
      <vt:lpstr>Egészségügyi veszélyes hulladékok kezelése</vt:lpstr>
      <vt:lpstr>Teendők rendkívüli esetben </vt:lpstr>
      <vt:lpstr>Oktatás </vt:lpstr>
      <vt:lpstr>Önellenőrző kérdések </vt:lpstr>
      <vt:lpstr>Felhasznált irodalom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Képzett segédápoló képzés</dc:title>
  <dc:creator>dolgozo</dc:creator>
  <cp:lastModifiedBy>Novák Emese</cp:lastModifiedBy>
  <cp:revision>66</cp:revision>
  <dcterms:created xsi:type="dcterms:W3CDTF">2020-11-11T11:53:12Z</dcterms:created>
  <dcterms:modified xsi:type="dcterms:W3CDTF">2021-05-27T11:25:16Z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