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9" r:id="rId4"/>
  </p:sldMasterIdLst>
  <p:sldIdLst>
    <p:sldId id="368" r:id="rId5"/>
    <p:sldId id="369" r:id="rId6"/>
    <p:sldId id="257" r:id="rId7"/>
    <p:sldId id="258" r:id="rId8"/>
    <p:sldId id="259" r:id="rId9"/>
    <p:sldId id="260" r:id="rId10"/>
    <p:sldId id="261" r:id="rId11"/>
    <p:sldId id="262" r:id="rId12"/>
    <p:sldId id="263" r:id="rId13"/>
    <p:sldId id="264" r:id="rId14"/>
    <p:sldId id="265" r:id="rId15"/>
    <p:sldId id="266" r:id="rId16"/>
    <p:sldId id="268" r:id="rId17"/>
    <p:sldId id="267"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Lst>
  <p:sldSz cx="12192000" cy="6858000"/>
  <p:notesSz cx="6858000" cy="9144000"/>
  <p:defaultText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6" d="100"/>
          <a:sy n="86" d="100"/>
        </p:scale>
        <p:origin x="562"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viewProps" Target="viewProps.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C9EA1E-98C4-4A2E-AAC3-800E357DC9FE}"/>
              </a:ext>
            </a:extLst>
          </p:cNvPr>
          <p:cNvSpPr>
            <a:spLocks noGrp="1"/>
          </p:cNvSpPr>
          <p:nvPr>
            <p:ph type="ctrTitle"/>
          </p:nvPr>
        </p:nvSpPr>
        <p:spPr>
          <a:xfrm>
            <a:off x="1517904" y="1517904"/>
            <a:ext cx="9144000" cy="2798064"/>
          </a:xfrm>
        </p:spPr>
        <p:txBody>
          <a:bodyPr anchor="b"/>
          <a:lstStyle>
            <a:lvl1pPr algn="ctr">
              <a:defRPr sz="60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9A96B1FA-5AE6-4D57-B37B-4AA0216007F8}"/>
              </a:ext>
            </a:extLst>
          </p:cNvPr>
          <p:cNvSpPr>
            <a:spLocks noGrp="1"/>
          </p:cNvSpPr>
          <p:nvPr>
            <p:ph type="subTitle" idx="1"/>
          </p:nvPr>
        </p:nvSpPr>
        <p:spPr>
          <a:xfrm>
            <a:off x="1517904" y="4572000"/>
            <a:ext cx="9144000" cy="1527048"/>
          </a:xfrm>
        </p:spPr>
        <p:txBody>
          <a:bodyPr/>
          <a:lstStyle>
            <a:lvl1pPr marL="0" indent="0" algn="ctr">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01F49B66-DBC3-45EE-A6E1-DE10A6C186C8}"/>
              </a:ext>
            </a:extLst>
          </p:cNvPr>
          <p:cNvSpPr>
            <a:spLocks noGrp="1"/>
          </p:cNvSpPr>
          <p:nvPr>
            <p:ph type="dt" sz="half" idx="10"/>
          </p:nvPr>
        </p:nvSpPr>
        <p:spPr/>
        <p:txBody>
          <a:bodyPr/>
          <a:lstStyle/>
          <a:p>
            <a:pPr algn="r"/>
            <a:fld id="{3F9AFA87-1417-4992-ABD9-27C3BC8CC883}" type="datetimeFigureOut">
              <a:rPr lang="en-US" smtClean="0"/>
              <a:pPr algn="r"/>
              <a:t>5/27/2021</a:t>
            </a:fld>
            <a:endParaRPr lang="en-US" dirty="0"/>
          </a:p>
        </p:txBody>
      </p:sp>
      <p:sp>
        <p:nvSpPr>
          <p:cNvPr id="8" name="Footer Placeholder 7">
            <a:extLst>
              <a:ext uri="{FF2B5EF4-FFF2-40B4-BE49-F238E27FC236}">
                <a16:creationId xmlns:a16="http://schemas.microsoft.com/office/drawing/2014/main" id="{241085F0-1967-4B4F-9824-58E9F2E05125}"/>
              </a:ext>
            </a:extLst>
          </p:cNvPr>
          <p:cNvSpPr>
            <a:spLocks noGrp="1"/>
          </p:cNvSpPr>
          <p:nvPr>
            <p:ph type="ftr" sz="quarter" idx="11"/>
          </p:nvPr>
        </p:nvSpPr>
        <p:spPr/>
        <p:txBody>
          <a:bodyPr/>
          <a:lstStyle/>
          <a:p>
            <a:endParaRPr lang="en-US" sz="1000" dirty="0"/>
          </a:p>
        </p:txBody>
      </p:sp>
      <p:sp>
        <p:nvSpPr>
          <p:cNvPr id="9" name="Slide Number Placeholder 8">
            <a:extLst>
              <a:ext uri="{FF2B5EF4-FFF2-40B4-BE49-F238E27FC236}">
                <a16:creationId xmlns:a16="http://schemas.microsoft.com/office/drawing/2014/main" id="{40AEDEE5-31B5-4868-8C16-47FF43E276A4}"/>
              </a:ext>
            </a:extLst>
          </p:cNvPr>
          <p:cNvSpPr>
            <a:spLocks noGrp="1"/>
          </p:cNvSpPr>
          <p:nvPr>
            <p:ph type="sldNum" sz="quarter" idx="12"/>
          </p:nvPr>
        </p:nvSpPr>
        <p:spPr/>
        <p:txBody>
          <a:bodyPr/>
          <a:lstStyle/>
          <a:p>
            <a:fld id="{CB1E4CB7-CB13-4810-BF18-BE31AFC64F93}" type="slidenum">
              <a:rPr lang="en-US" smtClean="0"/>
              <a:pPr/>
              <a:t>‹#›</a:t>
            </a:fld>
            <a:endParaRPr lang="en-US" sz="1000" dirty="0"/>
          </a:p>
        </p:txBody>
      </p:sp>
    </p:spTree>
    <p:extLst>
      <p:ext uri="{BB962C8B-B14F-4D97-AF65-F5344CB8AC3E}">
        <p14:creationId xmlns:p14="http://schemas.microsoft.com/office/powerpoint/2010/main" val="6498051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DF9454-6F74-46A8-B299-4AF451BFB928}"/>
              </a:ext>
            </a:extLst>
          </p:cNvPr>
          <p:cNvSpPr>
            <a:spLocks noGrp="1"/>
          </p:cNvSpPr>
          <p:nvPr>
            <p:ph type="title"/>
          </p:nvPr>
        </p:nvSpPr>
        <p:spPr/>
        <p:txBody>
          <a:body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66F55CA9-A0BD-4609-9307-BAF987B2626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025E4293-851E-4FA2-BFF2-B646A42369DE}"/>
              </a:ext>
            </a:extLst>
          </p:cNvPr>
          <p:cNvSpPr>
            <a:spLocks noGrp="1"/>
          </p:cNvSpPr>
          <p:nvPr>
            <p:ph type="dt" sz="half" idx="10"/>
          </p:nvPr>
        </p:nvSpPr>
        <p:spPr/>
        <p:txBody>
          <a:bodyPr/>
          <a:lstStyle/>
          <a:p>
            <a:fld id="{3F9AFA87-1417-4992-ABD9-27C3BC8CC883}" type="datetimeFigureOut">
              <a:rPr lang="en-US" smtClean="0"/>
              <a:t>5/27/2021</a:t>
            </a:fld>
            <a:endParaRPr lang="en-US"/>
          </a:p>
        </p:txBody>
      </p:sp>
      <p:sp>
        <p:nvSpPr>
          <p:cNvPr id="5" name="Footer Placeholder 4">
            <a:extLst>
              <a:ext uri="{FF2B5EF4-FFF2-40B4-BE49-F238E27FC236}">
                <a16:creationId xmlns:a16="http://schemas.microsoft.com/office/drawing/2014/main" id="{59A907F5-F26D-4A91-8D70-AB54F8B43D3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78ACBD8-D942-449E-A2B8-358CD1365C0A}"/>
              </a:ext>
            </a:extLst>
          </p:cNvPr>
          <p:cNvSpPr>
            <a:spLocks noGrp="1"/>
          </p:cNvSpPr>
          <p:nvPr>
            <p:ph type="sldNum" sz="quarter" idx="12"/>
          </p:nvPr>
        </p:nvSpPr>
        <p:spPr/>
        <p:txBody>
          <a:bodyPr/>
          <a:lstStyle/>
          <a:p>
            <a:fld id="{CB1E4CB7-CB13-4810-BF18-BE31AFC64F93}" type="slidenum">
              <a:rPr lang="en-US" smtClean="0"/>
              <a:t>‹#›</a:t>
            </a:fld>
            <a:endParaRPr lang="en-US"/>
          </a:p>
        </p:txBody>
      </p:sp>
    </p:spTree>
    <p:extLst>
      <p:ext uri="{BB962C8B-B14F-4D97-AF65-F5344CB8AC3E}">
        <p14:creationId xmlns:p14="http://schemas.microsoft.com/office/powerpoint/2010/main" val="36276015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DA50897-0C2E-420B-9A38-A8D5C1D72786}"/>
              </a:ext>
            </a:extLst>
          </p:cNvPr>
          <p:cNvSpPr>
            <a:spLocks noGrp="1"/>
          </p:cNvSpPr>
          <p:nvPr>
            <p:ph type="title" orient="vert"/>
          </p:nvPr>
        </p:nvSpPr>
        <p:spPr>
          <a:xfrm>
            <a:off x="8450317" y="1517904"/>
            <a:ext cx="2220731" cy="4546786"/>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6EDB2173-32A5-4677-A08F-DAB8FD430D1A}"/>
              </a:ext>
            </a:extLst>
          </p:cNvPr>
          <p:cNvSpPr>
            <a:spLocks noGrp="1"/>
          </p:cNvSpPr>
          <p:nvPr>
            <p:ph type="body" orient="vert" idx="1"/>
          </p:nvPr>
        </p:nvSpPr>
        <p:spPr>
          <a:xfrm>
            <a:off x="1517904" y="1517904"/>
            <a:ext cx="6562553" cy="454678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33DB124D-B801-4A6A-9DAF-EBC1B98FE4F7}"/>
              </a:ext>
            </a:extLst>
          </p:cNvPr>
          <p:cNvSpPr>
            <a:spLocks noGrp="1"/>
          </p:cNvSpPr>
          <p:nvPr>
            <p:ph type="dt" sz="half" idx="10"/>
          </p:nvPr>
        </p:nvSpPr>
        <p:spPr/>
        <p:txBody>
          <a:bodyPr/>
          <a:lstStyle/>
          <a:p>
            <a:fld id="{3F9AFA87-1417-4992-ABD9-27C3BC8CC883}" type="datetimeFigureOut">
              <a:rPr lang="en-US" smtClean="0"/>
              <a:t>5/27/2021</a:t>
            </a:fld>
            <a:endParaRPr lang="en-US"/>
          </a:p>
        </p:txBody>
      </p:sp>
      <p:sp>
        <p:nvSpPr>
          <p:cNvPr id="5" name="Footer Placeholder 4">
            <a:extLst>
              <a:ext uri="{FF2B5EF4-FFF2-40B4-BE49-F238E27FC236}">
                <a16:creationId xmlns:a16="http://schemas.microsoft.com/office/drawing/2014/main" id="{A8DAF8DF-2544-45A5-B62B-BB7948FCCA4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4AC232D-131E-4BE6-8E2E-BAF5A30846D6}"/>
              </a:ext>
            </a:extLst>
          </p:cNvPr>
          <p:cNvSpPr>
            <a:spLocks noGrp="1"/>
          </p:cNvSpPr>
          <p:nvPr>
            <p:ph type="sldNum" sz="quarter" idx="12"/>
          </p:nvPr>
        </p:nvSpPr>
        <p:spPr/>
        <p:txBody>
          <a:bodyPr/>
          <a:lstStyle/>
          <a:p>
            <a:fld id="{CB1E4CB7-CB13-4810-BF18-BE31AFC64F93}" type="slidenum">
              <a:rPr lang="en-US" smtClean="0"/>
              <a:t>‹#›</a:t>
            </a:fld>
            <a:endParaRPr lang="en-US"/>
          </a:p>
        </p:txBody>
      </p:sp>
    </p:spTree>
    <p:extLst>
      <p:ext uri="{BB962C8B-B14F-4D97-AF65-F5344CB8AC3E}">
        <p14:creationId xmlns:p14="http://schemas.microsoft.com/office/powerpoint/2010/main" val="37639088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4C5BB2-C09C-49B0-BAFA-DE1801CD3E9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3A47C21-944D-47FE-9519-A2551883711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C7CE36D-6B7B-4D5E-831E-34A4286D6E6A}"/>
              </a:ext>
            </a:extLst>
          </p:cNvPr>
          <p:cNvSpPr>
            <a:spLocks noGrp="1"/>
          </p:cNvSpPr>
          <p:nvPr>
            <p:ph type="dt" sz="half" idx="10"/>
          </p:nvPr>
        </p:nvSpPr>
        <p:spPr/>
        <p:txBody>
          <a:bodyPr/>
          <a:lstStyle/>
          <a:p>
            <a:fld id="{3F9AFA87-1417-4992-ABD9-27C3BC8CC883}" type="datetimeFigureOut">
              <a:rPr lang="en-US" smtClean="0"/>
              <a:t>5/27/2021</a:t>
            </a:fld>
            <a:endParaRPr lang="en-US"/>
          </a:p>
        </p:txBody>
      </p:sp>
      <p:sp>
        <p:nvSpPr>
          <p:cNvPr id="5" name="Footer Placeholder 4">
            <a:extLst>
              <a:ext uri="{FF2B5EF4-FFF2-40B4-BE49-F238E27FC236}">
                <a16:creationId xmlns:a16="http://schemas.microsoft.com/office/drawing/2014/main" id="{BA2AD668-6E19-425C-88F7-AF4220662C0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6905C53-CF7C-4936-9E35-1BEBD683626E}"/>
              </a:ext>
            </a:extLst>
          </p:cNvPr>
          <p:cNvSpPr>
            <a:spLocks noGrp="1"/>
          </p:cNvSpPr>
          <p:nvPr>
            <p:ph type="sldNum" sz="quarter" idx="12"/>
          </p:nvPr>
        </p:nvSpPr>
        <p:spPr/>
        <p:txBody>
          <a:bodyPr/>
          <a:lstStyle/>
          <a:p>
            <a:fld id="{CB1E4CB7-CB13-4810-BF18-BE31AFC64F93}" type="slidenum">
              <a:rPr lang="en-US" smtClean="0"/>
              <a:t>‹#›</a:t>
            </a:fld>
            <a:endParaRPr lang="en-US"/>
          </a:p>
        </p:txBody>
      </p:sp>
    </p:spTree>
    <p:extLst>
      <p:ext uri="{BB962C8B-B14F-4D97-AF65-F5344CB8AC3E}">
        <p14:creationId xmlns:p14="http://schemas.microsoft.com/office/powerpoint/2010/main" val="23811494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146C78-A717-4E1F-A742-FD5AECA03B4B}"/>
              </a:ext>
            </a:extLst>
          </p:cNvPr>
          <p:cNvSpPr>
            <a:spLocks noGrp="1"/>
          </p:cNvSpPr>
          <p:nvPr>
            <p:ph type="title"/>
          </p:nvPr>
        </p:nvSpPr>
        <p:spPr>
          <a:xfrm>
            <a:off x="1517904" y="1517904"/>
            <a:ext cx="9144000" cy="2852737"/>
          </a:xfrm>
        </p:spPr>
        <p:txBody>
          <a:bodyPr anchor="b"/>
          <a:lstStyle>
            <a:lvl1pPr>
              <a:defRPr sz="60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BDA1270D-CCAE-4437-A0C0-052D111DFC80}"/>
              </a:ext>
            </a:extLst>
          </p:cNvPr>
          <p:cNvSpPr>
            <a:spLocks noGrp="1"/>
          </p:cNvSpPr>
          <p:nvPr>
            <p:ph type="body" idx="1"/>
          </p:nvPr>
        </p:nvSpPr>
        <p:spPr>
          <a:xfrm>
            <a:off x="1517904" y="4572000"/>
            <a:ext cx="91440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A9F006A-7EEE-4DB0-8F92-D34C0D46C38E}"/>
              </a:ext>
            </a:extLst>
          </p:cNvPr>
          <p:cNvSpPr>
            <a:spLocks noGrp="1"/>
          </p:cNvSpPr>
          <p:nvPr>
            <p:ph type="dt" sz="half" idx="10"/>
          </p:nvPr>
        </p:nvSpPr>
        <p:spPr/>
        <p:txBody>
          <a:bodyPr/>
          <a:lstStyle/>
          <a:p>
            <a:fld id="{3F9AFA87-1417-4992-ABD9-27C3BC8CC883}" type="datetimeFigureOut">
              <a:rPr lang="en-US" smtClean="0"/>
              <a:t>5/27/2021</a:t>
            </a:fld>
            <a:endParaRPr lang="en-US"/>
          </a:p>
        </p:txBody>
      </p:sp>
      <p:sp>
        <p:nvSpPr>
          <p:cNvPr id="5" name="Footer Placeholder 4">
            <a:extLst>
              <a:ext uri="{FF2B5EF4-FFF2-40B4-BE49-F238E27FC236}">
                <a16:creationId xmlns:a16="http://schemas.microsoft.com/office/drawing/2014/main" id="{FDA3F2ED-2B0E-44A9-8603-286CA06345D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F4D801C-6B4E-40B6-9D6E-558192264D2E}"/>
              </a:ext>
            </a:extLst>
          </p:cNvPr>
          <p:cNvSpPr>
            <a:spLocks noGrp="1"/>
          </p:cNvSpPr>
          <p:nvPr>
            <p:ph type="sldNum" sz="quarter" idx="12"/>
          </p:nvPr>
        </p:nvSpPr>
        <p:spPr/>
        <p:txBody>
          <a:bodyPr/>
          <a:lstStyle/>
          <a:p>
            <a:fld id="{CB1E4CB7-CB13-4810-BF18-BE31AFC64F93}" type="slidenum">
              <a:rPr lang="en-US" smtClean="0"/>
              <a:t>‹#›</a:t>
            </a:fld>
            <a:endParaRPr lang="en-US"/>
          </a:p>
        </p:txBody>
      </p:sp>
    </p:spTree>
    <p:extLst>
      <p:ext uri="{BB962C8B-B14F-4D97-AF65-F5344CB8AC3E}">
        <p14:creationId xmlns:p14="http://schemas.microsoft.com/office/powerpoint/2010/main" val="35337944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C446AA-9418-4C3E-901B-8E2806122E1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5997482-2CA6-4707-976E-6FD4B57BFE66}"/>
              </a:ext>
            </a:extLst>
          </p:cNvPr>
          <p:cNvSpPr>
            <a:spLocks noGrp="1"/>
          </p:cNvSpPr>
          <p:nvPr>
            <p:ph sz="half" idx="1"/>
          </p:nvPr>
        </p:nvSpPr>
        <p:spPr>
          <a:xfrm>
            <a:off x="1517904" y="2980944"/>
            <a:ext cx="4334256" cy="31181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B909652-DD12-479C-B639-9452CBA8C019}"/>
              </a:ext>
            </a:extLst>
          </p:cNvPr>
          <p:cNvSpPr>
            <a:spLocks noGrp="1"/>
          </p:cNvSpPr>
          <p:nvPr>
            <p:ph sz="half" idx="2"/>
          </p:nvPr>
        </p:nvSpPr>
        <p:spPr>
          <a:xfrm>
            <a:off x="6336792" y="2980944"/>
            <a:ext cx="4334256" cy="31181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D0EC7A6-AFB1-4989-A0B4-B422D5B2C69C}"/>
              </a:ext>
            </a:extLst>
          </p:cNvPr>
          <p:cNvSpPr>
            <a:spLocks noGrp="1"/>
          </p:cNvSpPr>
          <p:nvPr>
            <p:ph type="dt" sz="half" idx="10"/>
          </p:nvPr>
        </p:nvSpPr>
        <p:spPr/>
        <p:txBody>
          <a:bodyPr/>
          <a:lstStyle/>
          <a:p>
            <a:fld id="{3F9AFA87-1417-4992-ABD9-27C3BC8CC883}" type="datetimeFigureOut">
              <a:rPr lang="en-US" smtClean="0"/>
              <a:t>5/27/2021</a:t>
            </a:fld>
            <a:endParaRPr lang="en-US" dirty="0"/>
          </a:p>
        </p:txBody>
      </p:sp>
      <p:sp>
        <p:nvSpPr>
          <p:cNvPr id="6" name="Footer Placeholder 5">
            <a:extLst>
              <a:ext uri="{FF2B5EF4-FFF2-40B4-BE49-F238E27FC236}">
                <a16:creationId xmlns:a16="http://schemas.microsoft.com/office/drawing/2014/main" id="{F8D2117C-B497-4647-A66B-1887750FB538}"/>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79E8C7AF-5092-416B-B61C-F41D3C573E0C}"/>
              </a:ext>
            </a:extLst>
          </p:cNvPr>
          <p:cNvSpPr>
            <a:spLocks noGrp="1"/>
          </p:cNvSpPr>
          <p:nvPr>
            <p:ph type="sldNum" sz="quarter" idx="12"/>
          </p:nvPr>
        </p:nvSpPr>
        <p:spPr/>
        <p:txBody>
          <a:bodyPr/>
          <a:lstStyle/>
          <a:p>
            <a:fld id="{CB1E4CB7-CB13-4810-BF18-BE31AFC64F93}" type="slidenum">
              <a:rPr lang="en-US" smtClean="0"/>
              <a:t>‹#›</a:t>
            </a:fld>
            <a:endParaRPr lang="en-US" dirty="0"/>
          </a:p>
        </p:txBody>
      </p:sp>
    </p:spTree>
    <p:extLst>
      <p:ext uri="{BB962C8B-B14F-4D97-AF65-F5344CB8AC3E}">
        <p14:creationId xmlns:p14="http://schemas.microsoft.com/office/powerpoint/2010/main" val="7700970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E90CDE0-3FEB-42A0-8BCC-7DADE7D4A621}"/>
              </a:ext>
            </a:extLst>
          </p:cNvPr>
          <p:cNvSpPr>
            <a:spLocks noGrp="1"/>
          </p:cNvSpPr>
          <p:nvPr>
            <p:ph type="body" idx="1"/>
          </p:nvPr>
        </p:nvSpPr>
        <p:spPr>
          <a:xfrm>
            <a:off x="1517905" y="2944368"/>
            <a:ext cx="4334256" cy="606026"/>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B778B8B-E9A3-44BE-85A6-3E316659A9B4}"/>
              </a:ext>
            </a:extLst>
          </p:cNvPr>
          <p:cNvSpPr>
            <a:spLocks noGrp="1"/>
          </p:cNvSpPr>
          <p:nvPr>
            <p:ph sz="half" idx="2"/>
          </p:nvPr>
        </p:nvSpPr>
        <p:spPr>
          <a:xfrm>
            <a:off x="1517904" y="3644987"/>
            <a:ext cx="4334256" cy="244964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60BF1BCA-A435-4779-A6FE-15207141F519}"/>
              </a:ext>
            </a:extLst>
          </p:cNvPr>
          <p:cNvSpPr>
            <a:spLocks noGrp="1"/>
          </p:cNvSpPr>
          <p:nvPr>
            <p:ph type="body" sz="quarter" idx="3"/>
          </p:nvPr>
        </p:nvSpPr>
        <p:spPr>
          <a:xfrm>
            <a:off x="6336792" y="2944368"/>
            <a:ext cx="4334256" cy="606026"/>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49B1923-9749-49E3-88FA-75C326E6719A}"/>
              </a:ext>
            </a:extLst>
          </p:cNvPr>
          <p:cNvSpPr>
            <a:spLocks noGrp="1"/>
          </p:cNvSpPr>
          <p:nvPr>
            <p:ph sz="quarter" idx="4"/>
          </p:nvPr>
        </p:nvSpPr>
        <p:spPr>
          <a:xfrm>
            <a:off x="6336792" y="3644987"/>
            <a:ext cx="4334256" cy="244964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7F3A70F0-5AFA-4C5A-812B-220C6A38DB6B}"/>
              </a:ext>
            </a:extLst>
          </p:cNvPr>
          <p:cNvSpPr>
            <a:spLocks noGrp="1"/>
          </p:cNvSpPr>
          <p:nvPr>
            <p:ph type="dt" sz="half" idx="10"/>
          </p:nvPr>
        </p:nvSpPr>
        <p:spPr/>
        <p:txBody>
          <a:bodyPr/>
          <a:lstStyle/>
          <a:p>
            <a:fld id="{3F9AFA87-1417-4992-ABD9-27C3BC8CC883}" type="datetimeFigureOut">
              <a:rPr lang="en-US" smtClean="0"/>
              <a:t>5/27/2021</a:t>
            </a:fld>
            <a:endParaRPr lang="en-US"/>
          </a:p>
        </p:txBody>
      </p:sp>
      <p:sp>
        <p:nvSpPr>
          <p:cNvPr id="8" name="Footer Placeholder 7">
            <a:extLst>
              <a:ext uri="{FF2B5EF4-FFF2-40B4-BE49-F238E27FC236}">
                <a16:creationId xmlns:a16="http://schemas.microsoft.com/office/drawing/2014/main" id="{576AF721-83FE-4B57-B910-C395D23FDE3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56A5893-52F1-44A1-AE8E-CF094DB41CFA}"/>
              </a:ext>
            </a:extLst>
          </p:cNvPr>
          <p:cNvSpPr>
            <a:spLocks noGrp="1"/>
          </p:cNvSpPr>
          <p:nvPr>
            <p:ph type="sldNum" sz="quarter" idx="12"/>
          </p:nvPr>
        </p:nvSpPr>
        <p:spPr/>
        <p:txBody>
          <a:bodyPr/>
          <a:lstStyle/>
          <a:p>
            <a:fld id="{CB1E4CB7-CB13-4810-BF18-BE31AFC64F93}" type="slidenum">
              <a:rPr lang="en-US" smtClean="0"/>
              <a:t>‹#›</a:t>
            </a:fld>
            <a:endParaRPr lang="en-US"/>
          </a:p>
        </p:txBody>
      </p:sp>
      <p:sp>
        <p:nvSpPr>
          <p:cNvPr id="10" name="Title 9">
            <a:extLst>
              <a:ext uri="{FF2B5EF4-FFF2-40B4-BE49-F238E27FC236}">
                <a16:creationId xmlns:a16="http://schemas.microsoft.com/office/drawing/2014/main" id="{D9D22302-83E3-4E22-93DF-1E5D463B64C3}"/>
              </a:ext>
            </a:extLst>
          </p:cNvPr>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1346836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D85A6-A4E6-4160-BE43-8146A989464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BA24A80-0792-4B3B-BB5A-8B2BD91095A7}"/>
              </a:ext>
            </a:extLst>
          </p:cNvPr>
          <p:cNvSpPr>
            <a:spLocks noGrp="1"/>
          </p:cNvSpPr>
          <p:nvPr>
            <p:ph type="dt" sz="half" idx="10"/>
          </p:nvPr>
        </p:nvSpPr>
        <p:spPr/>
        <p:txBody>
          <a:bodyPr/>
          <a:lstStyle/>
          <a:p>
            <a:fld id="{3F9AFA87-1417-4992-ABD9-27C3BC8CC883}" type="datetimeFigureOut">
              <a:rPr lang="en-US" smtClean="0"/>
              <a:t>5/27/2021</a:t>
            </a:fld>
            <a:endParaRPr lang="en-US"/>
          </a:p>
        </p:txBody>
      </p:sp>
      <p:sp>
        <p:nvSpPr>
          <p:cNvPr id="4" name="Footer Placeholder 3">
            <a:extLst>
              <a:ext uri="{FF2B5EF4-FFF2-40B4-BE49-F238E27FC236}">
                <a16:creationId xmlns:a16="http://schemas.microsoft.com/office/drawing/2014/main" id="{4526116E-7A6D-485F-9FA2-25F94D4F40F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309ADCC-C5F2-4D90-B153-93DF55858291}"/>
              </a:ext>
            </a:extLst>
          </p:cNvPr>
          <p:cNvSpPr>
            <a:spLocks noGrp="1"/>
          </p:cNvSpPr>
          <p:nvPr>
            <p:ph type="sldNum" sz="quarter" idx="12"/>
          </p:nvPr>
        </p:nvSpPr>
        <p:spPr/>
        <p:txBody>
          <a:bodyPr/>
          <a:lstStyle/>
          <a:p>
            <a:fld id="{CB1E4CB7-CB13-4810-BF18-BE31AFC64F93}" type="slidenum">
              <a:rPr lang="en-US" smtClean="0"/>
              <a:t>‹#›</a:t>
            </a:fld>
            <a:endParaRPr lang="en-US"/>
          </a:p>
        </p:txBody>
      </p:sp>
    </p:spTree>
    <p:extLst>
      <p:ext uri="{BB962C8B-B14F-4D97-AF65-F5344CB8AC3E}">
        <p14:creationId xmlns:p14="http://schemas.microsoft.com/office/powerpoint/2010/main" val="7061778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7862271-51F6-4122-9709-D279042F8846}"/>
              </a:ext>
            </a:extLst>
          </p:cNvPr>
          <p:cNvSpPr>
            <a:spLocks noGrp="1"/>
          </p:cNvSpPr>
          <p:nvPr>
            <p:ph type="dt" sz="half" idx="10"/>
          </p:nvPr>
        </p:nvSpPr>
        <p:spPr/>
        <p:txBody>
          <a:bodyPr/>
          <a:lstStyle/>
          <a:p>
            <a:fld id="{3F9AFA87-1417-4992-ABD9-27C3BC8CC883}" type="datetimeFigureOut">
              <a:rPr lang="en-US" smtClean="0"/>
              <a:t>5/27/2021</a:t>
            </a:fld>
            <a:endParaRPr lang="en-US"/>
          </a:p>
        </p:txBody>
      </p:sp>
      <p:sp>
        <p:nvSpPr>
          <p:cNvPr id="3" name="Footer Placeholder 2">
            <a:extLst>
              <a:ext uri="{FF2B5EF4-FFF2-40B4-BE49-F238E27FC236}">
                <a16:creationId xmlns:a16="http://schemas.microsoft.com/office/drawing/2014/main" id="{452CFE08-03FE-487B-8963-9FAD3049CFF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A935A50-18AE-4CB1-BB10-1CBDD8A7C2C4}"/>
              </a:ext>
            </a:extLst>
          </p:cNvPr>
          <p:cNvSpPr>
            <a:spLocks noGrp="1"/>
          </p:cNvSpPr>
          <p:nvPr>
            <p:ph type="sldNum" sz="quarter" idx="12"/>
          </p:nvPr>
        </p:nvSpPr>
        <p:spPr/>
        <p:txBody>
          <a:bodyPr/>
          <a:lstStyle/>
          <a:p>
            <a:fld id="{CB1E4CB7-CB13-4810-BF18-BE31AFC64F93}" type="slidenum">
              <a:rPr lang="en-US" smtClean="0"/>
              <a:t>‹#›</a:t>
            </a:fld>
            <a:endParaRPr lang="en-US"/>
          </a:p>
        </p:txBody>
      </p:sp>
    </p:spTree>
    <p:extLst>
      <p:ext uri="{BB962C8B-B14F-4D97-AF65-F5344CB8AC3E}">
        <p14:creationId xmlns:p14="http://schemas.microsoft.com/office/powerpoint/2010/main" val="16261878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11F683-796D-458C-9B32-A385D604DBFC}"/>
              </a:ext>
            </a:extLst>
          </p:cNvPr>
          <p:cNvSpPr>
            <a:spLocks noGrp="1"/>
          </p:cNvSpPr>
          <p:nvPr>
            <p:ph type="title"/>
          </p:nvPr>
        </p:nvSpPr>
        <p:spPr>
          <a:xfrm>
            <a:off x="1517904" y="1517904"/>
            <a:ext cx="3145536" cy="1792224"/>
          </a:xfrm>
        </p:spPr>
        <p:txBody>
          <a:bodyPr anchor="b">
            <a:normAutofit/>
          </a:bodyPr>
          <a:lstStyle>
            <a:lvl1pPr>
              <a:lnSpc>
                <a:spcPct val="100000"/>
              </a:lnSpc>
              <a:defRPr sz="36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8FB1F0BD-641B-4148-BCB3-2704218C80B8}"/>
              </a:ext>
            </a:extLst>
          </p:cNvPr>
          <p:cNvSpPr>
            <a:spLocks noGrp="1"/>
          </p:cNvSpPr>
          <p:nvPr>
            <p:ph idx="1"/>
          </p:nvPr>
        </p:nvSpPr>
        <p:spPr>
          <a:xfrm>
            <a:off x="5330952" y="1517904"/>
            <a:ext cx="5330952" cy="458114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1B28C843-B846-4456-9720-71B7D4FF4062}"/>
              </a:ext>
            </a:extLst>
          </p:cNvPr>
          <p:cNvSpPr>
            <a:spLocks noGrp="1"/>
          </p:cNvSpPr>
          <p:nvPr>
            <p:ph type="body" sz="half" idx="2"/>
          </p:nvPr>
        </p:nvSpPr>
        <p:spPr>
          <a:xfrm>
            <a:off x="1517904" y="3483864"/>
            <a:ext cx="3145536" cy="2615184"/>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A3A3A03-31BD-4E7E-879A-A1C71849703C}"/>
              </a:ext>
            </a:extLst>
          </p:cNvPr>
          <p:cNvSpPr>
            <a:spLocks noGrp="1"/>
          </p:cNvSpPr>
          <p:nvPr>
            <p:ph type="dt" sz="half" idx="10"/>
          </p:nvPr>
        </p:nvSpPr>
        <p:spPr/>
        <p:txBody>
          <a:bodyPr/>
          <a:lstStyle/>
          <a:p>
            <a:fld id="{3F9AFA87-1417-4992-ABD9-27C3BC8CC883}" type="datetimeFigureOut">
              <a:rPr lang="en-US" smtClean="0"/>
              <a:t>5/27/2021</a:t>
            </a:fld>
            <a:endParaRPr lang="en-US"/>
          </a:p>
        </p:txBody>
      </p:sp>
      <p:sp>
        <p:nvSpPr>
          <p:cNvPr id="6" name="Footer Placeholder 5">
            <a:extLst>
              <a:ext uri="{FF2B5EF4-FFF2-40B4-BE49-F238E27FC236}">
                <a16:creationId xmlns:a16="http://schemas.microsoft.com/office/drawing/2014/main" id="{4EA39078-7D38-4851-A363-B6BC179A50E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E1FF25E-A25D-47AA-94EB-580A74F01F1F}"/>
              </a:ext>
            </a:extLst>
          </p:cNvPr>
          <p:cNvSpPr>
            <a:spLocks noGrp="1"/>
          </p:cNvSpPr>
          <p:nvPr>
            <p:ph type="sldNum" sz="quarter" idx="12"/>
          </p:nvPr>
        </p:nvSpPr>
        <p:spPr/>
        <p:txBody>
          <a:bodyPr/>
          <a:lstStyle/>
          <a:p>
            <a:fld id="{CB1E4CB7-CB13-4810-BF18-BE31AFC64F93}" type="slidenum">
              <a:rPr lang="en-US" smtClean="0"/>
              <a:t>‹#›</a:t>
            </a:fld>
            <a:endParaRPr lang="en-US"/>
          </a:p>
        </p:txBody>
      </p:sp>
    </p:spTree>
    <p:extLst>
      <p:ext uri="{BB962C8B-B14F-4D97-AF65-F5344CB8AC3E}">
        <p14:creationId xmlns:p14="http://schemas.microsoft.com/office/powerpoint/2010/main" val="8021311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EE83B4-9B31-4F73-9767-163636522F3A}"/>
              </a:ext>
            </a:extLst>
          </p:cNvPr>
          <p:cNvSpPr>
            <a:spLocks noGrp="1"/>
          </p:cNvSpPr>
          <p:nvPr>
            <p:ph type="title"/>
          </p:nvPr>
        </p:nvSpPr>
        <p:spPr>
          <a:xfrm>
            <a:off x="1517904" y="1517904"/>
            <a:ext cx="3145536" cy="1792224"/>
          </a:xfrm>
        </p:spPr>
        <p:txBody>
          <a:bodyPr anchor="b">
            <a:normAutofit/>
          </a:bodyPr>
          <a:lstStyle>
            <a:lvl1pPr>
              <a:lnSpc>
                <a:spcPct val="100000"/>
              </a:lnSpc>
              <a:defRPr sz="36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BC7CFC30-8163-47A0-A97F-3F2C3A3BE73A}"/>
              </a:ext>
            </a:extLst>
          </p:cNvPr>
          <p:cNvSpPr>
            <a:spLocks noGrp="1"/>
          </p:cNvSpPr>
          <p:nvPr>
            <p:ph type="pic" idx="1"/>
          </p:nvPr>
        </p:nvSpPr>
        <p:spPr>
          <a:xfrm>
            <a:off x="5349240" y="764032"/>
            <a:ext cx="6089904" cy="5330952"/>
          </a:xfrm>
          <a:solidFill>
            <a:schemeClr val="bg1">
              <a:lumMod val="9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0AF1B390-0C23-466E-987C-26420A5F098D}"/>
              </a:ext>
            </a:extLst>
          </p:cNvPr>
          <p:cNvSpPr>
            <a:spLocks noGrp="1"/>
          </p:cNvSpPr>
          <p:nvPr>
            <p:ph type="body" sz="half" idx="2"/>
          </p:nvPr>
        </p:nvSpPr>
        <p:spPr>
          <a:xfrm>
            <a:off x="1517904" y="3483864"/>
            <a:ext cx="3145536" cy="2615184"/>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AC9CA7C-B9D0-4A72-8061-1E02AA15FE86}"/>
              </a:ext>
            </a:extLst>
          </p:cNvPr>
          <p:cNvSpPr>
            <a:spLocks noGrp="1"/>
          </p:cNvSpPr>
          <p:nvPr>
            <p:ph type="dt" sz="half" idx="10"/>
          </p:nvPr>
        </p:nvSpPr>
        <p:spPr/>
        <p:txBody>
          <a:bodyPr/>
          <a:lstStyle/>
          <a:p>
            <a:fld id="{3F9AFA87-1417-4992-ABD9-27C3BC8CC883}" type="datetimeFigureOut">
              <a:rPr lang="en-US" smtClean="0"/>
              <a:t>5/27/2021</a:t>
            </a:fld>
            <a:endParaRPr lang="en-US"/>
          </a:p>
        </p:txBody>
      </p:sp>
      <p:sp>
        <p:nvSpPr>
          <p:cNvPr id="6" name="Footer Placeholder 5">
            <a:extLst>
              <a:ext uri="{FF2B5EF4-FFF2-40B4-BE49-F238E27FC236}">
                <a16:creationId xmlns:a16="http://schemas.microsoft.com/office/drawing/2014/main" id="{C53EFC84-C9FE-4BFA-9B4E-4516A136255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801A469-3EFC-4F94-8482-378582E1C14F}"/>
              </a:ext>
            </a:extLst>
          </p:cNvPr>
          <p:cNvSpPr>
            <a:spLocks noGrp="1"/>
          </p:cNvSpPr>
          <p:nvPr>
            <p:ph type="sldNum" sz="quarter" idx="12"/>
          </p:nvPr>
        </p:nvSpPr>
        <p:spPr/>
        <p:txBody>
          <a:bodyPr/>
          <a:lstStyle/>
          <a:p>
            <a:fld id="{CB1E4CB7-CB13-4810-BF18-BE31AFC64F93}" type="slidenum">
              <a:rPr lang="en-US" smtClean="0"/>
              <a:t>‹#›</a:t>
            </a:fld>
            <a:endParaRPr lang="en-US"/>
          </a:p>
        </p:txBody>
      </p:sp>
    </p:spTree>
    <p:extLst>
      <p:ext uri="{BB962C8B-B14F-4D97-AF65-F5344CB8AC3E}">
        <p14:creationId xmlns:p14="http://schemas.microsoft.com/office/powerpoint/2010/main" val="10870988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70C0"/>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FB1D84C-7934-4E5B-B6E4-A1D6EC299551}"/>
              </a:ext>
            </a:extLst>
          </p:cNvPr>
          <p:cNvSpPr>
            <a:spLocks noGrp="1"/>
          </p:cNvSpPr>
          <p:nvPr>
            <p:ph type="title"/>
          </p:nvPr>
        </p:nvSpPr>
        <p:spPr>
          <a:xfrm>
            <a:off x="1517904" y="1517904"/>
            <a:ext cx="9144000" cy="1344168"/>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F6A990F-40AC-447A-964A-840C94A6471A}"/>
              </a:ext>
            </a:extLst>
          </p:cNvPr>
          <p:cNvSpPr>
            <a:spLocks noGrp="1"/>
          </p:cNvSpPr>
          <p:nvPr>
            <p:ph type="body" idx="1"/>
          </p:nvPr>
        </p:nvSpPr>
        <p:spPr>
          <a:xfrm>
            <a:off x="1517904" y="2971800"/>
            <a:ext cx="9144000" cy="312724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07D832A1-FFBA-48B6-B2D0-E5414F12838B}"/>
              </a:ext>
            </a:extLst>
          </p:cNvPr>
          <p:cNvSpPr>
            <a:spLocks noGrp="1"/>
          </p:cNvSpPr>
          <p:nvPr>
            <p:ph type="dt" sz="half" idx="2"/>
          </p:nvPr>
        </p:nvSpPr>
        <p:spPr>
          <a:xfrm>
            <a:off x="8805672" y="6400800"/>
            <a:ext cx="1865376" cy="365125"/>
          </a:xfrm>
          <a:prstGeom prst="rect">
            <a:avLst/>
          </a:prstGeom>
        </p:spPr>
        <p:txBody>
          <a:bodyPr vert="horz" lIns="91440" tIns="45720" rIns="91440" bIns="45720" rtlCol="0" anchor="ctr"/>
          <a:lstStyle>
            <a:lvl1pPr algn="r">
              <a:defRPr sz="1000">
                <a:solidFill>
                  <a:schemeClr val="tx1"/>
                </a:solidFill>
              </a:defRPr>
            </a:lvl1pPr>
          </a:lstStyle>
          <a:p>
            <a:pPr algn="r"/>
            <a:fld id="{3F9AFA87-1417-4992-ABD9-27C3BC8CC883}" type="datetimeFigureOut">
              <a:rPr lang="en-US" smtClean="0"/>
              <a:pPr algn="r"/>
              <a:t>5/27/2021</a:t>
            </a:fld>
            <a:endParaRPr lang="en-US" dirty="0"/>
          </a:p>
        </p:txBody>
      </p:sp>
      <p:sp>
        <p:nvSpPr>
          <p:cNvPr id="5" name="Footer Placeholder 4">
            <a:extLst>
              <a:ext uri="{FF2B5EF4-FFF2-40B4-BE49-F238E27FC236}">
                <a16:creationId xmlns:a16="http://schemas.microsoft.com/office/drawing/2014/main" id="{0F933EC1-4EE2-4453-841C-CFDFE708948E}"/>
              </a:ext>
            </a:extLst>
          </p:cNvPr>
          <p:cNvSpPr>
            <a:spLocks noGrp="1"/>
          </p:cNvSpPr>
          <p:nvPr>
            <p:ph type="ftr" sz="quarter" idx="3"/>
          </p:nvPr>
        </p:nvSpPr>
        <p:spPr>
          <a:xfrm>
            <a:off x="758952" y="6400800"/>
            <a:ext cx="6099048" cy="365125"/>
          </a:xfrm>
          <a:prstGeom prst="rect">
            <a:avLst/>
          </a:prstGeom>
        </p:spPr>
        <p:txBody>
          <a:bodyPr vert="horz" lIns="91440" tIns="45720" rIns="91440" bIns="45720" rtlCol="0" anchor="ctr"/>
          <a:lstStyle>
            <a:lvl1pPr algn="l">
              <a:defRPr sz="1000">
                <a:solidFill>
                  <a:schemeClr val="tx1"/>
                </a:solidFill>
              </a:defRPr>
            </a:lvl1pPr>
          </a:lstStyle>
          <a:p>
            <a:endParaRPr lang="en-US" sz="1000" dirty="0"/>
          </a:p>
        </p:txBody>
      </p:sp>
      <p:sp>
        <p:nvSpPr>
          <p:cNvPr id="6" name="Slide Number Placeholder 5">
            <a:extLst>
              <a:ext uri="{FF2B5EF4-FFF2-40B4-BE49-F238E27FC236}">
                <a16:creationId xmlns:a16="http://schemas.microsoft.com/office/drawing/2014/main" id="{C3CEBA78-E732-44EF-BA0B-FC42F7931311}"/>
              </a:ext>
            </a:extLst>
          </p:cNvPr>
          <p:cNvSpPr>
            <a:spLocks noGrp="1"/>
          </p:cNvSpPr>
          <p:nvPr>
            <p:ph type="sldNum" sz="quarter" idx="4"/>
          </p:nvPr>
        </p:nvSpPr>
        <p:spPr>
          <a:xfrm>
            <a:off x="10899648" y="6400800"/>
            <a:ext cx="530352" cy="365125"/>
          </a:xfrm>
          <a:prstGeom prst="rect">
            <a:avLst/>
          </a:prstGeom>
        </p:spPr>
        <p:txBody>
          <a:bodyPr vert="horz" lIns="91440" tIns="45720" rIns="91440" bIns="45720" rtlCol="0" anchor="ctr"/>
          <a:lstStyle>
            <a:lvl1pPr algn="r">
              <a:defRPr sz="1000" b="1">
                <a:solidFill>
                  <a:schemeClr val="tx1"/>
                </a:solidFill>
              </a:defRPr>
            </a:lvl1pPr>
          </a:lstStyle>
          <a:p>
            <a:fld id="{CB1E4CB7-CB13-4810-BF18-BE31AFC64F93}" type="slidenum">
              <a:rPr lang="en-US" smtClean="0"/>
              <a:pPr/>
              <a:t>‹#›</a:t>
            </a:fld>
            <a:endParaRPr lang="en-US" sz="1000" dirty="0"/>
          </a:p>
        </p:txBody>
      </p:sp>
      <p:sp>
        <p:nvSpPr>
          <p:cNvPr id="8" name="Freeform: Shape 7">
            <a:extLst>
              <a:ext uri="{FF2B5EF4-FFF2-40B4-BE49-F238E27FC236}">
                <a16:creationId xmlns:a16="http://schemas.microsoft.com/office/drawing/2014/main" id="{49306479-8C4D-4E4A-A330-DFC80A8A01BE}"/>
              </a:ext>
            </a:extLst>
          </p:cNvPr>
          <p:cNvSpPr/>
          <p:nvPr/>
        </p:nvSpPr>
        <p:spPr>
          <a:xfrm>
            <a:off x="0" y="0"/>
            <a:ext cx="12192000" cy="6105524"/>
          </a:xfrm>
          <a:custGeom>
            <a:avLst/>
            <a:gdLst>
              <a:gd name="connsiteX0" fmla="*/ 0 w 12192000"/>
              <a:gd name="connsiteY0" fmla="*/ 0 h 6105524"/>
              <a:gd name="connsiteX1" fmla="*/ 12192000 w 12192000"/>
              <a:gd name="connsiteY1" fmla="*/ 0 h 6105524"/>
              <a:gd name="connsiteX2" fmla="*/ 12192000 w 12192000"/>
              <a:gd name="connsiteY2" fmla="*/ 6105524 h 6105524"/>
              <a:gd name="connsiteX3" fmla="*/ 11435080 w 12192000"/>
              <a:gd name="connsiteY3" fmla="*/ 6105524 h 6105524"/>
              <a:gd name="connsiteX4" fmla="*/ 11435080 w 12192000"/>
              <a:gd name="connsiteY4" fmla="*/ 771523 h 6105524"/>
              <a:gd name="connsiteX5" fmla="*/ 767080 w 12192000"/>
              <a:gd name="connsiteY5" fmla="*/ 771523 h 6105524"/>
              <a:gd name="connsiteX6" fmla="*/ 767080 w 12192000"/>
              <a:gd name="connsiteY6" fmla="*/ 6105524 h 6105524"/>
              <a:gd name="connsiteX7" fmla="*/ 0 w 12192000"/>
              <a:gd name="connsiteY7" fmla="*/ 6105524 h 6105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105524">
                <a:moveTo>
                  <a:pt x="0" y="0"/>
                </a:moveTo>
                <a:lnTo>
                  <a:pt x="12192000" y="0"/>
                </a:lnTo>
                <a:lnTo>
                  <a:pt x="12192000" y="6105524"/>
                </a:lnTo>
                <a:lnTo>
                  <a:pt x="11435080" y="6105524"/>
                </a:lnTo>
                <a:lnTo>
                  <a:pt x="11435080" y="771523"/>
                </a:lnTo>
                <a:lnTo>
                  <a:pt x="767080" y="771523"/>
                </a:lnTo>
                <a:lnTo>
                  <a:pt x="767080" y="6105524"/>
                </a:lnTo>
                <a:lnTo>
                  <a:pt x="0" y="6105524"/>
                </a:lnTo>
                <a:close/>
              </a:path>
            </a:pathLst>
          </a:custGeom>
          <a:gradFill flip="none" rotWithShape="1">
            <a:gsLst>
              <a:gs pos="10000">
                <a:schemeClr val="accent5"/>
              </a:gs>
              <a:gs pos="90000">
                <a:schemeClr val="accent1"/>
              </a:gs>
              <a:gs pos="70000">
                <a:schemeClr val="accent2"/>
              </a:gs>
              <a:gs pos="30000">
                <a:schemeClr val="accent4"/>
              </a:gs>
              <a:gs pos="50000">
                <a:schemeClr val="accent3">
                  <a:lumMod val="60000"/>
                  <a:lumOff val="40000"/>
                </a:schemeClr>
              </a:gs>
            </a:gsLst>
            <a:lin ang="7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1824175683"/>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Lst>
  <p:txStyles>
    <p:titleStyle>
      <a:lvl1pPr algn="l" defTabSz="914400" rtl="0" eaLnBrk="1" latinLnBrk="0" hangingPunct="1">
        <a:lnSpc>
          <a:spcPct val="95000"/>
        </a:lnSpc>
        <a:spcBef>
          <a:spcPct val="0"/>
        </a:spcBef>
        <a:buNone/>
        <a:defRPr sz="4200" kern="1200" spc="-50" baseline="0">
          <a:solidFill>
            <a:schemeClr val="tx1"/>
          </a:solidFill>
          <a:latin typeface="+mj-lt"/>
          <a:ea typeface="+mj-ea"/>
          <a:cs typeface="+mj-cs"/>
        </a:defRPr>
      </a:lvl1pPr>
    </p:titleStyle>
    <p:bodyStyle>
      <a:lvl1pPr marL="365760" indent="-365760" algn="l" defTabSz="914400" rtl="0" eaLnBrk="1" latinLnBrk="0" hangingPunct="1">
        <a:lnSpc>
          <a:spcPct val="105000"/>
        </a:lnSpc>
        <a:spcBef>
          <a:spcPts val="900"/>
        </a:spcBef>
        <a:buClr>
          <a:schemeClr val="accent5"/>
        </a:buClr>
        <a:buFont typeface="Avenir Next LT Pro" panose="020B0504020202020204" pitchFamily="34" charset="0"/>
        <a:buChar char="+"/>
        <a:defRPr sz="2600" kern="1200">
          <a:solidFill>
            <a:schemeClr val="tx1"/>
          </a:solidFill>
          <a:latin typeface="+mn-lt"/>
          <a:ea typeface="+mn-ea"/>
          <a:cs typeface="+mn-cs"/>
        </a:defRPr>
      </a:lvl1pPr>
      <a:lvl2pPr marL="365760" indent="0" algn="l" defTabSz="914400" rtl="0" eaLnBrk="1" latinLnBrk="0" hangingPunct="1">
        <a:lnSpc>
          <a:spcPct val="105000"/>
        </a:lnSpc>
        <a:spcBef>
          <a:spcPts val="900"/>
        </a:spcBef>
        <a:buFont typeface="Arial" panose="020B0604020202020204" pitchFamily="34" charset="0"/>
        <a:buNone/>
        <a:defRPr sz="2000" kern="1200">
          <a:solidFill>
            <a:schemeClr val="tx1">
              <a:lumMod val="75000"/>
              <a:lumOff val="25000"/>
            </a:schemeClr>
          </a:solidFill>
          <a:latin typeface="+mn-lt"/>
          <a:ea typeface="+mn-ea"/>
          <a:cs typeface="+mn-cs"/>
        </a:defRPr>
      </a:lvl2pPr>
      <a:lvl3pPr marL="640080" indent="-274320" algn="l" defTabSz="914400" rtl="0" eaLnBrk="1" latinLnBrk="0" hangingPunct="1">
        <a:lnSpc>
          <a:spcPct val="105000"/>
        </a:lnSpc>
        <a:spcBef>
          <a:spcPts val="600"/>
        </a:spcBef>
        <a:buClr>
          <a:schemeClr val="accent5"/>
        </a:buClr>
        <a:buFont typeface="Avenir Next LT Pro" panose="020B0504020202020204" pitchFamily="34" charset="0"/>
        <a:buChar char="+"/>
        <a:defRPr sz="2000" kern="1200">
          <a:solidFill>
            <a:schemeClr val="tx1"/>
          </a:solidFill>
          <a:latin typeface="+mn-lt"/>
          <a:ea typeface="+mn-ea"/>
          <a:cs typeface="+mn-cs"/>
        </a:defRPr>
      </a:lvl3pPr>
      <a:lvl4pPr marL="640080" indent="0" algn="l" defTabSz="914400" rtl="0" eaLnBrk="1" latinLnBrk="0" hangingPunct="1">
        <a:lnSpc>
          <a:spcPct val="105000"/>
        </a:lnSpc>
        <a:spcBef>
          <a:spcPts val="600"/>
        </a:spcBef>
        <a:buFontTx/>
        <a:buNone/>
        <a:defRPr sz="1800" i="1" kern="1200">
          <a:solidFill>
            <a:schemeClr val="tx1">
              <a:lumMod val="75000"/>
              <a:lumOff val="25000"/>
            </a:schemeClr>
          </a:solidFill>
          <a:latin typeface="+mn-lt"/>
          <a:ea typeface="+mn-ea"/>
          <a:cs typeface="+mn-cs"/>
        </a:defRPr>
      </a:lvl4pPr>
      <a:lvl5pPr marL="886968" indent="-274320" algn="l" defTabSz="914400" rtl="0" eaLnBrk="1" latinLnBrk="0" hangingPunct="1">
        <a:lnSpc>
          <a:spcPct val="105000"/>
        </a:lnSpc>
        <a:spcBef>
          <a:spcPts val="600"/>
        </a:spcBef>
        <a:buClr>
          <a:schemeClr val="accent5"/>
        </a:buClr>
        <a:buFont typeface="Avenir Next LT Pro" panose="020B05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7D85DEF7-8A17-404F-8613-F92932B7FF5D}"/>
              </a:ext>
            </a:extLst>
          </p:cNvPr>
          <p:cNvSpPr>
            <a:spLocks noGrp="1"/>
          </p:cNvSpPr>
          <p:nvPr>
            <p:ph type="title"/>
          </p:nvPr>
        </p:nvSpPr>
        <p:spPr>
          <a:xfrm>
            <a:off x="979487" y="2553757"/>
            <a:ext cx="8534400" cy="1507067"/>
          </a:xfrm>
        </p:spPr>
        <p:txBody>
          <a:bodyPr>
            <a:normAutofit/>
          </a:bodyPr>
          <a:lstStyle/>
          <a:p>
            <a:pPr algn="ctr"/>
            <a:r>
              <a:rPr lang="hu-HU" sz="1600" b="1" dirty="0">
                <a:solidFill>
                  <a:schemeClr val="bg1"/>
                </a:solidFill>
                <a:latin typeface="Tw Cen MT" panose="020B0602020104020603" pitchFamily="34" charset="-18"/>
                <a:cs typeface="Times New Roman" panose="02020603050405020304" pitchFamily="18" charset="0"/>
              </a:rPr>
              <a:t>GINOP-5.3.5-18-2019-00115</a:t>
            </a:r>
            <a:br>
              <a:rPr lang="hu-HU" b="1" dirty="0">
                <a:solidFill>
                  <a:schemeClr val="bg1"/>
                </a:solidFill>
                <a:latin typeface="Tw Cen MT" panose="020B0602020104020603" pitchFamily="34" charset="-18"/>
                <a:cs typeface="Times New Roman" panose="02020603050405020304" pitchFamily="18" charset="0"/>
              </a:rPr>
            </a:br>
            <a:r>
              <a:rPr lang="hu-HU" sz="1600" b="1" dirty="0">
                <a:solidFill>
                  <a:schemeClr val="bg1"/>
                </a:solidFill>
                <a:latin typeface="Tw Cen MT" panose="020B0602020104020603" pitchFamily="34" charset="-18"/>
                <a:cs typeface="Times New Roman" panose="02020603050405020304" pitchFamily="18" charset="0"/>
              </a:rPr>
              <a:t>A munkaerőhiány és az elöregedő társadalom okozta, az egészségügyi intézményeket érintő foglalkoztatási válsághelyzetek megelőzése és kezelése az ápoló képzés szintjeinek és hatásköreinek fejlesztésével</a:t>
            </a:r>
          </a:p>
        </p:txBody>
      </p:sp>
      <p:pic>
        <p:nvPicPr>
          <p:cNvPr id="4" name="Kép 3">
            <a:extLst>
              <a:ext uri="{FF2B5EF4-FFF2-40B4-BE49-F238E27FC236}">
                <a16:creationId xmlns:a16="http://schemas.microsoft.com/office/drawing/2014/main" id="{DE4384DD-F304-48D4-BED9-5B25415C095F}"/>
              </a:ext>
            </a:extLst>
          </p:cNvPr>
          <p:cNvPicPr/>
          <p:nvPr/>
        </p:nvPicPr>
        <p:blipFill>
          <a:blip r:embed="rId2" cstate="print">
            <a:extLst>
              <a:ext uri="{28A0092B-C50C-407E-A947-70E740481C1C}">
                <a14:useLocalDpi xmlns:a14="http://schemas.microsoft.com/office/drawing/2010/main" val="0"/>
              </a:ext>
            </a:extLst>
          </a:blip>
          <a:stretch>
            <a:fillRect/>
          </a:stretch>
        </p:blipFill>
        <p:spPr bwMode="auto">
          <a:xfrm>
            <a:off x="8896350" y="4371975"/>
            <a:ext cx="3295650" cy="2486025"/>
          </a:xfrm>
          <a:prstGeom prst="rect">
            <a:avLst/>
          </a:prstGeom>
          <a:noFill/>
          <a:ln>
            <a:noFill/>
          </a:ln>
          <a:extLst>
            <a:ext uri="{53640926-AAD7-44D8-BBD7-CCE9431645EC}">
              <a14:shadowObscured xmlns:a14="http://schemas.microsoft.com/office/drawing/2010/main"/>
            </a:ext>
          </a:extLst>
        </p:spPr>
      </p:pic>
      <p:pic>
        <p:nvPicPr>
          <p:cNvPr id="5" name="Tartalom helye 4">
            <a:extLst>
              <a:ext uri="{FF2B5EF4-FFF2-40B4-BE49-F238E27FC236}">
                <a16:creationId xmlns:a16="http://schemas.microsoft.com/office/drawing/2014/main" id="{F19B4F11-6F5D-43DF-8094-4143BC5532AD}"/>
              </a:ext>
            </a:extLst>
          </p:cNvPr>
          <p:cNvPicPr>
            <a:picLocks noGrp="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1" y="1"/>
            <a:ext cx="2495550" cy="895350"/>
          </a:xfrm>
          <a:prstGeom prst="rect">
            <a:avLst/>
          </a:prstGeom>
          <a:noFill/>
          <a:ln>
            <a:noFill/>
          </a:ln>
        </p:spPr>
      </p:pic>
    </p:spTree>
    <p:extLst>
      <p:ext uri="{BB962C8B-B14F-4D97-AF65-F5344CB8AC3E}">
        <p14:creationId xmlns:p14="http://schemas.microsoft.com/office/powerpoint/2010/main" val="11442228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71742F11-8E35-473C-A713-F63E651E36DC}"/>
              </a:ext>
            </a:extLst>
          </p:cNvPr>
          <p:cNvSpPr>
            <a:spLocks noGrp="1"/>
          </p:cNvSpPr>
          <p:nvPr>
            <p:ph type="title"/>
          </p:nvPr>
        </p:nvSpPr>
        <p:spPr>
          <a:xfrm>
            <a:off x="1216063" y="896467"/>
            <a:ext cx="9144000" cy="1344168"/>
          </a:xfrm>
        </p:spPr>
        <p:txBody>
          <a:bodyPr/>
          <a:lstStyle/>
          <a:p>
            <a:r>
              <a:rPr lang="hu-HU" dirty="0">
                <a:solidFill>
                  <a:schemeClr val="bg1"/>
                </a:solidFill>
                <a:latin typeface="Tw Cen MT" panose="020B0602020104020603" pitchFamily="34" charset="-18"/>
              </a:rPr>
              <a:t>Cselekvőképesség kérdése</a:t>
            </a:r>
          </a:p>
        </p:txBody>
      </p:sp>
      <p:sp>
        <p:nvSpPr>
          <p:cNvPr id="3" name="Tartalom helye 2">
            <a:extLst>
              <a:ext uri="{FF2B5EF4-FFF2-40B4-BE49-F238E27FC236}">
                <a16:creationId xmlns:a16="http://schemas.microsoft.com/office/drawing/2014/main" id="{4402BD56-3046-4153-82FD-5EAB3E134B58}"/>
              </a:ext>
            </a:extLst>
          </p:cNvPr>
          <p:cNvSpPr>
            <a:spLocks noGrp="1"/>
          </p:cNvSpPr>
          <p:nvPr>
            <p:ph idx="1"/>
          </p:nvPr>
        </p:nvSpPr>
        <p:spPr>
          <a:xfrm>
            <a:off x="860955" y="1728925"/>
            <a:ext cx="10253887" cy="4689629"/>
          </a:xfrm>
        </p:spPr>
        <p:txBody>
          <a:bodyPr>
            <a:normAutofit/>
          </a:bodyPr>
          <a:lstStyle/>
          <a:p>
            <a:pPr algn="just">
              <a:lnSpc>
                <a:spcPct val="90000"/>
              </a:lnSpc>
            </a:pPr>
            <a:r>
              <a:rPr lang="hu-HU" altLang="hu-HU" sz="2400" dirty="0">
                <a:solidFill>
                  <a:schemeClr val="bg1"/>
                </a:solidFill>
                <a:latin typeface="Tw Cen MT" panose="020B0602020104020603" pitchFamily="34" charset="-18"/>
              </a:rPr>
              <a:t>Cselekvőképes mindenki, akinek ezt a képességét törvény nem korlátozza vagy nem zárja ki. Aki cselekvőképes, maga köthet szerződést vagy tehet más jognyilatkozatot. A cselekvőképességet korlátozó megállapodás vagy az erről szóló lemondó nyilatkozat semmis.</a:t>
            </a:r>
          </a:p>
          <a:p>
            <a:pPr algn="just">
              <a:lnSpc>
                <a:spcPct val="90000"/>
              </a:lnSpc>
            </a:pPr>
            <a:r>
              <a:rPr lang="hu-HU" altLang="hu-HU" sz="2400" dirty="0">
                <a:solidFill>
                  <a:schemeClr val="bg1"/>
                </a:solidFill>
                <a:latin typeface="Tw Cen MT" panose="020B0602020104020603" pitchFamily="34" charset="-18"/>
              </a:rPr>
              <a:t>A cselekvőképesség az embernek az a joga, hogy saját akaratnyilvánításával, saját nevében szerezhet jogokat és vállalhat kötelezettségeket. Kizárólag azt az embert illeti meg, aki az ügyei viteléhez szükséges belátási képességgel rendelkezik, azaz akaratnyilatkozata kialakításában szellemi és testi fogyatékossága nem akadályozza.</a:t>
            </a:r>
          </a:p>
          <a:p>
            <a:pPr algn="just">
              <a:lnSpc>
                <a:spcPct val="90000"/>
              </a:lnSpc>
            </a:pPr>
            <a:r>
              <a:rPr lang="hu-HU" altLang="hu-HU" sz="2400" dirty="0">
                <a:solidFill>
                  <a:schemeClr val="bg1"/>
                </a:solidFill>
                <a:latin typeface="Tw Cen MT" panose="020B0602020104020603" pitchFamily="34" charset="-18"/>
              </a:rPr>
              <a:t>Különbséget lehet tenni a cselekvőképesség aktív és passzív oldala között.</a:t>
            </a:r>
          </a:p>
          <a:p>
            <a:pPr lvl="1" algn="just">
              <a:lnSpc>
                <a:spcPct val="90000"/>
              </a:lnSpc>
            </a:pPr>
            <a:r>
              <a:rPr lang="hu-HU" altLang="hu-HU" sz="2000" dirty="0">
                <a:solidFill>
                  <a:schemeClr val="bg1"/>
                </a:solidFill>
                <a:latin typeface="Tw Cen MT" panose="020B0602020104020603" pitchFamily="34" charset="-18"/>
              </a:rPr>
              <a:t>az </a:t>
            </a:r>
            <a:r>
              <a:rPr lang="hu-HU" altLang="hu-HU" sz="2000" b="1" i="1" dirty="0">
                <a:solidFill>
                  <a:schemeClr val="bg1"/>
                </a:solidFill>
                <a:latin typeface="Tw Cen MT" panose="020B0602020104020603" pitchFamily="34" charset="-18"/>
              </a:rPr>
              <a:t>aktív</a:t>
            </a:r>
            <a:r>
              <a:rPr lang="hu-HU" altLang="hu-HU" sz="2000" dirty="0">
                <a:solidFill>
                  <a:schemeClr val="bg1"/>
                </a:solidFill>
                <a:latin typeface="Tw Cen MT" panose="020B0602020104020603" pitchFamily="34" charset="-18"/>
              </a:rPr>
              <a:t> cselekvőképesség azt jelenti, hogy az ember saját maga köthet szerződéseket, vagy tehet egyéb jognyilatkozatokat</a:t>
            </a:r>
          </a:p>
          <a:p>
            <a:pPr lvl="1" algn="just">
              <a:lnSpc>
                <a:spcPct val="90000"/>
              </a:lnSpc>
            </a:pPr>
            <a:r>
              <a:rPr lang="hu-HU" altLang="hu-HU" sz="2000" dirty="0">
                <a:solidFill>
                  <a:schemeClr val="bg1"/>
                </a:solidFill>
                <a:latin typeface="Tw Cen MT" panose="020B0602020104020603" pitchFamily="34" charset="-18"/>
              </a:rPr>
              <a:t>a </a:t>
            </a:r>
            <a:r>
              <a:rPr lang="hu-HU" altLang="hu-HU" sz="2000" b="1" i="1" dirty="0">
                <a:solidFill>
                  <a:schemeClr val="bg1"/>
                </a:solidFill>
                <a:latin typeface="Tw Cen MT" panose="020B0602020104020603" pitchFamily="34" charset="-18"/>
              </a:rPr>
              <a:t>passzív </a:t>
            </a:r>
            <a:r>
              <a:rPr lang="hu-HU" altLang="hu-HU" sz="2000" dirty="0">
                <a:solidFill>
                  <a:schemeClr val="bg1"/>
                </a:solidFill>
                <a:latin typeface="Tw Cen MT" panose="020B0602020104020603" pitchFamily="34" charset="-18"/>
              </a:rPr>
              <a:t>cselekvőképesség a jognyilatkozatok érvényes elfogadásának képességét jelenti.</a:t>
            </a:r>
          </a:p>
          <a:p>
            <a:endParaRPr lang="hu-HU" dirty="0"/>
          </a:p>
        </p:txBody>
      </p:sp>
    </p:spTree>
    <p:extLst>
      <p:ext uri="{BB962C8B-B14F-4D97-AF65-F5344CB8AC3E}">
        <p14:creationId xmlns:p14="http://schemas.microsoft.com/office/powerpoint/2010/main" val="41727177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artalom helye 2">
            <a:extLst>
              <a:ext uri="{FF2B5EF4-FFF2-40B4-BE49-F238E27FC236}">
                <a16:creationId xmlns:a16="http://schemas.microsoft.com/office/drawing/2014/main" id="{D30A0897-270D-45FF-B6BC-9B7CC44943B3}"/>
              </a:ext>
            </a:extLst>
          </p:cNvPr>
          <p:cNvSpPr>
            <a:spLocks noGrp="1"/>
          </p:cNvSpPr>
          <p:nvPr>
            <p:ph idx="1"/>
          </p:nvPr>
        </p:nvSpPr>
        <p:spPr>
          <a:xfrm>
            <a:off x="923100" y="1127464"/>
            <a:ext cx="9144000" cy="4651988"/>
          </a:xfrm>
        </p:spPr>
        <p:txBody>
          <a:bodyPr>
            <a:normAutofit fontScale="92500" lnSpcReduction="10000"/>
          </a:bodyPr>
          <a:lstStyle/>
          <a:p>
            <a:pPr>
              <a:lnSpc>
                <a:spcPct val="80000"/>
              </a:lnSpc>
            </a:pPr>
            <a:r>
              <a:rPr lang="hu-HU" altLang="hu-HU" sz="2000" b="1" i="1" dirty="0">
                <a:solidFill>
                  <a:schemeClr val="bg1"/>
                </a:solidFill>
                <a:latin typeface="Tw Cen MT" panose="020B0602020104020603" pitchFamily="34" charset="-18"/>
              </a:rPr>
              <a:t>Kiskor</a:t>
            </a:r>
            <a:r>
              <a:rPr lang="hu-HU" altLang="hu-HU" sz="2000" dirty="0">
                <a:solidFill>
                  <a:schemeClr val="bg1"/>
                </a:solidFill>
                <a:latin typeface="Tw Cen MT" panose="020B0602020104020603" pitchFamily="34" charset="-18"/>
              </a:rPr>
              <a:t>ú aki a tizennyolcadik életévét még nem töltötte be, kivéve ha gyámhatósági engedéllyel házasságot kötött.</a:t>
            </a:r>
          </a:p>
          <a:p>
            <a:pPr>
              <a:lnSpc>
                <a:spcPct val="80000"/>
              </a:lnSpc>
            </a:pPr>
            <a:endParaRPr lang="hu-HU" altLang="hu-HU" sz="2000" b="1" i="1" dirty="0">
              <a:solidFill>
                <a:schemeClr val="bg1"/>
              </a:solidFill>
              <a:latin typeface="Tw Cen MT" panose="020B0602020104020603" pitchFamily="34" charset="-18"/>
            </a:endParaRPr>
          </a:p>
          <a:p>
            <a:pPr>
              <a:lnSpc>
                <a:spcPct val="80000"/>
              </a:lnSpc>
            </a:pPr>
            <a:r>
              <a:rPr lang="hu-HU" altLang="hu-HU" sz="2000" b="1" i="1" dirty="0">
                <a:solidFill>
                  <a:schemeClr val="bg1"/>
                </a:solidFill>
                <a:latin typeface="Tw Cen MT" panose="020B0602020104020603" pitchFamily="34" charset="-18"/>
              </a:rPr>
              <a:t>Korlátozottan cselekvőképes</a:t>
            </a:r>
            <a:r>
              <a:rPr lang="hu-HU" altLang="hu-HU" sz="2000" dirty="0">
                <a:solidFill>
                  <a:schemeClr val="bg1"/>
                </a:solidFill>
                <a:latin typeface="Tw Cen MT" panose="020B0602020104020603" pitchFamily="34" charset="-18"/>
              </a:rPr>
              <a:t> </a:t>
            </a:r>
            <a:r>
              <a:rPr lang="hu-HU" altLang="hu-HU" sz="2000" b="1" i="1" dirty="0">
                <a:solidFill>
                  <a:schemeClr val="bg1"/>
                </a:solidFill>
                <a:latin typeface="Tw Cen MT" panose="020B0602020104020603" pitchFamily="34" charset="-18"/>
              </a:rPr>
              <a:t>kiskorú</a:t>
            </a:r>
            <a:r>
              <a:rPr lang="hu-HU" altLang="hu-HU" sz="2000" dirty="0">
                <a:solidFill>
                  <a:schemeClr val="bg1"/>
                </a:solidFill>
                <a:latin typeface="Tw Cen MT" panose="020B0602020104020603" pitchFamily="34" charset="-18"/>
              </a:rPr>
              <a:t> az a gyermek, aki a tizennegyedik életévét már betöltötte és nem cselekvőképtelen. Az ilyen kiskorú nyilatkozatainak érvényességéhez- a kivételektől eltekintve- törvényes képviselőjének beleegyezése vagy utólagos jóváhagyása szükséges.</a:t>
            </a:r>
          </a:p>
          <a:p>
            <a:pPr>
              <a:lnSpc>
                <a:spcPct val="80000"/>
              </a:lnSpc>
            </a:pPr>
            <a:r>
              <a:rPr lang="hu-HU" altLang="hu-HU" sz="2000" dirty="0">
                <a:solidFill>
                  <a:schemeClr val="bg1"/>
                </a:solidFill>
                <a:latin typeface="Tw Cen MT" panose="020B0602020104020603" pitchFamily="34" charset="-18"/>
              </a:rPr>
              <a:t>Törvényes képviselőjének közreműködése nélkül is tehet  személyes jellegű jognyilatkozatot:</a:t>
            </a:r>
          </a:p>
          <a:p>
            <a:pPr lvl="1">
              <a:lnSpc>
                <a:spcPct val="80000"/>
              </a:lnSpc>
            </a:pPr>
            <a:r>
              <a:rPr lang="hu-HU" altLang="hu-HU" sz="1800" dirty="0">
                <a:solidFill>
                  <a:schemeClr val="bg1"/>
                </a:solidFill>
                <a:latin typeface="Tw Cen MT" panose="020B0602020104020603" pitchFamily="34" charset="-18"/>
              </a:rPr>
              <a:t>megkötheti a mindennapi élet szükségleteinek fedezése körébe tartozó kisebb jelentőségű szerződéseket,</a:t>
            </a:r>
          </a:p>
          <a:p>
            <a:pPr lvl="1">
              <a:lnSpc>
                <a:spcPct val="80000"/>
              </a:lnSpc>
            </a:pPr>
            <a:r>
              <a:rPr lang="hu-HU" altLang="hu-HU" sz="1800" dirty="0">
                <a:solidFill>
                  <a:schemeClr val="bg1"/>
                </a:solidFill>
                <a:latin typeface="Tw Cen MT" panose="020B0602020104020603" pitchFamily="34" charset="-18"/>
              </a:rPr>
              <a:t>rendelkezik munkájával szerzett keresményével, annak összegéig arra kötelezettséget vállalhat,</a:t>
            </a:r>
          </a:p>
          <a:p>
            <a:pPr lvl="1">
              <a:lnSpc>
                <a:spcPct val="80000"/>
              </a:lnSpc>
            </a:pPr>
            <a:r>
              <a:rPr lang="hu-HU" altLang="hu-HU" sz="1800" dirty="0">
                <a:solidFill>
                  <a:schemeClr val="bg1"/>
                </a:solidFill>
                <a:latin typeface="Tw Cen MT" panose="020B0602020104020603" pitchFamily="34" charset="-18"/>
              </a:rPr>
              <a:t>megköthet olyan szerződéseket, amelyekkel kizárólag előnyt szerez.</a:t>
            </a:r>
          </a:p>
          <a:p>
            <a:pPr lvl="1">
              <a:lnSpc>
                <a:spcPct val="80000"/>
              </a:lnSpc>
            </a:pPr>
            <a:endParaRPr lang="hu-HU" altLang="hu-HU" sz="1800" b="1" i="1" dirty="0">
              <a:solidFill>
                <a:schemeClr val="bg1"/>
              </a:solidFill>
              <a:latin typeface="Tw Cen MT" panose="020B0602020104020603" pitchFamily="34" charset="-18"/>
            </a:endParaRPr>
          </a:p>
          <a:p>
            <a:pPr>
              <a:lnSpc>
                <a:spcPct val="80000"/>
              </a:lnSpc>
            </a:pPr>
            <a:r>
              <a:rPr lang="hu-HU" altLang="hu-HU" sz="2000" b="1" i="1" dirty="0">
                <a:solidFill>
                  <a:schemeClr val="bg1"/>
                </a:solidFill>
                <a:latin typeface="Tw Cen MT" panose="020B0602020104020603" pitchFamily="34" charset="-18"/>
              </a:rPr>
              <a:t>Cselekvőképtelen kiskorú: </a:t>
            </a:r>
            <a:r>
              <a:rPr lang="hu-HU" altLang="hu-HU" sz="2000" dirty="0">
                <a:solidFill>
                  <a:schemeClr val="bg1"/>
                </a:solidFill>
                <a:latin typeface="Tw Cen MT" panose="020B0602020104020603" pitchFamily="34" charset="-18"/>
              </a:rPr>
              <a:t>az a gyermek, aki tizennegyedik életévét még nem töltötte be. Cselekvőképtelen az a kiskorú is, aki a tizennegyedik életévét már betöltötte, és akit a bíróság cselekvőképességet kizáró gondnokság alá helyezett. Az ilyen kiskorú jognyilatkozata semmis, nevében a törvényes képviselője jár el.</a:t>
            </a:r>
          </a:p>
          <a:p>
            <a:endParaRPr lang="hu-HU" dirty="0"/>
          </a:p>
        </p:txBody>
      </p:sp>
    </p:spTree>
    <p:extLst>
      <p:ext uri="{BB962C8B-B14F-4D97-AF65-F5344CB8AC3E}">
        <p14:creationId xmlns:p14="http://schemas.microsoft.com/office/powerpoint/2010/main" val="41077021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artalom helye 2">
            <a:extLst>
              <a:ext uri="{FF2B5EF4-FFF2-40B4-BE49-F238E27FC236}">
                <a16:creationId xmlns:a16="http://schemas.microsoft.com/office/drawing/2014/main" id="{676C4222-88E9-4063-B87F-8321808EBFB7}"/>
              </a:ext>
            </a:extLst>
          </p:cNvPr>
          <p:cNvSpPr>
            <a:spLocks noGrp="1"/>
          </p:cNvSpPr>
          <p:nvPr>
            <p:ph idx="1"/>
          </p:nvPr>
        </p:nvSpPr>
        <p:spPr>
          <a:xfrm>
            <a:off x="1517904" y="1207363"/>
            <a:ext cx="9144000" cy="4891685"/>
          </a:xfrm>
        </p:spPr>
        <p:txBody>
          <a:bodyPr>
            <a:normAutofit fontScale="92500" lnSpcReduction="20000"/>
          </a:bodyPr>
          <a:lstStyle/>
          <a:p>
            <a:pPr algn="just">
              <a:lnSpc>
                <a:spcPct val="90000"/>
              </a:lnSpc>
            </a:pPr>
            <a:r>
              <a:rPr lang="hu-HU" altLang="hu-HU" sz="2800" b="1" i="1" dirty="0">
                <a:solidFill>
                  <a:schemeClr val="bg1"/>
                </a:solidFill>
                <a:latin typeface="Tw Cen MT" panose="020B0602020104020603" pitchFamily="34" charset="-18"/>
              </a:rPr>
              <a:t>Korlátozottan cselekvőképességű nagykorú:</a:t>
            </a:r>
            <a:r>
              <a:rPr lang="hu-HU" altLang="hu-HU" sz="2800" b="1" dirty="0">
                <a:solidFill>
                  <a:schemeClr val="bg1"/>
                </a:solidFill>
                <a:latin typeface="Tw Cen MT" panose="020B0602020104020603" pitchFamily="34" charset="-18"/>
              </a:rPr>
              <a:t> </a:t>
            </a:r>
            <a:r>
              <a:rPr lang="hu-HU" altLang="hu-HU" sz="2800" dirty="0">
                <a:solidFill>
                  <a:schemeClr val="bg1"/>
                </a:solidFill>
                <a:latin typeface="Tw Cen MT" panose="020B0602020104020603" pitchFamily="34" charset="-18"/>
              </a:rPr>
              <a:t>az a személy, akit a bíróság ilyen hatállyal gondnokság alá helyezett. Cselekvőképességet korlátozó gondokság alá a bíróság azt a nagykorú személyt helyezi, akinek az ügyei viteléhez szükséges belátási képessége pszichés állapota, szellemi fogyatkozása vagy szenvedélybetegsége miatt általános jelleggel, illetve egyes ügycsoportok tekintetében tartósan vagy időszakonként visszatérően nagymértékben csökkent</a:t>
            </a:r>
          </a:p>
          <a:p>
            <a:pPr algn="just">
              <a:lnSpc>
                <a:spcPct val="90000"/>
              </a:lnSpc>
            </a:pPr>
            <a:endParaRPr lang="hu-HU" altLang="hu-HU" sz="2800" b="1" i="1" dirty="0">
              <a:solidFill>
                <a:schemeClr val="bg1"/>
              </a:solidFill>
              <a:latin typeface="Tw Cen MT" panose="020B0602020104020603" pitchFamily="34" charset="-18"/>
            </a:endParaRPr>
          </a:p>
          <a:p>
            <a:pPr algn="just">
              <a:lnSpc>
                <a:spcPct val="90000"/>
              </a:lnSpc>
            </a:pPr>
            <a:r>
              <a:rPr lang="hu-HU" altLang="hu-HU" sz="2800" b="1" i="1" dirty="0">
                <a:solidFill>
                  <a:schemeClr val="bg1"/>
                </a:solidFill>
                <a:latin typeface="Tw Cen MT" panose="020B0602020104020603" pitchFamily="34" charset="-18"/>
              </a:rPr>
              <a:t>Cselekvőképtelen nagykorú</a:t>
            </a:r>
            <a:r>
              <a:rPr lang="hu-HU" altLang="hu-HU" sz="2800" dirty="0">
                <a:solidFill>
                  <a:schemeClr val="bg1"/>
                </a:solidFill>
                <a:latin typeface="Tw Cen MT" panose="020B0602020104020603" pitchFamily="34" charset="-18"/>
              </a:rPr>
              <a:t> az a személy, akit a bíróság cselekvőképességet kizáró gondnokság alá helyezett. Cselekvőképességet kizáró gondnokság alá a bíróság azt a nagykorú személyt helyezi, akinek ügyei viteléhez szükséges belátási képessége- pszichés állapota vagy szellemi fogyatkozása miatt-tartósan teljes mértékben hiányzik.</a:t>
            </a:r>
          </a:p>
          <a:p>
            <a:endParaRPr lang="hu-HU" dirty="0"/>
          </a:p>
        </p:txBody>
      </p:sp>
    </p:spTree>
    <p:extLst>
      <p:ext uri="{BB962C8B-B14F-4D97-AF65-F5344CB8AC3E}">
        <p14:creationId xmlns:p14="http://schemas.microsoft.com/office/powerpoint/2010/main" val="37811142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9B45BA4C-9B54-4496-821F-9E0985CA98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venir Next LT Pro"/>
              <a:ea typeface="+mn-ea"/>
              <a:cs typeface="+mn-cs"/>
            </a:endParaRPr>
          </a:p>
        </p:txBody>
      </p:sp>
      <p:sp>
        <p:nvSpPr>
          <p:cNvPr id="11" name="Rectangle 10">
            <a:extLst>
              <a:ext uri="{FF2B5EF4-FFF2-40B4-BE49-F238E27FC236}">
                <a16:creationId xmlns:a16="http://schemas.microsoft.com/office/drawing/2014/main" id="{85E1BB9D-FAFF-4C3E-9E44-13F8FBABCD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6858000"/>
          </a:xfrm>
          <a:prstGeom prst="rect">
            <a:avLst/>
          </a:prstGeom>
          <a:gradFill flip="none" rotWithShape="1">
            <a:gsLst>
              <a:gs pos="10000">
                <a:schemeClr val="accent5"/>
              </a:gs>
              <a:gs pos="90000">
                <a:schemeClr val="accent1"/>
              </a:gs>
              <a:gs pos="70000">
                <a:schemeClr val="accent2"/>
              </a:gs>
              <a:gs pos="30000">
                <a:schemeClr val="accent4"/>
              </a:gs>
              <a:gs pos="50000">
                <a:schemeClr val="accent3">
                  <a:lumMod val="60000"/>
                  <a:lumOff val="40000"/>
                </a:schemeClr>
              </a:gs>
            </a:gsLst>
            <a:lin ang="7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venir Next LT Pro"/>
              <a:ea typeface="+mn-ea"/>
              <a:cs typeface="+mn-cs"/>
            </a:endParaRPr>
          </a:p>
        </p:txBody>
      </p:sp>
      <p:sp useBgFill="1">
        <p:nvSpPr>
          <p:cNvPr id="13" name="Freeform: Shape 12">
            <a:extLst>
              <a:ext uri="{FF2B5EF4-FFF2-40B4-BE49-F238E27FC236}">
                <a16:creationId xmlns:a16="http://schemas.microsoft.com/office/drawing/2014/main" id="{A8DDC302-DBEC-4742-B54B-5E9AAFE969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1430001" cy="6858000"/>
          </a:xfrm>
          <a:custGeom>
            <a:avLst/>
            <a:gdLst>
              <a:gd name="connsiteX0" fmla="*/ 0 w 11430001"/>
              <a:gd name="connsiteY0" fmla="*/ 0 h 6858000"/>
              <a:gd name="connsiteX1" fmla="*/ 5330522 w 11430001"/>
              <a:gd name="connsiteY1" fmla="*/ 0 h 6858000"/>
              <a:gd name="connsiteX2" fmla="*/ 5334002 w 11430001"/>
              <a:gd name="connsiteY2" fmla="*/ 0 h 6858000"/>
              <a:gd name="connsiteX3" fmla="*/ 5334002 w 11430001"/>
              <a:gd name="connsiteY3" fmla="*/ 762270 h 6858000"/>
              <a:gd name="connsiteX4" fmla="*/ 11430001 w 11430001"/>
              <a:gd name="connsiteY4" fmla="*/ 762270 h 6858000"/>
              <a:gd name="connsiteX5" fmla="*/ 11430001 w 11430001"/>
              <a:gd name="connsiteY5" fmla="*/ 6094807 h 6858000"/>
              <a:gd name="connsiteX6" fmla="*/ 5330522 w 11430001"/>
              <a:gd name="connsiteY6" fmla="*/ 6094807 h 6858000"/>
              <a:gd name="connsiteX7" fmla="*/ 5330522 w 11430001"/>
              <a:gd name="connsiteY7" fmla="*/ 6858000 h 6858000"/>
              <a:gd name="connsiteX8" fmla="*/ 0 w 11430001"/>
              <a:gd name="connsiteY8" fmla="*/ 6858000 h 6858000"/>
              <a:gd name="connsiteX9" fmla="*/ 0 w 11430001"/>
              <a:gd name="connsiteY9" fmla="*/ 609480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430001" h="6858000">
                <a:moveTo>
                  <a:pt x="0" y="0"/>
                </a:moveTo>
                <a:lnTo>
                  <a:pt x="5330522" y="0"/>
                </a:lnTo>
                <a:lnTo>
                  <a:pt x="5334002" y="0"/>
                </a:lnTo>
                <a:lnTo>
                  <a:pt x="5334002" y="762270"/>
                </a:lnTo>
                <a:lnTo>
                  <a:pt x="11430001" y="762270"/>
                </a:lnTo>
                <a:lnTo>
                  <a:pt x="11430001" y="6094807"/>
                </a:lnTo>
                <a:lnTo>
                  <a:pt x="5330522" y="6094807"/>
                </a:lnTo>
                <a:lnTo>
                  <a:pt x="5330522" y="6858000"/>
                </a:lnTo>
                <a:lnTo>
                  <a:pt x="0" y="6858000"/>
                </a:lnTo>
                <a:lnTo>
                  <a:pt x="0" y="6094807"/>
                </a:lnTo>
                <a:close/>
              </a:path>
            </a:pathLst>
          </a:custGeom>
          <a:ln w="762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venir Next LT Pro"/>
              <a:ea typeface="+mn-ea"/>
              <a:cs typeface="+mn-cs"/>
            </a:endParaRPr>
          </a:p>
        </p:txBody>
      </p:sp>
      <p:sp>
        <p:nvSpPr>
          <p:cNvPr id="2" name="Cím 1">
            <a:extLst>
              <a:ext uri="{FF2B5EF4-FFF2-40B4-BE49-F238E27FC236}">
                <a16:creationId xmlns:a16="http://schemas.microsoft.com/office/drawing/2014/main" id="{39708B41-11CA-47CF-B573-31D75638472C}"/>
              </a:ext>
            </a:extLst>
          </p:cNvPr>
          <p:cNvSpPr>
            <a:spLocks noGrp="1"/>
          </p:cNvSpPr>
          <p:nvPr>
            <p:ph type="ctrTitle"/>
          </p:nvPr>
        </p:nvSpPr>
        <p:spPr>
          <a:xfrm>
            <a:off x="6082616" y="1517904"/>
            <a:ext cx="4579288" cy="2796945"/>
          </a:xfrm>
        </p:spPr>
        <p:txBody>
          <a:bodyPr>
            <a:normAutofit/>
          </a:bodyPr>
          <a:lstStyle/>
          <a:p>
            <a:pPr algn="l"/>
            <a:r>
              <a:rPr lang="hu-HU" sz="3300" dirty="0">
                <a:solidFill>
                  <a:schemeClr val="bg1"/>
                </a:solidFill>
                <a:latin typeface="Tw Cen MT" panose="020B0602020104020603" pitchFamily="34" charset="-18"/>
              </a:rPr>
              <a:t>Az etika és jog sajátosságai az egészségügyi ellátásban</a:t>
            </a:r>
          </a:p>
        </p:txBody>
      </p:sp>
      <p:sp>
        <p:nvSpPr>
          <p:cNvPr id="3" name="Alcím 2">
            <a:extLst>
              <a:ext uri="{FF2B5EF4-FFF2-40B4-BE49-F238E27FC236}">
                <a16:creationId xmlns:a16="http://schemas.microsoft.com/office/drawing/2014/main" id="{7A9417C7-B88F-4982-9BD9-DA7A6745C1E0}"/>
              </a:ext>
            </a:extLst>
          </p:cNvPr>
          <p:cNvSpPr>
            <a:spLocks noGrp="1"/>
          </p:cNvSpPr>
          <p:nvPr>
            <p:ph type="subTitle" idx="1"/>
          </p:nvPr>
        </p:nvSpPr>
        <p:spPr>
          <a:xfrm>
            <a:off x="6082616" y="4570807"/>
            <a:ext cx="4579288" cy="942889"/>
          </a:xfrm>
        </p:spPr>
        <p:txBody>
          <a:bodyPr>
            <a:normAutofit/>
          </a:bodyPr>
          <a:lstStyle/>
          <a:p>
            <a:pPr algn="l"/>
            <a:r>
              <a:rPr lang="hu-HU" dirty="0">
                <a:solidFill>
                  <a:schemeClr val="bg1"/>
                </a:solidFill>
                <a:latin typeface="Tw Cen MT" panose="020B0602020104020603" pitchFamily="34" charset="-18"/>
              </a:rPr>
              <a:t>Magyarország Alaptörvénye</a:t>
            </a:r>
          </a:p>
        </p:txBody>
      </p:sp>
      <p:pic>
        <p:nvPicPr>
          <p:cNvPr id="4" name="Picture 3">
            <a:extLst>
              <a:ext uri="{FF2B5EF4-FFF2-40B4-BE49-F238E27FC236}">
                <a16:creationId xmlns:a16="http://schemas.microsoft.com/office/drawing/2014/main" id="{8C369B75-2925-42D3-B141-D819BA739188}"/>
              </a:ext>
            </a:extLst>
          </p:cNvPr>
          <p:cNvPicPr>
            <a:picLocks noChangeAspect="1"/>
          </p:cNvPicPr>
          <p:nvPr/>
        </p:nvPicPr>
        <p:blipFill rotWithShape="1">
          <a:blip r:embed="rId2"/>
          <a:srcRect l="12180" r="20921"/>
          <a:stretch/>
        </p:blipFill>
        <p:spPr>
          <a:xfrm>
            <a:off x="20" y="758953"/>
            <a:ext cx="5327883" cy="5335854"/>
          </a:xfrm>
          <a:prstGeom prst="rect">
            <a:avLst/>
          </a:prstGeom>
        </p:spPr>
      </p:pic>
    </p:spTree>
    <p:extLst>
      <p:ext uri="{BB962C8B-B14F-4D97-AF65-F5344CB8AC3E}">
        <p14:creationId xmlns:p14="http://schemas.microsoft.com/office/powerpoint/2010/main" val="11874102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CEBE7D27-5AE7-4B68-9FC5-BC87569F5CAE}"/>
              </a:ext>
            </a:extLst>
          </p:cNvPr>
          <p:cNvSpPr>
            <a:spLocks noGrp="1"/>
          </p:cNvSpPr>
          <p:nvPr>
            <p:ph type="title"/>
          </p:nvPr>
        </p:nvSpPr>
        <p:spPr>
          <a:xfrm>
            <a:off x="1136164" y="1029632"/>
            <a:ext cx="9144000" cy="1344168"/>
          </a:xfrm>
        </p:spPr>
        <p:txBody>
          <a:bodyPr>
            <a:normAutofit/>
          </a:bodyPr>
          <a:lstStyle/>
          <a:p>
            <a:r>
              <a:rPr lang="hu-HU" sz="3600" dirty="0">
                <a:solidFill>
                  <a:schemeClr val="bg1"/>
                </a:solidFill>
                <a:latin typeface="Tw Cen MT" panose="020B0602020104020603" pitchFamily="34" charset="-18"/>
              </a:rPr>
              <a:t>Összefoglaló</a:t>
            </a:r>
          </a:p>
        </p:txBody>
      </p:sp>
      <p:sp>
        <p:nvSpPr>
          <p:cNvPr id="3" name="Tartalom helye 2">
            <a:extLst>
              <a:ext uri="{FF2B5EF4-FFF2-40B4-BE49-F238E27FC236}">
                <a16:creationId xmlns:a16="http://schemas.microsoft.com/office/drawing/2014/main" id="{BFA37B5B-7F43-4F53-982F-5F6CBEA0F021}"/>
              </a:ext>
            </a:extLst>
          </p:cNvPr>
          <p:cNvSpPr>
            <a:spLocks noGrp="1"/>
          </p:cNvSpPr>
          <p:nvPr>
            <p:ph idx="1"/>
          </p:nvPr>
        </p:nvSpPr>
        <p:spPr>
          <a:xfrm>
            <a:off x="825444" y="1782191"/>
            <a:ext cx="10466951" cy="4600853"/>
          </a:xfrm>
        </p:spPr>
        <p:txBody>
          <a:bodyPr>
            <a:normAutofit fontScale="77500" lnSpcReduction="20000"/>
          </a:bodyPr>
          <a:lstStyle/>
          <a:p>
            <a:r>
              <a:rPr lang="hu-HU" altLang="hu-HU" sz="2800" dirty="0">
                <a:solidFill>
                  <a:schemeClr val="bg1"/>
                </a:solidFill>
                <a:latin typeface="Tw Cen MT" panose="020B0602020104020603" pitchFamily="34" charset="-18"/>
              </a:rPr>
              <a:t>Magyarország független, demokratikus jogállam, államformája köztársaság.</a:t>
            </a:r>
          </a:p>
          <a:p>
            <a:pPr>
              <a:lnSpc>
                <a:spcPct val="80000"/>
              </a:lnSpc>
            </a:pPr>
            <a:r>
              <a:rPr lang="hu-HU" altLang="hu-HU" sz="2800" dirty="0">
                <a:solidFill>
                  <a:schemeClr val="bg1"/>
                </a:solidFill>
                <a:latin typeface="Tw Cen MT" panose="020B0602020104020603" pitchFamily="34" charset="-18"/>
              </a:rPr>
              <a:t>A magyar állam működése a hatalom megosztásának elvén alapszik. Senkinek a tevékenysége nem irányulhat a hatalom erőszakos megszerzésére vagy gyakorlására, illetve kizárólagos birtoklására. Az ilyen törekvésekkel szemben törvényes úton mindenki jogosult és köteles fellépni.</a:t>
            </a:r>
          </a:p>
          <a:p>
            <a:pPr>
              <a:lnSpc>
                <a:spcPct val="80000"/>
              </a:lnSpc>
            </a:pPr>
            <a:r>
              <a:rPr lang="hu-HU" altLang="hu-HU" sz="2800" dirty="0">
                <a:solidFill>
                  <a:schemeClr val="bg1"/>
                </a:solidFill>
                <a:latin typeface="Tw Cen MT" panose="020B0602020104020603" pitchFamily="34" charset="-18"/>
              </a:rPr>
              <a:t>Az Alaptörvény és a jogszabályok érvényre juttatása érdekében kényszer alkalmazására az állam jogosult.</a:t>
            </a:r>
          </a:p>
          <a:p>
            <a:pPr>
              <a:lnSpc>
                <a:spcPct val="80000"/>
              </a:lnSpc>
            </a:pPr>
            <a:r>
              <a:rPr lang="hu-HU" altLang="hu-HU" sz="2800" dirty="0">
                <a:solidFill>
                  <a:schemeClr val="bg1"/>
                </a:solidFill>
                <a:latin typeface="Tw Cen MT" panose="020B0602020104020603" pitchFamily="34" charset="-18"/>
              </a:rPr>
              <a:t>Születésével a magyar állampolgár gyermeke magyar állampolgár. Senkit nem lehet születéssel keletkezett vagy jogszerűen szerzett magyar állampolgárságától megfosztani.</a:t>
            </a:r>
          </a:p>
          <a:p>
            <a:pPr>
              <a:lnSpc>
                <a:spcPct val="80000"/>
              </a:lnSpc>
            </a:pPr>
            <a:r>
              <a:rPr lang="hu-HU" altLang="hu-HU" sz="2800" dirty="0">
                <a:solidFill>
                  <a:schemeClr val="bg1"/>
                </a:solidFill>
                <a:latin typeface="Tw Cen MT" panose="020B0602020104020603" pitchFamily="34" charset="-18"/>
              </a:rPr>
              <a:t>Magyarország gazdasága az értékteremtő munkán és a vállalkozás szabadságán alapszik. Magyarország biztosítja a tisztességes gazdasági verseny feltételeit, fellép az erőfölénnyel való visszaéléssel szemben, és védi a fogyasztók jogait.</a:t>
            </a:r>
          </a:p>
          <a:p>
            <a:pPr>
              <a:lnSpc>
                <a:spcPct val="80000"/>
              </a:lnSpc>
            </a:pPr>
            <a:r>
              <a:rPr lang="hu-HU" altLang="hu-HU" sz="2800" dirty="0">
                <a:solidFill>
                  <a:schemeClr val="bg1"/>
                </a:solidFill>
                <a:latin typeface="Tw Cen MT" panose="020B0602020104020603" pitchFamily="34" charset="-18"/>
              </a:rPr>
              <a:t>Magyarország a kiegyensúlyozott, átlátható és fenntartható költségvetési gazdálkodás elvét érvényesíti. </a:t>
            </a:r>
          </a:p>
          <a:p>
            <a:pPr>
              <a:lnSpc>
                <a:spcPct val="80000"/>
              </a:lnSpc>
            </a:pPr>
            <a:r>
              <a:rPr lang="hu-HU" altLang="hu-HU" sz="2800" dirty="0">
                <a:solidFill>
                  <a:schemeClr val="bg1"/>
                </a:solidFill>
                <a:latin typeface="Tw Cen MT" panose="020B0602020104020603" pitchFamily="34" charset="-18"/>
              </a:rPr>
              <a:t>Mindenki felelős önmagáért, képességei és lehetőségei szerint köteles az állami és közösségi feladatok ellátásához hozzájárulni.</a:t>
            </a:r>
          </a:p>
          <a:p>
            <a:endParaRPr lang="hu-HU" dirty="0"/>
          </a:p>
        </p:txBody>
      </p:sp>
    </p:spTree>
    <p:extLst>
      <p:ext uri="{BB962C8B-B14F-4D97-AF65-F5344CB8AC3E}">
        <p14:creationId xmlns:p14="http://schemas.microsoft.com/office/powerpoint/2010/main" val="6873265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9B2F1A10-F5C0-4EBD-800F-770D9311B86F}"/>
              </a:ext>
            </a:extLst>
          </p:cNvPr>
          <p:cNvSpPr>
            <a:spLocks noGrp="1"/>
          </p:cNvSpPr>
          <p:nvPr>
            <p:ph type="title"/>
          </p:nvPr>
        </p:nvSpPr>
        <p:spPr>
          <a:xfrm>
            <a:off x="967488" y="949733"/>
            <a:ext cx="9144000" cy="1344168"/>
          </a:xfrm>
        </p:spPr>
        <p:txBody>
          <a:bodyPr/>
          <a:lstStyle/>
          <a:p>
            <a:r>
              <a:rPr lang="hu-HU" dirty="0">
                <a:solidFill>
                  <a:schemeClr val="bg1"/>
                </a:solidFill>
                <a:latin typeface="Tw Cen MT" panose="020B0602020104020603" pitchFamily="34" charset="-18"/>
              </a:rPr>
              <a:t>Az Országgyűlés</a:t>
            </a:r>
          </a:p>
        </p:txBody>
      </p:sp>
      <p:sp>
        <p:nvSpPr>
          <p:cNvPr id="3" name="Tartalom helye 2">
            <a:extLst>
              <a:ext uri="{FF2B5EF4-FFF2-40B4-BE49-F238E27FC236}">
                <a16:creationId xmlns:a16="http://schemas.microsoft.com/office/drawing/2014/main" id="{E9DD4AB9-457B-4921-9170-978AE8E19ED2}"/>
              </a:ext>
            </a:extLst>
          </p:cNvPr>
          <p:cNvSpPr>
            <a:spLocks noGrp="1"/>
          </p:cNvSpPr>
          <p:nvPr>
            <p:ph idx="1"/>
          </p:nvPr>
        </p:nvSpPr>
        <p:spPr>
          <a:xfrm>
            <a:off x="860956" y="1865376"/>
            <a:ext cx="10440318" cy="4633078"/>
          </a:xfrm>
        </p:spPr>
        <p:txBody>
          <a:bodyPr>
            <a:normAutofit fontScale="92500" lnSpcReduction="10000"/>
          </a:bodyPr>
          <a:lstStyle/>
          <a:p>
            <a:r>
              <a:rPr lang="hu-HU" dirty="0">
                <a:solidFill>
                  <a:schemeClr val="bg1"/>
                </a:solidFill>
                <a:latin typeface="Tw Cen MT" panose="020B0602020104020603" pitchFamily="34" charset="-18"/>
              </a:rPr>
              <a:t>Legfőbb népképviseleti szerv</a:t>
            </a:r>
          </a:p>
          <a:p>
            <a:r>
              <a:rPr lang="hu-HU" b="1" dirty="0">
                <a:solidFill>
                  <a:schemeClr val="bg1"/>
                </a:solidFill>
                <a:latin typeface="Tw Cen MT" panose="020B0602020104020603" pitchFamily="34" charset="-18"/>
              </a:rPr>
              <a:t>Feladata (többek között):</a:t>
            </a:r>
          </a:p>
          <a:p>
            <a:pPr marL="822960" lvl="1" indent="-457200">
              <a:lnSpc>
                <a:spcPct val="80000"/>
              </a:lnSpc>
              <a:buFont typeface="Wingdings" panose="05000000000000000000" pitchFamily="2" charset="2"/>
              <a:buChar char="ü"/>
            </a:pPr>
            <a:r>
              <a:rPr lang="hu-HU" altLang="hu-HU" sz="2800" dirty="0">
                <a:solidFill>
                  <a:schemeClr val="bg1"/>
                </a:solidFill>
                <a:latin typeface="Tw Cen MT" panose="020B0602020104020603" pitchFamily="34" charset="-18"/>
              </a:rPr>
              <a:t>megalkotja és módosítja Magyarország Alaptörvényét; törvényeket alkot;</a:t>
            </a:r>
          </a:p>
          <a:p>
            <a:pPr marL="822960" lvl="1" indent="-457200">
              <a:lnSpc>
                <a:spcPct val="80000"/>
              </a:lnSpc>
              <a:buFont typeface="Wingdings" panose="05000000000000000000" pitchFamily="2" charset="2"/>
              <a:buChar char="ü"/>
            </a:pPr>
            <a:r>
              <a:rPr lang="hu-HU" altLang="hu-HU" sz="2800" dirty="0">
                <a:solidFill>
                  <a:schemeClr val="bg1"/>
                </a:solidFill>
                <a:latin typeface="Tw Cen MT" panose="020B0602020104020603" pitchFamily="34" charset="-18"/>
              </a:rPr>
              <a:t>elfogadja a központi költségvetést, és jóváhagyja annak végrehajtását;</a:t>
            </a:r>
          </a:p>
          <a:p>
            <a:pPr marL="822960" lvl="1" indent="-457200">
              <a:lnSpc>
                <a:spcPct val="80000"/>
              </a:lnSpc>
              <a:buFont typeface="Wingdings" panose="05000000000000000000" pitchFamily="2" charset="2"/>
              <a:buChar char="ü"/>
            </a:pPr>
            <a:r>
              <a:rPr lang="hu-HU" altLang="hu-HU" sz="2800" dirty="0">
                <a:solidFill>
                  <a:schemeClr val="bg1"/>
                </a:solidFill>
                <a:latin typeface="Tw Cen MT" panose="020B0602020104020603" pitchFamily="34" charset="-18"/>
              </a:rPr>
              <a:t>felhatalmazást ad a feladat- és hatáskörébe tartozó nemzetközi szerződés kötelező hatályának elismerésére;</a:t>
            </a:r>
          </a:p>
          <a:p>
            <a:pPr marL="822960" lvl="1" indent="-457200">
              <a:lnSpc>
                <a:spcPct val="80000"/>
              </a:lnSpc>
              <a:buFont typeface="Wingdings" panose="05000000000000000000" pitchFamily="2" charset="2"/>
              <a:buChar char="ü"/>
            </a:pPr>
            <a:r>
              <a:rPr lang="hu-HU" altLang="hu-HU" sz="2800" dirty="0">
                <a:solidFill>
                  <a:schemeClr val="bg1"/>
                </a:solidFill>
                <a:latin typeface="Tw Cen MT" panose="020B0602020104020603" pitchFamily="34" charset="-18"/>
              </a:rPr>
              <a:t>megválasztja a köztársasági elnököt, az Alkotmánybíróság tagjait és elnökét, a Kúria elnökét, a legfőbb ügyészt, az alapvető jogok biztosát és helyetteseit, valamint az Állami Számvevőszék elnökét;</a:t>
            </a:r>
          </a:p>
          <a:p>
            <a:pPr marL="822960" lvl="1" indent="-457200">
              <a:lnSpc>
                <a:spcPct val="80000"/>
              </a:lnSpc>
              <a:buFont typeface="Wingdings" panose="05000000000000000000" pitchFamily="2" charset="2"/>
              <a:buChar char="ü"/>
            </a:pPr>
            <a:r>
              <a:rPr lang="hu-HU" altLang="hu-HU" sz="2800" dirty="0">
                <a:solidFill>
                  <a:schemeClr val="bg1"/>
                </a:solidFill>
                <a:latin typeface="Tw Cen MT" panose="020B0602020104020603" pitchFamily="34" charset="-18"/>
              </a:rPr>
              <a:t>megválasztja a miniszterelnököt, dönt a Kormánnyal kapcsolatos bizalmi kérdésről;</a:t>
            </a:r>
          </a:p>
          <a:p>
            <a:pPr>
              <a:buFont typeface="Wingdings" panose="05000000000000000000" pitchFamily="2" charset="2"/>
              <a:buChar char="ü"/>
            </a:pPr>
            <a:endParaRPr lang="hu-HU" dirty="0"/>
          </a:p>
        </p:txBody>
      </p:sp>
    </p:spTree>
    <p:extLst>
      <p:ext uri="{BB962C8B-B14F-4D97-AF65-F5344CB8AC3E}">
        <p14:creationId xmlns:p14="http://schemas.microsoft.com/office/powerpoint/2010/main" val="42126534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artalom helye 2">
            <a:extLst>
              <a:ext uri="{FF2B5EF4-FFF2-40B4-BE49-F238E27FC236}">
                <a16:creationId xmlns:a16="http://schemas.microsoft.com/office/drawing/2014/main" id="{CCA69C49-2034-4CFA-90F4-7708D5670390}"/>
              </a:ext>
            </a:extLst>
          </p:cNvPr>
          <p:cNvSpPr>
            <a:spLocks noGrp="1"/>
          </p:cNvSpPr>
          <p:nvPr>
            <p:ph idx="1"/>
          </p:nvPr>
        </p:nvSpPr>
        <p:spPr>
          <a:xfrm>
            <a:off x="1517904" y="1162975"/>
            <a:ext cx="9144000" cy="4936073"/>
          </a:xfrm>
        </p:spPr>
        <p:txBody>
          <a:bodyPr>
            <a:normAutofit/>
          </a:bodyPr>
          <a:lstStyle/>
          <a:p>
            <a:pPr>
              <a:lnSpc>
                <a:spcPct val="80000"/>
              </a:lnSpc>
            </a:pPr>
            <a:r>
              <a:rPr lang="hu-HU" altLang="hu-HU" sz="2800" dirty="0">
                <a:solidFill>
                  <a:schemeClr val="bg1"/>
                </a:solidFill>
                <a:latin typeface="Tw Cen MT" panose="020B0602020104020603" pitchFamily="34" charset="-18"/>
              </a:rPr>
              <a:t>Az országgyűlési képviselőket a választópolgárok általános és egyenlő választójog alapján, közvetlen és titkos szavazással, a választók akaratának szabad kifejezését biztosító választáson választják.</a:t>
            </a:r>
          </a:p>
          <a:p>
            <a:pPr>
              <a:lnSpc>
                <a:spcPct val="80000"/>
              </a:lnSpc>
            </a:pPr>
            <a:r>
              <a:rPr lang="hu-HU" altLang="hu-HU" sz="2800" dirty="0">
                <a:solidFill>
                  <a:schemeClr val="bg1"/>
                </a:solidFill>
                <a:latin typeface="Tw Cen MT" panose="020B0602020104020603" pitchFamily="34" charset="-18"/>
              </a:rPr>
              <a:t>Az Országgyűlés akkor határozatképes, ha az ülésen az országgyűlési képviselőknek több mint a fele jelen van.</a:t>
            </a:r>
          </a:p>
          <a:p>
            <a:pPr>
              <a:lnSpc>
                <a:spcPct val="80000"/>
              </a:lnSpc>
            </a:pPr>
            <a:r>
              <a:rPr lang="hu-HU" altLang="hu-HU" sz="2800" dirty="0">
                <a:solidFill>
                  <a:schemeClr val="bg1"/>
                </a:solidFill>
                <a:latin typeface="Tw Cen MT" panose="020B0602020104020603" pitchFamily="34" charset="-18"/>
              </a:rPr>
              <a:t>Ha az Alaptörvény eltérően nem rendelkezik, az Országgyűlés határozatait a jelen lévő országgyűlési képviselők több mint a felének szavazatával hozza meg. </a:t>
            </a:r>
          </a:p>
          <a:p>
            <a:pPr>
              <a:lnSpc>
                <a:spcPct val="80000"/>
              </a:lnSpc>
            </a:pPr>
            <a:r>
              <a:rPr lang="hu-HU" altLang="hu-HU" sz="2800" dirty="0">
                <a:solidFill>
                  <a:schemeClr val="bg1"/>
                </a:solidFill>
                <a:latin typeface="Tw Cen MT" panose="020B0602020104020603" pitchFamily="34" charset="-18"/>
              </a:rPr>
              <a:t>Törvényt a köztársasági elnök, a Kormány, országgyűlési bizottság vagy országgyűlési képviselő kezdeményezhet.</a:t>
            </a:r>
          </a:p>
          <a:p>
            <a:endParaRPr lang="hu-HU" dirty="0"/>
          </a:p>
        </p:txBody>
      </p:sp>
    </p:spTree>
    <p:extLst>
      <p:ext uri="{BB962C8B-B14F-4D97-AF65-F5344CB8AC3E}">
        <p14:creationId xmlns:p14="http://schemas.microsoft.com/office/powerpoint/2010/main" val="39978229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artalom helye 2">
            <a:extLst>
              <a:ext uri="{FF2B5EF4-FFF2-40B4-BE49-F238E27FC236}">
                <a16:creationId xmlns:a16="http://schemas.microsoft.com/office/drawing/2014/main" id="{0D85B572-E94A-4363-9644-CC8E669E2661}"/>
              </a:ext>
            </a:extLst>
          </p:cNvPr>
          <p:cNvSpPr>
            <a:spLocks noGrp="1"/>
          </p:cNvSpPr>
          <p:nvPr>
            <p:ph idx="1"/>
          </p:nvPr>
        </p:nvSpPr>
        <p:spPr>
          <a:xfrm>
            <a:off x="905344" y="974324"/>
            <a:ext cx="10395929" cy="5488620"/>
          </a:xfrm>
        </p:spPr>
        <p:txBody>
          <a:bodyPr/>
          <a:lstStyle/>
          <a:p>
            <a:r>
              <a:rPr lang="hu-HU" altLang="hu-HU" sz="2800" dirty="0">
                <a:solidFill>
                  <a:schemeClr val="bg1"/>
                </a:solidFill>
                <a:latin typeface="Tw Cen MT" panose="020B0602020104020603" pitchFamily="34" charset="-18"/>
              </a:rPr>
              <a:t>Legalább kétszázezer választópolgár kezdeményezésére az Országgyűlés országos népszavazást rendel el. A köztársasági elnök, a Kormány vagy százezer választópolgár kezdeményezésére az Országgyűlés országos népszavazást rendelhet el.</a:t>
            </a:r>
          </a:p>
          <a:p>
            <a:r>
              <a:rPr lang="hu-HU" altLang="hu-HU" sz="2800" dirty="0">
                <a:solidFill>
                  <a:schemeClr val="bg1"/>
                </a:solidFill>
                <a:latin typeface="Tw Cen MT" panose="020B0602020104020603" pitchFamily="34" charset="-18"/>
              </a:rPr>
              <a:t>Az országos népszavazás érvényes, ha az összes választópolgár több mint fele érvényesen szavazott, és eredményes, ha az érvényesen szavazó választópolgárok több mint fele a megfogalmazott kérdésre azonos választ adott.</a:t>
            </a:r>
          </a:p>
        </p:txBody>
      </p:sp>
    </p:spTree>
    <p:extLst>
      <p:ext uri="{BB962C8B-B14F-4D97-AF65-F5344CB8AC3E}">
        <p14:creationId xmlns:p14="http://schemas.microsoft.com/office/powerpoint/2010/main" val="13041773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4B2924B0-B939-4A74-8200-1F7BA31EF4F7}"/>
              </a:ext>
            </a:extLst>
          </p:cNvPr>
          <p:cNvSpPr>
            <a:spLocks noGrp="1"/>
          </p:cNvSpPr>
          <p:nvPr>
            <p:ph type="title"/>
          </p:nvPr>
        </p:nvSpPr>
        <p:spPr>
          <a:xfrm>
            <a:off x="1136164" y="1002999"/>
            <a:ext cx="9144000" cy="1344168"/>
          </a:xfrm>
        </p:spPr>
        <p:txBody>
          <a:bodyPr/>
          <a:lstStyle/>
          <a:p>
            <a:r>
              <a:rPr lang="hu-HU" dirty="0">
                <a:solidFill>
                  <a:schemeClr val="bg1"/>
                </a:solidFill>
                <a:latin typeface="Tw Cen MT" panose="020B0602020104020603" pitchFamily="34" charset="-18"/>
              </a:rPr>
              <a:t>A köztársasági elnök feladatai</a:t>
            </a:r>
          </a:p>
        </p:txBody>
      </p:sp>
      <p:sp>
        <p:nvSpPr>
          <p:cNvPr id="3" name="Tartalom helye 2">
            <a:extLst>
              <a:ext uri="{FF2B5EF4-FFF2-40B4-BE49-F238E27FC236}">
                <a16:creationId xmlns:a16="http://schemas.microsoft.com/office/drawing/2014/main" id="{C40C0642-E90A-44C2-8D19-656685FF49AE}"/>
              </a:ext>
            </a:extLst>
          </p:cNvPr>
          <p:cNvSpPr>
            <a:spLocks noGrp="1"/>
          </p:cNvSpPr>
          <p:nvPr>
            <p:ph idx="1"/>
          </p:nvPr>
        </p:nvSpPr>
        <p:spPr>
          <a:xfrm>
            <a:off x="923099" y="1865376"/>
            <a:ext cx="10458073" cy="4526546"/>
          </a:xfrm>
        </p:spPr>
        <p:txBody>
          <a:bodyPr>
            <a:normAutofit fontScale="55000" lnSpcReduction="20000"/>
          </a:bodyPr>
          <a:lstStyle/>
          <a:p>
            <a:pPr>
              <a:lnSpc>
                <a:spcPct val="80000"/>
              </a:lnSpc>
            </a:pPr>
            <a:r>
              <a:rPr lang="hu-HU" altLang="hu-HU" sz="2800" dirty="0">
                <a:solidFill>
                  <a:schemeClr val="bg1"/>
                </a:solidFill>
                <a:latin typeface="Tw Cen MT" panose="020B0602020104020603" pitchFamily="34" charset="-18"/>
              </a:rPr>
              <a:t>képviseli Magyarországot;</a:t>
            </a:r>
          </a:p>
          <a:p>
            <a:pPr>
              <a:lnSpc>
                <a:spcPct val="80000"/>
              </a:lnSpc>
            </a:pPr>
            <a:r>
              <a:rPr lang="hu-HU" altLang="hu-HU" sz="2800" dirty="0">
                <a:solidFill>
                  <a:schemeClr val="bg1"/>
                </a:solidFill>
                <a:latin typeface="Tw Cen MT" panose="020B0602020104020603" pitchFamily="34" charset="-18"/>
              </a:rPr>
              <a:t>részt vehet és felszólalhat az Országgyűlés ülésein;</a:t>
            </a:r>
          </a:p>
          <a:p>
            <a:pPr>
              <a:lnSpc>
                <a:spcPct val="80000"/>
              </a:lnSpc>
            </a:pPr>
            <a:r>
              <a:rPr lang="hu-HU" altLang="hu-HU" sz="2800" b="1" dirty="0">
                <a:solidFill>
                  <a:schemeClr val="bg1"/>
                </a:solidFill>
                <a:latin typeface="Tw Cen MT" panose="020B0602020104020603" pitchFamily="34" charset="-18"/>
              </a:rPr>
              <a:t>törvényt, országos népszavazást kezdeményezhet;</a:t>
            </a:r>
          </a:p>
          <a:p>
            <a:pPr>
              <a:lnSpc>
                <a:spcPct val="80000"/>
              </a:lnSpc>
            </a:pPr>
            <a:r>
              <a:rPr lang="hu-HU" altLang="hu-HU" sz="2800" dirty="0">
                <a:solidFill>
                  <a:schemeClr val="bg1"/>
                </a:solidFill>
                <a:latin typeface="Tw Cen MT" panose="020B0602020104020603" pitchFamily="34" charset="-18"/>
              </a:rPr>
              <a:t>kitűzi az országgyűlési képviselők, a helyi önkormányzati képviselők és polgármesterek általános választását, valamint az európai parlamenti választás és az országos népszavazás időpontját;</a:t>
            </a:r>
          </a:p>
          <a:p>
            <a:pPr>
              <a:lnSpc>
                <a:spcPct val="80000"/>
              </a:lnSpc>
            </a:pPr>
            <a:r>
              <a:rPr lang="hu-HU" altLang="hu-HU" sz="2800" dirty="0">
                <a:solidFill>
                  <a:schemeClr val="bg1"/>
                </a:solidFill>
                <a:latin typeface="Tw Cen MT" panose="020B0602020104020603" pitchFamily="34" charset="-18"/>
              </a:rPr>
              <a:t>összehívja az Országgyűlés alakuló ülését, feloszlathatja az Országgyűlést;</a:t>
            </a:r>
          </a:p>
          <a:p>
            <a:pPr>
              <a:lnSpc>
                <a:spcPct val="80000"/>
              </a:lnSpc>
            </a:pPr>
            <a:r>
              <a:rPr lang="hu-HU" altLang="hu-HU" sz="2800" dirty="0">
                <a:solidFill>
                  <a:schemeClr val="bg1"/>
                </a:solidFill>
                <a:latin typeface="Tw Cen MT" panose="020B0602020104020603" pitchFamily="34" charset="-18"/>
              </a:rPr>
              <a:t>javaslatot tesz a miniszterelnök, a Kúria elnöke, a legfőbb ügyész és az alapvető jogok biztosa személyére; kinevezi a hivatásos </a:t>
            </a:r>
            <a:r>
              <a:rPr lang="hu-HU" altLang="hu-HU" sz="2800" dirty="0" err="1">
                <a:solidFill>
                  <a:schemeClr val="bg1"/>
                </a:solidFill>
                <a:latin typeface="Tw Cen MT" panose="020B0602020104020603" pitchFamily="34" charset="-18"/>
              </a:rPr>
              <a:t>bírákat</a:t>
            </a:r>
            <a:r>
              <a:rPr lang="hu-HU" altLang="hu-HU" sz="2800" dirty="0">
                <a:solidFill>
                  <a:schemeClr val="bg1"/>
                </a:solidFill>
                <a:latin typeface="Tw Cen MT" panose="020B0602020104020603" pitchFamily="34" charset="-18"/>
              </a:rPr>
              <a:t> és a Költségvetési Tanács elnökét; megerősíti tisztségében a Magyar Tudományos Akadémia elnökét;</a:t>
            </a:r>
          </a:p>
          <a:p>
            <a:pPr>
              <a:lnSpc>
                <a:spcPct val="80000"/>
              </a:lnSpc>
            </a:pPr>
            <a:r>
              <a:rPr lang="hu-HU" altLang="hu-HU" sz="2800" dirty="0">
                <a:solidFill>
                  <a:schemeClr val="bg1"/>
                </a:solidFill>
                <a:latin typeface="Tw Cen MT" panose="020B0602020104020603" pitchFamily="34" charset="-18"/>
              </a:rPr>
              <a:t>az Országgyűlés felhatalmazása alapján elismeri a nemzetközi szerződés kötelező hatályát;</a:t>
            </a:r>
          </a:p>
          <a:p>
            <a:pPr>
              <a:lnSpc>
                <a:spcPct val="80000"/>
              </a:lnSpc>
            </a:pPr>
            <a:r>
              <a:rPr lang="hu-HU" altLang="hu-HU" sz="2800" dirty="0">
                <a:solidFill>
                  <a:schemeClr val="bg1"/>
                </a:solidFill>
                <a:latin typeface="Tw Cen MT" panose="020B0602020104020603" pitchFamily="34" charset="-18"/>
              </a:rPr>
              <a:t>megbízza és fogadja a nagyköveteket és a követeket;</a:t>
            </a:r>
          </a:p>
          <a:p>
            <a:pPr>
              <a:lnSpc>
                <a:spcPct val="80000"/>
              </a:lnSpc>
            </a:pPr>
            <a:r>
              <a:rPr lang="hu-HU" altLang="hu-HU" sz="2800" b="1" dirty="0">
                <a:solidFill>
                  <a:schemeClr val="bg1"/>
                </a:solidFill>
                <a:latin typeface="Tw Cen MT" panose="020B0602020104020603" pitchFamily="34" charset="-18"/>
              </a:rPr>
              <a:t>kinevezi a minisztereket, a Magyar Nemzeti Bank elnökét, alelnökeit, az önálló szabályozó szerv vezetőjét és az egyetemi tanárokat;</a:t>
            </a:r>
          </a:p>
          <a:p>
            <a:pPr>
              <a:lnSpc>
                <a:spcPct val="80000"/>
              </a:lnSpc>
            </a:pPr>
            <a:r>
              <a:rPr lang="hu-HU" altLang="hu-HU" sz="2800" b="1" dirty="0">
                <a:solidFill>
                  <a:schemeClr val="bg1"/>
                </a:solidFill>
                <a:latin typeface="Tw Cen MT" panose="020B0602020104020603" pitchFamily="34" charset="-18"/>
              </a:rPr>
              <a:t>megbízza az egyetemek rektorait;</a:t>
            </a:r>
          </a:p>
          <a:p>
            <a:pPr>
              <a:lnSpc>
                <a:spcPct val="80000"/>
              </a:lnSpc>
            </a:pPr>
            <a:r>
              <a:rPr lang="hu-HU" altLang="hu-HU" sz="2800" dirty="0">
                <a:solidFill>
                  <a:schemeClr val="bg1"/>
                </a:solidFill>
                <a:latin typeface="Tw Cen MT" panose="020B0602020104020603" pitchFamily="34" charset="-18"/>
              </a:rPr>
              <a:t>kinevezi és előlépteti a tábornokokat;</a:t>
            </a:r>
          </a:p>
          <a:p>
            <a:pPr>
              <a:lnSpc>
                <a:spcPct val="80000"/>
              </a:lnSpc>
            </a:pPr>
            <a:r>
              <a:rPr lang="hu-HU" altLang="hu-HU" sz="2800" dirty="0">
                <a:solidFill>
                  <a:schemeClr val="bg1"/>
                </a:solidFill>
                <a:latin typeface="Tw Cen MT" panose="020B0602020104020603" pitchFamily="34" charset="-18"/>
              </a:rPr>
              <a:t>törvényben meghatározott kitüntetéseket, díjakat és címeket adományoz, valamint engedélyezi külföldi állami kitüntetések viselését;</a:t>
            </a:r>
          </a:p>
          <a:p>
            <a:pPr>
              <a:lnSpc>
                <a:spcPct val="80000"/>
              </a:lnSpc>
            </a:pPr>
            <a:r>
              <a:rPr lang="hu-HU" altLang="hu-HU" sz="2800" dirty="0">
                <a:solidFill>
                  <a:schemeClr val="bg1"/>
                </a:solidFill>
                <a:latin typeface="Tw Cen MT" panose="020B0602020104020603" pitchFamily="34" charset="-18"/>
              </a:rPr>
              <a:t>gyakorolja az egyéni kegyelmezés jogát;</a:t>
            </a:r>
          </a:p>
          <a:p>
            <a:pPr>
              <a:lnSpc>
                <a:spcPct val="80000"/>
              </a:lnSpc>
            </a:pPr>
            <a:r>
              <a:rPr lang="hu-HU" altLang="hu-HU" sz="2800" dirty="0">
                <a:solidFill>
                  <a:schemeClr val="bg1"/>
                </a:solidFill>
                <a:latin typeface="Tw Cen MT" panose="020B0602020104020603" pitchFamily="34" charset="-18"/>
              </a:rPr>
              <a:t>dönt a feladat- és hatáskörébe tartozó területszervezési kérdésekben;</a:t>
            </a:r>
          </a:p>
          <a:p>
            <a:pPr>
              <a:lnSpc>
                <a:spcPct val="80000"/>
              </a:lnSpc>
            </a:pPr>
            <a:r>
              <a:rPr lang="hu-HU" altLang="hu-HU" sz="2800" dirty="0">
                <a:solidFill>
                  <a:schemeClr val="bg1"/>
                </a:solidFill>
                <a:latin typeface="Tw Cen MT" panose="020B0602020104020603" pitchFamily="34" charset="-18"/>
              </a:rPr>
              <a:t>dönt az állampolgárság megszerzésével és megszűnésével kapcsolatos ügyekben;</a:t>
            </a:r>
          </a:p>
          <a:p>
            <a:endParaRPr lang="hu-HU" dirty="0"/>
          </a:p>
        </p:txBody>
      </p:sp>
    </p:spTree>
    <p:extLst>
      <p:ext uri="{BB962C8B-B14F-4D97-AF65-F5344CB8AC3E}">
        <p14:creationId xmlns:p14="http://schemas.microsoft.com/office/powerpoint/2010/main" val="33770037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artalom helye 2">
            <a:extLst>
              <a:ext uri="{FF2B5EF4-FFF2-40B4-BE49-F238E27FC236}">
                <a16:creationId xmlns:a16="http://schemas.microsoft.com/office/drawing/2014/main" id="{7BD126A2-F3C3-4831-ADFD-563A8D5DD06B}"/>
              </a:ext>
            </a:extLst>
          </p:cNvPr>
          <p:cNvSpPr>
            <a:spLocks noGrp="1"/>
          </p:cNvSpPr>
          <p:nvPr>
            <p:ph idx="1"/>
          </p:nvPr>
        </p:nvSpPr>
        <p:spPr>
          <a:xfrm>
            <a:off x="923099" y="947691"/>
            <a:ext cx="10440317" cy="5586274"/>
          </a:xfrm>
        </p:spPr>
        <p:txBody>
          <a:bodyPr>
            <a:normAutofit lnSpcReduction="10000"/>
          </a:bodyPr>
          <a:lstStyle/>
          <a:p>
            <a:pPr>
              <a:lnSpc>
                <a:spcPct val="80000"/>
              </a:lnSpc>
            </a:pPr>
            <a:r>
              <a:rPr lang="hu-HU" altLang="hu-HU" sz="2800" dirty="0">
                <a:solidFill>
                  <a:schemeClr val="bg1"/>
                </a:solidFill>
                <a:latin typeface="Tw Cen MT" panose="020B0602020104020603" pitchFamily="34" charset="-18"/>
              </a:rPr>
              <a:t>A köztársasági elnököt az Országgyűlés öt évre választja és legfeljebb egy alkalommal lehet újraválasztani. Köztársasági elnökké megválasztható bármely magyar állampolgár, aki a harmincötödik életévét betöltötte.</a:t>
            </a:r>
          </a:p>
          <a:p>
            <a:pPr>
              <a:lnSpc>
                <a:spcPct val="80000"/>
              </a:lnSpc>
            </a:pPr>
            <a:r>
              <a:rPr lang="hu-HU" altLang="hu-HU" sz="2800" dirty="0">
                <a:solidFill>
                  <a:schemeClr val="bg1"/>
                </a:solidFill>
                <a:latin typeface="Tw Cen MT" panose="020B0602020104020603" pitchFamily="34" charset="-18"/>
              </a:rPr>
              <a:t>Az Országgyűlés a köztársasági elnököt titkos szavazással választja. A köztársasági elnök jelölés érvényességéhez az országgyűlési képviselők legalább egyötödének írásbeli ajánlása szükséges. Az első szavazás alapján megválasztott köztársasági elnök az, aki az országgyűlési képviselők kétharmadának szavazatát megkapta. Ha az első szavazás eredménytelen volt, második szavazást kell tartani. A második szavazás során a két legtöbb szavazatot kapott jelöltre lehet szavazni. Ha a második szavazás is eredménytelen, ismételt jelölés alapján új választást kell tartani.</a:t>
            </a:r>
          </a:p>
          <a:p>
            <a:pPr>
              <a:lnSpc>
                <a:spcPct val="80000"/>
              </a:lnSpc>
            </a:pPr>
            <a:r>
              <a:rPr lang="hu-HU" altLang="hu-HU" sz="2800" dirty="0">
                <a:solidFill>
                  <a:schemeClr val="bg1"/>
                </a:solidFill>
                <a:latin typeface="Tw Cen MT" panose="020B0602020104020603" pitchFamily="34" charset="-18"/>
              </a:rPr>
              <a:t>A köztársasági elnök személye sérthetetlen. A köztársasági elnöki tisztség összeegyeztethetetlen minden más állami, társadalmi, gazdasági és politikai tisztséggel vagy megbízatással.</a:t>
            </a:r>
            <a:endParaRPr lang="hu-HU" dirty="0">
              <a:solidFill>
                <a:schemeClr val="bg1"/>
              </a:solidFill>
              <a:latin typeface="Tw Cen MT" panose="020B0602020104020603" pitchFamily="34" charset="-18"/>
            </a:endParaRPr>
          </a:p>
        </p:txBody>
      </p:sp>
    </p:spTree>
    <p:extLst>
      <p:ext uri="{BB962C8B-B14F-4D97-AF65-F5344CB8AC3E}">
        <p14:creationId xmlns:p14="http://schemas.microsoft.com/office/powerpoint/2010/main" val="37665231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FD9A570B-38F1-44F9-B813-BF8557282CC8}"/>
              </a:ext>
            </a:extLst>
          </p:cNvPr>
          <p:cNvSpPr>
            <a:spLocks noGrp="1"/>
          </p:cNvSpPr>
          <p:nvPr>
            <p:ph type="title"/>
          </p:nvPr>
        </p:nvSpPr>
        <p:spPr/>
        <p:txBody>
          <a:bodyPr>
            <a:normAutofit/>
          </a:bodyPr>
          <a:lstStyle/>
          <a:p>
            <a:pPr algn="ctr"/>
            <a:r>
              <a:rPr lang="hu-HU" sz="3600" b="1" dirty="0">
                <a:solidFill>
                  <a:schemeClr val="bg1"/>
                </a:solidFill>
                <a:latin typeface="Tw Cen MT" panose="020B0602020104020603" pitchFamily="34" charset="-18"/>
              </a:rPr>
              <a:t>Az etika és jog sajátosságai az egészségügyi ellátásban</a:t>
            </a:r>
            <a:endParaRPr lang="hu-HU" sz="3600" b="1" dirty="0"/>
          </a:p>
        </p:txBody>
      </p:sp>
      <p:sp>
        <p:nvSpPr>
          <p:cNvPr id="3" name="Tartalom helye 2">
            <a:extLst>
              <a:ext uri="{FF2B5EF4-FFF2-40B4-BE49-F238E27FC236}">
                <a16:creationId xmlns:a16="http://schemas.microsoft.com/office/drawing/2014/main" id="{2A99C226-8E61-47EE-A826-7968B330782B}"/>
              </a:ext>
            </a:extLst>
          </p:cNvPr>
          <p:cNvSpPr>
            <a:spLocks noGrp="1"/>
          </p:cNvSpPr>
          <p:nvPr>
            <p:ph idx="1"/>
          </p:nvPr>
        </p:nvSpPr>
        <p:spPr/>
        <p:txBody>
          <a:bodyPr/>
          <a:lstStyle/>
          <a:p>
            <a:pPr marL="0" indent="0" algn="ctr">
              <a:buNone/>
            </a:pPr>
            <a:endParaRPr lang="hu-HU" sz="2000" b="1" dirty="0">
              <a:solidFill>
                <a:schemeClr val="bg1"/>
              </a:solidFill>
              <a:latin typeface="Tw Cen MT" panose="020B0602020104020603" pitchFamily="34" charset="-18"/>
            </a:endParaRPr>
          </a:p>
          <a:p>
            <a:pPr marL="0" indent="0" algn="ctr">
              <a:buNone/>
            </a:pPr>
            <a:r>
              <a:rPr lang="hu-HU" sz="2000" b="1" dirty="0">
                <a:solidFill>
                  <a:schemeClr val="bg1"/>
                </a:solidFill>
                <a:latin typeface="Tw Cen MT" panose="020B0602020104020603" pitchFamily="34" charset="-18"/>
              </a:rPr>
              <a:t>Jogi alapismeretek- alapfogalmak</a:t>
            </a:r>
          </a:p>
          <a:p>
            <a:endParaRPr lang="hu-HU" dirty="0"/>
          </a:p>
        </p:txBody>
      </p:sp>
    </p:spTree>
    <p:extLst>
      <p:ext uri="{BB962C8B-B14F-4D97-AF65-F5344CB8AC3E}">
        <p14:creationId xmlns:p14="http://schemas.microsoft.com/office/powerpoint/2010/main" val="31671022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36B17CFD-2C1E-4A44-9758-64181C0957E2}"/>
              </a:ext>
            </a:extLst>
          </p:cNvPr>
          <p:cNvSpPr>
            <a:spLocks noGrp="1"/>
          </p:cNvSpPr>
          <p:nvPr>
            <p:ph type="title"/>
          </p:nvPr>
        </p:nvSpPr>
        <p:spPr>
          <a:xfrm>
            <a:off x="1056265" y="923100"/>
            <a:ext cx="9144000" cy="1344168"/>
          </a:xfrm>
        </p:spPr>
        <p:txBody>
          <a:bodyPr/>
          <a:lstStyle/>
          <a:p>
            <a:r>
              <a:rPr lang="hu-HU" dirty="0">
                <a:solidFill>
                  <a:schemeClr val="bg1"/>
                </a:solidFill>
                <a:latin typeface="Tw Cen MT" panose="020B0602020104020603" pitchFamily="34" charset="-18"/>
              </a:rPr>
              <a:t>A Kormány</a:t>
            </a:r>
          </a:p>
        </p:txBody>
      </p:sp>
      <p:sp>
        <p:nvSpPr>
          <p:cNvPr id="3" name="Tartalom helye 2">
            <a:extLst>
              <a:ext uri="{FF2B5EF4-FFF2-40B4-BE49-F238E27FC236}">
                <a16:creationId xmlns:a16="http://schemas.microsoft.com/office/drawing/2014/main" id="{7566EE49-3253-4ECB-8079-4E933D433D69}"/>
              </a:ext>
            </a:extLst>
          </p:cNvPr>
          <p:cNvSpPr>
            <a:spLocks noGrp="1"/>
          </p:cNvSpPr>
          <p:nvPr>
            <p:ph idx="1"/>
          </p:nvPr>
        </p:nvSpPr>
        <p:spPr>
          <a:xfrm>
            <a:off x="958611" y="1865375"/>
            <a:ext cx="10102966" cy="4411137"/>
          </a:xfrm>
        </p:spPr>
        <p:txBody>
          <a:bodyPr>
            <a:normAutofit lnSpcReduction="10000"/>
          </a:bodyPr>
          <a:lstStyle/>
          <a:p>
            <a:pPr>
              <a:lnSpc>
                <a:spcPct val="80000"/>
              </a:lnSpc>
            </a:pPr>
            <a:r>
              <a:rPr lang="hu-HU" altLang="hu-HU" sz="2800" dirty="0">
                <a:solidFill>
                  <a:schemeClr val="bg1"/>
                </a:solidFill>
                <a:latin typeface="Tw Cen MT" panose="020B0602020104020603" pitchFamily="34" charset="-18"/>
              </a:rPr>
              <a:t>A Kormány a közigazgatás legfőbb szerve, törvényben meghatározottak szerint államigazgatási szerveket hozhat létre. Feladatkörében eljárva a Kormány rendeletet alkot, amely a törvénnyel nem lehet ellentétes.</a:t>
            </a:r>
          </a:p>
          <a:p>
            <a:pPr>
              <a:lnSpc>
                <a:spcPct val="80000"/>
              </a:lnSpc>
            </a:pPr>
            <a:r>
              <a:rPr lang="hu-HU" altLang="hu-HU" sz="2800" dirty="0">
                <a:solidFill>
                  <a:schemeClr val="bg1"/>
                </a:solidFill>
                <a:latin typeface="Tw Cen MT" panose="020B0602020104020603" pitchFamily="34" charset="-18"/>
              </a:rPr>
              <a:t>A Kormány tagjai a miniszterelnök és a miniszterek.</a:t>
            </a:r>
          </a:p>
          <a:p>
            <a:pPr>
              <a:lnSpc>
                <a:spcPct val="80000"/>
              </a:lnSpc>
            </a:pPr>
            <a:r>
              <a:rPr lang="hu-HU" altLang="hu-HU" sz="2800" dirty="0">
                <a:solidFill>
                  <a:schemeClr val="bg1"/>
                </a:solidFill>
                <a:latin typeface="Tw Cen MT" panose="020B0602020104020603" pitchFamily="34" charset="-18"/>
              </a:rPr>
              <a:t>A miniszterelnököt az Országgyűlés a köztársasági elnök javaslatára választja meg.</a:t>
            </a:r>
          </a:p>
          <a:p>
            <a:pPr>
              <a:lnSpc>
                <a:spcPct val="80000"/>
              </a:lnSpc>
            </a:pPr>
            <a:r>
              <a:rPr lang="hu-HU" altLang="hu-HU" sz="2800" dirty="0">
                <a:solidFill>
                  <a:schemeClr val="bg1"/>
                </a:solidFill>
                <a:latin typeface="Tw Cen MT" panose="020B0602020104020603" pitchFamily="34" charset="-18"/>
              </a:rPr>
              <a:t>A miniszterelnök megválasztásához az országgyűlési képviselők több mint a felének szavazata szükséges. </a:t>
            </a:r>
          </a:p>
          <a:p>
            <a:pPr>
              <a:lnSpc>
                <a:spcPct val="80000"/>
              </a:lnSpc>
            </a:pPr>
            <a:r>
              <a:rPr lang="hu-HU" altLang="hu-HU" sz="2800" dirty="0">
                <a:solidFill>
                  <a:schemeClr val="bg1"/>
                </a:solidFill>
                <a:latin typeface="Tw Cen MT" panose="020B0602020104020603" pitchFamily="34" charset="-18"/>
              </a:rPr>
              <a:t>A minisztert a miniszterelnök javaslatára a köztársasági elnök nevezi ki. </a:t>
            </a:r>
          </a:p>
          <a:p>
            <a:pPr>
              <a:lnSpc>
                <a:spcPct val="80000"/>
              </a:lnSpc>
            </a:pPr>
            <a:r>
              <a:rPr lang="hu-HU" altLang="hu-HU" sz="2800" dirty="0">
                <a:solidFill>
                  <a:schemeClr val="bg1"/>
                </a:solidFill>
                <a:latin typeface="Tw Cen MT" panose="020B0602020104020603" pitchFamily="34" charset="-18"/>
              </a:rPr>
              <a:t>A Kormány a miniszterek kinevezésével alakul meg.</a:t>
            </a:r>
          </a:p>
          <a:p>
            <a:endParaRPr lang="hu-HU" dirty="0"/>
          </a:p>
        </p:txBody>
      </p:sp>
    </p:spTree>
    <p:extLst>
      <p:ext uri="{BB962C8B-B14F-4D97-AF65-F5344CB8AC3E}">
        <p14:creationId xmlns:p14="http://schemas.microsoft.com/office/powerpoint/2010/main" val="9847315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artalom helye 2">
            <a:extLst>
              <a:ext uri="{FF2B5EF4-FFF2-40B4-BE49-F238E27FC236}">
                <a16:creationId xmlns:a16="http://schemas.microsoft.com/office/drawing/2014/main" id="{B627BE2E-DFBE-46FA-B63A-A0A93726CBD3}"/>
              </a:ext>
            </a:extLst>
          </p:cNvPr>
          <p:cNvSpPr>
            <a:spLocks noGrp="1"/>
          </p:cNvSpPr>
          <p:nvPr>
            <p:ph idx="1"/>
          </p:nvPr>
        </p:nvSpPr>
        <p:spPr>
          <a:xfrm>
            <a:off x="869833" y="1045345"/>
            <a:ext cx="10387051" cy="5328821"/>
          </a:xfrm>
        </p:spPr>
        <p:txBody>
          <a:bodyPr>
            <a:normAutofit fontScale="92500" lnSpcReduction="10000"/>
          </a:bodyPr>
          <a:lstStyle/>
          <a:p>
            <a:r>
              <a:rPr lang="hu-HU" altLang="hu-HU" sz="2800" dirty="0">
                <a:solidFill>
                  <a:schemeClr val="bg1"/>
                </a:solidFill>
                <a:latin typeface="Tw Cen MT" panose="020B0602020104020603" pitchFamily="34" charset="-18"/>
              </a:rPr>
              <a:t>A miniszterelnök meghatározza a Kormány általános politikáját. A miniszter a Kormány általános politikájának keretei között önállóan irányítja az államigazgatásnak a feladatkörébe tartozó ágazatait és az alárendelt szerveket, valamint ellátja a Kormány vagy a miniszterelnök által meghatározott feladatokat. A Kormány tagja feladatkörében eljárva rendeletet alkot.</a:t>
            </a:r>
          </a:p>
          <a:p>
            <a:pPr>
              <a:lnSpc>
                <a:spcPct val="80000"/>
              </a:lnSpc>
            </a:pPr>
            <a:r>
              <a:rPr lang="hu-HU" altLang="hu-HU" sz="2800" dirty="0">
                <a:solidFill>
                  <a:schemeClr val="bg1"/>
                </a:solidFill>
                <a:latin typeface="Tw Cen MT" panose="020B0602020104020603" pitchFamily="34" charset="-18"/>
              </a:rPr>
              <a:t>Az országgyűlési képviselők egyötöde a miniszterelnökkel szemben írásban - a miniszterelnöki tisztségre javasolt személy megjelölésével - bizalmatlansági indítványt nyújthat be.</a:t>
            </a:r>
          </a:p>
          <a:p>
            <a:pPr>
              <a:lnSpc>
                <a:spcPct val="80000"/>
              </a:lnSpc>
            </a:pPr>
            <a:r>
              <a:rPr lang="hu-HU" altLang="hu-HU" sz="2800" dirty="0">
                <a:solidFill>
                  <a:schemeClr val="bg1"/>
                </a:solidFill>
                <a:latin typeface="Tw Cen MT" panose="020B0602020104020603" pitchFamily="34" charset="-18"/>
              </a:rPr>
              <a:t>Ha az Országgyűlés a bizalmatlansági indítványt támogatja, ezzel bizalmatlanságát fejezi ki a miniszterelnökkel szemben, egyben miniszterelnöknek megválasztja a bizalmatlansági indítványban miniszterelnöki tisztségre javasolt személyt. Az Országgyűlés döntéséhez az országgyűlési képviselők több mint a felének szavazata szükséges.</a:t>
            </a:r>
          </a:p>
          <a:p>
            <a:endParaRPr lang="hu-HU" dirty="0"/>
          </a:p>
        </p:txBody>
      </p:sp>
    </p:spTree>
    <p:extLst>
      <p:ext uri="{BB962C8B-B14F-4D97-AF65-F5344CB8AC3E}">
        <p14:creationId xmlns:p14="http://schemas.microsoft.com/office/powerpoint/2010/main" val="279986932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40FE9507-6F75-4EB5-9DCD-5EC65139A5AD}"/>
              </a:ext>
            </a:extLst>
          </p:cNvPr>
          <p:cNvSpPr>
            <a:spLocks noGrp="1"/>
          </p:cNvSpPr>
          <p:nvPr>
            <p:ph type="title"/>
          </p:nvPr>
        </p:nvSpPr>
        <p:spPr>
          <a:xfrm>
            <a:off x="1047387" y="985244"/>
            <a:ext cx="9144000" cy="1344168"/>
          </a:xfrm>
        </p:spPr>
        <p:txBody>
          <a:bodyPr/>
          <a:lstStyle/>
          <a:p>
            <a:r>
              <a:rPr lang="hu-HU" dirty="0">
                <a:solidFill>
                  <a:schemeClr val="bg1"/>
                </a:solidFill>
                <a:latin typeface="Tw Cen MT" panose="020B0602020104020603" pitchFamily="34" charset="-18"/>
              </a:rPr>
              <a:t>Alkotmánybíróság</a:t>
            </a:r>
          </a:p>
        </p:txBody>
      </p:sp>
      <p:sp>
        <p:nvSpPr>
          <p:cNvPr id="3" name="Tartalom helye 2">
            <a:extLst>
              <a:ext uri="{FF2B5EF4-FFF2-40B4-BE49-F238E27FC236}">
                <a16:creationId xmlns:a16="http://schemas.microsoft.com/office/drawing/2014/main" id="{0C10F913-5648-4B4F-BD13-AEA9A0DA69C8}"/>
              </a:ext>
            </a:extLst>
          </p:cNvPr>
          <p:cNvSpPr>
            <a:spLocks noGrp="1"/>
          </p:cNvSpPr>
          <p:nvPr>
            <p:ph idx="1"/>
          </p:nvPr>
        </p:nvSpPr>
        <p:spPr>
          <a:xfrm>
            <a:off x="931977" y="1986378"/>
            <a:ext cx="10378173" cy="4405543"/>
          </a:xfrm>
        </p:spPr>
        <p:txBody>
          <a:bodyPr/>
          <a:lstStyle/>
          <a:p>
            <a:pPr>
              <a:lnSpc>
                <a:spcPct val="80000"/>
              </a:lnSpc>
            </a:pPr>
            <a:r>
              <a:rPr lang="hu-HU" altLang="hu-HU" sz="2000" dirty="0">
                <a:solidFill>
                  <a:schemeClr val="bg1"/>
                </a:solidFill>
                <a:latin typeface="Tw Cen MT" panose="020B0602020104020603" pitchFamily="34" charset="-18"/>
              </a:rPr>
              <a:t>Az Alkotmánybíróság az Alaptörvény védelmének legfőbb szerve.</a:t>
            </a:r>
          </a:p>
          <a:p>
            <a:pPr>
              <a:lnSpc>
                <a:spcPct val="80000"/>
              </a:lnSpc>
            </a:pPr>
            <a:r>
              <a:rPr lang="hu-HU" altLang="hu-HU" sz="2000" dirty="0">
                <a:solidFill>
                  <a:schemeClr val="bg1"/>
                </a:solidFill>
                <a:latin typeface="Tw Cen MT" panose="020B0602020104020603" pitchFamily="34" charset="-18"/>
              </a:rPr>
              <a:t>Az Alkotmánybíróság</a:t>
            </a:r>
          </a:p>
          <a:p>
            <a:pPr marL="651510" lvl="1" indent="-285750">
              <a:lnSpc>
                <a:spcPct val="80000"/>
              </a:lnSpc>
              <a:buFont typeface="Wingdings" panose="05000000000000000000" pitchFamily="2" charset="2"/>
              <a:buChar char="ü"/>
            </a:pPr>
            <a:r>
              <a:rPr lang="hu-HU" altLang="hu-HU" sz="1800" dirty="0">
                <a:solidFill>
                  <a:schemeClr val="bg1"/>
                </a:solidFill>
                <a:latin typeface="Tw Cen MT" panose="020B0602020104020603" pitchFamily="34" charset="-18"/>
              </a:rPr>
              <a:t>az Alaptörvénnyel való összhang szempontjából megvizsgálja az elfogadott, de ki nem hirdetett törvényeket;</a:t>
            </a:r>
          </a:p>
          <a:p>
            <a:pPr marL="651510" lvl="1" indent="-285750">
              <a:lnSpc>
                <a:spcPct val="80000"/>
              </a:lnSpc>
              <a:buFont typeface="Wingdings" panose="05000000000000000000" pitchFamily="2" charset="2"/>
              <a:buChar char="ü"/>
            </a:pPr>
            <a:r>
              <a:rPr lang="hu-HU" altLang="hu-HU" sz="1800" dirty="0">
                <a:solidFill>
                  <a:schemeClr val="bg1"/>
                </a:solidFill>
                <a:latin typeface="Tw Cen MT" panose="020B0602020104020603" pitchFamily="34" charset="-18"/>
              </a:rPr>
              <a:t>bírói kezdeményezésre felülvizsgálja az egyedi ügyben alkalmazandó jogszabálynak az Alaptörvénnyel való összhangját;</a:t>
            </a:r>
          </a:p>
          <a:p>
            <a:pPr marL="651510" lvl="1" indent="-285750">
              <a:lnSpc>
                <a:spcPct val="80000"/>
              </a:lnSpc>
              <a:buFont typeface="Wingdings" panose="05000000000000000000" pitchFamily="2" charset="2"/>
              <a:buChar char="ü"/>
            </a:pPr>
            <a:r>
              <a:rPr lang="hu-HU" altLang="hu-HU" sz="1800" dirty="0">
                <a:solidFill>
                  <a:schemeClr val="bg1"/>
                </a:solidFill>
                <a:latin typeface="Tw Cen MT" panose="020B0602020104020603" pitchFamily="34" charset="-18"/>
              </a:rPr>
              <a:t>alkotmányjogi panasz alapján felülvizsgálja az egyedi ügyben alkalmazott jogszabálynak az Alaptörvénnyel való összhangját;</a:t>
            </a:r>
          </a:p>
          <a:p>
            <a:pPr marL="651510" lvl="1" indent="-285750">
              <a:lnSpc>
                <a:spcPct val="80000"/>
              </a:lnSpc>
              <a:buFont typeface="Wingdings" panose="05000000000000000000" pitchFamily="2" charset="2"/>
              <a:buChar char="ü"/>
            </a:pPr>
            <a:r>
              <a:rPr lang="hu-HU" altLang="hu-HU" sz="1800" dirty="0">
                <a:solidFill>
                  <a:schemeClr val="bg1"/>
                </a:solidFill>
                <a:latin typeface="Tw Cen MT" panose="020B0602020104020603" pitchFamily="34" charset="-18"/>
              </a:rPr>
              <a:t>alkotmányjogi panasz alapján felülvizsgálja a bírói döntésnek az Alaptörvénnyel való összhangját;</a:t>
            </a:r>
          </a:p>
          <a:p>
            <a:pPr marL="651510" lvl="1" indent="-285750">
              <a:lnSpc>
                <a:spcPct val="80000"/>
              </a:lnSpc>
              <a:buFont typeface="Wingdings" panose="05000000000000000000" pitchFamily="2" charset="2"/>
              <a:buChar char="ü"/>
            </a:pPr>
            <a:r>
              <a:rPr lang="hu-HU" altLang="hu-HU" sz="1800" dirty="0">
                <a:solidFill>
                  <a:schemeClr val="bg1"/>
                </a:solidFill>
                <a:latin typeface="Tw Cen MT" panose="020B0602020104020603" pitchFamily="34" charset="-18"/>
              </a:rPr>
              <a:t>a Kormány, az országgyűlési képviselők egynegyede vagy az alapvető jogok biztosa kezdeményezésére felülvizsgálja a jogszabályoknak az Alaptörvénnyel való összhangját;</a:t>
            </a:r>
          </a:p>
          <a:p>
            <a:pPr marL="651510" lvl="1" indent="-285750">
              <a:lnSpc>
                <a:spcPct val="80000"/>
              </a:lnSpc>
              <a:buFont typeface="Wingdings" panose="05000000000000000000" pitchFamily="2" charset="2"/>
              <a:buChar char="ü"/>
            </a:pPr>
            <a:r>
              <a:rPr lang="hu-HU" altLang="hu-HU" sz="1800" dirty="0">
                <a:solidFill>
                  <a:schemeClr val="bg1"/>
                </a:solidFill>
                <a:latin typeface="Tw Cen MT" panose="020B0602020104020603" pitchFamily="34" charset="-18"/>
              </a:rPr>
              <a:t>vizsgálja a jogszabályok nemzetközi szerződésbe ütközését;</a:t>
            </a:r>
          </a:p>
          <a:p>
            <a:pPr marL="0" indent="0">
              <a:buNone/>
            </a:pPr>
            <a:endParaRPr lang="hu-HU" dirty="0"/>
          </a:p>
          <a:p>
            <a:pPr marL="0" indent="0">
              <a:buNone/>
            </a:pPr>
            <a:endParaRPr lang="hu-HU" dirty="0"/>
          </a:p>
        </p:txBody>
      </p:sp>
    </p:spTree>
    <p:extLst>
      <p:ext uri="{BB962C8B-B14F-4D97-AF65-F5344CB8AC3E}">
        <p14:creationId xmlns:p14="http://schemas.microsoft.com/office/powerpoint/2010/main" val="71142231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artalom helye 2">
            <a:extLst>
              <a:ext uri="{FF2B5EF4-FFF2-40B4-BE49-F238E27FC236}">
                <a16:creationId xmlns:a16="http://schemas.microsoft.com/office/drawing/2014/main" id="{808F42DC-D5BA-486E-8228-E5ED6F56C0C7}"/>
              </a:ext>
            </a:extLst>
          </p:cNvPr>
          <p:cNvSpPr>
            <a:spLocks noGrp="1"/>
          </p:cNvSpPr>
          <p:nvPr>
            <p:ph idx="1"/>
          </p:nvPr>
        </p:nvSpPr>
        <p:spPr>
          <a:xfrm>
            <a:off x="1065143" y="2030766"/>
            <a:ext cx="10351540" cy="5328821"/>
          </a:xfrm>
        </p:spPr>
        <p:txBody>
          <a:bodyPr/>
          <a:lstStyle/>
          <a:p>
            <a:pPr>
              <a:lnSpc>
                <a:spcPct val="80000"/>
              </a:lnSpc>
            </a:pPr>
            <a:r>
              <a:rPr lang="hu-HU" altLang="hu-HU" sz="2800" dirty="0">
                <a:solidFill>
                  <a:schemeClr val="bg1"/>
                </a:solidFill>
                <a:latin typeface="Tw Cen MT" panose="020B0602020104020603" pitchFamily="34" charset="-18"/>
              </a:rPr>
              <a:t>Az Alkotmánybíróság tizenöt tagból álló testület, amelynek tagjait az Országgyűlés az országgyűlési képviselők kétharmadának szavazatával tizenkét évre választja. </a:t>
            </a:r>
          </a:p>
          <a:p>
            <a:pPr>
              <a:lnSpc>
                <a:spcPct val="80000"/>
              </a:lnSpc>
            </a:pPr>
            <a:r>
              <a:rPr lang="hu-HU" altLang="hu-HU" sz="2800" dirty="0">
                <a:solidFill>
                  <a:schemeClr val="bg1"/>
                </a:solidFill>
                <a:latin typeface="Tw Cen MT" panose="020B0602020104020603" pitchFamily="34" charset="-18"/>
              </a:rPr>
              <a:t>Az Országgyűlés az országgyűlési képviselők kétharmadának szavazatával az Alkotmánybíróság tagjai közül elnököt választ, az elnök megbízatása az alkotmánybírói hivatali ideje lejártáig tart. </a:t>
            </a:r>
          </a:p>
          <a:p>
            <a:pPr>
              <a:lnSpc>
                <a:spcPct val="80000"/>
              </a:lnSpc>
            </a:pPr>
            <a:r>
              <a:rPr lang="hu-HU" altLang="hu-HU" sz="2800" dirty="0">
                <a:solidFill>
                  <a:schemeClr val="bg1"/>
                </a:solidFill>
                <a:latin typeface="Tw Cen MT" panose="020B0602020104020603" pitchFamily="34" charset="-18"/>
              </a:rPr>
              <a:t>Az Alkotmánybíróság tagjai nem lehetnek tagjai pártnak, és nem folytathatnak politikai tevékenységet.</a:t>
            </a:r>
          </a:p>
          <a:p>
            <a:endParaRPr lang="hu-HU" dirty="0"/>
          </a:p>
        </p:txBody>
      </p:sp>
    </p:spTree>
    <p:extLst>
      <p:ext uri="{BB962C8B-B14F-4D97-AF65-F5344CB8AC3E}">
        <p14:creationId xmlns:p14="http://schemas.microsoft.com/office/powerpoint/2010/main" val="298476899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15C12760-2B65-4FD2-A4E3-9A81D898013A}"/>
              </a:ext>
            </a:extLst>
          </p:cNvPr>
          <p:cNvSpPr>
            <a:spLocks noGrp="1"/>
          </p:cNvSpPr>
          <p:nvPr>
            <p:ph type="title"/>
          </p:nvPr>
        </p:nvSpPr>
        <p:spPr>
          <a:xfrm>
            <a:off x="1002999" y="923100"/>
            <a:ext cx="9144000" cy="1344168"/>
          </a:xfrm>
        </p:spPr>
        <p:txBody>
          <a:bodyPr/>
          <a:lstStyle/>
          <a:p>
            <a:r>
              <a:rPr lang="hu-HU" dirty="0">
                <a:solidFill>
                  <a:schemeClr val="bg1"/>
                </a:solidFill>
                <a:latin typeface="Tw Cen MT" panose="020B0602020104020603" pitchFamily="34" charset="-18"/>
              </a:rPr>
              <a:t>A bíróság</a:t>
            </a:r>
          </a:p>
        </p:txBody>
      </p:sp>
      <p:sp>
        <p:nvSpPr>
          <p:cNvPr id="3" name="Tartalom helye 2">
            <a:extLst>
              <a:ext uri="{FF2B5EF4-FFF2-40B4-BE49-F238E27FC236}">
                <a16:creationId xmlns:a16="http://schemas.microsoft.com/office/drawing/2014/main" id="{45C3A824-946B-4CEA-8507-8AC877BE5DE7}"/>
              </a:ext>
            </a:extLst>
          </p:cNvPr>
          <p:cNvSpPr>
            <a:spLocks noGrp="1"/>
          </p:cNvSpPr>
          <p:nvPr>
            <p:ph idx="1"/>
          </p:nvPr>
        </p:nvSpPr>
        <p:spPr>
          <a:xfrm>
            <a:off x="878711" y="1746681"/>
            <a:ext cx="10310289" cy="4565341"/>
          </a:xfrm>
        </p:spPr>
        <p:txBody>
          <a:bodyPr>
            <a:normAutofit/>
          </a:bodyPr>
          <a:lstStyle/>
          <a:p>
            <a:pPr>
              <a:lnSpc>
                <a:spcPct val="80000"/>
              </a:lnSpc>
            </a:pPr>
            <a:r>
              <a:rPr lang="hu-HU" altLang="hu-HU" sz="2400" dirty="0">
                <a:solidFill>
                  <a:schemeClr val="bg1"/>
                </a:solidFill>
                <a:latin typeface="Tw Cen MT" panose="020B0602020104020603" pitchFamily="34" charset="-18"/>
              </a:rPr>
              <a:t>A bíróságok igazságszolgáltatási tevékenységet látnak el. A legfőbb bírósági szerv a Kúria.</a:t>
            </a:r>
          </a:p>
          <a:p>
            <a:pPr>
              <a:lnSpc>
                <a:spcPct val="80000"/>
              </a:lnSpc>
            </a:pPr>
            <a:r>
              <a:rPr lang="hu-HU" altLang="hu-HU" sz="2400" dirty="0">
                <a:solidFill>
                  <a:schemeClr val="bg1"/>
                </a:solidFill>
                <a:latin typeface="Tw Cen MT" panose="020B0602020104020603" pitchFamily="34" charset="-18"/>
              </a:rPr>
              <a:t>A bíróság dönt</a:t>
            </a:r>
          </a:p>
          <a:p>
            <a:pPr marL="708660" lvl="1" indent="-342900">
              <a:lnSpc>
                <a:spcPct val="80000"/>
              </a:lnSpc>
              <a:buFont typeface="Wingdings" panose="05000000000000000000" pitchFamily="2" charset="2"/>
              <a:buChar char="ü"/>
            </a:pPr>
            <a:r>
              <a:rPr lang="hu-HU" altLang="hu-HU" sz="2000" dirty="0">
                <a:solidFill>
                  <a:schemeClr val="bg1"/>
                </a:solidFill>
                <a:latin typeface="Tw Cen MT" panose="020B0602020104020603" pitchFamily="34" charset="-18"/>
              </a:rPr>
              <a:t>büntetőügyben, magánjogi jogvitában, törvényben meghatározott egyéb ügyben;</a:t>
            </a:r>
          </a:p>
          <a:p>
            <a:pPr marL="708660" lvl="1" indent="-342900">
              <a:lnSpc>
                <a:spcPct val="80000"/>
              </a:lnSpc>
              <a:buFont typeface="Wingdings" panose="05000000000000000000" pitchFamily="2" charset="2"/>
              <a:buChar char="ü"/>
            </a:pPr>
            <a:r>
              <a:rPr lang="hu-HU" altLang="hu-HU" sz="2000" dirty="0">
                <a:solidFill>
                  <a:schemeClr val="bg1"/>
                </a:solidFill>
                <a:latin typeface="Tw Cen MT" panose="020B0602020104020603" pitchFamily="34" charset="-18"/>
              </a:rPr>
              <a:t>a közigazgatási határozatok törvényességéről;</a:t>
            </a:r>
          </a:p>
          <a:p>
            <a:pPr marL="708660" lvl="1" indent="-342900">
              <a:lnSpc>
                <a:spcPct val="80000"/>
              </a:lnSpc>
              <a:buFont typeface="Wingdings" panose="05000000000000000000" pitchFamily="2" charset="2"/>
              <a:buChar char="ü"/>
            </a:pPr>
            <a:r>
              <a:rPr lang="hu-HU" altLang="hu-HU" sz="2000" dirty="0">
                <a:solidFill>
                  <a:schemeClr val="bg1"/>
                </a:solidFill>
                <a:latin typeface="Tw Cen MT" panose="020B0602020104020603" pitchFamily="34" charset="-18"/>
              </a:rPr>
              <a:t>az önkormányzati rendelet más jogszabályba ütközéséről és megsemmisítéséről;</a:t>
            </a:r>
          </a:p>
          <a:p>
            <a:pPr marL="708660" lvl="1" indent="-342900">
              <a:lnSpc>
                <a:spcPct val="80000"/>
              </a:lnSpc>
              <a:buFont typeface="Wingdings" panose="05000000000000000000" pitchFamily="2" charset="2"/>
              <a:buChar char="ü"/>
            </a:pPr>
            <a:r>
              <a:rPr lang="hu-HU" altLang="hu-HU" sz="2000" dirty="0">
                <a:solidFill>
                  <a:schemeClr val="bg1"/>
                </a:solidFill>
                <a:latin typeface="Tw Cen MT" panose="020B0602020104020603" pitchFamily="34" charset="-18"/>
              </a:rPr>
              <a:t>a helyi önkormányzat törvényen alapuló jogalkotási kötelezettsége elmulasztásának megállapításáról.</a:t>
            </a:r>
          </a:p>
          <a:p>
            <a:pPr>
              <a:lnSpc>
                <a:spcPct val="80000"/>
              </a:lnSpc>
            </a:pPr>
            <a:r>
              <a:rPr lang="hu-HU" altLang="hu-HU" sz="2400" dirty="0">
                <a:solidFill>
                  <a:schemeClr val="bg1"/>
                </a:solidFill>
                <a:latin typeface="Tw Cen MT" panose="020B0602020104020603" pitchFamily="34" charset="-18"/>
              </a:rPr>
              <a:t>A Kúria biztosítja a bíróságok jogalkalmazásának egységét, a bíróságokra kötelező jogegységi határozatot hoz.</a:t>
            </a:r>
          </a:p>
          <a:p>
            <a:pPr>
              <a:lnSpc>
                <a:spcPct val="80000"/>
              </a:lnSpc>
            </a:pPr>
            <a:r>
              <a:rPr lang="hu-HU" altLang="hu-HU" sz="2400" dirty="0">
                <a:solidFill>
                  <a:schemeClr val="bg1"/>
                </a:solidFill>
                <a:latin typeface="Tw Cen MT" panose="020B0602020104020603" pitchFamily="34" charset="-18"/>
              </a:rPr>
              <a:t>A </a:t>
            </a:r>
            <a:r>
              <a:rPr lang="hu-HU" altLang="hu-HU" sz="2400" dirty="0" err="1">
                <a:solidFill>
                  <a:schemeClr val="bg1"/>
                </a:solidFill>
                <a:latin typeface="Tw Cen MT" panose="020B0602020104020603" pitchFamily="34" charset="-18"/>
              </a:rPr>
              <a:t>bírák</a:t>
            </a:r>
            <a:r>
              <a:rPr lang="hu-HU" altLang="hu-HU" sz="2400" dirty="0">
                <a:solidFill>
                  <a:schemeClr val="bg1"/>
                </a:solidFill>
                <a:latin typeface="Tw Cen MT" panose="020B0602020104020603" pitchFamily="34" charset="-18"/>
              </a:rPr>
              <a:t> függetlenek, és csak a törvénynek vannak alárendelve, ítélkezési tevékenységükben nem utasíthatóak. </a:t>
            </a:r>
          </a:p>
          <a:p>
            <a:endParaRPr lang="hu-HU" dirty="0"/>
          </a:p>
        </p:txBody>
      </p:sp>
    </p:spTree>
    <p:extLst>
      <p:ext uri="{BB962C8B-B14F-4D97-AF65-F5344CB8AC3E}">
        <p14:creationId xmlns:p14="http://schemas.microsoft.com/office/powerpoint/2010/main" val="234471336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artalom helye 2">
            <a:extLst>
              <a:ext uri="{FF2B5EF4-FFF2-40B4-BE49-F238E27FC236}">
                <a16:creationId xmlns:a16="http://schemas.microsoft.com/office/drawing/2014/main" id="{C3D025B3-FBA9-459B-8A7A-229C7E12068A}"/>
              </a:ext>
            </a:extLst>
          </p:cNvPr>
          <p:cNvSpPr>
            <a:spLocks noGrp="1"/>
          </p:cNvSpPr>
          <p:nvPr>
            <p:ph idx="1"/>
          </p:nvPr>
        </p:nvSpPr>
        <p:spPr>
          <a:xfrm>
            <a:off x="976366" y="1107489"/>
            <a:ext cx="9144000" cy="3127248"/>
          </a:xfrm>
        </p:spPr>
        <p:txBody>
          <a:bodyPr>
            <a:normAutofit/>
          </a:bodyPr>
          <a:lstStyle/>
          <a:p>
            <a:r>
              <a:rPr lang="hu-HU" altLang="hu-HU" sz="2800" dirty="0">
                <a:solidFill>
                  <a:schemeClr val="bg1"/>
                </a:solidFill>
                <a:latin typeface="Tw Cen MT" panose="020B0602020104020603" pitchFamily="34" charset="-18"/>
              </a:rPr>
              <a:t>A hivatásos </a:t>
            </a:r>
            <a:r>
              <a:rPr lang="hu-HU" altLang="hu-HU" sz="2800" dirty="0" err="1">
                <a:solidFill>
                  <a:schemeClr val="bg1"/>
                </a:solidFill>
                <a:latin typeface="Tw Cen MT" panose="020B0602020104020603" pitchFamily="34" charset="-18"/>
              </a:rPr>
              <a:t>bírákat</a:t>
            </a:r>
            <a:r>
              <a:rPr lang="hu-HU" altLang="hu-HU" sz="2800" dirty="0">
                <a:solidFill>
                  <a:schemeClr val="bg1"/>
                </a:solidFill>
                <a:latin typeface="Tw Cen MT" panose="020B0602020104020603" pitchFamily="34" charset="-18"/>
              </a:rPr>
              <a:t> a köztársasági elnök nevezi ki. Bíróvá az nevezhető ki, aki a harmincadik életévét betöltötte. A Kúria elnökét a </a:t>
            </a:r>
            <a:r>
              <a:rPr lang="hu-HU" altLang="hu-HU" sz="2800" dirty="0" err="1">
                <a:solidFill>
                  <a:schemeClr val="bg1"/>
                </a:solidFill>
                <a:latin typeface="Tw Cen MT" panose="020B0602020104020603" pitchFamily="34" charset="-18"/>
              </a:rPr>
              <a:t>bírák</a:t>
            </a:r>
            <a:r>
              <a:rPr lang="hu-HU" altLang="hu-HU" sz="2800" dirty="0">
                <a:solidFill>
                  <a:schemeClr val="bg1"/>
                </a:solidFill>
                <a:latin typeface="Tw Cen MT" panose="020B0602020104020603" pitchFamily="34" charset="-18"/>
              </a:rPr>
              <a:t> közül kilenc évre a köztársasági elnök javaslatára az Országgyűlés választja. </a:t>
            </a:r>
            <a:endParaRPr lang="hu-HU" dirty="0">
              <a:solidFill>
                <a:schemeClr val="bg1"/>
              </a:solidFill>
              <a:latin typeface="Tw Cen MT" panose="020B0602020104020603" pitchFamily="34" charset="-18"/>
            </a:endParaRPr>
          </a:p>
        </p:txBody>
      </p:sp>
    </p:spTree>
    <p:extLst>
      <p:ext uri="{BB962C8B-B14F-4D97-AF65-F5344CB8AC3E}">
        <p14:creationId xmlns:p14="http://schemas.microsoft.com/office/powerpoint/2010/main" val="252044920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1202F735-2C60-41B9-8F3F-89A6FFE8479A}"/>
              </a:ext>
            </a:extLst>
          </p:cNvPr>
          <p:cNvSpPr>
            <a:spLocks noGrp="1"/>
          </p:cNvSpPr>
          <p:nvPr>
            <p:ph type="title"/>
          </p:nvPr>
        </p:nvSpPr>
        <p:spPr>
          <a:xfrm>
            <a:off x="940856" y="949733"/>
            <a:ext cx="9144000" cy="1344168"/>
          </a:xfrm>
        </p:spPr>
        <p:txBody>
          <a:bodyPr>
            <a:normAutofit/>
          </a:bodyPr>
          <a:lstStyle/>
          <a:p>
            <a:r>
              <a:rPr lang="hu-HU" sz="3200" dirty="0">
                <a:solidFill>
                  <a:schemeClr val="bg1"/>
                </a:solidFill>
              </a:rPr>
              <a:t>Ügyészség</a:t>
            </a:r>
          </a:p>
        </p:txBody>
      </p:sp>
      <p:sp>
        <p:nvSpPr>
          <p:cNvPr id="3" name="Tartalom helye 2">
            <a:extLst>
              <a:ext uri="{FF2B5EF4-FFF2-40B4-BE49-F238E27FC236}">
                <a16:creationId xmlns:a16="http://schemas.microsoft.com/office/drawing/2014/main" id="{183DDC48-F23E-4220-858A-37ECDCA6B1D5}"/>
              </a:ext>
            </a:extLst>
          </p:cNvPr>
          <p:cNvSpPr>
            <a:spLocks noGrp="1"/>
          </p:cNvSpPr>
          <p:nvPr>
            <p:ph idx="1"/>
          </p:nvPr>
        </p:nvSpPr>
        <p:spPr>
          <a:xfrm>
            <a:off x="869834" y="1791070"/>
            <a:ext cx="10307152" cy="4565342"/>
          </a:xfrm>
        </p:spPr>
        <p:txBody>
          <a:bodyPr>
            <a:normAutofit/>
          </a:bodyPr>
          <a:lstStyle/>
          <a:p>
            <a:r>
              <a:rPr lang="hu-HU" altLang="hu-HU" sz="2800" dirty="0">
                <a:solidFill>
                  <a:schemeClr val="bg1"/>
                </a:solidFill>
                <a:latin typeface="Tw Cen MT" panose="020B0602020104020603" pitchFamily="34" charset="-18"/>
              </a:rPr>
              <a:t>A hivatásos </a:t>
            </a:r>
            <a:r>
              <a:rPr lang="hu-HU" altLang="hu-HU" sz="2800" dirty="0" err="1">
                <a:solidFill>
                  <a:schemeClr val="bg1"/>
                </a:solidFill>
                <a:latin typeface="Tw Cen MT" panose="020B0602020104020603" pitchFamily="34" charset="-18"/>
              </a:rPr>
              <a:t>bírákat</a:t>
            </a:r>
            <a:r>
              <a:rPr lang="hu-HU" altLang="hu-HU" sz="2800" dirty="0">
                <a:solidFill>
                  <a:schemeClr val="bg1"/>
                </a:solidFill>
                <a:latin typeface="Tw Cen MT" panose="020B0602020104020603" pitchFamily="34" charset="-18"/>
              </a:rPr>
              <a:t> a köztársasági elnök nevezi ki. Bíróvá az nevezhető ki, aki a harmincadik életévét betöltötte. A Kúria elnökét a </a:t>
            </a:r>
            <a:r>
              <a:rPr lang="hu-HU" altLang="hu-HU" sz="2800" dirty="0" err="1">
                <a:solidFill>
                  <a:schemeClr val="bg1"/>
                </a:solidFill>
                <a:latin typeface="Tw Cen MT" panose="020B0602020104020603" pitchFamily="34" charset="-18"/>
              </a:rPr>
              <a:t>bírák</a:t>
            </a:r>
            <a:r>
              <a:rPr lang="hu-HU" altLang="hu-HU" sz="2800" dirty="0">
                <a:solidFill>
                  <a:schemeClr val="bg1"/>
                </a:solidFill>
                <a:latin typeface="Tw Cen MT" panose="020B0602020104020603" pitchFamily="34" charset="-18"/>
              </a:rPr>
              <a:t> közül kilenc évre a köztársasági elnök javaslatára az Országgyűlés választja. A Kúria elnökének megválasztásához az országgyűlési képviselők kétharmadának szavazata szükséges.</a:t>
            </a:r>
          </a:p>
          <a:p>
            <a:r>
              <a:rPr lang="hu-HU" altLang="hu-HU" sz="2800" dirty="0">
                <a:solidFill>
                  <a:schemeClr val="bg1"/>
                </a:solidFill>
                <a:latin typeface="Tw Cen MT" panose="020B0602020104020603" pitchFamily="34" charset="-18"/>
              </a:rPr>
              <a:t>Az ügyészi szervezetet a legfőbb ügyész vezeti és irányítja, kinevezi az ügyészeket.</a:t>
            </a:r>
          </a:p>
          <a:p>
            <a:r>
              <a:rPr lang="hu-HU" altLang="hu-HU" sz="2800" dirty="0">
                <a:solidFill>
                  <a:schemeClr val="bg1"/>
                </a:solidFill>
                <a:latin typeface="Tw Cen MT" panose="020B0602020104020603" pitchFamily="34" charset="-18"/>
              </a:rPr>
              <a:t>A legfőbb ügyészt az ügyészek közül a köztársasági elnök javaslatára az Országgyűlés választja kilenc évre.</a:t>
            </a:r>
            <a:endParaRPr lang="hu-HU" dirty="0">
              <a:solidFill>
                <a:schemeClr val="bg1"/>
              </a:solidFill>
              <a:latin typeface="Tw Cen MT" panose="020B0602020104020603" pitchFamily="34" charset="-18"/>
            </a:endParaRPr>
          </a:p>
        </p:txBody>
      </p:sp>
    </p:spTree>
    <p:extLst>
      <p:ext uri="{BB962C8B-B14F-4D97-AF65-F5344CB8AC3E}">
        <p14:creationId xmlns:p14="http://schemas.microsoft.com/office/powerpoint/2010/main" val="123371584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3C97A448-34F3-4AE8-9162-091971343FB6}"/>
              </a:ext>
            </a:extLst>
          </p:cNvPr>
          <p:cNvSpPr>
            <a:spLocks noGrp="1"/>
          </p:cNvSpPr>
          <p:nvPr>
            <p:ph type="title"/>
          </p:nvPr>
        </p:nvSpPr>
        <p:spPr>
          <a:xfrm>
            <a:off x="976367" y="905345"/>
            <a:ext cx="9144000" cy="1344168"/>
          </a:xfrm>
        </p:spPr>
        <p:txBody>
          <a:bodyPr>
            <a:normAutofit/>
          </a:bodyPr>
          <a:lstStyle/>
          <a:p>
            <a:r>
              <a:rPr lang="hu-HU" sz="3600" dirty="0">
                <a:solidFill>
                  <a:schemeClr val="bg1"/>
                </a:solidFill>
                <a:latin typeface="Tw Cen MT" panose="020B0602020104020603" pitchFamily="34" charset="-18"/>
              </a:rPr>
              <a:t>Helyi önkormányzatok</a:t>
            </a:r>
          </a:p>
        </p:txBody>
      </p:sp>
      <p:sp>
        <p:nvSpPr>
          <p:cNvPr id="3" name="Tartalom helye 2">
            <a:extLst>
              <a:ext uri="{FF2B5EF4-FFF2-40B4-BE49-F238E27FC236}">
                <a16:creationId xmlns:a16="http://schemas.microsoft.com/office/drawing/2014/main" id="{66174153-A687-4971-BEDE-6EFC5C7F8E8F}"/>
              </a:ext>
            </a:extLst>
          </p:cNvPr>
          <p:cNvSpPr>
            <a:spLocks noGrp="1"/>
          </p:cNvSpPr>
          <p:nvPr>
            <p:ph idx="1"/>
          </p:nvPr>
        </p:nvSpPr>
        <p:spPr>
          <a:xfrm>
            <a:off x="976367" y="1720049"/>
            <a:ext cx="10239266" cy="4556464"/>
          </a:xfrm>
        </p:spPr>
        <p:txBody>
          <a:bodyPr/>
          <a:lstStyle/>
          <a:p>
            <a:r>
              <a:rPr lang="hu-HU" altLang="hu-HU" sz="2800" dirty="0">
                <a:solidFill>
                  <a:schemeClr val="bg1"/>
                </a:solidFill>
                <a:latin typeface="Tw Cen MT" panose="020B0602020104020603" pitchFamily="34" charset="-18"/>
              </a:rPr>
              <a:t>Magyarországon a helyi közügyek intézése és a helyi közhatalom gyakorlása érdekében helyi önkormányzatok működnek.</a:t>
            </a:r>
          </a:p>
          <a:p>
            <a:pPr>
              <a:lnSpc>
                <a:spcPct val="80000"/>
              </a:lnSpc>
            </a:pPr>
            <a:r>
              <a:rPr lang="hu-HU" altLang="hu-HU" sz="1800" dirty="0">
                <a:solidFill>
                  <a:schemeClr val="bg1"/>
                </a:solidFill>
                <a:latin typeface="Tw Cen MT" panose="020B0602020104020603" pitchFamily="34" charset="-18"/>
              </a:rPr>
              <a:t>A helyi önkormányzat a helyi közügyek intézése körében törvény keretei között</a:t>
            </a:r>
          </a:p>
          <a:p>
            <a:pPr marL="651510" lvl="1" indent="-285750">
              <a:lnSpc>
                <a:spcPct val="80000"/>
              </a:lnSpc>
              <a:buFont typeface="Wingdings" panose="05000000000000000000" pitchFamily="2" charset="2"/>
              <a:buChar char="ü"/>
            </a:pPr>
            <a:r>
              <a:rPr lang="hu-HU" altLang="hu-HU" sz="1600" dirty="0">
                <a:solidFill>
                  <a:schemeClr val="bg1"/>
                </a:solidFill>
                <a:latin typeface="Tw Cen MT" panose="020B0602020104020603" pitchFamily="34" charset="-18"/>
              </a:rPr>
              <a:t>rendeletet alkot; határozatot hoz;</a:t>
            </a:r>
          </a:p>
          <a:p>
            <a:pPr marL="651510" lvl="1" indent="-285750">
              <a:lnSpc>
                <a:spcPct val="80000"/>
              </a:lnSpc>
              <a:buFont typeface="Wingdings" panose="05000000000000000000" pitchFamily="2" charset="2"/>
              <a:buChar char="ü"/>
            </a:pPr>
            <a:r>
              <a:rPr lang="hu-HU" altLang="hu-HU" sz="1600" dirty="0">
                <a:solidFill>
                  <a:schemeClr val="bg1"/>
                </a:solidFill>
                <a:latin typeface="Tw Cen MT" panose="020B0602020104020603" pitchFamily="34" charset="-18"/>
              </a:rPr>
              <a:t>önállóan igazgat; meghatározza szervezeti és működési rendjét;</a:t>
            </a:r>
          </a:p>
          <a:p>
            <a:pPr marL="651510" lvl="1" indent="-285750">
              <a:lnSpc>
                <a:spcPct val="80000"/>
              </a:lnSpc>
              <a:buFont typeface="Wingdings" panose="05000000000000000000" pitchFamily="2" charset="2"/>
              <a:buChar char="ü"/>
            </a:pPr>
            <a:r>
              <a:rPr lang="hu-HU" altLang="hu-HU" sz="1600" dirty="0">
                <a:solidFill>
                  <a:schemeClr val="bg1"/>
                </a:solidFill>
                <a:latin typeface="Tw Cen MT" panose="020B0602020104020603" pitchFamily="34" charset="-18"/>
              </a:rPr>
              <a:t>gyakorolja az önkormányzati tulajdon tekintetében a tulajdonost megillető jogokat;</a:t>
            </a:r>
          </a:p>
          <a:p>
            <a:pPr marL="651510" lvl="1" indent="-285750">
              <a:lnSpc>
                <a:spcPct val="80000"/>
              </a:lnSpc>
              <a:buFont typeface="Wingdings" panose="05000000000000000000" pitchFamily="2" charset="2"/>
              <a:buChar char="ü"/>
            </a:pPr>
            <a:r>
              <a:rPr lang="hu-HU" altLang="hu-HU" sz="1600" dirty="0">
                <a:solidFill>
                  <a:schemeClr val="bg1"/>
                </a:solidFill>
                <a:latin typeface="Tw Cen MT" panose="020B0602020104020603" pitchFamily="34" charset="-18"/>
              </a:rPr>
              <a:t>meghatározza költségvetését, annak alapján önállóan gazdálkodik;</a:t>
            </a:r>
          </a:p>
          <a:p>
            <a:pPr marL="651510" lvl="1" indent="-285750">
              <a:lnSpc>
                <a:spcPct val="80000"/>
              </a:lnSpc>
              <a:buFont typeface="Wingdings" panose="05000000000000000000" pitchFamily="2" charset="2"/>
              <a:buChar char="ü"/>
            </a:pPr>
            <a:r>
              <a:rPr lang="hu-HU" altLang="hu-HU" sz="1600" dirty="0">
                <a:solidFill>
                  <a:schemeClr val="bg1"/>
                </a:solidFill>
                <a:latin typeface="Tw Cen MT" panose="020B0602020104020603" pitchFamily="34" charset="-18"/>
              </a:rPr>
              <a:t>vállalkozást folytathat;</a:t>
            </a:r>
          </a:p>
          <a:p>
            <a:pPr marL="651510" lvl="1" indent="-285750">
              <a:lnSpc>
                <a:spcPct val="80000"/>
              </a:lnSpc>
              <a:buFont typeface="Wingdings" panose="05000000000000000000" pitchFamily="2" charset="2"/>
              <a:buChar char="ü"/>
            </a:pPr>
            <a:r>
              <a:rPr lang="hu-HU" altLang="hu-HU" sz="1600" dirty="0">
                <a:solidFill>
                  <a:schemeClr val="bg1"/>
                </a:solidFill>
                <a:latin typeface="Tw Cen MT" panose="020B0602020104020603" pitchFamily="34" charset="-18"/>
              </a:rPr>
              <a:t>dönt a helyi adók fajtájáról és mértékéről;</a:t>
            </a:r>
          </a:p>
          <a:p>
            <a:pPr marL="651510" lvl="1" indent="-285750">
              <a:lnSpc>
                <a:spcPct val="80000"/>
              </a:lnSpc>
              <a:buFont typeface="Wingdings" panose="05000000000000000000" pitchFamily="2" charset="2"/>
              <a:buChar char="ü"/>
            </a:pPr>
            <a:r>
              <a:rPr lang="hu-HU" altLang="hu-HU" sz="1600" dirty="0">
                <a:solidFill>
                  <a:schemeClr val="bg1"/>
                </a:solidFill>
                <a:latin typeface="Tw Cen MT" panose="020B0602020104020603" pitchFamily="34" charset="-18"/>
              </a:rPr>
              <a:t>önkormányzati jelképeket alkothat, helyi kitüntetéseket és elismerő címeket alapíthat;</a:t>
            </a:r>
          </a:p>
          <a:p>
            <a:endParaRPr lang="hu-HU" dirty="0"/>
          </a:p>
        </p:txBody>
      </p:sp>
    </p:spTree>
    <p:extLst>
      <p:ext uri="{BB962C8B-B14F-4D97-AF65-F5344CB8AC3E}">
        <p14:creationId xmlns:p14="http://schemas.microsoft.com/office/powerpoint/2010/main" val="177809085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artalom helye 2">
            <a:extLst>
              <a:ext uri="{FF2B5EF4-FFF2-40B4-BE49-F238E27FC236}">
                <a16:creationId xmlns:a16="http://schemas.microsoft.com/office/drawing/2014/main" id="{E4B4775F-C4B9-4F03-9E73-C66F52FE7B94}"/>
              </a:ext>
            </a:extLst>
          </p:cNvPr>
          <p:cNvSpPr>
            <a:spLocks noGrp="1"/>
          </p:cNvSpPr>
          <p:nvPr>
            <p:ph idx="1"/>
          </p:nvPr>
        </p:nvSpPr>
        <p:spPr>
          <a:xfrm>
            <a:off x="940855" y="1000956"/>
            <a:ext cx="10422562" cy="5506375"/>
          </a:xfrm>
        </p:spPr>
        <p:txBody>
          <a:bodyPr/>
          <a:lstStyle/>
          <a:p>
            <a:pPr>
              <a:lnSpc>
                <a:spcPct val="80000"/>
              </a:lnSpc>
            </a:pPr>
            <a:r>
              <a:rPr lang="hu-HU" altLang="hu-HU" sz="2800" dirty="0">
                <a:solidFill>
                  <a:schemeClr val="bg1"/>
                </a:solidFill>
                <a:latin typeface="Tw Cen MT" panose="020B0602020104020603" pitchFamily="34" charset="-18"/>
              </a:rPr>
              <a:t>A helyi önkormányzat feladat- és hatásköreit a képviselő-testület gyakorolja, üléseit a polgármester vezeti. </a:t>
            </a:r>
          </a:p>
          <a:p>
            <a:pPr>
              <a:lnSpc>
                <a:spcPct val="80000"/>
              </a:lnSpc>
            </a:pPr>
            <a:r>
              <a:rPr lang="hu-HU" altLang="hu-HU" sz="2800" dirty="0">
                <a:solidFill>
                  <a:schemeClr val="bg1"/>
                </a:solidFill>
                <a:latin typeface="Tw Cen MT" panose="020B0602020104020603" pitchFamily="34" charset="-18"/>
              </a:rPr>
              <a:t>A helyi önkormányzat részére kötelező feladat- és hatáskört törvény állapíthat meg. A helyi önkormányzat kötelező feladat- és hatásköreinek ellátásához azokkal arányban álló költségvetési, illetve más vagyoni támogatásra jogosult.</a:t>
            </a:r>
          </a:p>
          <a:p>
            <a:r>
              <a:rPr lang="hu-HU" altLang="hu-HU" sz="2800" dirty="0">
                <a:solidFill>
                  <a:schemeClr val="bg1"/>
                </a:solidFill>
                <a:latin typeface="Tw Cen MT" panose="020B0602020104020603" pitchFamily="34" charset="-18"/>
              </a:rPr>
              <a:t>A helyi önkormányzati képviselőket és polgármestereket a választópolgárok általános és egyenlő választójog alapján, közvetlen és titkos szavazással, a választók akaratának szabad kifejezését biztosító választáson öt évre választják.</a:t>
            </a:r>
          </a:p>
          <a:p>
            <a:pPr marL="0" indent="0">
              <a:buNone/>
            </a:pPr>
            <a:endParaRPr lang="hu-HU" dirty="0"/>
          </a:p>
        </p:txBody>
      </p:sp>
    </p:spTree>
    <p:extLst>
      <p:ext uri="{BB962C8B-B14F-4D97-AF65-F5344CB8AC3E}">
        <p14:creationId xmlns:p14="http://schemas.microsoft.com/office/powerpoint/2010/main" val="196997364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0D7E9850-B8AE-4BF1-BBC4-ECB8D88E923B}"/>
              </a:ext>
            </a:extLst>
          </p:cNvPr>
          <p:cNvSpPr>
            <a:spLocks noGrp="1"/>
          </p:cNvSpPr>
          <p:nvPr>
            <p:ph type="title"/>
          </p:nvPr>
        </p:nvSpPr>
        <p:spPr>
          <a:xfrm>
            <a:off x="825445" y="914222"/>
            <a:ext cx="9144000" cy="1344168"/>
          </a:xfrm>
        </p:spPr>
        <p:txBody>
          <a:bodyPr>
            <a:normAutofit/>
          </a:bodyPr>
          <a:lstStyle/>
          <a:p>
            <a:r>
              <a:rPr lang="hu-HU" sz="3600" dirty="0">
                <a:solidFill>
                  <a:schemeClr val="bg1"/>
                </a:solidFill>
              </a:rPr>
              <a:t>Szabadság és felelősség</a:t>
            </a:r>
          </a:p>
        </p:txBody>
      </p:sp>
      <p:sp>
        <p:nvSpPr>
          <p:cNvPr id="3" name="Tartalom helye 2">
            <a:extLst>
              <a:ext uri="{FF2B5EF4-FFF2-40B4-BE49-F238E27FC236}">
                <a16:creationId xmlns:a16="http://schemas.microsoft.com/office/drawing/2014/main" id="{E7034760-E993-4D91-8D99-CA368D0FFB3F}"/>
              </a:ext>
            </a:extLst>
          </p:cNvPr>
          <p:cNvSpPr>
            <a:spLocks noGrp="1"/>
          </p:cNvSpPr>
          <p:nvPr>
            <p:ph idx="1"/>
          </p:nvPr>
        </p:nvSpPr>
        <p:spPr>
          <a:xfrm>
            <a:off x="896467" y="1586306"/>
            <a:ext cx="9144000" cy="4965414"/>
          </a:xfrm>
        </p:spPr>
        <p:txBody>
          <a:bodyPr>
            <a:normAutofit fontScale="85000" lnSpcReduction="20000"/>
          </a:bodyPr>
          <a:lstStyle/>
          <a:p>
            <a:r>
              <a:rPr lang="hu-HU" altLang="hu-HU" sz="2800" dirty="0">
                <a:solidFill>
                  <a:schemeClr val="bg1"/>
                </a:solidFill>
                <a:latin typeface="Tw Cen MT" panose="020B0602020104020603" pitchFamily="34" charset="-18"/>
              </a:rPr>
              <a:t>AZ EMBER sérthetetlen és elidegeníthetetlen alapvető jogait tiszteletben kell tartani. Védelmük az állam elsőrendű kötelezettsége.</a:t>
            </a:r>
          </a:p>
          <a:p>
            <a:r>
              <a:rPr lang="hu-HU" altLang="hu-HU" sz="2800" dirty="0">
                <a:solidFill>
                  <a:schemeClr val="bg1"/>
                </a:solidFill>
                <a:latin typeface="Tw Cen MT" panose="020B0602020104020603" pitchFamily="34" charset="-18"/>
              </a:rPr>
              <a:t>Az emberi méltóság sérthetetlen. Minden embernek joga van az élethez és az emberi méltósághoz, a magzat életét a fogantatástól kezdve védelem illeti meg.</a:t>
            </a:r>
          </a:p>
          <a:p>
            <a:r>
              <a:rPr lang="hu-HU" altLang="hu-HU" sz="2800" dirty="0">
                <a:solidFill>
                  <a:schemeClr val="bg1"/>
                </a:solidFill>
                <a:latin typeface="Tw Cen MT" panose="020B0602020104020603" pitchFamily="34" charset="-18"/>
              </a:rPr>
              <a:t>Senkit nem lehet kínzásnak, embertelen, megalázó bánásmódnak vagy büntetésnek alávetni, valamint szolgaságban tartani. </a:t>
            </a:r>
          </a:p>
          <a:p>
            <a:r>
              <a:rPr lang="hu-HU" altLang="hu-HU" sz="2800" dirty="0">
                <a:solidFill>
                  <a:schemeClr val="bg1"/>
                </a:solidFill>
                <a:latin typeface="Tw Cen MT" panose="020B0602020104020603" pitchFamily="34" charset="-18"/>
              </a:rPr>
              <a:t>Mindenkinek joga van a szabadsághoz és a személyi biztonsághoz. Senkit nem lehet szabadságától másként, mint törvényben meghatározott okokból és törvényben meghatározott eljárás alapján megfosztani. </a:t>
            </a:r>
          </a:p>
          <a:p>
            <a:r>
              <a:rPr lang="hu-HU" altLang="hu-HU" sz="2800" dirty="0">
                <a:solidFill>
                  <a:schemeClr val="bg1"/>
                </a:solidFill>
                <a:latin typeface="Tw Cen MT" panose="020B0602020104020603" pitchFamily="34" charset="-18"/>
              </a:rPr>
              <a:t>Mindenkinek joga van törvényben meghatározottak szerint a személye, illetve a tulajdona ellen intézett vagy az ezeket közvetlenül fenyegető jogtalan támadás elhárításához.</a:t>
            </a:r>
          </a:p>
          <a:p>
            <a:endParaRPr lang="hu-HU" dirty="0"/>
          </a:p>
        </p:txBody>
      </p:sp>
    </p:spTree>
    <p:extLst>
      <p:ext uri="{BB962C8B-B14F-4D97-AF65-F5344CB8AC3E}">
        <p14:creationId xmlns:p14="http://schemas.microsoft.com/office/powerpoint/2010/main" val="22119966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1ADA73EB-CB01-47F0-BA2D-D98B2966ACA1}"/>
              </a:ext>
            </a:extLst>
          </p:cNvPr>
          <p:cNvSpPr>
            <a:spLocks noGrp="1"/>
          </p:cNvSpPr>
          <p:nvPr>
            <p:ph type="title"/>
          </p:nvPr>
        </p:nvSpPr>
        <p:spPr>
          <a:xfrm>
            <a:off x="1517904" y="914222"/>
            <a:ext cx="9144000" cy="1344168"/>
          </a:xfrm>
        </p:spPr>
        <p:txBody>
          <a:bodyPr>
            <a:normAutofit/>
          </a:bodyPr>
          <a:lstStyle/>
          <a:p>
            <a:r>
              <a:rPr lang="hu-HU" sz="3200" dirty="0">
                <a:solidFill>
                  <a:schemeClr val="bg1"/>
                </a:solidFill>
                <a:latin typeface="Tw Cen MT" panose="020B0602020104020603" pitchFamily="34" charset="-18"/>
              </a:rPr>
              <a:t>Fogalmi meghatározások</a:t>
            </a:r>
          </a:p>
        </p:txBody>
      </p:sp>
      <p:sp>
        <p:nvSpPr>
          <p:cNvPr id="3" name="Tartalom helye 2">
            <a:extLst>
              <a:ext uri="{FF2B5EF4-FFF2-40B4-BE49-F238E27FC236}">
                <a16:creationId xmlns:a16="http://schemas.microsoft.com/office/drawing/2014/main" id="{02D53DFF-790A-4BEC-A713-2930487A3E0C}"/>
              </a:ext>
            </a:extLst>
          </p:cNvPr>
          <p:cNvSpPr>
            <a:spLocks noGrp="1"/>
          </p:cNvSpPr>
          <p:nvPr>
            <p:ph idx="1"/>
          </p:nvPr>
        </p:nvSpPr>
        <p:spPr>
          <a:xfrm>
            <a:off x="941033" y="1711170"/>
            <a:ext cx="10164931" cy="4423299"/>
          </a:xfrm>
        </p:spPr>
        <p:txBody>
          <a:bodyPr>
            <a:normAutofit/>
          </a:bodyPr>
          <a:lstStyle/>
          <a:p>
            <a:r>
              <a:rPr lang="hu-HU" altLang="hu-HU" sz="2400" b="1" i="1" dirty="0">
                <a:solidFill>
                  <a:schemeClr val="bg1"/>
                </a:solidFill>
                <a:latin typeface="Tw Cen MT" panose="020B0602020104020603" pitchFamily="34" charset="-18"/>
              </a:rPr>
              <a:t>A jog </a:t>
            </a:r>
            <a:r>
              <a:rPr lang="hu-HU" altLang="hu-HU" sz="2400" dirty="0">
                <a:solidFill>
                  <a:schemeClr val="bg1"/>
                </a:solidFill>
                <a:latin typeface="Tw Cen MT" panose="020B0602020104020603" pitchFamily="34" charset="-18"/>
              </a:rPr>
              <a:t>az állam által alkotott vagy elismert általános magatartási szabályok összessége, amelyek érvényesülését az állam kényszerítő ereje biztosítja </a:t>
            </a:r>
            <a:endParaRPr lang="hu-HU" altLang="hu-HU" sz="2400" b="1" i="1" dirty="0">
              <a:solidFill>
                <a:schemeClr val="bg1"/>
              </a:solidFill>
              <a:latin typeface="Tw Cen MT" panose="020B0602020104020603" pitchFamily="34" charset="-18"/>
            </a:endParaRPr>
          </a:p>
          <a:p>
            <a:r>
              <a:rPr lang="hu-HU" altLang="hu-HU" sz="2400" b="1" i="1" dirty="0">
                <a:solidFill>
                  <a:schemeClr val="bg1"/>
                </a:solidFill>
                <a:latin typeface="Tw Cen MT" panose="020B0602020104020603" pitchFamily="34" charset="-18"/>
              </a:rPr>
              <a:t>Jogrend</a:t>
            </a:r>
            <a:r>
              <a:rPr lang="hu-HU" altLang="hu-HU" sz="2400" dirty="0">
                <a:solidFill>
                  <a:schemeClr val="bg1"/>
                </a:solidFill>
                <a:latin typeface="Tw Cen MT" panose="020B0602020104020603" pitchFamily="34" charset="-18"/>
              </a:rPr>
              <a:t>: a társadalmi viszonyok jogi szabályozottságát jelenti. </a:t>
            </a:r>
            <a:endParaRPr lang="hu-HU" altLang="hu-HU" sz="2400" b="1" i="1" dirty="0">
              <a:solidFill>
                <a:schemeClr val="bg1"/>
              </a:solidFill>
              <a:latin typeface="Tw Cen MT" panose="020B0602020104020603" pitchFamily="34" charset="-18"/>
            </a:endParaRPr>
          </a:p>
          <a:p>
            <a:r>
              <a:rPr lang="hu-HU" altLang="hu-HU" sz="2400" b="1" i="1" dirty="0">
                <a:solidFill>
                  <a:schemeClr val="bg1"/>
                </a:solidFill>
                <a:latin typeface="Tw Cen MT" panose="020B0602020104020603" pitchFamily="34" charset="-18"/>
              </a:rPr>
              <a:t>Jogi rendszer</a:t>
            </a:r>
            <a:r>
              <a:rPr lang="hu-HU" altLang="hu-HU" sz="2400" dirty="0">
                <a:solidFill>
                  <a:schemeClr val="bg1"/>
                </a:solidFill>
                <a:latin typeface="Tw Cen MT" panose="020B0602020104020603" pitchFamily="34" charset="-18"/>
              </a:rPr>
              <a:t> pedig a jogi jelenségek funkcionálisan összefüggő rendszerét képezi.</a:t>
            </a:r>
            <a:endParaRPr lang="hu-HU" altLang="hu-HU" sz="2400" b="1" i="1" dirty="0">
              <a:solidFill>
                <a:schemeClr val="bg1"/>
              </a:solidFill>
              <a:latin typeface="Tw Cen MT" panose="020B0602020104020603" pitchFamily="34" charset="-18"/>
            </a:endParaRPr>
          </a:p>
          <a:p>
            <a:r>
              <a:rPr lang="hu-HU" altLang="hu-HU" sz="2400" b="1" i="1" dirty="0">
                <a:solidFill>
                  <a:schemeClr val="bg1"/>
                </a:solidFill>
                <a:latin typeface="Tw Cen MT" panose="020B0602020104020603" pitchFamily="34" charset="-18"/>
              </a:rPr>
              <a:t>A jogrendszer</a:t>
            </a:r>
            <a:r>
              <a:rPr lang="hu-HU" altLang="hu-HU" sz="2400" dirty="0">
                <a:solidFill>
                  <a:schemeClr val="bg1"/>
                </a:solidFill>
                <a:latin typeface="Tw Cen MT" panose="020B0602020104020603" pitchFamily="34" charset="-18"/>
              </a:rPr>
              <a:t>: egy állam jogszabályainak összességét, hatályos joganyagot, a jogszabályok, a joganyag elrendezését és tagoltságát jelenti.</a:t>
            </a:r>
          </a:p>
          <a:p>
            <a:endParaRPr lang="hu-HU" dirty="0">
              <a:solidFill>
                <a:schemeClr val="bg1"/>
              </a:solidFill>
              <a:latin typeface="Tw Cen MT" panose="020B0602020104020603" pitchFamily="34" charset="-18"/>
            </a:endParaRPr>
          </a:p>
        </p:txBody>
      </p:sp>
    </p:spTree>
    <p:extLst>
      <p:ext uri="{BB962C8B-B14F-4D97-AF65-F5344CB8AC3E}">
        <p14:creationId xmlns:p14="http://schemas.microsoft.com/office/powerpoint/2010/main" val="314230377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artalom helye 2">
            <a:extLst>
              <a:ext uri="{FF2B5EF4-FFF2-40B4-BE49-F238E27FC236}">
                <a16:creationId xmlns:a16="http://schemas.microsoft.com/office/drawing/2014/main" id="{0AF0907A-BA5C-4189-BD77-C7D293E76681}"/>
              </a:ext>
            </a:extLst>
          </p:cNvPr>
          <p:cNvSpPr>
            <a:spLocks noGrp="1"/>
          </p:cNvSpPr>
          <p:nvPr>
            <p:ph idx="1"/>
          </p:nvPr>
        </p:nvSpPr>
        <p:spPr>
          <a:xfrm>
            <a:off x="914223" y="983201"/>
            <a:ext cx="10404806" cy="5550763"/>
          </a:xfrm>
        </p:spPr>
        <p:txBody>
          <a:bodyPr>
            <a:normAutofit fontScale="92500" lnSpcReduction="10000"/>
          </a:bodyPr>
          <a:lstStyle/>
          <a:p>
            <a:r>
              <a:rPr lang="hu-HU" altLang="hu-HU" sz="2800" dirty="0">
                <a:solidFill>
                  <a:schemeClr val="bg1"/>
                </a:solidFill>
                <a:latin typeface="Tw Cen MT" panose="020B0602020104020603" pitchFamily="34" charset="-18"/>
              </a:rPr>
              <a:t>Mindenkinek joga van személyes adatai védelméhez, valamint a közérdekű adatok megismeréséhez és terjesztéséhez.</a:t>
            </a:r>
          </a:p>
          <a:p>
            <a:r>
              <a:rPr lang="hu-HU" altLang="hu-HU" sz="2800" dirty="0">
                <a:solidFill>
                  <a:schemeClr val="bg1"/>
                </a:solidFill>
                <a:latin typeface="Tw Cen MT" panose="020B0602020104020603" pitchFamily="34" charset="-18"/>
              </a:rPr>
              <a:t>Mindenkinek joga van a véleménynyilvánítás szabadságához. Magyarország elismeri és védi a sajtó szabadságát és sokszínűségét, biztosítja a demokratikus közvélemény kialakulásához szükséges szabad tájékoztatás feltételeit.</a:t>
            </a:r>
          </a:p>
          <a:p>
            <a:r>
              <a:rPr lang="hu-HU" altLang="hu-HU" sz="2800" dirty="0">
                <a:solidFill>
                  <a:schemeClr val="bg1"/>
                </a:solidFill>
                <a:latin typeface="Tw Cen MT" panose="020B0602020104020603" pitchFamily="34" charset="-18"/>
              </a:rPr>
              <a:t>Magyarország biztosítja a tudományos kutatás és művészeti alkotás szabadságát, továbbá - a lehető legmagasabb szintű tudás megszerzése érdekében - a tanulás, valamint törvényben meghatározott keretek között a tanítás szabadságát.</a:t>
            </a:r>
          </a:p>
          <a:p>
            <a:r>
              <a:rPr lang="hu-HU" altLang="hu-HU" sz="2800" dirty="0">
                <a:solidFill>
                  <a:schemeClr val="bg1"/>
                </a:solidFill>
                <a:latin typeface="Tw Cen MT" panose="020B0602020104020603" pitchFamily="34" charset="-18"/>
              </a:rPr>
              <a:t>Tudományos igazság kérdésében az állam nem jogosult dönteni, tudományos kutatások értékelésére kizárólag a tudomány művelői jogosultak.</a:t>
            </a:r>
          </a:p>
          <a:p>
            <a:endParaRPr lang="hu-HU" dirty="0"/>
          </a:p>
        </p:txBody>
      </p:sp>
    </p:spTree>
    <p:extLst>
      <p:ext uri="{BB962C8B-B14F-4D97-AF65-F5344CB8AC3E}">
        <p14:creationId xmlns:p14="http://schemas.microsoft.com/office/powerpoint/2010/main" val="304787826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artalom helye 2">
            <a:extLst>
              <a:ext uri="{FF2B5EF4-FFF2-40B4-BE49-F238E27FC236}">
                <a16:creationId xmlns:a16="http://schemas.microsoft.com/office/drawing/2014/main" id="{43A1C82B-2516-4FEA-85C1-5E1192C7EAED}"/>
              </a:ext>
            </a:extLst>
          </p:cNvPr>
          <p:cNvSpPr>
            <a:spLocks noGrp="1"/>
          </p:cNvSpPr>
          <p:nvPr>
            <p:ph idx="1"/>
          </p:nvPr>
        </p:nvSpPr>
        <p:spPr>
          <a:xfrm>
            <a:off x="914222" y="1009835"/>
            <a:ext cx="10378174" cy="5524130"/>
          </a:xfrm>
        </p:spPr>
        <p:txBody>
          <a:bodyPr>
            <a:normAutofit lnSpcReduction="10000"/>
          </a:bodyPr>
          <a:lstStyle/>
          <a:p>
            <a:pPr marL="609600" indent="-609600">
              <a:lnSpc>
                <a:spcPct val="80000"/>
              </a:lnSpc>
            </a:pPr>
            <a:r>
              <a:rPr lang="hu-HU" altLang="hu-HU" sz="2800" dirty="0">
                <a:solidFill>
                  <a:schemeClr val="bg1"/>
                </a:solidFill>
                <a:latin typeface="Tw Cen MT" panose="020B0602020104020603" pitchFamily="34" charset="-18"/>
              </a:rPr>
              <a:t>Mindenkinek joga van a munka és a foglalkozás szabad megválasztásához, valamint a vállalkozáshoz. Képességeinek és lehetőségeinek megfelelő munkavégzéssel mindenki köteles hozzájárulni a közösség gyarapodásához.</a:t>
            </a:r>
          </a:p>
          <a:p>
            <a:pPr marL="609600" indent="-609600">
              <a:lnSpc>
                <a:spcPct val="80000"/>
              </a:lnSpc>
            </a:pPr>
            <a:r>
              <a:rPr lang="hu-HU" altLang="hu-HU" sz="2800" dirty="0">
                <a:solidFill>
                  <a:schemeClr val="bg1"/>
                </a:solidFill>
                <a:latin typeface="Tw Cen MT" panose="020B0602020104020603" pitchFamily="34" charset="-18"/>
              </a:rPr>
              <a:t>A törvény előtt mindenki egyenlő. Minden ember jogképes.</a:t>
            </a:r>
          </a:p>
          <a:p>
            <a:pPr marL="609600" indent="-609600">
              <a:lnSpc>
                <a:spcPct val="80000"/>
              </a:lnSpc>
            </a:pPr>
            <a:r>
              <a:rPr lang="hu-HU" altLang="hu-HU" sz="2800" dirty="0">
                <a:solidFill>
                  <a:schemeClr val="bg1"/>
                </a:solidFill>
                <a:latin typeface="Tw Cen MT" panose="020B0602020104020603" pitchFamily="34" charset="-18"/>
              </a:rPr>
              <a:t>Magyarország az alapvető jogokat mindenkinek bármely megkülönböztetés, nevezetesen faj, szín, nem, fogyatékosság, nyelv, vallás, politikai vagy más vélemény, nemzeti vagy társadalmi származás, vagyoni, születési vagy egyéb helyzet szerinti különbségtétel nélkül biztosítja.</a:t>
            </a:r>
          </a:p>
          <a:p>
            <a:r>
              <a:rPr lang="hu-HU" altLang="hu-HU" sz="2800" dirty="0">
                <a:solidFill>
                  <a:schemeClr val="bg1"/>
                </a:solidFill>
                <a:latin typeface="Tw Cen MT" panose="020B0602020104020603" pitchFamily="34" charset="-18"/>
              </a:rPr>
              <a:t>A nők és a férfiak egyenjogúak.</a:t>
            </a:r>
          </a:p>
          <a:p>
            <a:pPr marL="609600" indent="-609600">
              <a:lnSpc>
                <a:spcPct val="80000"/>
              </a:lnSpc>
            </a:pPr>
            <a:r>
              <a:rPr lang="hu-HU" altLang="hu-HU" sz="2800" dirty="0">
                <a:solidFill>
                  <a:schemeClr val="bg1"/>
                </a:solidFill>
                <a:latin typeface="Tw Cen MT" panose="020B0602020104020603" pitchFamily="34" charset="-18"/>
              </a:rPr>
              <a:t>Minden munkavállalónak joga van az egészségét, biztonságát és méltóságát tiszteletben tartó munkafeltételekhez.</a:t>
            </a:r>
          </a:p>
          <a:p>
            <a:pPr marL="609600" indent="-609600">
              <a:lnSpc>
                <a:spcPct val="80000"/>
              </a:lnSpc>
            </a:pPr>
            <a:r>
              <a:rPr lang="hu-HU" altLang="hu-HU" sz="2800" dirty="0">
                <a:solidFill>
                  <a:schemeClr val="bg1"/>
                </a:solidFill>
                <a:latin typeface="Tw Cen MT" panose="020B0602020104020603" pitchFamily="34" charset="-18"/>
              </a:rPr>
              <a:t>Minden munkavállalónak joga van a napi és heti pihenőidőhöz, valamint az éves fizetett szabadsághoz.</a:t>
            </a:r>
          </a:p>
          <a:p>
            <a:pPr marL="0" indent="0">
              <a:buNone/>
            </a:pPr>
            <a:endParaRPr lang="hu-HU" dirty="0"/>
          </a:p>
        </p:txBody>
      </p:sp>
    </p:spTree>
    <p:extLst>
      <p:ext uri="{BB962C8B-B14F-4D97-AF65-F5344CB8AC3E}">
        <p14:creationId xmlns:p14="http://schemas.microsoft.com/office/powerpoint/2010/main" val="4924156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artalom helye 2">
            <a:extLst>
              <a:ext uri="{FF2B5EF4-FFF2-40B4-BE49-F238E27FC236}">
                <a16:creationId xmlns:a16="http://schemas.microsoft.com/office/drawing/2014/main" id="{35480273-3C8D-41E0-A1BF-A3AB61C572D8}"/>
              </a:ext>
            </a:extLst>
          </p:cNvPr>
          <p:cNvSpPr>
            <a:spLocks noGrp="1"/>
          </p:cNvSpPr>
          <p:nvPr>
            <p:ph idx="1"/>
          </p:nvPr>
        </p:nvSpPr>
        <p:spPr>
          <a:xfrm>
            <a:off x="994121" y="965447"/>
            <a:ext cx="10280520" cy="5559640"/>
          </a:xfrm>
        </p:spPr>
        <p:txBody>
          <a:bodyPr/>
          <a:lstStyle/>
          <a:p>
            <a:pPr marL="609600" indent="-609600">
              <a:lnSpc>
                <a:spcPct val="80000"/>
              </a:lnSpc>
            </a:pPr>
            <a:r>
              <a:rPr lang="hu-HU" altLang="hu-HU" sz="2800" dirty="0">
                <a:solidFill>
                  <a:schemeClr val="bg1"/>
                </a:solidFill>
                <a:latin typeface="Tw Cen MT" panose="020B0602020104020603" pitchFamily="34" charset="-18"/>
              </a:rPr>
              <a:t>Mindenkinek joga van a testi és lelki egészséghez.</a:t>
            </a:r>
          </a:p>
          <a:p>
            <a:pPr marL="609600" indent="-609600">
              <a:lnSpc>
                <a:spcPct val="80000"/>
              </a:lnSpc>
            </a:pPr>
            <a:r>
              <a:rPr lang="hu-HU" altLang="hu-HU" sz="2800" dirty="0">
                <a:solidFill>
                  <a:schemeClr val="bg1"/>
                </a:solidFill>
                <a:latin typeface="Tw Cen MT" panose="020B0602020104020603" pitchFamily="34" charset="-18"/>
              </a:rPr>
              <a:t>Magyarország elismeri és érvényesíti mindenki jogát az egészséges környezethez. Aki a környezetben kárt okoz, köteles azt - törvényben meghatározottak szerint - helyreállítani vagy a helyreállítás költségét viselni.</a:t>
            </a:r>
          </a:p>
          <a:p>
            <a:pPr marL="609600" indent="-609600">
              <a:lnSpc>
                <a:spcPct val="80000"/>
              </a:lnSpc>
            </a:pPr>
            <a:r>
              <a:rPr lang="hu-HU" altLang="hu-HU" sz="2800" dirty="0">
                <a:solidFill>
                  <a:schemeClr val="bg1"/>
                </a:solidFill>
                <a:latin typeface="Tw Cen MT" panose="020B0602020104020603" pitchFamily="34" charset="-18"/>
              </a:rPr>
              <a:t>Teherbíró képességének, illetve a gazdaságban való részvételének megfelelően mindenki hozzájárul a közös szükségletek fedezéséhez.</a:t>
            </a:r>
          </a:p>
          <a:p>
            <a:pPr marL="609600" indent="-609600">
              <a:lnSpc>
                <a:spcPct val="80000"/>
              </a:lnSpc>
            </a:pPr>
            <a:r>
              <a:rPr lang="hu-HU" altLang="hu-HU" sz="2800" dirty="0">
                <a:solidFill>
                  <a:schemeClr val="bg1"/>
                </a:solidFill>
                <a:latin typeface="Tw Cen MT" panose="020B0602020104020603" pitchFamily="34" charset="-18"/>
              </a:rPr>
              <a:t>Minden magyar állampolgár köteles a haza védelmére. Magyarország önkéntes honvédelmi tartalékos rendszert tart fenn.</a:t>
            </a:r>
          </a:p>
          <a:p>
            <a:pPr marL="609600" indent="-609600">
              <a:lnSpc>
                <a:spcPct val="80000"/>
              </a:lnSpc>
            </a:pPr>
            <a:endParaRPr lang="hu-HU" altLang="hu-HU" sz="2800" dirty="0"/>
          </a:p>
        </p:txBody>
      </p:sp>
    </p:spTree>
    <p:extLst>
      <p:ext uri="{BB962C8B-B14F-4D97-AF65-F5344CB8AC3E}">
        <p14:creationId xmlns:p14="http://schemas.microsoft.com/office/powerpoint/2010/main" val="26604088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9B2EE6AD-0A16-48DA-A997-49331E0DB9B3}"/>
              </a:ext>
            </a:extLst>
          </p:cNvPr>
          <p:cNvSpPr>
            <a:spLocks noGrp="1"/>
          </p:cNvSpPr>
          <p:nvPr>
            <p:ph type="title"/>
          </p:nvPr>
        </p:nvSpPr>
        <p:spPr/>
        <p:txBody>
          <a:bodyPr/>
          <a:lstStyle/>
          <a:p>
            <a:r>
              <a:rPr lang="hu-HU" dirty="0">
                <a:solidFill>
                  <a:schemeClr val="bg1"/>
                </a:solidFill>
                <a:latin typeface="Tw Cen MT" panose="020B0602020104020603" pitchFamily="34" charset="-18"/>
              </a:rPr>
              <a:t>Felhasznált irodalom:</a:t>
            </a:r>
          </a:p>
        </p:txBody>
      </p:sp>
      <p:sp>
        <p:nvSpPr>
          <p:cNvPr id="3" name="Tartalom helye 2">
            <a:extLst>
              <a:ext uri="{FF2B5EF4-FFF2-40B4-BE49-F238E27FC236}">
                <a16:creationId xmlns:a16="http://schemas.microsoft.com/office/drawing/2014/main" id="{4EBC8643-68F0-4A67-92F4-124C5F5D9620}"/>
              </a:ext>
            </a:extLst>
          </p:cNvPr>
          <p:cNvSpPr>
            <a:spLocks noGrp="1"/>
          </p:cNvSpPr>
          <p:nvPr>
            <p:ph idx="1"/>
          </p:nvPr>
        </p:nvSpPr>
        <p:spPr/>
        <p:txBody>
          <a:bodyPr/>
          <a:lstStyle/>
          <a:p>
            <a:r>
              <a:rPr lang="hu-HU" sz="2800" dirty="0">
                <a:solidFill>
                  <a:schemeClr val="bg1"/>
                </a:solidFill>
                <a:effectLst/>
                <a:ea typeface="Calibri" panose="020F0502020204030204" pitchFamily="34" charset="0"/>
              </a:rPr>
              <a:t>(2012). In Oláh A. </a:t>
            </a:r>
            <a:r>
              <a:rPr lang="hu-HU" sz="2800" i="1" dirty="0">
                <a:solidFill>
                  <a:schemeClr val="bg1"/>
                </a:solidFill>
                <a:effectLst/>
                <a:ea typeface="Calibri" panose="020F0502020204030204" pitchFamily="34" charset="0"/>
              </a:rPr>
              <a:t>Az ápolástudomány tankönyve </a:t>
            </a:r>
            <a:r>
              <a:rPr lang="hu-HU" sz="2800" dirty="0">
                <a:solidFill>
                  <a:schemeClr val="bg1"/>
                </a:solidFill>
                <a:effectLst/>
                <a:ea typeface="Calibri" panose="020F0502020204030204" pitchFamily="34" charset="0"/>
              </a:rPr>
              <a:t>Budapest, Medicina Könyvkiadó, </a:t>
            </a:r>
          </a:p>
          <a:p>
            <a:r>
              <a:rPr lang="hu-HU" dirty="0">
                <a:solidFill>
                  <a:schemeClr val="bg1"/>
                </a:solidFill>
              </a:rPr>
              <a:t>Dr. Ágoston István PTE-ETK Egészségügyi Jog diasor</a:t>
            </a:r>
          </a:p>
        </p:txBody>
      </p:sp>
    </p:spTree>
    <p:extLst>
      <p:ext uri="{BB962C8B-B14F-4D97-AF65-F5344CB8AC3E}">
        <p14:creationId xmlns:p14="http://schemas.microsoft.com/office/powerpoint/2010/main" val="20014697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331B7916-8AD2-44DE-99CC-AAD85F1FEAA8}"/>
              </a:ext>
            </a:extLst>
          </p:cNvPr>
          <p:cNvSpPr>
            <a:spLocks noGrp="1"/>
          </p:cNvSpPr>
          <p:nvPr>
            <p:ph type="title"/>
          </p:nvPr>
        </p:nvSpPr>
        <p:spPr>
          <a:xfrm>
            <a:off x="1517904" y="958610"/>
            <a:ext cx="9144000" cy="1344168"/>
          </a:xfrm>
        </p:spPr>
        <p:txBody>
          <a:bodyPr>
            <a:normAutofit/>
          </a:bodyPr>
          <a:lstStyle/>
          <a:p>
            <a:r>
              <a:rPr lang="hu-HU" altLang="hu-HU" sz="3200" dirty="0">
                <a:solidFill>
                  <a:schemeClr val="bg1"/>
                </a:solidFill>
                <a:latin typeface="Tw Cen MT" panose="020B0602020104020603" pitchFamily="34" charset="-18"/>
              </a:rPr>
              <a:t>A jogszabály és szerkezeti elemei</a:t>
            </a:r>
            <a:endParaRPr lang="hu-HU" sz="3200" dirty="0">
              <a:solidFill>
                <a:schemeClr val="bg1"/>
              </a:solidFill>
              <a:latin typeface="Tw Cen MT" panose="020B0602020104020603" pitchFamily="34" charset="-18"/>
            </a:endParaRPr>
          </a:p>
        </p:txBody>
      </p:sp>
      <p:sp>
        <p:nvSpPr>
          <p:cNvPr id="3" name="Tartalom helye 2">
            <a:extLst>
              <a:ext uri="{FF2B5EF4-FFF2-40B4-BE49-F238E27FC236}">
                <a16:creationId xmlns:a16="http://schemas.microsoft.com/office/drawing/2014/main" id="{EEB3F76E-CA9D-4007-8215-3C42DD127E13}"/>
              </a:ext>
            </a:extLst>
          </p:cNvPr>
          <p:cNvSpPr>
            <a:spLocks noGrp="1"/>
          </p:cNvSpPr>
          <p:nvPr>
            <p:ph idx="1"/>
          </p:nvPr>
        </p:nvSpPr>
        <p:spPr>
          <a:xfrm>
            <a:off x="940855" y="1630694"/>
            <a:ext cx="10369296" cy="4725718"/>
          </a:xfrm>
        </p:spPr>
        <p:txBody>
          <a:bodyPr>
            <a:normAutofit fontScale="92500" lnSpcReduction="20000"/>
          </a:bodyPr>
          <a:lstStyle/>
          <a:p>
            <a:r>
              <a:rPr lang="hu-HU" altLang="hu-HU" sz="2800" dirty="0">
                <a:solidFill>
                  <a:schemeClr val="bg1"/>
                </a:solidFill>
                <a:latin typeface="Tw Cen MT" panose="020B0602020104020603" pitchFamily="34" charset="-18"/>
              </a:rPr>
              <a:t>A </a:t>
            </a:r>
            <a:r>
              <a:rPr lang="hu-HU" altLang="hu-HU" sz="2800" b="1" dirty="0">
                <a:solidFill>
                  <a:schemeClr val="bg1"/>
                </a:solidFill>
                <a:latin typeface="Tw Cen MT" panose="020B0602020104020603" pitchFamily="34" charset="-18"/>
              </a:rPr>
              <a:t>jogi norma,</a:t>
            </a:r>
            <a:r>
              <a:rPr lang="hu-HU" altLang="hu-HU" sz="2800" dirty="0">
                <a:solidFill>
                  <a:schemeClr val="bg1"/>
                </a:solidFill>
                <a:latin typeface="Tw Cen MT" panose="020B0602020104020603" pitchFamily="34" charset="-18"/>
              </a:rPr>
              <a:t> </a:t>
            </a:r>
            <a:r>
              <a:rPr lang="hu-HU" altLang="hu-HU" sz="2800" b="1" dirty="0">
                <a:solidFill>
                  <a:schemeClr val="bg1"/>
                </a:solidFill>
                <a:latin typeface="Tw Cen MT" panose="020B0602020104020603" pitchFamily="34" charset="-18"/>
              </a:rPr>
              <a:t>jogszabály:</a:t>
            </a:r>
            <a:r>
              <a:rPr lang="hu-HU" altLang="hu-HU" sz="2800" dirty="0">
                <a:solidFill>
                  <a:schemeClr val="bg1"/>
                </a:solidFill>
                <a:latin typeface="Tw Cen MT" panose="020B0602020104020603" pitchFamily="34" charset="-18"/>
              </a:rPr>
              <a:t> mindenkire kötelező szabály, amelyet a közhatalom hoz létre és érvényesülését szükség esetén az állam legitim erőszak alkalmazásával is biztosítja.</a:t>
            </a:r>
          </a:p>
          <a:p>
            <a:pPr algn="just">
              <a:lnSpc>
                <a:spcPct val="90000"/>
              </a:lnSpc>
            </a:pPr>
            <a:endParaRPr lang="hu-HU" altLang="hu-HU" sz="2400" dirty="0">
              <a:solidFill>
                <a:schemeClr val="bg1"/>
              </a:solidFill>
              <a:latin typeface="Tw Cen MT" panose="020B0602020104020603" pitchFamily="34" charset="-18"/>
            </a:endParaRPr>
          </a:p>
          <a:p>
            <a:pPr algn="just">
              <a:lnSpc>
                <a:spcPct val="90000"/>
              </a:lnSpc>
            </a:pPr>
            <a:r>
              <a:rPr lang="hu-HU" altLang="hu-HU" sz="2400" b="1" u="sng" dirty="0">
                <a:solidFill>
                  <a:schemeClr val="bg1"/>
                </a:solidFill>
                <a:latin typeface="Tw Cen MT" panose="020B0602020104020603" pitchFamily="34" charset="-18"/>
              </a:rPr>
              <a:t>Szerkezeti elemei:</a:t>
            </a:r>
            <a:endParaRPr lang="hu-HU" altLang="hu-HU" sz="2400" b="1" i="1" u="sng" dirty="0">
              <a:solidFill>
                <a:schemeClr val="bg1"/>
              </a:solidFill>
              <a:latin typeface="Tw Cen MT" panose="020B0602020104020603" pitchFamily="34" charset="-18"/>
            </a:endParaRPr>
          </a:p>
          <a:p>
            <a:pPr lvl="1" algn="just">
              <a:lnSpc>
                <a:spcPct val="90000"/>
              </a:lnSpc>
            </a:pPr>
            <a:r>
              <a:rPr lang="hu-HU" altLang="hu-HU" sz="2000" b="1" i="1" dirty="0">
                <a:solidFill>
                  <a:schemeClr val="bg1"/>
                </a:solidFill>
                <a:latin typeface="Tw Cen MT" panose="020B0602020104020603" pitchFamily="34" charset="-18"/>
              </a:rPr>
              <a:t>Hipotézis:</a:t>
            </a:r>
            <a:r>
              <a:rPr lang="hu-HU" altLang="hu-HU" sz="2000" dirty="0">
                <a:solidFill>
                  <a:schemeClr val="bg1"/>
                </a:solidFill>
                <a:latin typeface="Tw Cen MT" panose="020B0602020104020603" pitchFamily="34" charset="-18"/>
              </a:rPr>
              <a:t> a norma által előírt / leírt / </a:t>
            </a:r>
            <a:r>
              <a:rPr lang="hu-HU" altLang="hu-HU" sz="2000" dirty="0" err="1">
                <a:solidFill>
                  <a:schemeClr val="bg1"/>
                </a:solidFill>
                <a:latin typeface="Tw Cen MT" panose="020B0602020104020603" pitchFamily="34" charset="-18"/>
              </a:rPr>
              <a:t>magatartás</a:t>
            </a:r>
            <a:r>
              <a:rPr lang="hu-HU" altLang="hu-HU" sz="2000" i="1" dirty="0" err="1">
                <a:solidFill>
                  <a:schemeClr val="bg1"/>
                </a:solidFill>
                <a:latin typeface="Tw Cen MT" panose="020B0602020104020603" pitchFamily="34" charset="-18"/>
              </a:rPr>
              <a:t>.„Aki</a:t>
            </a:r>
            <a:r>
              <a:rPr lang="hu-HU" altLang="hu-HU" sz="2000" i="1" dirty="0">
                <a:solidFill>
                  <a:schemeClr val="bg1"/>
                </a:solidFill>
                <a:latin typeface="Tw Cen MT" panose="020B0602020104020603" pitchFamily="34" charset="-18"/>
              </a:rPr>
              <a:t> mást megöl…”</a:t>
            </a:r>
            <a:endParaRPr lang="hu-HU" altLang="hu-HU" sz="2000" b="1" i="1" dirty="0">
              <a:solidFill>
                <a:schemeClr val="bg1"/>
              </a:solidFill>
              <a:latin typeface="Tw Cen MT" panose="020B0602020104020603" pitchFamily="34" charset="-18"/>
            </a:endParaRPr>
          </a:p>
          <a:p>
            <a:pPr lvl="1" algn="just">
              <a:lnSpc>
                <a:spcPct val="90000"/>
              </a:lnSpc>
            </a:pPr>
            <a:r>
              <a:rPr lang="hu-HU" altLang="hu-HU" sz="2000" b="1" i="1" dirty="0">
                <a:solidFill>
                  <a:schemeClr val="bg1"/>
                </a:solidFill>
                <a:latin typeface="Tw Cen MT" panose="020B0602020104020603" pitchFamily="34" charset="-18"/>
              </a:rPr>
              <a:t>Diszpozíció:</a:t>
            </a:r>
            <a:r>
              <a:rPr lang="hu-HU" altLang="hu-HU" sz="2000" dirty="0">
                <a:solidFill>
                  <a:schemeClr val="bg1"/>
                </a:solidFill>
                <a:latin typeface="Tw Cen MT" panose="020B0602020104020603" pitchFamily="34" charset="-18"/>
              </a:rPr>
              <a:t> tulajdonképpen egy rendelkezés, arra az esetre, ha a magatartás megvalósulna</a:t>
            </a:r>
            <a:r>
              <a:rPr lang="hu-HU" altLang="hu-HU" sz="2000" i="1" dirty="0">
                <a:solidFill>
                  <a:schemeClr val="bg1"/>
                </a:solidFill>
                <a:latin typeface="Tw Cen MT" panose="020B0602020104020603" pitchFamily="34" charset="-18"/>
              </a:rPr>
              <a:t>.„…bűntettet követ el…”</a:t>
            </a:r>
            <a:endParaRPr lang="hu-HU" altLang="hu-HU" sz="2000" b="1" i="1" dirty="0">
              <a:solidFill>
                <a:schemeClr val="bg1"/>
              </a:solidFill>
              <a:latin typeface="Tw Cen MT" panose="020B0602020104020603" pitchFamily="34" charset="-18"/>
            </a:endParaRPr>
          </a:p>
          <a:p>
            <a:pPr lvl="1" algn="just">
              <a:lnSpc>
                <a:spcPct val="90000"/>
              </a:lnSpc>
            </a:pPr>
            <a:r>
              <a:rPr lang="hu-HU" altLang="hu-HU" sz="2000" b="1" i="1" dirty="0">
                <a:solidFill>
                  <a:schemeClr val="bg1"/>
                </a:solidFill>
                <a:latin typeface="Tw Cen MT" panose="020B0602020104020603" pitchFamily="34" charset="-18"/>
              </a:rPr>
              <a:t>Szankció</a:t>
            </a:r>
            <a:r>
              <a:rPr lang="hu-HU" altLang="hu-HU" sz="2000" dirty="0">
                <a:solidFill>
                  <a:schemeClr val="bg1"/>
                </a:solidFill>
                <a:latin typeface="Tw Cen MT" panose="020B0602020104020603" pitchFamily="34" charset="-18"/>
              </a:rPr>
              <a:t>: nem más, mint a megvalósult magatartás jogkövetkezménye. A szankció többnyire valamilyen hátrányt jelent, de lehet jutalmat, valamilyen előnyt ígérő is.</a:t>
            </a:r>
            <a:br>
              <a:rPr lang="hu-HU" altLang="hu-HU" sz="2000" dirty="0">
                <a:solidFill>
                  <a:schemeClr val="bg1"/>
                </a:solidFill>
                <a:latin typeface="Tw Cen MT" panose="020B0602020104020603" pitchFamily="34" charset="-18"/>
              </a:rPr>
            </a:br>
            <a:r>
              <a:rPr lang="hu-HU" altLang="hu-HU" sz="2000" i="1" dirty="0">
                <a:solidFill>
                  <a:schemeClr val="bg1"/>
                </a:solidFill>
                <a:latin typeface="Tw Cen MT" panose="020B0602020104020603" pitchFamily="34" charset="-18"/>
              </a:rPr>
              <a:t>„… és öt évtől tizenöt évig terjedő szabadságvesztéssel büntetendő.”</a:t>
            </a:r>
          </a:p>
          <a:p>
            <a:pPr lvl="1" algn="just">
              <a:lnSpc>
                <a:spcPct val="90000"/>
              </a:lnSpc>
              <a:buFont typeface="Wingdings" panose="05000000000000000000" pitchFamily="2" charset="2"/>
              <a:buNone/>
            </a:pPr>
            <a:endParaRPr lang="hu-HU" altLang="hu-HU" sz="2000" dirty="0">
              <a:solidFill>
                <a:schemeClr val="bg1"/>
              </a:solidFill>
              <a:latin typeface="Tw Cen MT" panose="020B0602020104020603" pitchFamily="34" charset="-18"/>
            </a:endParaRPr>
          </a:p>
          <a:p>
            <a:pPr algn="just">
              <a:lnSpc>
                <a:spcPct val="90000"/>
              </a:lnSpc>
            </a:pPr>
            <a:r>
              <a:rPr lang="hu-HU" altLang="hu-HU" sz="2400" dirty="0">
                <a:solidFill>
                  <a:schemeClr val="bg1"/>
                </a:solidFill>
                <a:latin typeface="Tw Cen MT" panose="020B0602020104020603" pitchFamily="34" charset="-18"/>
              </a:rPr>
              <a:t>A három szerkezeti elem, nem biztos, hogy egy jogszabályban van jelen. Előfordulhat, hogy a hipotézistől és a diszpozíciótól leválik és más jogszabályban jelenik meg a szankció.</a:t>
            </a:r>
          </a:p>
          <a:p>
            <a:endParaRPr lang="hu-HU" dirty="0"/>
          </a:p>
        </p:txBody>
      </p:sp>
    </p:spTree>
    <p:extLst>
      <p:ext uri="{BB962C8B-B14F-4D97-AF65-F5344CB8AC3E}">
        <p14:creationId xmlns:p14="http://schemas.microsoft.com/office/powerpoint/2010/main" val="27062529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3808628F-4F94-4B2C-BA41-607A77CA7160}"/>
              </a:ext>
            </a:extLst>
          </p:cNvPr>
          <p:cNvSpPr>
            <a:spLocks noGrp="1"/>
          </p:cNvSpPr>
          <p:nvPr>
            <p:ph type="title"/>
          </p:nvPr>
        </p:nvSpPr>
        <p:spPr>
          <a:xfrm>
            <a:off x="1446882" y="923100"/>
            <a:ext cx="9144000" cy="1344168"/>
          </a:xfrm>
        </p:spPr>
        <p:txBody>
          <a:bodyPr>
            <a:normAutofit/>
          </a:bodyPr>
          <a:lstStyle/>
          <a:p>
            <a:r>
              <a:rPr lang="hu-HU" sz="3600" dirty="0">
                <a:solidFill>
                  <a:schemeClr val="bg1"/>
                </a:solidFill>
                <a:latin typeface="Tw Cen MT" panose="020B0602020104020603" pitchFamily="34" charset="-18"/>
              </a:rPr>
              <a:t>A jogszabályok csoportosítása</a:t>
            </a:r>
          </a:p>
        </p:txBody>
      </p:sp>
      <p:sp>
        <p:nvSpPr>
          <p:cNvPr id="3" name="Tartalom helye 2">
            <a:extLst>
              <a:ext uri="{FF2B5EF4-FFF2-40B4-BE49-F238E27FC236}">
                <a16:creationId xmlns:a16="http://schemas.microsoft.com/office/drawing/2014/main" id="{9EB00A2C-571E-4E3A-BA26-C539EEC055B1}"/>
              </a:ext>
            </a:extLst>
          </p:cNvPr>
          <p:cNvSpPr>
            <a:spLocks noGrp="1"/>
          </p:cNvSpPr>
          <p:nvPr>
            <p:ph idx="1"/>
          </p:nvPr>
        </p:nvSpPr>
        <p:spPr>
          <a:xfrm>
            <a:off x="896645" y="1865375"/>
            <a:ext cx="9694237" cy="4517669"/>
          </a:xfrm>
        </p:spPr>
        <p:txBody>
          <a:bodyPr>
            <a:normAutofit fontScale="92500" lnSpcReduction="10000"/>
          </a:bodyPr>
          <a:lstStyle/>
          <a:p>
            <a:pPr lvl="1" algn="just">
              <a:lnSpc>
                <a:spcPct val="90000"/>
              </a:lnSpc>
            </a:pPr>
            <a:r>
              <a:rPr lang="hu-HU" altLang="hu-HU" sz="2000" b="1" i="1" dirty="0">
                <a:solidFill>
                  <a:schemeClr val="bg1"/>
                </a:solidFill>
                <a:latin typeface="Tw Cen MT" panose="020B0602020104020603" pitchFamily="34" charset="-18"/>
              </a:rPr>
              <a:t>Parancsoló:</a:t>
            </a:r>
            <a:r>
              <a:rPr lang="hu-HU" altLang="hu-HU" sz="2000" dirty="0">
                <a:solidFill>
                  <a:schemeClr val="bg1"/>
                </a:solidFill>
                <a:latin typeface="Tw Cen MT" panose="020B0602020104020603" pitchFamily="34" charset="-18"/>
              </a:rPr>
              <a:t> a jogszabály akkor, ha az ott leírt magatartás aktív magatartás </a:t>
            </a:r>
            <a:r>
              <a:rPr lang="hu-HU" altLang="hu-HU" sz="2000" i="1" dirty="0">
                <a:solidFill>
                  <a:schemeClr val="bg1"/>
                </a:solidFill>
                <a:latin typeface="Tw Cen MT" panose="020B0602020104020603" pitchFamily="34" charset="-18"/>
              </a:rPr>
              <a:t>pl.: „A házasság akkor jön létre, ha az együttesen jelen lévő házasulók az anyakönyvvezető előtt személyesen kijelentik, egymással házasságot kötnek..”</a:t>
            </a:r>
            <a:endParaRPr lang="hu-HU" altLang="hu-HU" sz="2000" b="1" i="1" dirty="0">
              <a:solidFill>
                <a:schemeClr val="bg1"/>
              </a:solidFill>
              <a:latin typeface="Tw Cen MT" panose="020B0602020104020603" pitchFamily="34" charset="-18"/>
            </a:endParaRPr>
          </a:p>
          <a:p>
            <a:pPr lvl="1" algn="just">
              <a:lnSpc>
                <a:spcPct val="90000"/>
              </a:lnSpc>
            </a:pPr>
            <a:r>
              <a:rPr lang="hu-HU" altLang="hu-HU" sz="2000" b="1" i="1" dirty="0">
                <a:solidFill>
                  <a:schemeClr val="bg1"/>
                </a:solidFill>
                <a:latin typeface="Tw Cen MT" panose="020B0602020104020603" pitchFamily="34" charset="-18"/>
              </a:rPr>
              <a:t>Tiltó:</a:t>
            </a:r>
            <a:r>
              <a:rPr lang="hu-HU" altLang="hu-HU" sz="2000" dirty="0">
                <a:solidFill>
                  <a:schemeClr val="bg1"/>
                </a:solidFill>
                <a:latin typeface="Tw Cen MT" panose="020B0602020104020603" pitchFamily="34" charset="-18"/>
              </a:rPr>
              <a:t> a jogszabály akkor, ha megjelöli milyen magatartástól kell tartózkodni.</a:t>
            </a:r>
            <a:endParaRPr lang="hu-HU" altLang="hu-HU" sz="2000" b="1" i="1" dirty="0">
              <a:solidFill>
                <a:schemeClr val="bg1"/>
              </a:solidFill>
              <a:latin typeface="Tw Cen MT" panose="020B0602020104020603" pitchFamily="34" charset="-18"/>
            </a:endParaRPr>
          </a:p>
          <a:p>
            <a:pPr lvl="1" algn="just">
              <a:lnSpc>
                <a:spcPct val="90000"/>
              </a:lnSpc>
            </a:pPr>
            <a:r>
              <a:rPr lang="hu-HU" altLang="hu-HU" sz="2000" b="1" i="1" dirty="0">
                <a:solidFill>
                  <a:schemeClr val="bg1"/>
                </a:solidFill>
                <a:latin typeface="Tw Cen MT" panose="020B0602020104020603" pitchFamily="34" charset="-18"/>
              </a:rPr>
              <a:t>Megengedő:</a:t>
            </a:r>
            <a:r>
              <a:rPr lang="hu-HU" altLang="hu-HU" sz="2000" dirty="0">
                <a:solidFill>
                  <a:schemeClr val="bg1"/>
                </a:solidFill>
                <a:latin typeface="Tw Cen MT" panose="020B0602020104020603" pitchFamily="34" charset="-18"/>
              </a:rPr>
              <a:t> a jogszabály akkor, ha bizonyos jogokat állapít meg gyakorlója számára. </a:t>
            </a:r>
            <a:r>
              <a:rPr lang="hu-HU" altLang="hu-HU" sz="2000" i="1" dirty="0">
                <a:solidFill>
                  <a:schemeClr val="bg1"/>
                </a:solidFill>
                <a:latin typeface="Tw Cen MT" panose="020B0602020104020603" pitchFamily="34" charset="-18"/>
              </a:rPr>
              <a:t>Pl.: a korlátozottan cselekvőképes személy „ ..megkötheti az  olyan szerződéseket, amelyekkel kizárólag előnyt szerez..”</a:t>
            </a:r>
            <a:endParaRPr lang="hu-HU" altLang="hu-HU" sz="2000" dirty="0">
              <a:solidFill>
                <a:schemeClr val="bg1"/>
              </a:solidFill>
              <a:latin typeface="Tw Cen MT" panose="020B0602020104020603" pitchFamily="34" charset="-18"/>
            </a:endParaRPr>
          </a:p>
          <a:p>
            <a:pPr algn="just">
              <a:lnSpc>
                <a:spcPct val="90000"/>
              </a:lnSpc>
            </a:pPr>
            <a:endParaRPr lang="hu-HU" altLang="hu-HU" sz="2400" dirty="0">
              <a:solidFill>
                <a:schemeClr val="bg1"/>
              </a:solidFill>
              <a:latin typeface="Tw Cen MT" panose="020B0602020104020603" pitchFamily="34" charset="-18"/>
            </a:endParaRPr>
          </a:p>
          <a:p>
            <a:pPr algn="just">
              <a:lnSpc>
                <a:spcPct val="90000"/>
              </a:lnSpc>
            </a:pPr>
            <a:r>
              <a:rPr lang="hu-HU" altLang="hu-HU" sz="2400" dirty="0">
                <a:solidFill>
                  <a:schemeClr val="bg1"/>
                </a:solidFill>
                <a:latin typeface="Tw Cen MT" panose="020B0602020104020603" pitchFamily="34" charset="-18"/>
              </a:rPr>
              <a:t>A jogszabály kötelező ereje szempontjából lehet:</a:t>
            </a:r>
            <a:endParaRPr lang="hu-HU" altLang="hu-HU" sz="2400" b="1" i="1" dirty="0">
              <a:solidFill>
                <a:schemeClr val="bg1"/>
              </a:solidFill>
              <a:latin typeface="Tw Cen MT" panose="020B0602020104020603" pitchFamily="34" charset="-18"/>
            </a:endParaRPr>
          </a:p>
          <a:p>
            <a:pPr lvl="1" algn="just">
              <a:lnSpc>
                <a:spcPct val="90000"/>
              </a:lnSpc>
            </a:pPr>
            <a:r>
              <a:rPr lang="hu-HU" altLang="hu-HU" sz="2000" b="1" i="1" dirty="0">
                <a:solidFill>
                  <a:schemeClr val="bg1"/>
                </a:solidFill>
                <a:latin typeface="Tw Cen MT" panose="020B0602020104020603" pitchFamily="34" charset="-18"/>
              </a:rPr>
              <a:t>Kategorikus:</a:t>
            </a:r>
            <a:r>
              <a:rPr lang="hu-HU" altLang="hu-HU" sz="2000" dirty="0">
                <a:solidFill>
                  <a:schemeClr val="bg1"/>
                </a:solidFill>
                <a:latin typeface="Tw Cen MT" panose="020B0602020104020603" pitchFamily="34" charset="-18"/>
              </a:rPr>
              <a:t> jogszabály a diszpozíció feltétlen érvényesítését rendeli, ha a leírt magatartás megvalósul. </a:t>
            </a:r>
            <a:r>
              <a:rPr lang="hu-HU" altLang="hu-HU" sz="2000" i="1" dirty="0">
                <a:solidFill>
                  <a:schemeClr val="bg1"/>
                </a:solidFill>
                <a:latin typeface="Tw Cen MT" panose="020B0602020104020603" pitchFamily="34" charset="-18"/>
              </a:rPr>
              <a:t>Pl.: a „ színlelt szerződés semmis..”</a:t>
            </a:r>
            <a:endParaRPr lang="hu-HU" altLang="hu-HU" sz="2000" b="1" i="1" dirty="0">
              <a:solidFill>
                <a:schemeClr val="bg1"/>
              </a:solidFill>
              <a:latin typeface="Tw Cen MT" panose="020B0602020104020603" pitchFamily="34" charset="-18"/>
            </a:endParaRPr>
          </a:p>
          <a:p>
            <a:pPr lvl="1" algn="just">
              <a:lnSpc>
                <a:spcPct val="90000"/>
              </a:lnSpc>
            </a:pPr>
            <a:r>
              <a:rPr lang="hu-HU" altLang="hu-HU" sz="2000" b="1" i="1" dirty="0">
                <a:solidFill>
                  <a:schemeClr val="bg1"/>
                </a:solidFill>
                <a:latin typeface="Tw Cen MT" panose="020B0602020104020603" pitchFamily="34" charset="-18"/>
              </a:rPr>
              <a:t>Diszpozitív</a:t>
            </a:r>
            <a:r>
              <a:rPr lang="hu-HU" altLang="hu-HU" sz="2000" dirty="0">
                <a:solidFill>
                  <a:schemeClr val="bg1"/>
                </a:solidFill>
                <a:latin typeface="Tw Cen MT" panose="020B0602020104020603" pitchFamily="34" charset="-18"/>
              </a:rPr>
              <a:t>:: a leírt rendelkezés csak akkor valósul meg, ha a felek / a jogviszonyban résztvevők/ másképp nem rendelkeznek.</a:t>
            </a:r>
            <a:br>
              <a:rPr lang="hu-HU" altLang="hu-HU" sz="2000" dirty="0">
                <a:solidFill>
                  <a:schemeClr val="bg1"/>
                </a:solidFill>
                <a:latin typeface="Tw Cen MT" panose="020B0602020104020603" pitchFamily="34" charset="-18"/>
              </a:rPr>
            </a:br>
            <a:r>
              <a:rPr lang="hu-HU" altLang="hu-HU" sz="2000" i="1" dirty="0">
                <a:solidFill>
                  <a:schemeClr val="bg1"/>
                </a:solidFill>
                <a:latin typeface="Tw Cen MT" panose="020B0602020104020603" pitchFamily="34" charset="-18"/>
              </a:rPr>
              <a:t>Pl.: „..ha a felek a szerződés…. tárgyának minőségét nem határozták meg…a forgalomban szokásos jó dolgokkal kell teljesíteni…”</a:t>
            </a:r>
          </a:p>
          <a:p>
            <a:endParaRPr lang="hu-HU" dirty="0">
              <a:solidFill>
                <a:schemeClr val="bg1"/>
              </a:solidFill>
              <a:latin typeface="Tw Cen MT" panose="020B0602020104020603" pitchFamily="34" charset="-18"/>
            </a:endParaRPr>
          </a:p>
        </p:txBody>
      </p:sp>
    </p:spTree>
    <p:extLst>
      <p:ext uri="{BB962C8B-B14F-4D97-AF65-F5344CB8AC3E}">
        <p14:creationId xmlns:p14="http://schemas.microsoft.com/office/powerpoint/2010/main" val="27537465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530E72E9-CA99-4C4E-A0FD-418ECAE8F789}"/>
              </a:ext>
            </a:extLst>
          </p:cNvPr>
          <p:cNvSpPr>
            <a:spLocks noGrp="1"/>
          </p:cNvSpPr>
          <p:nvPr>
            <p:ph type="title"/>
          </p:nvPr>
        </p:nvSpPr>
        <p:spPr>
          <a:xfrm>
            <a:off x="1429128" y="931977"/>
            <a:ext cx="9144000" cy="1344168"/>
          </a:xfrm>
        </p:spPr>
        <p:txBody>
          <a:bodyPr>
            <a:normAutofit/>
          </a:bodyPr>
          <a:lstStyle/>
          <a:p>
            <a:r>
              <a:rPr lang="hu-HU" sz="3200" dirty="0">
                <a:solidFill>
                  <a:schemeClr val="bg1"/>
                </a:solidFill>
                <a:latin typeface="Tw Cen MT" panose="020B0602020104020603" pitchFamily="34" charset="-18"/>
              </a:rPr>
              <a:t>Jogszabályok érvényessége</a:t>
            </a:r>
          </a:p>
        </p:txBody>
      </p:sp>
      <p:sp>
        <p:nvSpPr>
          <p:cNvPr id="3" name="Tartalom helye 2">
            <a:extLst>
              <a:ext uri="{FF2B5EF4-FFF2-40B4-BE49-F238E27FC236}">
                <a16:creationId xmlns:a16="http://schemas.microsoft.com/office/drawing/2014/main" id="{98CFD736-18C9-4594-A1BB-045845743338}"/>
              </a:ext>
            </a:extLst>
          </p:cNvPr>
          <p:cNvSpPr>
            <a:spLocks noGrp="1"/>
          </p:cNvSpPr>
          <p:nvPr>
            <p:ph idx="1"/>
          </p:nvPr>
        </p:nvSpPr>
        <p:spPr>
          <a:xfrm>
            <a:off x="923100" y="1604060"/>
            <a:ext cx="10094088" cy="4699085"/>
          </a:xfrm>
        </p:spPr>
        <p:txBody>
          <a:bodyPr/>
          <a:lstStyle/>
          <a:p>
            <a:r>
              <a:rPr lang="hu-HU" altLang="hu-HU" dirty="0">
                <a:solidFill>
                  <a:schemeClr val="bg1"/>
                </a:solidFill>
                <a:latin typeface="Tw Cen MT" panose="020B0602020104020603" pitchFamily="34" charset="-18"/>
              </a:rPr>
              <a:t>Érvényes a jogszabály, ha</a:t>
            </a:r>
          </a:p>
          <a:p>
            <a:pPr marL="708660" lvl="1" indent="-342900" algn="just">
              <a:lnSpc>
                <a:spcPct val="90000"/>
              </a:lnSpc>
              <a:buFont typeface="Arial" panose="020B0604020202020204" pitchFamily="34" charset="0"/>
              <a:buChar char="•"/>
            </a:pPr>
            <a:r>
              <a:rPr lang="hu-HU" altLang="hu-HU" dirty="0">
                <a:solidFill>
                  <a:schemeClr val="bg1"/>
                </a:solidFill>
                <a:latin typeface="Tw Cen MT" panose="020B0602020104020603" pitchFamily="34" charset="-18"/>
              </a:rPr>
              <a:t> jogalkotó hatáskörrel rendelkező szerv bocsátotta ki: (OGY, kormány, miniszterek, önkormányzatok); azonban nem elég, hogy a szervnek jogalkotó hatásköre legyen, szükséges az is, hogy a konkrét ügy szabályozására vonatkozóan rendelkezzék vele</a:t>
            </a:r>
          </a:p>
          <a:p>
            <a:pPr marL="708660" lvl="1" indent="-342900" algn="just">
              <a:lnSpc>
                <a:spcPct val="90000"/>
              </a:lnSpc>
              <a:buFont typeface="Arial" panose="020B0604020202020204" pitchFamily="34" charset="0"/>
              <a:buChar char="•"/>
            </a:pPr>
            <a:r>
              <a:rPr lang="hu-HU" altLang="hu-HU" dirty="0">
                <a:solidFill>
                  <a:schemeClr val="bg1"/>
                </a:solidFill>
                <a:latin typeface="Tw Cen MT" panose="020B0602020104020603" pitchFamily="34" charset="-18"/>
              </a:rPr>
              <a:t>beilleszkedik a jogforrások hierarchiájába, ne legyen ellentétes magasabb rendű jogforrással </a:t>
            </a:r>
          </a:p>
          <a:p>
            <a:pPr marL="708660" lvl="1" indent="-342900" algn="just">
              <a:lnSpc>
                <a:spcPct val="90000"/>
              </a:lnSpc>
              <a:buFont typeface="Arial" panose="020B0604020202020204" pitchFamily="34" charset="0"/>
              <a:buChar char="•"/>
            </a:pPr>
            <a:r>
              <a:rPr lang="hu-HU" altLang="hu-HU" dirty="0">
                <a:solidFill>
                  <a:schemeClr val="bg1"/>
                </a:solidFill>
                <a:latin typeface="Tw Cen MT" panose="020B0602020104020603" pitchFamily="34" charset="-18"/>
              </a:rPr>
              <a:t>betartották a jogalkotásnál előírt eljárási szabályokat (Jogalkotásról szóló törvény) </a:t>
            </a:r>
          </a:p>
          <a:p>
            <a:pPr marL="708660" lvl="1" indent="-342900" algn="just">
              <a:lnSpc>
                <a:spcPct val="90000"/>
              </a:lnSpc>
              <a:buFont typeface="Arial" panose="020B0604020202020204" pitchFamily="34" charset="0"/>
              <a:buChar char="•"/>
            </a:pPr>
            <a:r>
              <a:rPr lang="hu-HU" altLang="hu-HU" dirty="0">
                <a:solidFill>
                  <a:schemeClr val="bg1"/>
                </a:solidFill>
                <a:latin typeface="Tw Cen MT" panose="020B0602020104020603" pitchFamily="34" charset="-18"/>
              </a:rPr>
              <a:t>kihirdették. A kihirdetéssel érvényessé válik, ettől kezdve érvényessége vélelmezett mindaddig, amíg vissza nem vonják visszamenőlegesen vagy az AB a kihirdetés napjával meg nem semmisíti. </a:t>
            </a:r>
          </a:p>
          <a:p>
            <a:pPr marL="0" indent="0">
              <a:buNone/>
            </a:pPr>
            <a:endParaRPr lang="hu-HU" dirty="0"/>
          </a:p>
        </p:txBody>
      </p:sp>
    </p:spTree>
    <p:extLst>
      <p:ext uri="{BB962C8B-B14F-4D97-AF65-F5344CB8AC3E}">
        <p14:creationId xmlns:p14="http://schemas.microsoft.com/office/powerpoint/2010/main" val="6790960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EAC4BC3B-E70D-4661-8876-D39BB91B06BB}"/>
              </a:ext>
            </a:extLst>
          </p:cNvPr>
          <p:cNvSpPr>
            <a:spLocks noGrp="1"/>
          </p:cNvSpPr>
          <p:nvPr>
            <p:ph type="title"/>
          </p:nvPr>
        </p:nvSpPr>
        <p:spPr>
          <a:xfrm>
            <a:off x="1260452" y="923100"/>
            <a:ext cx="9144000" cy="1344168"/>
          </a:xfrm>
        </p:spPr>
        <p:txBody>
          <a:bodyPr>
            <a:normAutofit/>
          </a:bodyPr>
          <a:lstStyle/>
          <a:p>
            <a:r>
              <a:rPr lang="hu-HU" sz="3200" dirty="0">
                <a:solidFill>
                  <a:schemeClr val="bg1"/>
                </a:solidFill>
                <a:latin typeface="Tw Cen MT" panose="020B0602020104020603" pitchFamily="34" charset="-18"/>
              </a:rPr>
              <a:t>A jogforrások hierarchiája</a:t>
            </a:r>
          </a:p>
        </p:txBody>
      </p:sp>
      <p:sp>
        <p:nvSpPr>
          <p:cNvPr id="3" name="Tartalom helye 2">
            <a:extLst>
              <a:ext uri="{FF2B5EF4-FFF2-40B4-BE49-F238E27FC236}">
                <a16:creationId xmlns:a16="http://schemas.microsoft.com/office/drawing/2014/main" id="{F49AD40E-37BA-4C6D-99EC-F6777BB7CDE1}"/>
              </a:ext>
            </a:extLst>
          </p:cNvPr>
          <p:cNvSpPr>
            <a:spLocks noGrp="1"/>
          </p:cNvSpPr>
          <p:nvPr>
            <p:ph idx="1"/>
          </p:nvPr>
        </p:nvSpPr>
        <p:spPr>
          <a:xfrm>
            <a:off x="914222" y="2039644"/>
            <a:ext cx="9144000" cy="4538709"/>
          </a:xfrm>
        </p:spPr>
        <p:txBody>
          <a:bodyPr>
            <a:normAutofit fontScale="92500" lnSpcReduction="20000"/>
          </a:bodyPr>
          <a:lstStyle/>
          <a:p>
            <a:pPr algn="just">
              <a:lnSpc>
                <a:spcPct val="90000"/>
              </a:lnSpc>
            </a:pPr>
            <a:r>
              <a:rPr lang="hu-HU" altLang="hu-HU" sz="2800" b="1" dirty="0">
                <a:solidFill>
                  <a:schemeClr val="bg1"/>
                </a:solidFill>
                <a:latin typeface="Tw Cen MT" panose="020B0602020104020603" pitchFamily="34" charset="-18"/>
              </a:rPr>
              <a:t>ALAPTÖRVÉNY</a:t>
            </a:r>
            <a:endParaRPr lang="hu-HU" altLang="hu-HU" sz="2800" dirty="0">
              <a:solidFill>
                <a:schemeClr val="bg1"/>
              </a:solidFill>
              <a:latin typeface="Tw Cen MT" panose="020B0602020104020603" pitchFamily="34" charset="-18"/>
            </a:endParaRPr>
          </a:p>
          <a:p>
            <a:pPr algn="just">
              <a:lnSpc>
                <a:spcPct val="90000"/>
              </a:lnSpc>
            </a:pPr>
            <a:r>
              <a:rPr lang="hu-HU" altLang="hu-HU" sz="2800" b="1" dirty="0">
                <a:solidFill>
                  <a:schemeClr val="bg1"/>
                </a:solidFill>
                <a:latin typeface="Tw Cen MT" panose="020B0602020104020603" pitchFamily="34" charset="-18"/>
              </a:rPr>
              <a:t>Törvény:</a:t>
            </a:r>
            <a:r>
              <a:rPr lang="hu-HU" altLang="hu-HU" sz="2800" dirty="0">
                <a:solidFill>
                  <a:schemeClr val="bg1"/>
                </a:solidFill>
                <a:latin typeface="Tw Cen MT" panose="020B0602020104020603" pitchFamily="34" charset="-18"/>
              </a:rPr>
              <a:t> az országgyűlés által kibocsátott aktus. (kizárólagos törvényhozási tárgyak: társadalmi, gazdasági rendre, állampolgárok alapvető jogaira vonatkozhatnak)</a:t>
            </a:r>
          </a:p>
          <a:p>
            <a:pPr lvl="1" algn="just">
              <a:lnSpc>
                <a:spcPct val="90000"/>
              </a:lnSpc>
            </a:pPr>
            <a:r>
              <a:rPr lang="hu-HU" altLang="hu-HU" sz="2400" dirty="0">
                <a:solidFill>
                  <a:schemeClr val="bg1"/>
                </a:solidFill>
                <a:latin typeface="Tw Cen MT" panose="020B0602020104020603" pitchFamily="34" charset="-18"/>
              </a:rPr>
              <a:t> </a:t>
            </a:r>
            <a:r>
              <a:rPr lang="hu-HU" altLang="hu-HU" sz="2400" dirty="0" err="1">
                <a:solidFill>
                  <a:schemeClr val="bg1"/>
                </a:solidFill>
                <a:latin typeface="Tw Cen MT" panose="020B0602020104020603" pitchFamily="34" charset="-18"/>
              </a:rPr>
              <a:t>sarkallatos</a:t>
            </a:r>
            <a:r>
              <a:rPr lang="hu-HU" altLang="hu-HU" sz="2400" dirty="0">
                <a:solidFill>
                  <a:schemeClr val="bg1"/>
                </a:solidFill>
                <a:latin typeface="Tw Cen MT" panose="020B0602020104020603" pitchFamily="34" charset="-18"/>
              </a:rPr>
              <a:t> (2/3-os) törvények, </a:t>
            </a:r>
          </a:p>
          <a:p>
            <a:pPr lvl="1" algn="just">
              <a:lnSpc>
                <a:spcPct val="90000"/>
              </a:lnSpc>
            </a:pPr>
            <a:r>
              <a:rPr lang="hu-HU" altLang="hu-HU" sz="2400" dirty="0">
                <a:solidFill>
                  <a:schemeClr val="bg1"/>
                </a:solidFill>
                <a:latin typeface="Tw Cen MT" panose="020B0602020104020603" pitchFamily="34" charset="-18"/>
              </a:rPr>
              <a:t>egyszerű szótöbbséggel hozott törvények.</a:t>
            </a:r>
          </a:p>
          <a:p>
            <a:pPr algn="just">
              <a:lnSpc>
                <a:spcPct val="90000"/>
              </a:lnSpc>
            </a:pPr>
            <a:r>
              <a:rPr lang="hu-HU" altLang="hu-HU" sz="2800" b="1" dirty="0">
                <a:solidFill>
                  <a:schemeClr val="bg1"/>
                </a:solidFill>
                <a:latin typeface="Tw Cen MT" panose="020B0602020104020603" pitchFamily="34" charset="-18"/>
              </a:rPr>
              <a:t>Rendelet:</a:t>
            </a:r>
            <a:r>
              <a:rPr lang="hu-HU" altLang="hu-HU" sz="2800" dirty="0">
                <a:solidFill>
                  <a:schemeClr val="bg1"/>
                </a:solidFill>
                <a:latin typeface="Tw Cen MT" panose="020B0602020104020603" pitchFamily="34" charset="-18"/>
              </a:rPr>
              <a:t> a rendeletalkotásnak több szintje ismert.</a:t>
            </a:r>
          </a:p>
          <a:p>
            <a:pPr lvl="1" algn="just">
              <a:lnSpc>
                <a:spcPct val="90000"/>
              </a:lnSpc>
            </a:pPr>
            <a:r>
              <a:rPr lang="hu-HU" altLang="hu-HU" sz="2400" dirty="0">
                <a:solidFill>
                  <a:schemeClr val="bg1"/>
                </a:solidFill>
                <a:latin typeface="Tw Cen MT" panose="020B0602020104020603" pitchFamily="34" charset="-18"/>
              </a:rPr>
              <a:t>a kormány elnöke </a:t>
            </a:r>
            <a:r>
              <a:rPr lang="hu-HU" altLang="hu-HU" sz="2400" dirty="0">
                <a:solidFill>
                  <a:schemeClr val="bg1"/>
                </a:solidFill>
                <a:latin typeface="Tw Cen MT" panose="020B0602020104020603" pitchFamily="34" charset="-18"/>
                <a:sym typeface="Wingdings" panose="05000000000000000000" pitchFamily="2" charset="2"/>
              </a:rPr>
              <a:t> miniszterelnöki rendelet</a:t>
            </a:r>
            <a:endParaRPr lang="hu-HU" altLang="hu-HU" sz="2400" dirty="0">
              <a:solidFill>
                <a:schemeClr val="bg1"/>
              </a:solidFill>
              <a:latin typeface="Tw Cen MT" panose="020B0602020104020603" pitchFamily="34" charset="-18"/>
            </a:endParaRPr>
          </a:p>
          <a:p>
            <a:pPr lvl="1" algn="just">
              <a:lnSpc>
                <a:spcPct val="90000"/>
              </a:lnSpc>
            </a:pPr>
            <a:r>
              <a:rPr lang="hu-HU" altLang="hu-HU" sz="2400" dirty="0">
                <a:solidFill>
                  <a:schemeClr val="bg1"/>
                </a:solidFill>
                <a:latin typeface="Tw Cen MT" panose="020B0602020104020603" pitchFamily="34" charset="-18"/>
              </a:rPr>
              <a:t>a kormány tagjai </a:t>
            </a:r>
            <a:r>
              <a:rPr lang="hu-HU" altLang="hu-HU" sz="2400" dirty="0">
                <a:solidFill>
                  <a:schemeClr val="bg1"/>
                </a:solidFill>
                <a:latin typeface="Tw Cen MT" panose="020B0602020104020603" pitchFamily="34" charset="-18"/>
                <a:sym typeface="Wingdings" panose="05000000000000000000" pitchFamily="2" charset="2"/>
              </a:rPr>
              <a:t> miniszteri rendelet</a:t>
            </a:r>
            <a:endParaRPr lang="hu-HU" altLang="hu-HU" sz="2400" dirty="0">
              <a:solidFill>
                <a:schemeClr val="bg1"/>
              </a:solidFill>
              <a:latin typeface="Tw Cen MT" panose="020B0602020104020603" pitchFamily="34" charset="-18"/>
            </a:endParaRPr>
          </a:p>
          <a:p>
            <a:pPr lvl="1" algn="just">
              <a:lnSpc>
                <a:spcPct val="90000"/>
              </a:lnSpc>
            </a:pPr>
            <a:r>
              <a:rPr lang="hu-HU" altLang="hu-HU" sz="2400" dirty="0">
                <a:solidFill>
                  <a:schemeClr val="bg1"/>
                </a:solidFill>
                <a:latin typeface="Tw Cen MT" panose="020B0602020104020603" pitchFamily="34" charset="-18"/>
              </a:rPr>
              <a:t>az önkormányzatok </a:t>
            </a:r>
            <a:r>
              <a:rPr lang="hu-HU" altLang="hu-HU" sz="2400" dirty="0">
                <a:solidFill>
                  <a:schemeClr val="bg1"/>
                </a:solidFill>
                <a:latin typeface="Tw Cen MT" panose="020B0602020104020603" pitchFamily="34" charset="-18"/>
                <a:sym typeface="Wingdings" panose="05000000000000000000" pitchFamily="2" charset="2"/>
              </a:rPr>
              <a:t> önkormányzati rendelet</a:t>
            </a:r>
            <a:endParaRPr lang="hu-HU" altLang="hu-HU" sz="2400" dirty="0">
              <a:solidFill>
                <a:schemeClr val="bg1"/>
              </a:solidFill>
              <a:latin typeface="Tw Cen MT" panose="020B0602020104020603" pitchFamily="34" charset="-18"/>
            </a:endParaRPr>
          </a:p>
          <a:p>
            <a:pPr algn="just">
              <a:lnSpc>
                <a:spcPct val="90000"/>
              </a:lnSpc>
            </a:pPr>
            <a:r>
              <a:rPr lang="hu-HU" altLang="hu-HU" sz="2800" b="1" dirty="0">
                <a:solidFill>
                  <a:schemeClr val="bg1"/>
                </a:solidFill>
                <a:latin typeface="Tw Cen MT" panose="020B0602020104020603" pitchFamily="34" charset="-18"/>
              </a:rPr>
              <a:t>Állami irányítás egyéb jogi eszközei:</a:t>
            </a:r>
            <a:r>
              <a:rPr lang="hu-HU" altLang="hu-HU" sz="2800" dirty="0">
                <a:solidFill>
                  <a:schemeClr val="bg1"/>
                </a:solidFill>
                <a:latin typeface="Tw Cen MT" panose="020B0602020104020603" pitchFamily="34" charset="-18"/>
              </a:rPr>
              <a:t> határozatok, utasítások, jogi iránymutatások stb.</a:t>
            </a:r>
          </a:p>
          <a:p>
            <a:endParaRPr lang="hu-HU" dirty="0"/>
          </a:p>
        </p:txBody>
      </p:sp>
    </p:spTree>
    <p:extLst>
      <p:ext uri="{BB962C8B-B14F-4D97-AF65-F5344CB8AC3E}">
        <p14:creationId xmlns:p14="http://schemas.microsoft.com/office/powerpoint/2010/main" val="26996196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ABEAFB63-9173-4926-A0FC-8D7C4F8A7EB7}"/>
              </a:ext>
            </a:extLst>
          </p:cNvPr>
          <p:cNvSpPr>
            <a:spLocks noGrp="1"/>
          </p:cNvSpPr>
          <p:nvPr>
            <p:ph type="title"/>
          </p:nvPr>
        </p:nvSpPr>
        <p:spPr>
          <a:xfrm>
            <a:off x="1446882" y="931977"/>
            <a:ext cx="9144000" cy="1344168"/>
          </a:xfrm>
        </p:spPr>
        <p:txBody>
          <a:bodyPr/>
          <a:lstStyle/>
          <a:p>
            <a:r>
              <a:rPr lang="hu-HU" dirty="0">
                <a:solidFill>
                  <a:schemeClr val="bg1"/>
                </a:solidFill>
                <a:latin typeface="Tw Cen MT" panose="020B0602020104020603" pitchFamily="34" charset="-18"/>
              </a:rPr>
              <a:t>Jogképesség</a:t>
            </a:r>
          </a:p>
        </p:txBody>
      </p:sp>
      <p:sp>
        <p:nvSpPr>
          <p:cNvPr id="3" name="Tartalom helye 2">
            <a:extLst>
              <a:ext uri="{FF2B5EF4-FFF2-40B4-BE49-F238E27FC236}">
                <a16:creationId xmlns:a16="http://schemas.microsoft.com/office/drawing/2014/main" id="{D16C8AD0-A109-457D-ADDB-AD5E9E3A0124}"/>
              </a:ext>
            </a:extLst>
          </p:cNvPr>
          <p:cNvSpPr>
            <a:spLocks noGrp="1"/>
          </p:cNvSpPr>
          <p:nvPr>
            <p:ph idx="1"/>
          </p:nvPr>
        </p:nvSpPr>
        <p:spPr>
          <a:xfrm>
            <a:off x="878710" y="1791069"/>
            <a:ext cx="10147355" cy="4831673"/>
          </a:xfrm>
        </p:spPr>
        <p:txBody>
          <a:bodyPr>
            <a:normAutofit fontScale="92500" lnSpcReduction="20000"/>
          </a:bodyPr>
          <a:lstStyle/>
          <a:p>
            <a:pPr algn="just">
              <a:lnSpc>
                <a:spcPct val="80000"/>
              </a:lnSpc>
            </a:pPr>
            <a:r>
              <a:rPr lang="hu-HU" altLang="hu-HU" sz="2800" dirty="0">
                <a:solidFill>
                  <a:schemeClr val="bg1"/>
                </a:solidFill>
                <a:latin typeface="Tw Cen MT" panose="020B0602020104020603" pitchFamily="34" charset="-18"/>
              </a:rPr>
              <a:t>A Magyarországon minden ember jogképes</a:t>
            </a:r>
            <a:r>
              <a:rPr lang="hu-HU" altLang="hu-HU" sz="2800" dirty="0">
                <a:solidFill>
                  <a:schemeClr val="bg1"/>
                </a:solidFill>
                <a:latin typeface="Tw Cen MT" panose="020B0602020104020603" pitchFamily="34" charset="-18"/>
                <a:sym typeface="Wingdings" panose="05000000000000000000" pitchFamily="2" charset="2"/>
              </a:rPr>
              <a:t></a:t>
            </a:r>
            <a:r>
              <a:rPr lang="hu-HU" altLang="hu-HU" sz="2800" dirty="0">
                <a:solidFill>
                  <a:schemeClr val="bg1"/>
                </a:solidFill>
                <a:latin typeface="Tw Cen MT" panose="020B0602020104020603" pitchFamily="34" charset="-18"/>
              </a:rPr>
              <a:t> jogai és kötelezettségei lehetnek, jogviszonyok alanya lehet. A jogképesség általános, egyenlő és feltétlen. Általános, mert minden embert megillet, egyenlő, mert kizárja a jogképesség különböző terjedelmén alapuló különbségeket és feltétlen, mert megszerzése nincs feltételhez kötve</a:t>
            </a:r>
          </a:p>
          <a:p>
            <a:pPr algn="just">
              <a:lnSpc>
                <a:spcPct val="80000"/>
              </a:lnSpc>
            </a:pPr>
            <a:r>
              <a:rPr lang="hu-HU" altLang="hu-HU" sz="2800" dirty="0">
                <a:solidFill>
                  <a:schemeClr val="bg1"/>
                </a:solidFill>
                <a:latin typeface="Tw Cen MT" panose="020B0602020104020603" pitchFamily="34" charset="-18"/>
              </a:rPr>
              <a:t>A jogképesség az életkorra, nemre, fajra, nemzetiséghez, vagy felekezethez tartozásra tekintet nélkül egyenlő. A jogképességet kizáró szerződés, vagy jognyilatkozatot semmis.</a:t>
            </a:r>
          </a:p>
          <a:p>
            <a:pPr algn="just">
              <a:lnSpc>
                <a:spcPct val="80000"/>
              </a:lnSpc>
            </a:pPr>
            <a:endParaRPr lang="hu-HU" altLang="hu-HU" sz="2800" dirty="0">
              <a:solidFill>
                <a:schemeClr val="bg1"/>
              </a:solidFill>
              <a:latin typeface="Tw Cen MT" panose="020B0602020104020603" pitchFamily="34" charset="-18"/>
            </a:endParaRPr>
          </a:p>
          <a:p>
            <a:pPr algn="just">
              <a:lnSpc>
                <a:spcPct val="80000"/>
              </a:lnSpc>
            </a:pPr>
            <a:r>
              <a:rPr lang="hu-HU" altLang="hu-HU" sz="2800" dirty="0">
                <a:solidFill>
                  <a:schemeClr val="bg1"/>
                </a:solidFill>
                <a:latin typeface="Tw Cen MT" panose="020B0602020104020603" pitchFamily="34" charset="-18"/>
              </a:rPr>
              <a:t>A jogképesség a természetes személyt, mint embert illeti meg, ha élve születik, még pedig fogamzásának időpontjától. A fogamzás időpontjának a születéstől visszafelé számított </a:t>
            </a:r>
            <a:r>
              <a:rPr lang="hu-HU" altLang="hu-HU" sz="2800" dirty="0" err="1">
                <a:solidFill>
                  <a:schemeClr val="bg1"/>
                </a:solidFill>
                <a:latin typeface="Tw Cen MT" panose="020B0602020104020603" pitchFamily="34" charset="-18"/>
              </a:rPr>
              <a:t>háromszázadik</a:t>
            </a:r>
            <a:r>
              <a:rPr lang="hu-HU" altLang="hu-HU" sz="2800" dirty="0">
                <a:solidFill>
                  <a:schemeClr val="bg1"/>
                </a:solidFill>
                <a:latin typeface="Tw Cen MT" panose="020B0602020104020603" pitchFamily="34" charset="-18"/>
              </a:rPr>
              <a:t> napot kell tekinteni. Bizonyítani lehet azonban, hogy a fogamzás korábban vagy későbben történt. </a:t>
            </a:r>
          </a:p>
          <a:p>
            <a:pPr algn="just">
              <a:lnSpc>
                <a:spcPct val="80000"/>
              </a:lnSpc>
            </a:pPr>
            <a:r>
              <a:rPr lang="hu-HU" altLang="hu-HU" sz="2800" dirty="0">
                <a:solidFill>
                  <a:schemeClr val="bg1"/>
                </a:solidFill>
                <a:latin typeface="Tw Cen MT" panose="020B0602020104020603" pitchFamily="34" charset="-18"/>
              </a:rPr>
              <a:t>Az élve születéshez kötött jogképességnek nem feltétele az életképesség és az sem, hogy az újszülött meghatározott ideig életben maradjon. Ikrek esetén az élve születést mindegyik gyermek vonatkozásában külön-külön kell elbírálni.</a:t>
            </a:r>
          </a:p>
          <a:p>
            <a:endParaRPr lang="hu-HU" dirty="0">
              <a:solidFill>
                <a:schemeClr val="bg1"/>
              </a:solidFill>
            </a:endParaRPr>
          </a:p>
        </p:txBody>
      </p:sp>
    </p:spTree>
    <p:extLst>
      <p:ext uri="{BB962C8B-B14F-4D97-AF65-F5344CB8AC3E}">
        <p14:creationId xmlns:p14="http://schemas.microsoft.com/office/powerpoint/2010/main" val="12350740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E3BFCC50-FB05-4DB3-AE65-845FCD2B6824}"/>
              </a:ext>
            </a:extLst>
          </p:cNvPr>
          <p:cNvSpPr>
            <a:spLocks noGrp="1"/>
          </p:cNvSpPr>
          <p:nvPr>
            <p:ph type="title"/>
          </p:nvPr>
        </p:nvSpPr>
        <p:spPr>
          <a:xfrm>
            <a:off x="1375861" y="878712"/>
            <a:ext cx="9144000" cy="1344168"/>
          </a:xfrm>
        </p:spPr>
        <p:txBody>
          <a:bodyPr>
            <a:normAutofit/>
          </a:bodyPr>
          <a:lstStyle/>
          <a:p>
            <a:r>
              <a:rPr lang="hu-HU" sz="2400" dirty="0">
                <a:solidFill>
                  <a:schemeClr val="bg1"/>
                </a:solidFill>
                <a:latin typeface="Tw Cen MT" panose="020B0602020104020603" pitchFamily="34" charset="-18"/>
              </a:rPr>
              <a:t>A jogképesség megszűnése</a:t>
            </a:r>
          </a:p>
        </p:txBody>
      </p:sp>
      <p:sp>
        <p:nvSpPr>
          <p:cNvPr id="3" name="Tartalom helye 2">
            <a:extLst>
              <a:ext uri="{FF2B5EF4-FFF2-40B4-BE49-F238E27FC236}">
                <a16:creationId xmlns:a16="http://schemas.microsoft.com/office/drawing/2014/main" id="{0C3DE002-68F3-4EFF-BD8D-473BFE2B6260}"/>
              </a:ext>
            </a:extLst>
          </p:cNvPr>
          <p:cNvSpPr>
            <a:spLocks noGrp="1"/>
          </p:cNvSpPr>
          <p:nvPr>
            <p:ph idx="1"/>
          </p:nvPr>
        </p:nvSpPr>
        <p:spPr>
          <a:xfrm>
            <a:off x="843201" y="2044772"/>
            <a:ext cx="10316030" cy="5180698"/>
          </a:xfrm>
        </p:spPr>
        <p:txBody>
          <a:bodyPr/>
          <a:lstStyle/>
          <a:p>
            <a:pPr algn="just">
              <a:lnSpc>
                <a:spcPct val="80000"/>
              </a:lnSpc>
            </a:pPr>
            <a:r>
              <a:rPr lang="hu-HU" altLang="hu-HU" sz="2400" dirty="0">
                <a:solidFill>
                  <a:schemeClr val="bg1"/>
                </a:solidFill>
                <a:latin typeface="Tw Cen MT" panose="020B0602020104020603" pitchFamily="34" charset="-18"/>
              </a:rPr>
              <a:t>A jogképesség a születéstől az ember halálig tart. Megszűnésekor az ember jogviszonyok alanya már nem lehet. Halálával az őt megillető jogok és kötelezettségek jogutódjára szállnak át. A halál időpontjának megállapítása orvos szakértői kérdés. </a:t>
            </a:r>
          </a:p>
          <a:p>
            <a:pPr algn="just">
              <a:lnSpc>
                <a:spcPct val="80000"/>
              </a:lnSpc>
            </a:pPr>
            <a:r>
              <a:rPr lang="hu-HU" altLang="hu-HU" sz="2400" dirty="0">
                <a:solidFill>
                  <a:schemeClr val="bg1"/>
                </a:solidFill>
                <a:latin typeface="Tw Cen MT" panose="020B0602020104020603" pitchFamily="34" charset="-18"/>
              </a:rPr>
              <a:t>Kritériumai: agy működésének megszűnése, a környezetre való minden reagálás elvesztése, az izomzat teljes ellazulása, a spontán légzés hiánya, az artériás vérnyomás lezuhanása.</a:t>
            </a:r>
          </a:p>
          <a:p>
            <a:pPr algn="just">
              <a:lnSpc>
                <a:spcPct val="80000"/>
              </a:lnSpc>
            </a:pPr>
            <a:r>
              <a:rPr lang="hu-HU" altLang="hu-HU" sz="2400" dirty="0">
                <a:solidFill>
                  <a:schemeClr val="bg1"/>
                </a:solidFill>
                <a:latin typeface="Tw Cen MT" panose="020B0602020104020603" pitchFamily="34" charset="-18"/>
              </a:rPr>
              <a:t>Az ember jogképességét megszünteti a holtnak nyilvánítás is, ami a halállal egyező jogi hatásokat eredményez, ugyanis az eltűnt személyt bírósági határozattal holtnak lehet nyilvánítani, ha eltűnésétől számítva öt év eltelt anélkül, hogy életben létére bármilyen adat ismeretes volna.</a:t>
            </a:r>
          </a:p>
          <a:p>
            <a:endParaRPr lang="hu-HU" dirty="0"/>
          </a:p>
        </p:txBody>
      </p:sp>
    </p:spTree>
    <p:extLst>
      <p:ext uri="{BB962C8B-B14F-4D97-AF65-F5344CB8AC3E}">
        <p14:creationId xmlns:p14="http://schemas.microsoft.com/office/powerpoint/2010/main" val="3271039206"/>
      </p:ext>
    </p:extLst>
  </p:cSld>
  <p:clrMapOvr>
    <a:masterClrMapping/>
  </p:clrMapOvr>
</p:sld>
</file>

<file path=ppt/theme/theme1.xml><?xml version="1.0" encoding="utf-8"?>
<a:theme xmlns:a="http://schemas.openxmlformats.org/drawingml/2006/main" name="PrismaticVTI">
  <a:themeElements>
    <a:clrScheme name="AnalogousFromRegularSeedLeftStep">
      <a:dk1>
        <a:srgbClr val="000000"/>
      </a:dk1>
      <a:lt1>
        <a:srgbClr val="FFFFFF"/>
      </a:lt1>
      <a:dk2>
        <a:srgbClr val="2A2441"/>
      </a:dk2>
      <a:lt2>
        <a:srgbClr val="E8E2E7"/>
      </a:lt2>
      <a:accent1>
        <a:srgbClr val="21B834"/>
      </a:accent1>
      <a:accent2>
        <a:srgbClr val="44B814"/>
      </a:accent2>
      <a:accent3>
        <a:srgbClr val="84AE1F"/>
      </a:accent3>
      <a:accent4>
        <a:srgbClr val="B5A114"/>
      </a:accent4>
      <a:accent5>
        <a:srgbClr val="E78029"/>
      </a:accent5>
      <a:accent6>
        <a:srgbClr val="D51F17"/>
      </a:accent6>
      <a:hlink>
        <a:srgbClr val="BF3FAF"/>
      </a:hlink>
      <a:folHlink>
        <a:srgbClr val="7F7F7F"/>
      </a:folHlink>
    </a:clrScheme>
    <a:fontScheme name="Custom 166">
      <a:majorFont>
        <a:latin typeface="Aharoni"/>
        <a:ea typeface=""/>
        <a:cs typeface=""/>
      </a:majorFont>
      <a:minorFont>
        <a:latin typeface="Avenir Next L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ismaticVTI" id="{DA44D624-A564-4DE8-8446-0CD5C485C979}" vid="{8B2B1550-B69C-4156-BAEC-B2E559F94BDB}"/>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um" ma:contentTypeID="0x010100621AB8F6582EA244B5E4BCF27D7BFAA1" ma:contentTypeVersion="2" ma:contentTypeDescription="Új dokumentum létrehozása." ma:contentTypeScope="" ma:versionID="54f24e6cc8f3183c6fa125099b342526">
  <xsd:schema xmlns:xsd="http://www.w3.org/2001/XMLSchema" xmlns:xs="http://www.w3.org/2001/XMLSchema" xmlns:p="http://schemas.microsoft.com/office/2006/metadata/properties" xmlns:ns2="cf0129bd-0b42-4155-885b-6074fa7fc0c4" targetNamespace="http://schemas.microsoft.com/office/2006/metadata/properties" ma:root="true" ma:fieldsID="3dc14443adc959497dc6ef8cff929100" ns2:_="">
    <xsd:import namespace="cf0129bd-0b42-4155-885b-6074fa7fc0c4"/>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f0129bd-0b42-4155-885b-6074fa7fc0c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artalomtípus"/>
        <xsd:element ref="dc:title" minOccurs="0" maxOccurs="1" ma:index="4" ma:displayName="Cím"/>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F83769C1-918D-4F31-B17D-95D51B3F8F7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f0129bd-0b42-4155-885b-6074fa7fc0c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9F26A76-B61A-455A-A69E-89E73AD9FCED}">
  <ds:schemaRefs>
    <ds:schemaRef ds:uri="http://schemas.microsoft.com/sharepoint/v3/contenttype/forms"/>
  </ds:schemaRefs>
</ds:datastoreItem>
</file>

<file path=customXml/itemProps3.xml><?xml version="1.0" encoding="utf-8"?>
<ds:datastoreItem xmlns:ds="http://schemas.openxmlformats.org/officeDocument/2006/customXml" ds:itemID="{9E385F3A-1AF1-4BE5-802E-C453E9E00F54}">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76</TotalTime>
  <Words>3023</Words>
  <Application>Microsoft Office PowerPoint</Application>
  <PresentationFormat>Szélesvásznú</PresentationFormat>
  <Paragraphs>185</Paragraphs>
  <Slides>33</Slides>
  <Notes>0</Notes>
  <HiddenSlides>0</HiddenSlides>
  <MMClips>0</MMClips>
  <ScaleCrop>false</ScaleCrop>
  <HeadingPairs>
    <vt:vector size="6" baseType="variant">
      <vt:variant>
        <vt:lpstr>Használt betűtípusok</vt:lpstr>
      </vt:variant>
      <vt:variant>
        <vt:i4>5</vt:i4>
      </vt:variant>
      <vt:variant>
        <vt:lpstr>Téma</vt:lpstr>
      </vt:variant>
      <vt:variant>
        <vt:i4>1</vt:i4>
      </vt:variant>
      <vt:variant>
        <vt:lpstr>Diacímek</vt:lpstr>
      </vt:variant>
      <vt:variant>
        <vt:i4>33</vt:i4>
      </vt:variant>
    </vt:vector>
  </HeadingPairs>
  <TitlesOfParts>
    <vt:vector size="39" baseType="lpstr">
      <vt:lpstr>Aharoni</vt:lpstr>
      <vt:lpstr>Arial</vt:lpstr>
      <vt:lpstr>Avenir Next LT Pro</vt:lpstr>
      <vt:lpstr>Tw Cen MT</vt:lpstr>
      <vt:lpstr>Wingdings</vt:lpstr>
      <vt:lpstr>PrismaticVTI</vt:lpstr>
      <vt:lpstr>GINOP-5.3.5-18-2019-00115 A munkaerőhiány és az elöregedő társadalom okozta, az egészségügyi intézményeket érintő foglalkoztatási válsághelyzetek megelőzése és kezelése az ápoló képzés szintjeinek és hatásköreinek fejlesztésével</vt:lpstr>
      <vt:lpstr>Az etika és jog sajátosságai az egészségügyi ellátásban</vt:lpstr>
      <vt:lpstr>Fogalmi meghatározások</vt:lpstr>
      <vt:lpstr>A jogszabály és szerkezeti elemei</vt:lpstr>
      <vt:lpstr>A jogszabályok csoportosítása</vt:lpstr>
      <vt:lpstr>Jogszabályok érvényessége</vt:lpstr>
      <vt:lpstr>A jogforrások hierarchiája</vt:lpstr>
      <vt:lpstr>Jogképesség</vt:lpstr>
      <vt:lpstr>A jogképesség megszűnése</vt:lpstr>
      <vt:lpstr>Cselekvőképesség kérdése</vt:lpstr>
      <vt:lpstr>PowerPoint-bemutató</vt:lpstr>
      <vt:lpstr>PowerPoint-bemutató</vt:lpstr>
      <vt:lpstr>Az etika és jog sajátosságai az egészségügyi ellátásban</vt:lpstr>
      <vt:lpstr>Összefoglaló</vt:lpstr>
      <vt:lpstr>Az Országgyűlés</vt:lpstr>
      <vt:lpstr>PowerPoint-bemutató</vt:lpstr>
      <vt:lpstr>PowerPoint-bemutató</vt:lpstr>
      <vt:lpstr>A köztársasági elnök feladatai</vt:lpstr>
      <vt:lpstr>PowerPoint-bemutató</vt:lpstr>
      <vt:lpstr>A Kormány</vt:lpstr>
      <vt:lpstr>PowerPoint-bemutató</vt:lpstr>
      <vt:lpstr>Alkotmánybíróság</vt:lpstr>
      <vt:lpstr>PowerPoint-bemutató</vt:lpstr>
      <vt:lpstr>A bíróság</vt:lpstr>
      <vt:lpstr>PowerPoint-bemutató</vt:lpstr>
      <vt:lpstr>Ügyészség</vt:lpstr>
      <vt:lpstr>Helyi önkormányzatok</vt:lpstr>
      <vt:lpstr>PowerPoint-bemutató</vt:lpstr>
      <vt:lpstr>Szabadság és felelősség</vt:lpstr>
      <vt:lpstr>PowerPoint-bemutató</vt:lpstr>
      <vt:lpstr>PowerPoint-bemutató</vt:lpstr>
      <vt:lpstr>PowerPoint-bemutató</vt:lpstr>
      <vt:lpstr>Felhasznált irodalom:</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Az etika és jog sajátosságai az egészségügyi ellátásban</dc:title>
  <dc:creator>Pusztai Dorina Erzsébet</dc:creator>
  <cp:lastModifiedBy>Novák Emese</cp:lastModifiedBy>
  <cp:revision>11</cp:revision>
  <dcterms:created xsi:type="dcterms:W3CDTF">2021-01-16T08:36:02Z</dcterms:created>
  <dcterms:modified xsi:type="dcterms:W3CDTF">2021-05-27T10:34:37Z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0x010100621AB8F6582EA244B5E4BCF27D7BFAA1</vt:lpwstr>
  </property>
</Properties>
</file>