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sldIdLst>
    <p:sldId id="357" r:id="rId3"/>
    <p:sldId id="256" r:id="rId4"/>
    <p:sldId id="259" r:id="rId5"/>
    <p:sldId id="260" r:id="rId6"/>
    <p:sldId id="267" r:id="rId7"/>
    <p:sldId id="268" r:id="rId8"/>
    <p:sldId id="261" r:id="rId9"/>
    <p:sldId id="257" r:id="rId10"/>
    <p:sldId id="269" r:id="rId11"/>
    <p:sldId id="270" r:id="rId12"/>
    <p:sldId id="262" r:id="rId13"/>
    <p:sldId id="263" r:id="rId14"/>
    <p:sldId id="264" r:id="rId15"/>
    <p:sldId id="265" r:id="rId16"/>
    <p:sldId id="258" r:id="rId17"/>
    <p:sldId id="266" r:id="rId18"/>
    <p:sldId id="271" r:id="rId19"/>
    <p:sldId id="272" r:id="rId20"/>
    <p:sldId id="273" r:id="rId21"/>
    <p:sldId id="274" r:id="rId22"/>
    <p:sldId id="275" r:id="rId23"/>
    <p:sldId id="276" r:id="rId24"/>
    <p:sldId id="351" r:id="rId25"/>
    <p:sldId id="352" r:id="rId26"/>
    <p:sldId id="291" r:id="rId27"/>
    <p:sldId id="339" r:id="rId28"/>
    <p:sldId id="340" r:id="rId29"/>
    <p:sldId id="341" r:id="rId30"/>
    <p:sldId id="342" r:id="rId31"/>
    <p:sldId id="353" r:id="rId32"/>
    <p:sldId id="354" r:id="rId33"/>
    <p:sldId id="343" r:id="rId34"/>
    <p:sldId id="355" r:id="rId35"/>
    <p:sldId id="356" r:id="rId36"/>
    <p:sldId id="336" r:id="rId37"/>
    <p:sldId id="337" r:id="rId38"/>
    <p:sldId id="338" r:id="rId39"/>
    <p:sldId id="345" r:id="rId40"/>
    <p:sldId id="277" r:id="rId4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2FA06-79F6-4092-B4D7-2EA93E0666A4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B435E-515F-4C7C-9E5F-833EE680F8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44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7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57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09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4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20A9448-A8AD-4A5C-9809-2A3C769E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E19984F-58EC-4916-9274-5D3F4A3B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E26487-183C-4B04-BF42-85283616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D3DDC-7406-4F81-8891-7F0726AFC11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964377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CD09714-35BF-4C5C-91DE-BDD2B7E31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5DB75AB-6A5C-4720-AD89-2534BA8AD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78BB18B-B240-43ED-81C8-E9386A8AE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AF29-6E21-46CB-8183-37346CA7BF5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28855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87E5FD7-3D78-46F6-A534-F34B40AC1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E59D958-DE24-4757-92D2-7B50BC69B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A40FF7B-8D16-47D3-A1D0-0456DFFEE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753D3-B75D-4FBA-97AB-93AF2FEDAB3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830242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3">
            <a:extLst>
              <a:ext uri="{FF2B5EF4-FFF2-40B4-BE49-F238E27FC236}">
                <a16:creationId xmlns:a16="http://schemas.microsoft.com/office/drawing/2014/main" id="{27D55316-1700-46BC-B4BC-4FE951B09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Élőláb helye 4">
            <a:extLst>
              <a:ext uri="{FF2B5EF4-FFF2-40B4-BE49-F238E27FC236}">
                <a16:creationId xmlns:a16="http://schemas.microsoft.com/office/drawing/2014/main" id="{1CA499F3-99D7-4AC9-AC01-A0374F7CD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E4105725-59A1-47CA-9764-929150F8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958D-7522-43F9-AFA9-3628B73E764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653795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3">
            <a:extLst>
              <a:ext uri="{FF2B5EF4-FFF2-40B4-BE49-F238E27FC236}">
                <a16:creationId xmlns:a16="http://schemas.microsoft.com/office/drawing/2014/main" id="{410C05AC-30D7-4C8E-9572-42105DC74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8" name="Élőláb helye 4">
            <a:extLst>
              <a:ext uri="{FF2B5EF4-FFF2-40B4-BE49-F238E27FC236}">
                <a16:creationId xmlns:a16="http://schemas.microsoft.com/office/drawing/2014/main" id="{D69975BA-A8AE-4AC5-AE4B-9298A5011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9" name="Dia számának helye 5">
            <a:extLst>
              <a:ext uri="{FF2B5EF4-FFF2-40B4-BE49-F238E27FC236}">
                <a16:creationId xmlns:a16="http://schemas.microsoft.com/office/drawing/2014/main" id="{B13F4EFA-C5E1-4CC8-A158-90B15910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2360F-B1A9-431A-8953-7B2130C6808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193041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3">
            <a:extLst>
              <a:ext uri="{FF2B5EF4-FFF2-40B4-BE49-F238E27FC236}">
                <a16:creationId xmlns:a16="http://schemas.microsoft.com/office/drawing/2014/main" id="{BBEF4A01-3ED8-4B71-8307-7AFB0F666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Élőláb helye 4">
            <a:extLst>
              <a:ext uri="{FF2B5EF4-FFF2-40B4-BE49-F238E27FC236}">
                <a16:creationId xmlns:a16="http://schemas.microsoft.com/office/drawing/2014/main" id="{47FF415B-AA7E-4499-9CCA-C7FB9F7F4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Dia számának helye 5">
            <a:extLst>
              <a:ext uri="{FF2B5EF4-FFF2-40B4-BE49-F238E27FC236}">
                <a16:creationId xmlns:a16="http://schemas.microsoft.com/office/drawing/2014/main" id="{BBD5ECBE-C044-42AE-94A6-C53CF196D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B3C4-BC3F-4C82-A198-BC62E2B6DE7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75540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>
            <a:extLst>
              <a:ext uri="{FF2B5EF4-FFF2-40B4-BE49-F238E27FC236}">
                <a16:creationId xmlns:a16="http://schemas.microsoft.com/office/drawing/2014/main" id="{F934CEDA-1F41-4816-888B-5BB4EAF86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Élőláb helye 4">
            <a:extLst>
              <a:ext uri="{FF2B5EF4-FFF2-40B4-BE49-F238E27FC236}">
                <a16:creationId xmlns:a16="http://schemas.microsoft.com/office/drawing/2014/main" id="{A913321A-8446-4A25-814D-D613AC8A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Dia számának helye 5">
            <a:extLst>
              <a:ext uri="{FF2B5EF4-FFF2-40B4-BE49-F238E27FC236}">
                <a16:creationId xmlns:a16="http://schemas.microsoft.com/office/drawing/2014/main" id="{6477B654-2F35-4698-9986-749E063DD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815C3-BD54-4FDA-BD30-9AD1F72A818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42229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3">
            <a:extLst>
              <a:ext uri="{FF2B5EF4-FFF2-40B4-BE49-F238E27FC236}">
                <a16:creationId xmlns:a16="http://schemas.microsoft.com/office/drawing/2014/main" id="{4AB5A813-C3F1-4703-B6AB-843D9D62C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Élőláb helye 4">
            <a:extLst>
              <a:ext uri="{FF2B5EF4-FFF2-40B4-BE49-F238E27FC236}">
                <a16:creationId xmlns:a16="http://schemas.microsoft.com/office/drawing/2014/main" id="{4C8D33F1-91DD-4B33-8CA2-AB312A3CE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D966ABFA-6F97-4610-AB12-B6DC8519D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CA7F-194F-4525-B86A-0F8EC2745B1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88258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463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3">
            <a:extLst>
              <a:ext uri="{FF2B5EF4-FFF2-40B4-BE49-F238E27FC236}">
                <a16:creationId xmlns:a16="http://schemas.microsoft.com/office/drawing/2014/main" id="{CB47473A-237B-4EA2-ABF7-632A23061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Élőláb helye 4">
            <a:extLst>
              <a:ext uri="{FF2B5EF4-FFF2-40B4-BE49-F238E27FC236}">
                <a16:creationId xmlns:a16="http://schemas.microsoft.com/office/drawing/2014/main" id="{6F83DAAA-DE24-4FC2-ACE1-31C710130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A796A99C-1EC2-4F1C-897A-3487183E6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F5AC7-E15A-471E-9CCA-0E4338F7B69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098879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4783DF9-7AB8-41A6-9206-35559F4A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7F7B124-5CF3-4A42-BC1D-7C5A5D3F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7325FC7-7EDE-4EDC-B232-65EE44274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E7CA6-D862-48D6-A23F-6EAF1B8D903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512522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9054FE7-2498-4688-B3BC-CE98B1231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708AD11-3642-4ADC-B7FB-EB2208E3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9C1E257-4AE3-48CA-92F4-590F20A93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C218A-C120-481F-9C1D-FF8CB5477CF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22712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3">
            <a:extLst>
              <a:ext uri="{FF2B5EF4-FFF2-40B4-BE49-F238E27FC236}">
                <a16:creationId xmlns:a16="http://schemas.microsoft.com/office/drawing/2014/main" id="{8E1BEF31-6EE6-4201-AF19-2BA80990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Élőláb helye 4">
            <a:extLst>
              <a:ext uri="{FF2B5EF4-FFF2-40B4-BE49-F238E27FC236}">
                <a16:creationId xmlns:a16="http://schemas.microsoft.com/office/drawing/2014/main" id="{DF235CF3-AD4E-4022-B417-2E913B46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3F364547-8F33-416A-830D-94EB0330B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3F43-5ADD-429E-9655-128E8938238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6526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90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94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59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59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84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18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85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9BE24-8E91-4AB5-877C-209B8AE9BAB5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F6308-6A00-4FA8-828A-3566E47BF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72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>
            <a:extLst>
              <a:ext uri="{FF2B5EF4-FFF2-40B4-BE49-F238E27FC236}">
                <a16:creationId xmlns:a16="http://schemas.microsoft.com/office/drawing/2014/main" id="{B8AB38F5-3BD4-4173-B86C-0EB9A4BAA6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en-US"/>
              <a:t>Mintacím szerkesztése</a:t>
            </a:r>
          </a:p>
        </p:txBody>
      </p:sp>
      <p:sp>
        <p:nvSpPr>
          <p:cNvPr id="1027" name="Szöveg helye 2">
            <a:extLst>
              <a:ext uri="{FF2B5EF4-FFF2-40B4-BE49-F238E27FC236}">
                <a16:creationId xmlns:a16="http://schemas.microsoft.com/office/drawing/2014/main" id="{393B2AFC-7ACE-47D8-A65F-940BE92021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Mintaszöveg szerkesztése</a:t>
            </a:r>
          </a:p>
          <a:p>
            <a:pPr lvl="1"/>
            <a:r>
              <a:rPr lang="hu-HU" altLang="hu-HU"/>
              <a:t>Második szint</a:t>
            </a:r>
          </a:p>
          <a:p>
            <a:pPr lvl="2"/>
            <a:r>
              <a:rPr lang="hu-HU" altLang="hu-HU"/>
              <a:t>Harmadik szint</a:t>
            </a:r>
          </a:p>
          <a:p>
            <a:pPr lvl="3"/>
            <a:r>
              <a:rPr lang="hu-HU" altLang="hu-HU"/>
              <a:t>Negyedik szint</a:t>
            </a:r>
          </a:p>
          <a:p>
            <a:pPr lvl="4"/>
            <a:r>
              <a:rPr lang="hu-HU" alt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C8B3E6E-97B0-42A1-9F97-422FDF32DF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899C096-22C3-452E-B622-532DBB0D74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7632421-922F-428E-907D-D3D938C8C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7DF62A3-0C42-4953-8F25-F19144CCF8B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2430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4">
            <a:extLst>
              <a:ext uri="{FF2B5EF4-FFF2-40B4-BE49-F238E27FC236}">
                <a16:creationId xmlns:a16="http://schemas.microsoft.com/office/drawing/2014/main" id="{6EB2C8A4-CA22-4785-9701-78C9F7E81A67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EF495F5C-5CA1-4933-A29A-6C9740EBA50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A3C80CDC-0DBC-42C8-BC82-C2A6DD94429A}"/>
              </a:ext>
            </a:extLst>
          </p:cNvPr>
          <p:cNvSpPr txBox="1"/>
          <p:nvPr/>
        </p:nvSpPr>
        <p:spPr>
          <a:xfrm>
            <a:off x="3028950" y="2690336"/>
            <a:ext cx="61341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chemeClr val="bg1"/>
                </a:solidFill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</a:br>
            <a:r>
              <a:rPr lang="hu-HU" sz="1800" b="1" dirty="0">
                <a:solidFill>
                  <a:schemeClr val="bg1"/>
                </a:solidFill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18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Tercier prevenció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u-HU" dirty="0">
                <a:solidFill>
                  <a:schemeClr val="bg1"/>
                </a:solidFill>
              </a:rPr>
              <a:t>Akkor kerül rá sor, ha a gyógykezelés késett és szövődmény alakult ki, vagy a betegség idültté válása akár rokkantsághoz vezet.</a:t>
            </a:r>
          </a:p>
          <a:p>
            <a:pPr>
              <a:defRPr/>
            </a:pPr>
            <a:endParaRPr lang="hu-HU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hu-HU" dirty="0">
                <a:solidFill>
                  <a:schemeClr val="bg1"/>
                </a:solidFill>
              </a:rPr>
              <a:t> gondozás, krónikus betegek gyógykezelése, </a:t>
            </a:r>
            <a:r>
              <a:rPr lang="hu-HU" b="1" dirty="0">
                <a:solidFill>
                  <a:schemeClr val="bg1"/>
                </a:solidFill>
              </a:rPr>
              <a:t>rehabilitáció,</a:t>
            </a:r>
            <a:r>
              <a:rPr lang="hu-HU" dirty="0">
                <a:solidFill>
                  <a:schemeClr val="bg1"/>
                </a:solidFill>
              </a:rPr>
              <a:t> komplikációk, elhalálozás megelőzése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0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14400" marR="5080" indent="-902335" algn="ctr">
              <a:lnSpc>
                <a:spcPct val="100000"/>
              </a:lnSpc>
            </a:pP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</a:t>
            </a:r>
            <a:r>
              <a:rPr lang="en-GB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zség</a:t>
            </a:r>
            <a:r>
              <a:rPr lang="en-GB" spc="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társ</a:t>
            </a:r>
            <a:r>
              <a:rPr lang="en-GB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gazdasági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meghatározói</a:t>
            </a:r>
            <a:r>
              <a:rPr lang="en-GB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feltét</a:t>
            </a:r>
            <a:r>
              <a:rPr lang="en-GB" spc="-3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70425"/>
          </a:xfrm>
        </p:spPr>
        <p:txBody>
          <a:bodyPr>
            <a:normAutofit/>
          </a:bodyPr>
          <a:lstStyle/>
          <a:p>
            <a:pPr marL="355600" indent="-342900">
              <a:lnSpc>
                <a:spcPct val="100000"/>
              </a:lnSpc>
              <a:buFont typeface="Century Gothic"/>
              <a:buChar char="•"/>
              <a:tabLst>
                <a:tab pos="355600" algn="l"/>
              </a:tabLst>
            </a:pP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ársadalmi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egződésben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elfogla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ársa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almi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gazd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sági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onság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Egészségre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hu-HU" spc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elő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onságos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ermekkor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Egészséges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unkakörülmé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szemlé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ű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ellá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ás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pc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onságos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szexuál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</a:t>
            </a:r>
            <a:r>
              <a:rPr lang="hu-HU" spc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párkapcsolat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hu-HU" spc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elég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ő</a:t>
            </a:r>
            <a:r>
              <a:rPr lang="hu-HU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kai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ás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nőségi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ápan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agok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ked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ező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áplálkozási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szokások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Káros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edél</a:t>
            </a:r>
            <a:r>
              <a:rPr lang="hu-HU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hu-HU" spc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ése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231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Szegé</a:t>
            </a:r>
            <a:r>
              <a:rPr lang="en-GB" spc="5" dirty="0" err="1">
                <a:solidFill>
                  <a:schemeClr val="bg1"/>
                </a:solidFill>
              </a:rPr>
              <a:t>n</a:t>
            </a:r>
            <a:r>
              <a:rPr lang="en-GB" dirty="0" err="1">
                <a:solidFill>
                  <a:schemeClr val="bg1"/>
                </a:solidFill>
              </a:rPr>
              <a:t>ys</a:t>
            </a:r>
            <a:r>
              <a:rPr lang="en-GB" spc="-20" dirty="0" err="1">
                <a:solidFill>
                  <a:schemeClr val="bg1"/>
                </a:solidFill>
              </a:rPr>
              <a:t>é</a:t>
            </a:r>
            <a:r>
              <a:rPr lang="en-GB" dirty="0" err="1">
                <a:solidFill>
                  <a:schemeClr val="bg1"/>
                </a:solidFill>
              </a:rPr>
              <a:t>g</a:t>
            </a:r>
            <a:r>
              <a:rPr lang="en-GB" dirty="0">
                <a:solidFill>
                  <a:schemeClr val="bg1"/>
                </a:solidFill>
              </a:rPr>
              <a:t>,</a:t>
            </a:r>
            <a:r>
              <a:rPr lang="en-GB" spc="-45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spc="-10" dirty="0">
                <a:solidFill>
                  <a:schemeClr val="bg1"/>
                </a:solidFill>
              </a:rPr>
              <a:t>i</a:t>
            </a:r>
            <a:r>
              <a:rPr lang="en-GB" dirty="0">
                <a:solidFill>
                  <a:schemeClr val="bg1"/>
                </a:solidFill>
              </a:rPr>
              <a:t>nt </a:t>
            </a:r>
            <a:r>
              <a:rPr lang="en-GB" dirty="0" err="1">
                <a:solidFill>
                  <a:schemeClr val="bg1"/>
                </a:solidFill>
              </a:rPr>
              <a:t>veszélyforrás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2900">
              <a:lnSpc>
                <a:spcPct val="100000"/>
              </a:lnSpc>
              <a:buFont typeface="Century Gothic"/>
              <a:buChar char="•"/>
              <a:tabLst>
                <a:tab pos="355600" algn="l"/>
              </a:tabLst>
            </a:pP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ársad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lmi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pc="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rekesztett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Alacsony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életszín</a:t>
            </a:r>
            <a:r>
              <a:rPr lang="en-GB" spc="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onal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ársad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lmi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zok</a:t>
            </a:r>
            <a:r>
              <a:rPr lang="en-GB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ánya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zolá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Munkanélkü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</a:t>
            </a:r>
            <a:r>
              <a:rPr lang="en-GB" spc="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léktalanság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Etn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ilag</a:t>
            </a:r>
            <a:r>
              <a:rPr lang="en-GB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hátrányos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helyzet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Century Gothic"/>
              <a:buChar char="•"/>
              <a:tabLst>
                <a:tab pos="355600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Erős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</a:t>
            </a:r>
            <a:r>
              <a:rPr lang="en-GB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pc="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ózás</a:t>
            </a:r>
            <a:r>
              <a:rPr lang="en-GB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ánya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868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0"/>
            <a:ext cx="1137285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70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en-GB" spc="-9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2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pc="-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ejl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1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2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10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9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99109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4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gfej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esztés</a:t>
            </a:r>
            <a:r>
              <a:rPr lang="en-GB" sz="24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GB" sz="2400" spc="-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GB" sz="24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</a:t>
            </a:r>
            <a:r>
              <a:rPr lang="en-GB" sz="2400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amat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400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amely</a:t>
            </a:r>
            <a:r>
              <a:rPr lang="en-GB" sz="2400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módot</a:t>
            </a:r>
            <a:r>
              <a:rPr lang="en-GB" sz="2400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embernek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közös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gük</a:t>
            </a:r>
            <a:r>
              <a:rPr lang="en-GB" sz="2400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fokozott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kéz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entartására</a:t>
            </a:r>
            <a:r>
              <a:rPr lang="en-GB" sz="2400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tökéletesí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lang="hu-H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teljes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4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zikai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</a:t>
            </a:r>
            <a:r>
              <a:rPr lang="en-GB" sz="24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lemi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iális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lapo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eléré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érdek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4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nnek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vagy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sopor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pesnek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lang="hu-H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lenni vágyaik megfogalmazására,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megvalósításá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spc="2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szü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lete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27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kielégí</a:t>
            </a:r>
            <a:r>
              <a:rPr lang="en-GB" sz="24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spc="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spc="2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valamint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hogy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</a:t>
            </a:r>
            <a:r>
              <a:rPr lang="en-GB" sz="24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ezet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7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változz</a:t>
            </a:r>
            <a:r>
              <a:rPr lang="en-GB" sz="24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6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6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</a:t>
            </a:r>
            <a:r>
              <a:rPr lang="en-GB" sz="24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6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alkal</a:t>
            </a:r>
            <a:r>
              <a:rPr lang="en-GB" sz="2400" b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azk</a:t>
            </a:r>
            <a:r>
              <a:rPr lang="en-GB" sz="2400" b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dni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tudjon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lang="hu-H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080" algn="just">
              <a:lnSpc>
                <a:spcPct val="100000"/>
              </a:lnSpc>
            </a:pP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400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mint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életc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</a:t>
            </a:r>
            <a:r>
              <a:rPr lang="en-GB" sz="24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lang="en-GB" sz="2400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értelmezni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400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mint</a:t>
            </a:r>
            <a:r>
              <a:rPr lang="en-GB" sz="2400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b="1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2400" b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  <a:r>
              <a:rPr lang="en-GB" sz="2400" b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GB" sz="2400" b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</a:t>
            </a:r>
            <a:r>
              <a:rPr lang="en-GB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erőforrását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2400" spc="-9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400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pozit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fogalom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400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mely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társadalmi</a:t>
            </a:r>
            <a:r>
              <a:rPr lang="en-GB" sz="24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400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éni</a:t>
            </a:r>
            <a:r>
              <a:rPr lang="en-GB" sz="2400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erőforrások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4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</a:t>
            </a:r>
            <a:r>
              <a:rPr lang="en-GB" sz="24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ép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GB" sz="2400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spc="-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ozza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75805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égfejle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zté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2090" indent="0">
              <a:lnSpc>
                <a:spcPct val="100000"/>
              </a:lnSpc>
              <a:buNone/>
            </a:pP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egyén</a:t>
            </a:r>
            <a:r>
              <a:rPr lang="hu-HU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egészségfogalmát</a:t>
            </a:r>
            <a:r>
              <a:rPr lang="hu-HU" spc="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eszi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alapul</a:t>
            </a:r>
            <a:r>
              <a:rPr lang="hu-HU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(mindenkinek</a:t>
            </a:r>
            <a:r>
              <a:rPr lang="hu-HU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egészség)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6465" indent="-456565">
              <a:lnSpc>
                <a:spcPct val="100000"/>
              </a:lnSpc>
              <a:spcBef>
                <a:spcPts val="5"/>
              </a:spcBef>
              <a:buFont typeface="Century Gothic"/>
              <a:buChar char="-"/>
              <a:tabLst>
                <a:tab pos="613410" algn="l"/>
              </a:tabLst>
            </a:pP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egészséget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amatnak</a:t>
            </a:r>
            <a:r>
              <a:rPr lang="hu-HU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tekinti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más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korban!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6465" indent="-456565">
              <a:lnSpc>
                <a:spcPct val="100000"/>
              </a:lnSpc>
              <a:spcBef>
                <a:spcPts val="5"/>
              </a:spcBef>
              <a:buFont typeface="Century Gothic"/>
              <a:buChar char="-"/>
              <a:tabLst>
                <a:tab pos="61341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maga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egészségfejlesztés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hosszantartó/élethosszig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tó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yamat, cél az egészségben eltöltött életévek számának növelése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2775" indent="-142875" algn="just">
              <a:lnSpc>
                <a:spcPct val="100000"/>
              </a:lnSpc>
              <a:buFont typeface="Century Gothic"/>
              <a:buChar char="-"/>
              <a:tabLst>
                <a:tab pos="613410" algn="l"/>
              </a:tabLst>
            </a:pP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együttműködést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jelent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két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agy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több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ember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ött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annak érdekében,</a:t>
            </a:r>
            <a:r>
              <a:rPr lang="hu-HU" spc="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hogy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gondoz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hu-HU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agy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gondoz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ttak</a:t>
            </a:r>
            <a:r>
              <a:rPr lang="hu-HU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jól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érezzék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magukat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28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6676"/>
            <a:ext cx="12192000" cy="692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72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100"/>
          </a:xfrm>
        </p:spPr>
        <p:txBody>
          <a:bodyPr>
            <a:normAutofit fontScale="90000"/>
          </a:bodyPr>
          <a:lstStyle/>
          <a:p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mód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GB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kítása</a:t>
            </a:r>
            <a:r>
              <a:rPr lang="en-GB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3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yén</a:t>
            </a:r>
            <a:r>
              <a:rPr lang="hu-HU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től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függ</a:t>
            </a:r>
            <a:br>
              <a:rPr lang="en-GB" dirty="0">
                <a:latin typeface="Gill Sans MT"/>
                <a:cs typeface="Gill Sans MT"/>
              </a:rPr>
            </a:br>
            <a:endParaRPr lang="en-GB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152525"/>
            <a:ext cx="10515600" cy="5024438"/>
          </a:xfrm>
        </p:spPr>
        <p:txBody>
          <a:bodyPr>
            <a:normAutofit lnSpcReduction="10000"/>
          </a:bodyPr>
          <a:lstStyle/>
          <a:p>
            <a:pPr marL="12700" indent="0">
              <a:lnSpc>
                <a:spcPct val="100000"/>
              </a:lnSpc>
              <a:buClr>
                <a:srgbClr val="717BA2"/>
              </a:buClr>
              <a:buSzPct val="75000"/>
              <a:buNone/>
              <a:tabLst>
                <a:tab pos="622300" algn="l"/>
              </a:tabLst>
            </a:pP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éges 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ód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ös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zet</a:t>
            </a:r>
            <a:r>
              <a:rPr lang="hu-HU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vői: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3300" lvl="1" indent="-533400">
              <a:lnSpc>
                <a:spcPct val="100000"/>
              </a:lnSpc>
              <a:spcBef>
                <a:spcPts val="234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Egés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séges tápl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á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l</a:t>
            </a:r>
            <a:r>
              <a:rPr lang="hu-HU" spc="-70" dirty="0">
                <a:solidFill>
                  <a:schemeClr val="bg1"/>
                </a:solidFill>
                <a:latin typeface="Gill Sans MT"/>
                <a:cs typeface="Gill Sans MT"/>
              </a:rPr>
              <a:t>k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ás</a:t>
            </a:r>
          </a:p>
          <a:p>
            <a:pPr marL="1003300" lvl="1" indent="-533400">
              <a:lnSpc>
                <a:spcPct val="100000"/>
              </a:lnSpc>
              <a:spcBef>
                <a:spcPts val="215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Több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m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ás</a:t>
            </a:r>
          </a:p>
          <a:p>
            <a:pPr marL="1003300" lvl="1" indent="-533400">
              <a:lnSpc>
                <a:spcPct val="100000"/>
              </a:lnSpc>
              <a:spcBef>
                <a:spcPts val="200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S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t</a:t>
            </a:r>
            <a:r>
              <a:rPr lang="hu-HU" spc="-65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essz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-tűrés,</a:t>
            </a:r>
            <a:r>
              <a:rPr lang="hu-HU" spc="-254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st</a:t>
            </a:r>
            <a:r>
              <a:rPr lang="hu-HU" spc="-50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ess</a:t>
            </a:r>
            <a:r>
              <a:rPr lang="hu-HU" spc="-5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-</a:t>
            </a:r>
            <a:r>
              <a:rPr lang="hu-HU" spc="-70" dirty="0">
                <a:solidFill>
                  <a:schemeClr val="bg1"/>
                </a:solidFill>
                <a:latin typeface="Gill Sans MT"/>
                <a:cs typeface="Gill Sans MT"/>
              </a:rPr>
              <a:t>k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ezelés</a:t>
            </a:r>
          </a:p>
          <a:p>
            <a:pPr marL="1003300" lvl="1" indent="-533400">
              <a:lnSpc>
                <a:spcPct val="100000"/>
              </a:lnSpc>
              <a:spcBef>
                <a:spcPts val="219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Balese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t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-me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elő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és</a:t>
            </a:r>
          </a:p>
          <a:p>
            <a:pPr marL="1003300" lvl="1" indent="-533400">
              <a:lnSpc>
                <a:spcPct val="100000"/>
              </a:lnSpc>
              <a:spcBef>
                <a:spcPts val="215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Kie</a:t>
            </a:r>
            <a:r>
              <a:rPr lang="hu-HU" spc="4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spc="-45" dirty="0">
                <a:solidFill>
                  <a:schemeClr val="bg1"/>
                </a:solidFill>
                <a:latin typeface="Gill Sans MT"/>
                <a:cs typeface="Gill Sans MT"/>
              </a:rPr>
              <a:t>y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ensú</a:t>
            </a:r>
            <a:r>
              <a:rPr lang="hu-HU" spc="-20" dirty="0">
                <a:solidFill>
                  <a:schemeClr val="bg1"/>
                </a:solidFill>
                <a:latin typeface="Gill Sans MT"/>
                <a:cs typeface="Gill Sans MT"/>
              </a:rPr>
              <a:t>l</a:t>
            </a:r>
            <a:r>
              <a:rPr lang="hu-HU" spc="-45" dirty="0">
                <a:solidFill>
                  <a:schemeClr val="bg1"/>
                </a:solidFill>
                <a:latin typeface="Gill Sans MT"/>
                <a:cs typeface="Gill Sans MT"/>
              </a:rPr>
              <a:t>y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ott szexu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a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li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t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ás</a:t>
            </a:r>
          </a:p>
          <a:p>
            <a:pPr marL="1003300" lvl="1" indent="-533400">
              <a:lnSpc>
                <a:spcPct val="100000"/>
              </a:lnSpc>
              <a:spcBef>
                <a:spcPts val="200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Nem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doh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á</a:t>
            </a:r>
            <a:r>
              <a:rPr lang="hu-HU" spc="-50" dirty="0">
                <a:solidFill>
                  <a:schemeClr val="bg1"/>
                </a:solidFill>
                <a:latin typeface="Gill Sans MT"/>
                <a:cs typeface="Gill Sans MT"/>
              </a:rPr>
              <a:t>n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yzás</a:t>
            </a:r>
          </a:p>
          <a:p>
            <a:pPr marL="1003300" lvl="1" indent="-533400">
              <a:lnSpc>
                <a:spcPct val="100000"/>
              </a:lnSpc>
              <a:spcBef>
                <a:spcPts val="215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Mér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s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é</a:t>
            </a:r>
            <a:r>
              <a:rPr lang="hu-HU" spc="-70" dirty="0">
                <a:solidFill>
                  <a:schemeClr val="bg1"/>
                </a:solidFill>
                <a:latin typeface="Gill Sans MT"/>
                <a:cs typeface="Gill Sans MT"/>
              </a:rPr>
              <a:t>k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elt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al</a:t>
            </a:r>
            <a:r>
              <a:rPr lang="hu-HU" spc="-75" dirty="0">
                <a:solidFill>
                  <a:schemeClr val="bg1"/>
                </a:solidFill>
                <a:latin typeface="Gill Sans MT"/>
                <a:cs typeface="Gill Sans MT"/>
              </a:rPr>
              <a:t>k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h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ol</a:t>
            </a:r>
            <a:r>
              <a:rPr lang="hu-HU" spc="-25" dirty="0">
                <a:solidFill>
                  <a:schemeClr val="bg1"/>
                </a:solidFill>
                <a:latin typeface="Gill Sans MT"/>
                <a:cs typeface="Gill Sans MT"/>
              </a:rPr>
              <a:t>f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3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yas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tás</a:t>
            </a:r>
          </a:p>
          <a:p>
            <a:pPr marL="1003300" lvl="1" indent="-533400">
              <a:lnSpc>
                <a:spcPct val="100000"/>
              </a:lnSpc>
              <a:spcBef>
                <a:spcPts val="215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D</a:t>
            </a:r>
            <a:r>
              <a:rPr lang="hu-HU" spc="-65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tag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a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dás</a:t>
            </a:r>
          </a:p>
          <a:p>
            <a:pPr marL="1003300" lvl="1" indent="-533400">
              <a:lnSpc>
                <a:spcPct val="100000"/>
              </a:lnSpc>
              <a:spcBef>
                <a:spcPts val="200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Időben o</a:t>
            </a:r>
            <a:r>
              <a:rPr lang="hu-HU" spc="60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spc="-45" dirty="0">
                <a:solidFill>
                  <a:schemeClr val="bg1"/>
                </a:solidFill>
                <a:latin typeface="Gill Sans MT"/>
                <a:cs typeface="Gill Sans MT"/>
              </a:rPr>
              <a:t>v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osh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z </a:t>
            </a:r>
            <a:r>
              <a:rPr lang="hu-HU" spc="-25" dirty="0">
                <a:solidFill>
                  <a:schemeClr val="bg1"/>
                </a:solidFill>
                <a:latin typeface="Gill Sans MT"/>
                <a:cs typeface="Gill Sans MT"/>
              </a:rPr>
              <a:t>f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o</a:t>
            </a:r>
            <a:r>
              <a:rPr lang="hu-HU" spc="-45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dulás</a:t>
            </a:r>
          </a:p>
          <a:p>
            <a:pPr marL="1003300" lvl="1" indent="-533400">
              <a:lnSpc>
                <a:spcPct val="100000"/>
              </a:lnSpc>
              <a:spcBef>
                <a:spcPts val="219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</a:t>
            </a:r>
            <a:r>
              <a:rPr lang="hu-HU" spc="35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yüt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t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műk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ö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dés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az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egészsé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ü</a:t>
            </a:r>
            <a:r>
              <a:rPr lang="hu-HU" spc="35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yi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ellátó</a:t>
            </a:r>
            <a:r>
              <a:rPr lang="hu-HU" spc="-60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ends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z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</a:t>
            </a:r>
            <a:r>
              <a:rPr lang="hu-HU" spc="-30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spc="-55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el</a:t>
            </a:r>
          </a:p>
          <a:p>
            <a:pPr marL="1003300" lvl="1" indent="-533400">
              <a:lnSpc>
                <a:spcPct val="100000"/>
              </a:lnSpc>
              <a:spcBef>
                <a:spcPts val="215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</a:t>
            </a:r>
            <a:r>
              <a:rPr lang="hu-HU" spc="40" dirty="0">
                <a:solidFill>
                  <a:schemeClr val="bg1"/>
                </a:solidFill>
                <a:latin typeface="Gill Sans MT"/>
                <a:cs typeface="Gill Sans MT"/>
              </a:rPr>
              <a:t>g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yéni kö</a:t>
            </a:r>
            <a:r>
              <a:rPr lang="hu-HU" spc="-10" dirty="0">
                <a:solidFill>
                  <a:schemeClr val="bg1"/>
                </a:solidFill>
                <a:latin typeface="Gill Sans MT"/>
                <a:cs typeface="Gill Sans MT"/>
              </a:rPr>
              <a:t>r</a:t>
            </a:r>
            <a:r>
              <a:rPr lang="hu-HU" spc="-50" dirty="0">
                <a:solidFill>
                  <a:schemeClr val="bg1"/>
                </a:solidFill>
                <a:latin typeface="Gill Sans MT"/>
                <a:cs typeface="Gill Sans MT"/>
              </a:rPr>
              <a:t>n</a:t>
            </a:r>
            <a:r>
              <a:rPr lang="hu-HU" spc="-45" dirty="0">
                <a:solidFill>
                  <a:schemeClr val="bg1"/>
                </a:solidFill>
                <a:latin typeface="Gill Sans MT"/>
                <a:cs typeface="Gill Sans MT"/>
              </a:rPr>
              <a:t>y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ezet tiszte</a:t>
            </a:r>
            <a:r>
              <a:rPr lang="hu-HU" spc="5" dirty="0">
                <a:solidFill>
                  <a:schemeClr val="bg1"/>
                </a:solidFill>
                <a:latin typeface="Gill Sans MT"/>
                <a:cs typeface="Gill Sans MT"/>
              </a:rPr>
              <a:t>l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ete</a:t>
            </a:r>
          </a:p>
          <a:p>
            <a:pPr marL="1003300" lvl="1" indent="-533400">
              <a:lnSpc>
                <a:spcPct val="100000"/>
              </a:lnSpc>
              <a:spcBef>
                <a:spcPts val="204"/>
              </a:spcBef>
              <a:buClr>
                <a:srgbClr val="9FB8CD"/>
              </a:buClr>
              <a:buSzPct val="75000"/>
              <a:buFont typeface="Gill Sans MT"/>
              <a:buAutoNum type="arabicPeriod"/>
              <a:tabLst>
                <a:tab pos="1003935" algn="l"/>
              </a:tabLst>
            </a:pP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Szemé</a:t>
            </a:r>
            <a:r>
              <a:rPr lang="hu-HU" spc="-20" dirty="0">
                <a:solidFill>
                  <a:schemeClr val="bg1"/>
                </a:solidFill>
                <a:latin typeface="Gill Sans MT"/>
                <a:cs typeface="Gill Sans MT"/>
              </a:rPr>
              <a:t>l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yi</a:t>
            </a:r>
            <a:r>
              <a:rPr lang="hu-HU" spc="-15" dirty="0">
                <a:solidFill>
                  <a:schemeClr val="bg1"/>
                </a:solidFill>
                <a:latin typeface="Gill Sans MT"/>
                <a:cs typeface="Gill Sans MT"/>
              </a:rPr>
              <a:t> </a:t>
            </a:r>
            <a:r>
              <a:rPr lang="hu-HU" dirty="0">
                <a:solidFill>
                  <a:schemeClr val="bg1"/>
                </a:solidFill>
                <a:latin typeface="Gill Sans MT"/>
                <a:cs typeface="Gill Sans MT"/>
              </a:rPr>
              <a:t>higiéné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263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0"/>
            <a:ext cx="108585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36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85726"/>
            <a:ext cx="11258549" cy="677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62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hu-HU" dirty="0"/>
            </a:br>
            <a:br>
              <a:rPr lang="hu-HU" dirty="0"/>
            </a:br>
            <a:br>
              <a:rPr lang="hu-HU" dirty="0"/>
            </a:br>
            <a:br>
              <a:rPr lang="hu-HU" dirty="0"/>
            </a:br>
            <a:r>
              <a:rPr lang="hu-HU" dirty="0">
                <a:solidFill>
                  <a:schemeClr val="bg1"/>
                </a:solidFill>
              </a:rPr>
              <a:t>Egészségnevelés-egészségfejlesztés a betegápolásban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59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439F81-4BD5-4067-9FF5-5DF001AC4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Szűrővizsgálatok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63385C0-276C-4C85-A5DA-D6DFD191C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9204"/>
            <a:ext cx="10515600" cy="4707759"/>
          </a:xfrm>
        </p:spPr>
        <p:txBody>
          <a:bodyPr/>
          <a:lstStyle/>
          <a:p>
            <a:r>
              <a:rPr lang="hu-HU" b="1" dirty="0">
                <a:solidFill>
                  <a:schemeClr val="bg1"/>
                </a:solidFill>
              </a:rPr>
              <a:t>Gyermekkorban:</a:t>
            </a:r>
            <a:r>
              <a:rPr lang="hu-HU" dirty="0">
                <a:solidFill>
                  <a:schemeClr val="bg1"/>
                </a:solidFill>
              </a:rPr>
              <a:t> a </a:t>
            </a:r>
            <a:r>
              <a:rPr lang="hu-HU" b="1" dirty="0">
                <a:solidFill>
                  <a:schemeClr val="bg1"/>
                </a:solidFill>
              </a:rPr>
              <a:t>védőnői, orvosi szűrés </a:t>
            </a:r>
          </a:p>
          <a:p>
            <a:r>
              <a:rPr lang="hu-HU" b="1" dirty="0">
                <a:solidFill>
                  <a:schemeClr val="bg1"/>
                </a:solidFill>
              </a:rPr>
              <a:t>Húsz éves korban</a:t>
            </a:r>
            <a:r>
              <a:rPr lang="hu-HU" dirty="0">
                <a:solidFill>
                  <a:schemeClr val="bg1"/>
                </a:solidFill>
              </a:rPr>
              <a:t> javasolt a magasság és a testsúly </a:t>
            </a:r>
            <a:r>
              <a:rPr lang="hu-HU" b="1" dirty="0">
                <a:solidFill>
                  <a:schemeClr val="bg1"/>
                </a:solidFill>
              </a:rPr>
              <a:t>mérése</a:t>
            </a:r>
            <a:r>
              <a:rPr lang="hu-HU" dirty="0">
                <a:solidFill>
                  <a:schemeClr val="bg1"/>
                </a:solidFill>
              </a:rPr>
              <a:t>, amiben nagy segítség a </a:t>
            </a:r>
            <a:r>
              <a:rPr lang="hu-HU" b="1" dirty="0">
                <a:solidFill>
                  <a:schemeClr val="bg1"/>
                </a:solidFill>
              </a:rPr>
              <a:t>testalkat kalkulátor</a:t>
            </a:r>
            <a:r>
              <a:rPr lang="hu-HU" dirty="0">
                <a:solidFill>
                  <a:schemeClr val="bg1"/>
                </a:solidFill>
              </a:rPr>
              <a:t>, ezzel a </a:t>
            </a:r>
            <a:r>
              <a:rPr lang="hu-HU" dirty="0" err="1">
                <a:solidFill>
                  <a:schemeClr val="bg1"/>
                </a:solidFill>
              </a:rPr>
              <a:t>a</a:t>
            </a:r>
            <a:r>
              <a:rPr lang="hu-HU" dirty="0">
                <a:solidFill>
                  <a:schemeClr val="bg1"/>
                </a:solidFill>
              </a:rPr>
              <a:t> testtömeg-index (BMI) kiszámítása.</a:t>
            </a:r>
          </a:p>
          <a:p>
            <a:r>
              <a:rPr lang="hu-HU" b="1" dirty="0">
                <a:solidFill>
                  <a:schemeClr val="bg1"/>
                </a:solidFill>
              </a:rPr>
              <a:t>Fiatal férfiaknak</a:t>
            </a:r>
            <a:r>
              <a:rPr lang="hu-HU" dirty="0">
                <a:solidFill>
                  <a:schemeClr val="bg1"/>
                </a:solidFill>
              </a:rPr>
              <a:t> a hererák szűrés, amit 35 éves korig évente nagyon fontos elvégeztetni, emellett rendszeresen önvizsgálatot, feltérképezést tartani. </a:t>
            </a:r>
          </a:p>
          <a:p>
            <a:r>
              <a:rPr lang="hu-HU" dirty="0">
                <a:solidFill>
                  <a:schemeClr val="bg1"/>
                </a:solidFill>
              </a:rPr>
              <a:t>A </a:t>
            </a:r>
            <a:r>
              <a:rPr lang="hu-HU" b="1" dirty="0">
                <a:solidFill>
                  <a:schemeClr val="bg1"/>
                </a:solidFill>
              </a:rPr>
              <a:t>nőknek</a:t>
            </a:r>
            <a:r>
              <a:rPr lang="hu-HU" dirty="0">
                <a:solidFill>
                  <a:schemeClr val="bg1"/>
                </a:solidFill>
              </a:rPr>
              <a:t> a méhnyakrák szűrés, bőrvizsgálat, mellrák-szűrés, szájüreg-vizsgálat évente javasolt, a havonkénti önellenőrző vizsgálattal megfűszerezve.</a:t>
            </a:r>
          </a:p>
        </p:txBody>
      </p:sp>
    </p:spTree>
    <p:extLst>
      <p:ext uri="{BB962C8B-B14F-4D97-AF65-F5344CB8AC3E}">
        <p14:creationId xmlns:p14="http://schemas.microsoft.com/office/powerpoint/2010/main" val="970050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A9A29B8-423D-4098-952B-0256616C2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Szűrővizsgálat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1057927-45E9-4023-93FC-5D16D26DC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chemeClr val="bg1"/>
                </a:solidFill>
              </a:rPr>
              <a:t>A </a:t>
            </a:r>
            <a:r>
              <a:rPr lang="hu-HU" b="1" dirty="0">
                <a:solidFill>
                  <a:schemeClr val="bg1"/>
                </a:solidFill>
              </a:rPr>
              <a:t>harmincas években</a:t>
            </a:r>
            <a:r>
              <a:rPr lang="hu-HU" dirty="0">
                <a:solidFill>
                  <a:schemeClr val="bg1"/>
                </a:solidFill>
              </a:rPr>
              <a:t> ugyanezek a vizsgálatok ismétlődnek, de az ötéves intervallumok rövidebbé válnak, három évre csökkennek. A teljes körű orvosi szűrővizsgálat három évente javasolt, a teljes vérkép vizsgálat évente.</a:t>
            </a:r>
          </a:p>
          <a:p>
            <a:r>
              <a:rPr lang="hu-HU" b="1" dirty="0">
                <a:solidFill>
                  <a:schemeClr val="bg1"/>
                </a:solidFill>
              </a:rPr>
              <a:t>A baba még csak tervben és nem pocakban van, a  terhesség megállapításától kezdődően egészen a terhesgondozás kötelező vizsgálatain át: vércukor szint, vérnyomás, </a:t>
            </a:r>
            <a:r>
              <a:rPr lang="hu-HU" b="1" dirty="0" err="1">
                <a:solidFill>
                  <a:schemeClr val="bg1"/>
                </a:solidFill>
              </a:rPr>
              <a:t>citologia</a:t>
            </a:r>
            <a:endParaRPr lang="hu-HU" b="1" dirty="0">
              <a:solidFill>
                <a:schemeClr val="bg1"/>
              </a:solidFill>
            </a:endParaRPr>
          </a:p>
          <a:p>
            <a:r>
              <a:rPr lang="hu-HU" b="1" dirty="0">
                <a:solidFill>
                  <a:schemeClr val="bg1"/>
                </a:solidFill>
              </a:rPr>
              <a:t>Felnőtt nők </a:t>
            </a:r>
            <a:r>
              <a:rPr lang="hu-HU" b="1" dirty="0" err="1">
                <a:solidFill>
                  <a:schemeClr val="bg1"/>
                </a:solidFill>
              </a:rPr>
              <a:t>esetében:</a:t>
            </a:r>
            <a:r>
              <a:rPr lang="hu-HU" dirty="0" err="1">
                <a:solidFill>
                  <a:schemeClr val="bg1"/>
                </a:solidFill>
              </a:rPr>
              <a:t>EKG-vizsgálattal</a:t>
            </a:r>
            <a:r>
              <a:rPr lang="hu-HU" dirty="0">
                <a:solidFill>
                  <a:schemeClr val="bg1"/>
                </a:solidFill>
              </a:rPr>
              <a:t>, vércukor-méréssel, bőrrák-szűréssel.</a:t>
            </a:r>
          </a:p>
          <a:p>
            <a:r>
              <a:rPr lang="hu-HU" b="1" dirty="0">
                <a:solidFill>
                  <a:schemeClr val="bg1"/>
                </a:solidFill>
              </a:rPr>
              <a:t>45 év felett – mellrák szűrés/ citológia /prosztata szűrés</a:t>
            </a:r>
          </a:p>
          <a:p>
            <a:r>
              <a:rPr lang="hu-HU" b="1" dirty="0">
                <a:solidFill>
                  <a:schemeClr val="bg1"/>
                </a:solidFill>
              </a:rPr>
              <a:t>50 év felett vastagbélrák szűrés</a:t>
            </a:r>
          </a:p>
          <a:p>
            <a:endParaRPr lang="hu-HU" b="1" dirty="0"/>
          </a:p>
          <a:p>
            <a:endParaRPr lang="hu-HU" b="1" dirty="0"/>
          </a:p>
          <a:p>
            <a:endParaRPr lang="hu-HU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77916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0968E326-2BDE-4970-8F97-7D0D3674F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333376"/>
            <a:ext cx="8229600" cy="6264275"/>
          </a:xfrm>
          <a:solidFill>
            <a:schemeClr val="bg1"/>
          </a:solidFill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hu-HU" altLang="hu-HU" sz="2400" dirty="0"/>
              <a:t> </a:t>
            </a:r>
            <a:r>
              <a:rPr lang="hu-HU" altLang="hu-HU" sz="2400" dirty="0" err="1"/>
              <a:t>WHO,Ottawai</a:t>
            </a:r>
            <a:r>
              <a:rPr lang="hu-HU" altLang="hu-HU" sz="2400" dirty="0"/>
              <a:t> Nyilatkozat (1986) : </a:t>
            </a:r>
            <a:br>
              <a:rPr lang="hu-HU" altLang="hu-HU" sz="2400" dirty="0"/>
            </a:br>
            <a:r>
              <a:rPr lang="hu-HU" altLang="hu-HU" sz="2400" dirty="0">
                <a:solidFill>
                  <a:srgbClr val="FF0000"/>
                </a:solidFill>
              </a:rPr>
              <a:t>Az egészség olyan állapot, melyet az anatómiai integritás, a teljesítményre való képesség, a személyes értékek, a családi, a munka és közösségi szerep, a stresszel való megküzdés képessége, a jóllét érzése, a betegség és a korai halál rizikóitól való mentesség jellemez”.  </a:t>
            </a:r>
          </a:p>
          <a:p>
            <a:pPr algn="just" eaLnBrk="1" hangingPunct="1">
              <a:lnSpc>
                <a:spcPct val="80000"/>
              </a:lnSpc>
            </a:pPr>
            <a:endParaRPr lang="hu-HU" altLang="hu-HU" sz="2400" dirty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hu-HU" altLang="hu-HU" sz="2400" dirty="0"/>
              <a:t>Az  egészséget a </a:t>
            </a:r>
            <a:r>
              <a:rPr lang="hu-HU" altLang="hu-HU" sz="2400" dirty="0">
                <a:solidFill>
                  <a:srgbClr val="FF0000"/>
                </a:solidFill>
              </a:rPr>
              <a:t>mindennapi  élet erőforrásának </a:t>
            </a:r>
            <a:r>
              <a:rPr lang="hu-HU" altLang="hu-HU" sz="2400" dirty="0"/>
              <a:t>tekintjük, nem pedig céljának. Ez a pozitív megfogalmazás hangsúlyt fektet a szociális és a személyes erőforrásokra is, épp úgy mint a fizikális állapotra, kapacitásra.</a:t>
            </a:r>
            <a:r>
              <a:rPr lang="hu-HU" altLang="hu-HU" sz="2400" b="1" dirty="0"/>
              <a:t> </a:t>
            </a:r>
          </a:p>
          <a:p>
            <a:pPr algn="just" eaLnBrk="1" hangingPunct="1">
              <a:lnSpc>
                <a:spcPct val="80000"/>
              </a:lnSpc>
            </a:pPr>
            <a:endParaRPr lang="hu-HU" altLang="hu-HU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400" dirty="0"/>
              <a:t>	Az egészségnek ez a teljességre törekvő, holisztikus, társadalmi megközelítése, képezi az egészségfejlesztés, a Health </a:t>
            </a:r>
            <a:r>
              <a:rPr lang="hu-HU" altLang="hu-HU" sz="2400" dirty="0" err="1"/>
              <a:t>Promotion</a:t>
            </a:r>
            <a:r>
              <a:rPr lang="hu-HU" altLang="hu-HU" sz="2400" dirty="0"/>
              <a:t> alapját.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400" dirty="0"/>
              <a:t>    </a:t>
            </a:r>
            <a:r>
              <a:rPr lang="hu-HU" altLang="hu-HU" sz="2400" b="1" dirty="0">
                <a:solidFill>
                  <a:srgbClr val="FF0000"/>
                </a:solidFill>
              </a:rPr>
              <a:t>Egészségvirág modell</a:t>
            </a:r>
            <a:r>
              <a:rPr lang="hu-HU" altLang="hu-HU" sz="2400" dirty="0">
                <a:solidFill>
                  <a:srgbClr val="FF0000"/>
                </a:solidFill>
              </a:rPr>
              <a:t>: </a:t>
            </a:r>
            <a:r>
              <a:rPr lang="hu-HU" altLang="hu-HU" sz="2400" dirty="0"/>
              <a:t>az egészség összetevői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400" dirty="0"/>
              <a:t>   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BB37AC43-0243-41DC-9B89-F0F7BE0C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15889"/>
            <a:ext cx="8964613" cy="1584325"/>
          </a:xfrm>
        </p:spPr>
        <p:txBody>
          <a:bodyPr/>
          <a:lstStyle/>
          <a:p>
            <a:pPr eaLnBrk="1" hangingPunct="1"/>
            <a:r>
              <a:rPr lang="hu-HU" altLang="hu-HU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Egészségvirág modell</a:t>
            </a:r>
            <a:r>
              <a:rPr lang="hu-HU" altLang="hu-HU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: az egészség összetevői </a:t>
            </a:r>
            <a:br>
              <a:rPr lang="hu-HU" altLang="hu-HU" sz="3200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hu-HU" altLang="hu-HU" sz="3200" dirty="0">
                <a:solidFill>
                  <a:schemeClr val="bg1"/>
                </a:solidFill>
                <a:latin typeface="Times New Roman" panose="02020603050405020304" pitchFamily="18" charset="0"/>
              </a:rPr>
              <a:t>EGÉSZSÉGVIRÁG szimbólum, (</a:t>
            </a:r>
            <a:r>
              <a:rPr lang="hu-HU" altLang="hu-HU" sz="32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Eberst</a:t>
            </a:r>
            <a:r>
              <a:rPr lang="hu-HU" altLang="hu-HU" sz="3200" dirty="0">
                <a:solidFill>
                  <a:schemeClr val="bg1"/>
                </a:solidFill>
                <a:latin typeface="Times New Roman" panose="02020603050405020304" pitchFamily="18" charset="0"/>
              </a:rPr>
              <a:t>, R.1984)</a:t>
            </a:r>
            <a:br>
              <a:rPr lang="hu-HU" altLang="hu-HU" sz="320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hu-HU" altLang="hu-HU" sz="32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9219" name="Oval 4">
            <a:extLst>
              <a:ext uri="{FF2B5EF4-FFF2-40B4-BE49-F238E27FC236}">
                <a16:creationId xmlns:a16="http://schemas.microsoft.com/office/drawing/2014/main" id="{82430452-2F0D-4941-BC37-1832151B0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476" y="2420939"/>
            <a:ext cx="1635125" cy="14176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61445" name="Oval 5">
            <a:extLst>
              <a:ext uri="{FF2B5EF4-FFF2-40B4-BE49-F238E27FC236}">
                <a16:creationId xmlns:a16="http://schemas.microsoft.com/office/drawing/2014/main" id="{17564C28-D109-4DB2-B27C-ACDDC8551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5" y="2708275"/>
            <a:ext cx="1131888" cy="1081088"/>
          </a:xfrm>
          <a:prstGeom prst="ellipse">
            <a:avLst/>
          </a:prstGeom>
          <a:solidFill>
            <a:srgbClr val="FFCC00"/>
          </a:solidFill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61446" name="Oval 6">
            <a:extLst>
              <a:ext uri="{FF2B5EF4-FFF2-40B4-BE49-F238E27FC236}">
                <a16:creationId xmlns:a16="http://schemas.microsoft.com/office/drawing/2014/main" id="{477F708B-1CEC-46ED-B488-F4FB20AD0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4" y="2420939"/>
            <a:ext cx="1131887" cy="1081087"/>
          </a:xfrm>
          <a:prstGeom prst="ellipse">
            <a:avLst/>
          </a:prstGeom>
          <a:noFill/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61447" name="Oval 7">
            <a:extLst>
              <a:ext uri="{FF2B5EF4-FFF2-40B4-BE49-F238E27FC236}">
                <a16:creationId xmlns:a16="http://schemas.microsoft.com/office/drawing/2014/main" id="{96C5D021-A592-4A65-A333-5C638F197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5" y="1989139"/>
            <a:ext cx="1131888" cy="1081087"/>
          </a:xfrm>
          <a:prstGeom prst="ellipse">
            <a:avLst/>
          </a:prstGeom>
          <a:noFill/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endParaRPr lang="hu-HU" altLang="hu-HU" sz="2200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48" name="Oval 8">
            <a:extLst>
              <a:ext uri="{FF2B5EF4-FFF2-40B4-BE49-F238E27FC236}">
                <a16:creationId xmlns:a16="http://schemas.microsoft.com/office/drawing/2014/main" id="{2226C122-322A-433D-9751-10A3FEA56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4564" y="2492375"/>
            <a:ext cx="1131887" cy="1081088"/>
          </a:xfrm>
          <a:prstGeom prst="ellipse">
            <a:avLst/>
          </a:prstGeom>
          <a:noFill/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61449" name="Oval 9">
            <a:extLst>
              <a:ext uri="{FF2B5EF4-FFF2-40B4-BE49-F238E27FC236}">
                <a16:creationId xmlns:a16="http://schemas.microsoft.com/office/drawing/2014/main" id="{B9D44E59-39C2-4091-BDDA-89D9E4799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639" y="3284539"/>
            <a:ext cx="1131887" cy="1081087"/>
          </a:xfrm>
          <a:prstGeom prst="ellipse">
            <a:avLst/>
          </a:prstGeom>
          <a:noFill/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61450" name="Oval 10">
            <a:extLst>
              <a:ext uri="{FF2B5EF4-FFF2-40B4-BE49-F238E27FC236}">
                <a16:creationId xmlns:a16="http://schemas.microsoft.com/office/drawing/2014/main" id="{3CEB36A9-0E4C-4D32-911F-BE9D87058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3284539"/>
            <a:ext cx="1131887" cy="1081087"/>
          </a:xfrm>
          <a:prstGeom prst="ellipse">
            <a:avLst/>
          </a:prstGeom>
          <a:noFill/>
          <a:ln w="19050" algn="ctr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cxnSp>
        <p:nvCxnSpPr>
          <p:cNvPr id="61451" name="AutoShape 11">
            <a:extLst>
              <a:ext uri="{FF2B5EF4-FFF2-40B4-BE49-F238E27FC236}">
                <a16:creationId xmlns:a16="http://schemas.microsoft.com/office/drawing/2014/main" id="{48C0A480-EB37-4157-81EC-FCDEF21FAC8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095751" y="4852989"/>
            <a:ext cx="2879725" cy="752475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7" name="Freeform 12">
            <a:extLst>
              <a:ext uri="{FF2B5EF4-FFF2-40B4-BE49-F238E27FC236}">
                <a16:creationId xmlns:a16="http://schemas.microsoft.com/office/drawing/2014/main" id="{6A928D52-6C08-4840-9DE5-8898F834D496}"/>
              </a:ext>
            </a:extLst>
          </p:cNvPr>
          <p:cNvSpPr>
            <a:spLocks/>
          </p:cNvSpPr>
          <p:nvPr/>
        </p:nvSpPr>
        <p:spPr bwMode="auto">
          <a:xfrm>
            <a:off x="6880225" y="4144963"/>
            <a:ext cx="1111250" cy="1096962"/>
          </a:xfrm>
          <a:custGeom>
            <a:avLst/>
            <a:gdLst>
              <a:gd name="T0" fmla="*/ 2147483646 w 700"/>
              <a:gd name="T1" fmla="*/ 2147483646 h 691"/>
              <a:gd name="T2" fmla="*/ 2147483646 w 700"/>
              <a:gd name="T3" fmla="*/ 2147483646 h 691"/>
              <a:gd name="T4" fmla="*/ 2147483646 w 700"/>
              <a:gd name="T5" fmla="*/ 2147483646 h 691"/>
              <a:gd name="T6" fmla="*/ 2147483646 w 700"/>
              <a:gd name="T7" fmla="*/ 2147483646 h 691"/>
              <a:gd name="T8" fmla="*/ 2147483646 w 700"/>
              <a:gd name="T9" fmla="*/ 2147483646 h 691"/>
              <a:gd name="T10" fmla="*/ 2147483646 w 700"/>
              <a:gd name="T11" fmla="*/ 2147483646 h 691"/>
              <a:gd name="T12" fmla="*/ 2147483646 w 700"/>
              <a:gd name="T13" fmla="*/ 2147483646 h 691"/>
              <a:gd name="T14" fmla="*/ 2147483646 w 700"/>
              <a:gd name="T15" fmla="*/ 2147483646 h 691"/>
              <a:gd name="T16" fmla="*/ 2147483646 w 700"/>
              <a:gd name="T17" fmla="*/ 2147483646 h 691"/>
              <a:gd name="T18" fmla="*/ 0 w 700"/>
              <a:gd name="T19" fmla="*/ 2147483646 h 6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00" h="691">
                <a:moveTo>
                  <a:pt x="128" y="187"/>
                </a:moveTo>
                <a:cubicBezTo>
                  <a:pt x="140" y="150"/>
                  <a:pt x="155" y="132"/>
                  <a:pt x="183" y="104"/>
                </a:cubicBezTo>
                <a:cubicBezTo>
                  <a:pt x="200" y="53"/>
                  <a:pt x="196" y="31"/>
                  <a:pt x="237" y="4"/>
                </a:cubicBezTo>
                <a:cubicBezTo>
                  <a:pt x="363" y="9"/>
                  <a:pt x="415" y="0"/>
                  <a:pt x="512" y="31"/>
                </a:cubicBezTo>
                <a:cubicBezTo>
                  <a:pt x="581" y="80"/>
                  <a:pt x="610" y="157"/>
                  <a:pt x="667" y="214"/>
                </a:cubicBezTo>
                <a:cubicBezTo>
                  <a:pt x="688" y="278"/>
                  <a:pt x="700" y="340"/>
                  <a:pt x="667" y="406"/>
                </a:cubicBezTo>
                <a:cubicBezTo>
                  <a:pt x="645" y="451"/>
                  <a:pt x="653" y="419"/>
                  <a:pt x="621" y="461"/>
                </a:cubicBezTo>
                <a:cubicBezTo>
                  <a:pt x="563" y="536"/>
                  <a:pt x="612" y="499"/>
                  <a:pt x="557" y="534"/>
                </a:cubicBezTo>
                <a:cubicBezTo>
                  <a:pt x="456" y="691"/>
                  <a:pt x="228" y="604"/>
                  <a:pt x="64" y="607"/>
                </a:cubicBezTo>
                <a:cubicBezTo>
                  <a:pt x="25" y="620"/>
                  <a:pt x="46" y="616"/>
                  <a:pt x="0" y="616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61453" name="Freeform 13">
            <a:extLst>
              <a:ext uri="{FF2B5EF4-FFF2-40B4-BE49-F238E27FC236}">
                <a16:creationId xmlns:a16="http://schemas.microsoft.com/office/drawing/2014/main" id="{6CF83AC4-D875-4B87-87EC-891094EEAFDB}"/>
              </a:ext>
            </a:extLst>
          </p:cNvPr>
          <p:cNvSpPr>
            <a:spLocks/>
          </p:cNvSpPr>
          <p:nvPr/>
        </p:nvSpPr>
        <p:spPr bwMode="auto">
          <a:xfrm>
            <a:off x="5519739" y="4292600"/>
            <a:ext cx="1081087" cy="958850"/>
          </a:xfrm>
          <a:custGeom>
            <a:avLst/>
            <a:gdLst>
              <a:gd name="T0" fmla="*/ 2147483646 w 677"/>
              <a:gd name="T1" fmla="*/ 2147483646 h 649"/>
              <a:gd name="T2" fmla="*/ 2147483646 w 677"/>
              <a:gd name="T3" fmla="*/ 2147483646 h 649"/>
              <a:gd name="T4" fmla="*/ 2147483646 w 677"/>
              <a:gd name="T5" fmla="*/ 2147483646 h 649"/>
              <a:gd name="T6" fmla="*/ 2147483646 w 677"/>
              <a:gd name="T7" fmla="*/ 2147483646 h 649"/>
              <a:gd name="T8" fmla="*/ 2147483646 w 677"/>
              <a:gd name="T9" fmla="*/ 2147483646 h 649"/>
              <a:gd name="T10" fmla="*/ 2147483646 w 677"/>
              <a:gd name="T11" fmla="*/ 2147483646 h 649"/>
              <a:gd name="T12" fmla="*/ 2147483646 w 677"/>
              <a:gd name="T13" fmla="*/ 2147483646 h 649"/>
              <a:gd name="T14" fmla="*/ 2147483646 w 677"/>
              <a:gd name="T15" fmla="*/ 2147483646 h 649"/>
              <a:gd name="T16" fmla="*/ 2147483646 w 677"/>
              <a:gd name="T17" fmla="*/ 2147483646 h 649"/>
              <a:gd name="T18" fmla="*/ 2147483646 w 677"/>
              <a:gd name="T19" fmla="*/ 2147483646 h 649"/>
              <a:gd name="T20" fmla="*/ 2147483646 w 677"/>
              <a:gd name="T21" fmla="*/ 2147483646 h 649"/>
              <a:gd name="T22" fmla="*/ 2147483646 w 677"/>
              <a:gd name="T23" fmla="*/ 2147483646 h 649"/>
              <a:gd name="T24" fmla="*/ 2147483646 w 677"/>
              <a:gd name="T25" fmla="*/ 2147483646 h 649"/>
              <a:gd name="T26" fmla="*/ 2147483646 w 677"/>
              <a:gd name="T27" fmla="*/ 2147483646 h 649"/>
              <a:gd name="T28" fmla="*/ 2147483646 w 677"/>
              <a:gd name="T29" fmla="*/ 2147483646 h 649"/>
              <a:gd name="T30" fmla="*/ 2147483646 w 677"/>
              <a:gd name="T31" fmla="*/ 2147483646 h 649"/>
              <a:gd name="T32" fmla="*/ 2147483646 w 677"/>
              <a:gd name="T33" fmla="*/ 2147483646 h 649"/>
              <a:gd name="T34" fmla="*/ 2147483646 w 677"/>
              <a:gd name="T35" fmla="*/ 2147483646 h 649"/>
              <a:gd name="T36" fmla="*/ 2147483646 w 677"/>
              <a:gd name="T37" fmla="*/ 2147483646 h 649"/>
              <a:gd name="T38" fmla="*/ 2147483646 w 677"/>
              <a:gd name="T39" fmla="*/ 2147483646 h 649"/>
              <a:gd name="T40" fmla="*/ 0 w 677"/>
              <a:gd name="T41" fmla="*/ 2147483646 h 6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77" h="649">
                <a:moveTo>
                  <a:pt x="119" y="491"/>
                </a:moveTo>
                <a:cubicBezTo>
                  <a:pt x="141" y="425"/>
                  <a:pt x="146" y="384"/>
                  <a:pt x="219" y="363"/>
                </a:cubicBezTo>
                <a:cubicBezTo>
                  <a:pt x="231" y="360"/>
                  <a:pt x="244" y="357"/>
                  <a:pt x="256" y="354"/>
                </a:cubicBezTo>
                <a:cubicBezTo>
                  <a:pt x="273" y="327"/>
                  <a:pt x="290" y="304"/>
                  <a:pt x="320" y="290"/>
                </a:cubicBezTo>
                <a:cubicBezTo>
                  <a:pt x="338" y="282"/>
                  <a:pt x="357" y="277"/>
                  <a:pt x="375" y="271"/>
                </a:cubicBezTo>
                <a:cubicBezTo>
                  <a:pt x="384" y="268"/>
                  <a:pt x="402" y="262"/>
                  <a:pt x="402" y="262"/>
                </a:cubicBezTo>
                <a:cubicBezTo>
                  <a:pt x="435" y="214"/>
                  <a:pt x="489" y="177"/>
                  <a:pt x="530" y="134"/>
                </a:cubicBezTo>
                <a:cubicBezTo>
                  <a:pt x="543" y="120"/>
                  <a:pt x="569" y="126"/>
                  <a:pt x="585" y="116"/>
                </a:cubicBezTo>
                <a:cubicBezTo>
                  <a:pt x="620" y="93"/>
                  <a:pt x="605" y="106"/>
                  <a:pt x="631" y="79"/>
                </a:cubicBezTo>
                <a:cubicBezTo>
                  <a:pt x="657" y="0"/>
                  <a:pt x="644" y="13"/>
                  <a:pt x="658" y="79"/>
                </a:cubicBezTo>
                <a:cubicBezTo>
                  <a:pt x="661" y="91"/>
                  <a:pt x="673" y="122"/>
                  <a:pt x="677" y="134"/>
                </a:cubicBezTo>
                <a:cubicBezTo>
                  <a:pt x="674" y="155"/>
                  <a:pt x="671" y="177"/>
                  <a:pt x="667" y="198"/>
                </a:cubicBezTo>
                <a:cubicBezTo>
                  <a:pt x="665" y="208"/>
                  <a:pt x="660" y="216"/>
                  <a:pt x="658" y="226"/>
                </a:cubicBezTo>
                <a:cubicBezTo>
                  <a:pt x="640" y="315"/>
                  <a:pt x="656" y="360"/>
                  <a:pt x="567" y="390"/>
                </a:cubicBezTo>
                <a:cubicBezTo>
                  <a:pt x="545" y="413"/>
                  <a:pt x="534" y="426"/>
                  <a:pt x="503" y="436"/>
                </a:cubicBezTo>
                <a:cubicBezTo>
                  <a:pt x="480" y="470"/>
                  <a:pt x="461" y="502"/>
                  <a:pt x="430" y="527"/>
                </a:cubicBezTo>
                <a:cubicBezTo>
                  <a:pt x="423" y="533"/>
                  <a:pt x="420" y="544"/>
                  <a:pt x="411" y="546"/>
                </a:cubicBezTo>
                <a:cubicBezTo>
                  <a:pt x="378" y="554"/>
                  <a:pt x="344" y="552"/>
                  <a:pt x="311" y="555"/>
                </a:cubicBezTo>
                <a:cubicBezTo>
                  <a:pt x="267" y="584"/>
                  <a:pt x="249" y="595"/>
                  <a:pt x="201" y="610"/>
                </a:cubicBezTo>
                <a:cubicBezTo>
                  <a:pt x="143" y="649"/>
                  <a:pt x="129" y="635"/>
                  <a:pt x="46" y="628"/>
                </a:cubicBezTo>
                <a:cubicBezTo>
                  <a:pt x="12" y="617"/>
                  <a:pt x="28" y="619"/>
                  <a:pt x="0" y="619"/>
                </a:cubicBezTo>
              </a:path>
            </a:pathLst>
          </a:custGeom>
          <a:solidFill>
            <a:srgbClr val="008000"/>
          </a:solidFill>
          <a:ln w="3175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61454" name="Freeform 14">
            <a:extLst>
              <a:ext uri="{FF2B5EF4-FFF2-40B4-BE49-F238E27FC236}">
                <a16:creationId xmlns:a16="http://schemas.microsoft.com/office/drawing/2014/main" id="{13A1B97F-1FA7-4F6C-A200-EE51E2FD40D2}"/>
              </a:ext>
            </a:extLst>
          </p:cNvPr>
          <p:cNvSpPr>
            <a:spLocks/>
          </p:cNvSpPr>
          <p:nvPr/>
        </p:nvSpPr>
        <p:spPr bwMode="auto">
          <a:xfrm>
            <a:off x="4727576" y="4292601"/>
            <a:ext cx="747713" cy="1185863"/>
          </a:xfrm>
          <a:custGeom>
            <a:avLst/>
            <a:gdLst>
              <a:gd name="T0" fmla="*/ 2147483646 w 471"/>
              <a:gd name="T1" fmla="*/ 2147483646 h 747"/>
              <a:gd name="T2" fmla="*/ 2147483646 w 471"/>
              <a:gd name="T3" fmla="*/ 2147483646 h 747"/>
              <a:gd name="T4" fmla="*/ 2147483646 w 471"/>
              <a:gd name="T5" fmla="*/ 2147483646 h 747"/>
              <a:gd name="T6" fmla="*/ 2147483646 w 471"/>
              <a:gd name="T7" fmla="*/ 2147483646 h 747"/>
              <a:gd name="T8" fmla="*/ 2147483646 w 471"/>
              <a:gd name="T9" fmla="*/ 2147483646 h 747"/>
              <a:gd name="T10" fmla="*/ 2147483646 w 471"/>
              <a:gd name="T11" fmla="*/ 2147483646 h 747"/>
              <a:gd name="T12" fmla="*/ 2147483646 w 471"/>
              <a:gd name="T13" fmla="*/ 2147483646 h 747"/>
              <a:gd name="T14" fmla="*/ 2147483646 w 471"/>
              <a:gd name="T15" fmla="*/ 2147483646 h 747"/>
              <a:gd name="T16" fmla="*/ 2147483646 w 471"/>
              <a:gd name="T17" fmla="*/ 2147483646 h 747"/>
              <a:gd name="T18" fmla="*/ 2147483646 w 471"/>
              <a:gd name="T19" fmla="*/ 2147483646 h 747"/>
              <a:gd name="T20" fmla="*/ 2147483646 w 471"/>
              <a:gd name="T21" fmla="*/ 2147483646 h 747"/>
              <a:gd name="T22" fmla="*/ 2147483646 w 471"/>
              <a:gd name="T23" fmla="*/ 2147483646 h 747"/>
              <a:gd name="T24" fmla="*/ 2147483646 w 471"/>
              <a:gd name="T25" fmla="*/ 2147483646 h 747"/>
              <a:gd name="T26" fmla="*/ 2147483646 w 471"/>
              <a:gd name="T27" fmla="*/ 2147483646 h 747"/>
              <a:gd name="T28" fmla="*/ 2147483646 w 471"/>
              <a:gd name="T29" fmla="*/ 2147483646 h 747"/>
              <a:gd name="T30" fmla="*/ 2147483646 w 471"/>
              <a:gd name="T31" fmla="*/ 2147483646 h 747"/>
              <a:gd name="T32" fmla="*/ 2147483646 w 471"/>
              <a:gd name="T33" fmla="*/ 2147483646 h 747"/>
              <a:gd name="T34" fmla="*/ 2147483646 w 471"/>
              <a:gd name="T35" fmla="*/ 2147483646 h 74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1" h="747">
                <a:moveTo>
                  <a:pt x="388" y="747"/>
                </a:moveTo>
                <a:cubicBezTo>
                  <a:pt x="373" y="702"/>
                  <a:pt x="364" y="723"/>
                  <a:pt x="333" y="692"/>
                </a:cubicBezTo>
                <a:cubicBezTo>
                  <a:pt x="301" y="660"/>
                  <a:pt x="280" y="627"/>
                  <a:pt x="242" y="600"/>
                </a:cubicBezTo>
                <a:cubicBezTo>
                  <a:pt x="215" y="559"/>
                  <a:pt x="212" y="507"/>
                  <a:pt x="178" y="472"/>
                </a:cubicBezTo>
                <a:cubicBezTo>
                  <a:pt x="168" y="441"/>
                  <a:pt x="156" y="421"/>
                  <a:pt x="132" y="399"/>
                </a:cubicBezTo>
                <a:cubicBezTo>
                  <a:pt x="118" y="357"/>
                  <a:pt x="124" y="311"/>
                  <a:pt x="105" y="271"/>
                </a:cubicBezTo>
                <a:cubicBezTo>
                  <a:pt x="86" y="233"/>
                  <a:pt x="55" y="213"/>
                  <a:pt x="41" y="171"/>
                </a:cubicBezTo>
                <a:cubicBezTo>
                  <a:pt x="38" y="125"/>
                  <a:pt x="0" y="0"/>
                  <a:pt x="32" y="33"/>
                </a:cubicBezTo>
                <a:cubicBezTo>
                  <a:pt x="38" y="39"/>
                  <a:pt x="43" y="46"/>
                  <a:pt x="50" y="52"/>
                </a:cubicBezTo>
                <a:cubicBezTo>
                  <a:pt x="58" y="59"/>
                  <a:pt x="67" y="65"/>
                  <a:pt x="77" y="70"/>
                </a:cubicBezTo>
                <a:cubicBezTo>
                  <a:pt x="86" y="74"/>
                  <a:pt x="96" y="76"/>
                  <a:pt x="105" y="79"/>
                </a:cubicBezTo>
                <a:cubicBezTo>
                  <a:pt x="153" y="111"/>
                  <a:pt x="126" y="132"/>
                  <a:pt x="187" y="152"/>
                </a:cubicBezTo>
                <a:cubicBezTo>
                  <a:pt x="217" y="183"/>
                  <a:pt x="257" y="188"/>
                  <a:pt x="297" y="198"/>
                </a:cubicBezTo>
                <a:cubicBezTo>
                  <a:pt x="304" y="202"/>
                  <a:pt x="355" y="225"/>
                  <a:pt x="361" y="235"/>
                </a:cubicBezTo>
                <a:cubicBezTo>
                  <a:pt x="395" y="289"/>
                  <a:pt x="395" y="369"/>
                  <a:pt x="416" y="427"/>
                </a:cubicBezTo>
                <a:cubicBezTo>
                  <a:pt x="420" y="437"/>
                  <a:pt x="430" y="444"/>
                  <a:pt x="434" y="454"/>
                </a:cubicBezTo>
                <a:cubicBezTo>
                  <a:pt x="442" y="472"/>
                  <a:pt x="452" y="509"/>
                  <a:pt x="452" y="509"/>
                </a:cubicBezTo>
                <a:cubicBezTo>
                  <a:pt x="453" y="519"/>
                  <a:pt x="471" y="597"/>
                  <a:pt x="471" y="619"/>
                </a:cubicBezTo>
              </a:path>
            </a:pathLst>
          </a:custGeom>
          <a:solidFill>
            <a:srgbClr val="008000"/>
          </a:solidFill>
          <a:ln w="3175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61455" name="Text Box 15">
            <a:extLst>
              <a:ext uri="{FF2B5EF4-FFF2-40B4-BE49-F238E27FC236}">
                <a16:creationId xmlns:a16="http://schemas.microsoft.com/office/drawing/2014/main" id="{4F8AC0FC-86DB-401A-BEB8-A350C040D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2133601"/>
            <a:ext cx="1023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Értelmi</a:t>
            </a:r>
          </a:p>
        </p:txBody>
      </p:sp>
      <p:sp>
        <p:nvSpPr>
          <p:cNvPr id="61456" name="Text Box 16">
            <a:extLst>
              <a:ext uri="{FF2B5EF4-FFF2-40B4-BE49-F238E27FC236}">
                <a16:creationId xmlns:a16="http://schemas.microsoft.com/office/drawing/2014/main" id="{33C8102D-37D7-435C-8CCB-07E0C8EA45A9}"/>
              </a:ext>
            </a:extLst>
          </p:cNvPr>
          <p:cNvSpPr txBox="1">
            <a:spLocks noChangeArrowheads="1"/>
          </p:cNvSpPr>
          <p:nvPr/>
        </p:nvSpPr>
        <p:spPr bwMode="auto">
          <a:xfrm rot="2787946">
            <a:off x="6289676" y="2660651"/>
            <a:ext cx="117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Személyi</a:t>
            </a:r>
          </a:p>
        </p:txBody>
      </p:sp>
      <p:sp>
        <p:nvSpPr>
          <p:cNvPr id="61457" name="Text Box 17">
            <a:extLst>
              <a:ext uri="{FF2B5EF4-FFF2-40B4-BE49-F238E27FC236}">
                <a16:creationId xmlns:a16="http://schemas.microsoft.com/office/drawing/2014/main" id="{5655B1F7-4B7D-472B-AE53-1DA524718339}"/>
              </a:ext>
            </a:extLst>
          </p:cNvPr>
          <p:cNvSpPr txBox="1">
            <a:spLocks noChangeArrowheads="1"/>
          </p:cNvSpPr>
          <p:nvPr/>
        </p:nvSpPr>
        <p:spPr bwMode="auto">
          <a:xfrm rot="19081903">
            <a:off x="5943600" y="3768726"/>
            <a:ext cx="1042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Érzelmi</a:t>
            </a:r>
          </a:p>
        </p:txBody>
      </p:sp>
      <p:sp>
        <p:nvSpPr>
          <p:cNvPr id="61458" name="Text Box 18">
            <a:extLst>
              <a:ext uri="{FF2B5EF4-FFF2-40B4-BE49-F238E27FC236}">
                <a16:creationId xmlns:a16="http://schemas.microsoft.com/office/drawing/2014/main" id="{9D1C849A-926D-4459-9619-AEA623FCE2A1}"/>
              </a:ext>
            </a:extLst>
          </p:cNvPr>
          <p:cNvSpPr txBox="1">
            <a:spLocks noChangeArrowheads="1"/>
          </p:cNvSpPr>
          <p:nvPr/>
        </p:nvSpPr>
        <p:spPr bwMode="auto">
          <a:xfrm rot="2610351">
            <a:off x="4865689" y="3803651"/>
            <a:ext cx="930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Fizikai</a:t>
            </a:r>
          </a:p>
        </p:txBody>
      </p:sp>
      <p:sp>
        <p:nvSpPr>
          <p:cNvPr id="61459" name="Text Box 19">
            <a:extLst>
              <a:ext uri="{FF2B5EF4-FFF2-40B4-BE49-F238E27FC236}">
                <a16:creationId xmlns:a16="http://schemas.microsoft.com/office/drawing/2014/main" id="{06A8230A-4A5E-4930-B4B6-285634D64BFB}"/>
              </a:ext>
            </a:extLst>
          </p:cNvPr>
          <p:cNvSpPr txBox="1">
            <a:spLocks noChangeArrowheads="1"/>
          </p:cNvSpPr>
          <p:nvPr/>
        </p:nvSpPr>
        <p:spPr bwMode="auto">
          <a:xfrm rot="18221404">
            <a:off x="4206876" y="2654301"/>
            <a:ext cx="1438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Társadalmi</a:t>
            </a:r>
          </a:p>
        </p:txBody>
      </p:sp>
      <p:sp>
        <p:nvSpPr>
          <p:cNvPr id="61460" name="Text Box 20">
            <a:extLst>
              <a:ext uri="{FF2B5EF4-FFF2-40B4-BE49-F238E27FC236}">
                <a16:creationId xmlns:a16="http://schemas.microsoft.com/office/drawing/2014/main" id="{A013C660-200C-4803-BCD7-72EB33973061}"/>
              </a:ext>
            </a:extLst>
          </p:cNvPr>
          <p:cNvSpPr txBox="1">
            <a:spLocks noChangeArrowheads="1"/>
          </p:cNvSpPr>
          <p:nvPr/>
        </p:nvSpPr>
        <p:spPr bwMode="auto">
          <a:xfrm rot="16830172">
            <a:off x="4637882" y="5679282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b="1">
                <a:solidFill>
                  <a:srgbClr val="003366"/>
                </a:solidFill>
                <a:latin typeface="Times New Roman" panose="02020603050405020304" pitchFamily="18" charset="0"/>
              </a:rPr>
              <a:t>Lelki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  <p:bldP spid="61447" grpId="0" animBg="1"/>
      <p:bldP spid="61448" grpId="0" animBg="1"/>
      <p:bldP spid="61449" grpId="0" animBg="1"/>
      <p:bldP spid="61450" grpId="0" animBg="1"/>
      <p:bldP spid="61455" grpId="0"/>
      <p:bldP spid="61456" grpId="0"/>
      <p:bldP spid="61457" grpId="0"/>
      <p:bldP spid="61458" grpId="0"/>
      <p:bldP spid="61459" grpId="0"/>
      <p:bldP spid="614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1113A24-E9E4-498C-92CE-6D364656A8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1" y="620714"/>
            <a:ext cx="8964613" cy="5238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altLang="hu-HU" sz="3200" dirty="0">
                <a:solidFill>
                  <a:srgbClr val="003366"/>
                </a:solidFill>
                <a:latin typeface="Times New Roman" pitchFamily="18" charset="0"/>
              </a:rPr>
              <a:t>AZ EGÉSZSÉG ÖSSZETEVŐI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C489B12-BF49-4455-8D4B-B99BAB997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051" y="1749425"/>
            <a:ext cx="1266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Pszichés</a:t>
            </a: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3BEB7256-BC30-4AD6-A5BC-0F3F8254B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1749425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Szomatikus</a:t>
            </a:r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E71BEA94-3D98-4ABD-93A8-122E96331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089" y="1801813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Emocionális</a:t>
            </a:r>
          </a:p>
        </p:txBody>
      </p:sp>
      <p:sp>
        <p:nvSpPr>
          <p:cNvPr id="10246" name="Text Box 6">
            <a:extLst>
              <a:ext uri="{FF2B5EF4-FFF2-40B4-BE49-F238E27FC236}">
                <a16:creationId xmlns:a16="http://schemas.microsoft.com/office/drawing/2014/main" id="{A561D993-4582-4D29-9B5A-03F7698C0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9601" y="1749425"/>
            <a:ext cx="1317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Mentális</a:t>
            </a:r>
          </a:p>
        </p:txBody>
      </p:sp>
      <p:sp>
        <p:nvSpPr>
          <p:cNvPr id="10247" name="Text Box 7">
            <a:extLst>
              <a:ext uri="{FF2B5EF4-FFF2-40B4-BE49-F238E27FC236}">
                <a16:creationId xmlns:a16="http://schemas.microsoft.com/office/drawing/2014/main" id="{F8D4CD56-B65C-4557-BE96-72AA0A748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8389" y="1557339"/>
            <a:ext cx="187483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Szociális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400" b="1">
                <a:solidFill>
                  <a:srgbClr val="FFC000"/>
                </a:solidFill>
                <a:latin typeface="Times New Roman" panose="02020603050405020304" pitchFamily="18" charset="0"/>
              </a:rPr>
              <a:t>Személyes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endParaRPr lang="hu-HU" altLang="hu-HU" sz="2400" b="1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8" name="Line 8">
            <a:extLst>
              <a:ext uri="{FF2B5EF4-FFF2-40B4-BE49-F238E27FC236}">
                <a16:creationId xmlns:a16="http://schemas.microsoft.com/office/drawing/2014/main" id="{054A6A5A-6538-4561-AD09-0E15C2B8F3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0014" y="1125538"/>
            <a:ext cx="1152525" cy="647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0249" name="Line 9">
            <a:extLst>
              <a:ext uri="{FF2B5EF4-FFF2-40B4-BE49-F238E27FC236}">
                <a16:creationId xmlns:a16="http://schemas.microsoft.com/office/drawing/2014/main" id="{BB599402-C553-4B98-91F2-57581EE125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24338" y="1125538"/>
            <a:ext cx="431800" cy="647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0250" name="Line 10">
            <a:extLst>
              <a:ext uri="{FF2B5EF4-FFF2-40B4-BE49-F238E27FC236}">
                <a16:creationId xmlns:a16="http://schemas.microsoft.com/office/drawing/2014/main" id="{BD684DE2-B6E2-4F35-8693-F7A361B201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24563" y="1125538"/>
            <a:ext cx="0" cy="647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0251" name="Line 11">
            <a:extLst>
              <a:ext uri="{FF2B5EF4-FFF2-40B4-BE49-F238E27FC236}">
                <a16:creationId xmlns:a16="http://schemas.microsoft.com/office/drawing/2014/main" id="{1CF368AC-7C05-4B91-9E27-14EFD44AD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8525" y="1125538"/>
            <a:ext cx="287338" cy="647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0252" name="Line 12">
            <a:extLst>
              <a:ext uri="{FF2B5EF4-FFF2-40B4-BE49-F238E27FC236}">
                <a16:creationId xmlns:a16="http://schemas.microsoft.com/office/drawing/2014/main" id="{37992CA7-F65C-4AAF-94A5-69FFE7B3E965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6588" y="1125538"/>
            <a:ext cx="863600" cy="64770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62477" name="Text Box 13">
            <a:extLst>
              <a:ext uri="{FF2B5EF4-FFF2-40B4-BE49-F238E27FC236}">
                <a16:creationId xmlns:a16="http://schemas.microsoft.com/office/drawing/2014/main" id="{55E50A20-C73F-41E7-9304-97BFF6101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2374901"/>
            <a:ext cx="1994457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fizikai </a:t>
            </a:r>
            <a:r>
              <a:rPr lang="hu-HU" altLang="hu-H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fájda</a:t>
            </a: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lommentesség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pihenés-alvás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mozgás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táplálkozás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higiéné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életmód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szórakozás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bioritmus</a:t>
            </a:r>
            <a:endParaRPr lang="en-US" altLang="hu-HU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8" name="Text Box 14">
            <a:extLst>
              <a:ext uri="{FF2B5EF4-FFF2-40B4-BE49-F238E27FC236}">
                <a16:creationId xmlns:a16="http://schemas.microsoft.com/office/drawing/2014/main" id="{82E8D420-601B-4254-9EA3-664929DF6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614" y="2349501"/>
            <a:ext cx="1923925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belső béke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boldogság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hit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bizalom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vallás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önbecsülés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becsületesség</a:t>
            </a:r>
            <a:endParaRPr lang="en-US" altLang="hu-HU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9" name="Text Box 15">
            <a:extLst>
              <a:ext uri="{FF2B5EF4-FFF2-40B4-BE49-F238E27FC236}">
                <a16:creationId xmlns:a16="http://schemas.microsoft.com/office/drawing/2014/main" id="{795F8DFA-7A0F-46CB-B4BE-C7CD2474A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2349500"/>
            <a:ext cx="2051050" cy="29860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szerelem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barátság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érzelmi</a:t>
            </a: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intelligencia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tolerancia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segítő-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defRPr/>
            </a:pPr>
            <a:r>
              <a:rPr lang="hu-HU" altLang="hu-HU" sz="2000" dirty="0">
                <a:solidFill>
                  <a:srgbClr val="003366"/>
                </a:solidFill>
                <a:latin typeface="Times New Roman" pitchFamily="18" charset="0"/>
              </a:rPr>
              <a:t>	</a:t>
            </a: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készség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itchFamily="2" charset="2"/>
              <a:buChar char="n"/>
              <a:defRPr/>
            </a:pPr>
            <a:r>
              <a:rPr lang="hu-HU" altLang="hu-HU" sz="2000" dirty="0">
                <a:solidFill>
                  <a:schemeClr val="bg1"/>
                </a:solidFill>
                <a:latin typeface="Times New Roman" pitchFamily="18" charset="0"/>
              </a:rPr>
              <a:t>stressz-kezelés</a:t>
            </a:r>
            <a:endParaRPr lang="en-US" altLang="hu-H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2480" name="Text Box 16">
            <a:extLst>
              <a:ext uri="{FF2B5EF4-FFF2-40B4-BE49-F238E27FC236}">
                <a16:creationId xmlns:a16="http://schemas.microsoft.com/office/drawing/2014/main" id="{13743426-3BEC-4C7E-9435-EE447A1AF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6726" y="2349501"/>
            <a:ext cx="179387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tudás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intelligencia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érdeklődés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műveltség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Probléma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   megoldó-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	képesség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endParaRPr lang="hu-HU" altLang="hu-HU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igényesség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optimizmu</a:t>
            </a:r>
            <a:r>
              <a:rPr lang="hu-HU" altLang="hu-HU" sz="2000" dirty="0">
                <a:solidFill>
                  <a:srgbClr val="003366"/>
                </a:solidFill>
                <a:latin typeface="Times New Roman" panose="02020603050405020304" pitchFamily="18" charset="0"/>
              </a:rPr>
              <a:t>s</a:t>
            </a:r>
            <a:endParaRPr lang="en-US" altLang="hu-HU" sz="2000" dirty="0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1" name="Text Box 17">
            <a:extLst>
              <a:ext uri="{FF2B5EF4-FFF2-40B4-BE49-F238E27FC236}">
                <a16:creationId xmlns:a16="http://schemas.microsoft.com/office/drawing/2014/main" id="{D7B6F864-8093-46C7-9A2D-44E446EF0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588" y="2232025"/>
            <a:ext cx="2411412" cy="538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kapcsolat-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teremtés, </a:t>
            </a: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fenntartás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alkalmazkodó-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	képesség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szerepek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kommunikáció- konfliktuskezelés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rgbClr val="FFC000"/>
                </a:solidFill>
                <a:latin typeface="Times New Roman" panose="02020603050405020304" pitchFamily="18" charset="0"/>
              </a:rPr>
              <a:t> önismeret -önértékelés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rgbClr val="FFC000"/>
                </a:solidFill>
                <a:latin typeface="Times New Roman" panose="02020603050405020304" pitchFamily="18" charset="0"/>
              </a:rPr>
              <a:t>életcélok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r>
              <a:rPr lang="hu-HU" altLang="hu-HU" sz="2000" dirty="0">
                <a:solidFill>
                  <a:srgbClr val="FFC000"/>
                </a:solidFill>
                <a:latin typeface="Times New Roman" panose="02020603050405020304" pitchFamily="18" charset="0"/>
              </a:rPr>
              <a:t>önmegvalósítás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endParaRPr lang="hu-HU" altLang="hu-HU" sz="20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endParaRPr lang="hu-HU" altLang="hu-HU" sz="20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E7E6E6"/>
              </a:buClr>
              <a:buSzPct val="75000"/>
              <a:buFont typeface="Wingdings" panose="05000000000000000000" pitchFamily="2" charset="2"/>
              <a:buChar char="n"/>
            </a:pPr>
            <a:endParaRPr lang="hu-HU" altLang="hu-HU" sz="2000" dirty="0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7" grpId="0"/>
      <p:bldP spid="62478" grpId="0"/>
      <p:bldP spid="62479" grpId="0"/>
      <p:bldP spid="62480" grpId="0"/>
      <p:bldP spid="6248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7727249A-6F2B-4BE9-9EE7-061A2F0E6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u-HU" altLang="hu-HU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Egészséget befolyásoló tényezők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F17B24-1B6F-49B8-910E-7CC159DAB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924425"/>
          </a:xfrm>
        </p:spPr>
        <p:txBody>
          <a:bodyPr/>
          <a:lstStyle/>
          <a:p>
            <a:pPr eaLnBrk="1" hangingPunct="1"/>
            <a:r>
              <a:rPr lang="hu-HU" altLang="hu-HU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Egészséget befolyásoló tényezők:</a:t>
            </a:r>
          </a:p>
          <a:p>
            <a:pPr lvl="1" eaLnBrk="1" hangingPunct="1"/>
            <a:r>
              <a:rPr lang="hu-HU" altLang="hu-HU" dirty="0">
                <a:solidFill>
                  <a:schemeClr val="bg1"/>
                </a:solidFill>
                <a:latin typeface="Comic Sans MS" panose="030F0702030302020204" pitchFamily="66" charset="0"/>
              </a:rPr>
              <a:t>Egyénből, az egyén életmódjából és a gazdasági-fizikai-társadalmi környezetből adódnak. </a:t>
            </a:r>
          </a:p>
          <a:p>
            <a:pPr lvl="1" eaLnBrk="1" hangingPunct="1"/>
            <a:r>
              <a:rPr lang="hu-HU" altLang="hu-HU" dirty="0" err="1">
                <a:solidFill>
                  <a:schemeClr val="bg1"/>
                </a:solidFill>
                <a:latin typeface="Comic Sans MS" panose="030F0702030302020204" pitchFamily="66" charset="0"/>
              </a:rPr>
              <a:t>Lalonde</a:t>
            </a:r>
            <a:r>
              <a:rPr lang="hu-HU" altLang="hu-HU" dirty="0">
                <a:solidFill>
                  <a:schemeClr val="bg1"/>
                </a:solidFill>
                <a:latin typeface="Comic Sans MS" panose="030F0702030302020204" pitchFamily="66" charset="0"/>
              </a:rPr>
              <a:t> riport (1974) – egészségmező elmélet: </a:t>
            </a:r>
          </a:p>
          <a:p>
            <a:pPr lvl="2" eaLnBrk="1" hangingPunct="1"/>
            <a:r>
              <a:rPr lang="hu-HU" altLang="hu-HU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genetika: 27-29%</a:t>
            </a:r>
          </a:p>
          <a:p>
            <a:pPr lvl="2" eaLnBrk="1" hangingPunct="1"/>
            <a:r>
              <a:rPr lang="hu-HU" altLang="hu-HU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Életmód: 40%</a:t>
            </a:r>
          </a:p>
          <a:p>
            <a:pPr lvl="2" eaLnBrk="1" hangingPunct="1"/>
            <a:r>
              <a:rPr lang="hu-HU" altLang="hu-HU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Közvetlen környezet: 20%</a:t>
            </a:r>
          </a:p>
          <a:p>
            <a:pPr lvl="2" eaLnBrk="1" hangingPunct="1"/>
            <a:r>
              <a:rPr lang="hu-HU" altLang="hu-HU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Egészségügyi ellátórendszer: 11-13%</a:t>
            </a:r>
          </a:p>
          <a:p>
            <a:pPr eaLnBrk="1" hangingPunct="1"/>
            <a:endParaRPr lang="hu-HU" altLang="hu-H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33138596-C75A-49F1-BB51-D9C8BF33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hu-HU" altLang="hu-HU" sz="4000" dirty="0">
                <a:solidFill>
                  <a:schemeClr val="bg1"/>
                </a:solidFill>
              </a:rPr>
              <a:t>Az egyén egészségét befolyásoló tényezők 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1D75A53-80B4-46BB-B062-31D706E7A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hu-HU" altLang="hu-HU" dirty="0">
                <a:solidFill>
                  <a:schemeClr val="bg1"/>
                </a:solidFill>
              </a:rPr>
              <a:t>Belső kör (Ön / Én)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hu-HU" altLang="hu-HU" dirty="0">
              <a:solidFill>
                <a:schemeClr val="bg1"/>
              </a:solidFill>
            </a:endParaRP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hu-HU" altLang="hu-HU" dirty="0">
                <a:solidFill>
                  <a:schemeClr val="bg1"/>
                </a:solidFill>
              </a:rPr>
              <a:t>Második kör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hu-HU" altLang="hu-HU" dirty="0">
              <a:solidFill>
                <a:schemeClr val="bg1"/>
              </a:solidFill>
            </a:endParaRP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hu-HU" altLang="hu-HU" dirty="0">
                <a:solidFill>
                  <a:schemeClr val="bg1"/>
                </a:solidFill>
              </a:rPr>
              <a:t>Külső kör</a:t>
            </a:r>
          </a:p>
          <a:p>
            <a:pPr marL="609600" indent="-609600" eaLnBrk="1" hangingPunct="1">
              <a:buNone/>
            </a:pPr>
            <a:endParaRPr lang="hu-HU" altLang="hu-HU" dirty="0"/>
          </a:p>
        </p:txBody>
      </p:sp>
      <p:sp>
        <p:nvSpPr>
          <p:cNvPr id="10" name="Dia számának helye 4">
            <a:extLst>
              <a:ext uri="{FF2B5EF4-FFF2-40B4-BE49-F238E27FC236}">
                <a16:creationId xmlns:a16="http://schemas.microsoft.com/office/drawing/2014/main" id="{150FA92D-1D56-4FAE-BD71-403B4DE9C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48200" y="6248400"/>
            <a:ext cx="2895600" cy="457200"/>
          </a:xfrm>
        </p:spPr>
        <p:txBody>
          <a:bodyPr rtlCol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u-HU" altLang="hu-HU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</a:endParaRPr>
          </a:p>
        </p:txBody>
      </p:sp>
      <p:sp>
        <p:nvSpPr>
          <p:cNvPr id="12293" name="AutoShape 4">
            <a:extLst>
              <a:ext uri="{FF2B5EF4-FFF2-40B4-BE49-F238E27FC236}">
                <a16:creationId xmlns:a16="http://schemas.microsoft.com/office/drawing/2014/main" id="{672B11D0-E042-4BF2-967B-61FFEC02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4200" y="2276476"/>
            <a:ext cx="4103688" cy="374491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2294" name="Oval 5">
            <a:extLst>
              <a:ext uri="{FF2B5EF4-FFF2-40B4-BE49-F238E27FC236}">
                <a16:creationId xmlns:a16="http://schemas.microsoft.com/office/drawing/2014/main" id="{71327C1A-5282-489E-B1F6-93B0C3CB6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525" y="3716338"/>
            <a:ext cx="914400" cy="9144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altLang="hu-HU">
              <a:solidFill>
                <a:prstClr val="black"/>
              </a:solidFill>
            </a:endParaRPr>
          </a:p>
        </p:txBody>
      </p:sp>
      <p:sp>
        <p:nvSpPr>
          <p:cNvPr id="12295" name="Line 6">
            <a:extLst>
              <a:ext uri="{FF2B5EF4-FFF2-40B4-BE49-F238E27FC236}">
                <a16:creationId xmlns:a16="http://schemas.microsoft.com/office/drawing/2014/main" id="{F7B719F0-BA5B-440D-9BC2-8EADE354C4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463" y="2349501"/>
            <a:ext cx="1439862" cy="18002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2296" name="Line 7">
            <a:extLst>
              <a:ext uri="{FF2B5EF4-FFF2-40B4-BE49-F238E27FC236}">
                <a16:creationId xmlns:a16="http://schemas.microsoft.com/office/drawing/2014/main" id="{7B3A3439-FB23-4691-B3A0-0CA71AD87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6501" y="3500438"/>
            <a:ext cx="1871663" cy="576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2297" name="Line 8">
            <a:extLst>
              <a:ext uri="{FF2B5EF4-FFF2-40B4-BE49-F238E27FC236}">
                <a16:creationId xmlns:a16="http://schemas.microsoft.com/office/drawing/2014/main" id="{1447E955-9F8A-4D43-9A37-5619634D0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7576" y="4652964"/>
            <a:ext cx="1223963" cy="714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3587B403-727E-4119-9B4B-8FF682B53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57201"/>
            <a:ext cx="8229600" cy="595313"/>
          </a:xfrm>
        </p:spPr>
        <p:txBody>
          <a:bodyPr/>
          <a:lstStyle/>
          <a:p>
            <a:pPr eaLnBrk="1" hangingPunct="1"/>
            <a:r>
              <a:rPr lang="hu-HU" altLang="hu-HU" sz="3600" dirty="0">
                <a:solidFill>
                  <a:schemeClr val="bg1"/>
                </a:solidFill>
              </a:rPr>
              <a:t>Belső kör (Ön / Én)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E59CA78-609E-4D3D-8921-ECE524B3163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412876"/>
            <a:ext cx="8229600" cy="48244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sz="2800" dirty="0">
                <a:solidFill>
                  <a:schemeClr val="bg1"/>
                </a:solidFill>
              </a:rPr>
              <a:t>Személyesen érintik az egyént, ill. az </a:t>
            </a:r>
            <a:r>
              <a:rPr lang="hu-HU" altLang="hu-HU" sz="2800" dirty="0">
                <a:solidFill>
                  <a:srgbClr val="FF0000"/>
                </a:solidFill>
              </a:rPr>
              <a:t>egyénből fakadó egészséget befolyásoló tényezők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sz="2800" dirty="0">
                <a:solidFill>
                  <a:schemeClr val="bg1"/>
                </a:solidFill>
              </a:rPr>
              <a:t>Tartalma: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hu-HU" altLang="hu-HU" sz="2600" dirty="0">
                <a:solidFill>
                  <a:schemeClr val="bg1"/>
                </a:solidFill>
              </a:rPr>
              <a:t>Genetikai adottságok, nem, etnikai hovatartozás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hu-HU" altLang="hu-HU" sz="2600" dirty="0">
                <a:solidFill>
                  <a:schemeClr val="bg1"/>
                </a:solidFill>
              </a:rPr>
              <a:t>Életkor, ismeretek (szocializált és tanult), értékrend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hu-HU" altLang="hu-HU" sz="2600" dirty="0">
                <a:solidFill>
                  <a:schemeClr val="bg1"/>
                </a:solidFill>
              </a:rPr>
              <a:t>Aktuális lelkiállapot, hangulat, énkép, egészségkép, önismeret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hu-HU" altLang="hu-HU" sz="2600" dirty="0">
                <a:solidFill>
                  <a:schemeClr val="bg1"/>
                </a:solidFill>
              </a:rPr>
              <a:t>Alkalmazkodó készség, képességek stb.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u-HU" altLang="hu-HU" dirty="0"/>
          </a:p>
        </p:txBody>
      </p:sp>
      <p:sp>
        <p:nvSpPr>
          <p:cNvPr id="13316" name="Dia számának helye 4">
            <a:extLst>
              <a:ext uri="{FF2B5EF4-FFF2-40B4-BE49-F238E27FC236}">
                <a16:creationId xmlns:a16="http://schemas.microsoft.com/office/drawing/2014/main" id="{807669FF-BF18-4125-92EA-D6B9BF7E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648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02A6A1C2-4365-47C1-8F35-CC6E5C0C35DE}" type="slidenum">
              <a:rPr lang="hu-HU" altLang="hu-HU">
                <a:solidFill>
                  <a:prstClr val="black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hu-HU" altLang="hu-HU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98A5B48-74FB-414E-9219-806FA9627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08050"/>
          </a:xfrm>
        </p:spPr>
        <p:txBody>
          <a:bodyPr/>
          <a:lstStyle/>
          <a:p>
            <a:pPr eaLnBrk="1" hangingPunct="1"/>
            <a:r>
              <a:rPr lang="hu-HU" altLang="hu-HU" sz="4000" dirty="0">
                <a:solidFill>
                  <a:schemeClr val="bg1"/>
                </a:solidFill>
              </a:rPr>
              <a:t>Második kör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9B5E9A4-3D65-45EE-8508-04FAC0158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313" y="692150"/>
            <a:ext cx="8229600" cy="57610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rgbClr val="FF0000"/>
                </a:solidFill>
              </a:rPr>
              <a:t>Közvetlen szociális, tárgyi-fizikai környezet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Tartalma:</a:t>
            </a: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Család (léte / nem léte / teljes / csonka)</a:t>
            </a: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Barátok, munkatársak</a:t>
            </a: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Munkahely, lakókörnyezet, helyi közbiztonság, </a:t>
            </a:r>
            <a:r>
              <a:rPr lang="hu-HU" altLang="hu-HU" sz="2800" dirty="0" err="1">
                <a:solidFill>
                  <a:schemeClr val="bg1"/>
                </a:solidFill>
              </a:rPr>
              <a:t>infrastuktúra</a:t>
            </a:r>
            <a:endParaRPr lang="hu-HU" altLang="hu-HU" sz="2800" dirty="0">
              <a:solidFill>
                <a:schemeClr val="bg1"/>
              </a:solidFill>
            </a:endParaRP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Iskolai, munkahelyi környezet, stressz-faktor</a:t>
            </a: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Anyagi helyzet, relaxációs lehetőségek, oktatáshoz, egészségügyhöz való hozzáférés</a:t>
            </a:r>
          </a:p>
          <a:p>
            <a:pPr lvl="2" eaLnBrk="1" hangingPunct="1">
              <a:lnSpc>
                <a:spcPct val="80000"/>
              </a:lnSpc>
            </a:pPr>
            <a:r>
              <a:rPr lang="hu-HU" altLang="hu-HU" sz="2800" dirty="0">
                <a:solidFill>
                  <a:schemeClr val="bg1"/>
                </a:solidFill>
              </a:rPr>
              <a:t>Etnikai hovatartozás helyi megítélése stb.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64B6759-1A5E-493A-9BB2-7D8129AC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48200" y="6248400"/>
            <a:ext cx="2895600" cy="457200"/>
          </a:xfrm>
        </p:spPr>
        <p:txBody>
          <a:bodyPr rtlCol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hu-HU" altLang="hu-HU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ACB0773-0957-4D73-96FB-02D256EE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3" y="115888"/>
            <a:ext cx="8229600" cy="792162"/>
          </a:xfrm>
        </p:spPr>
        <p:txBody>
          <a:bodyPr/>
          <a:lstStyle/>
          <a:p>
            <a:pPr eaLnBrk="1" hangingPunct="1"/>
            <a:r>
              <a:rPr lang="hu-HU" altLang="hu-HU" sz="4000" dirty="0">
                <a:solidFill>
                  <a:schemeClr val="bg1"/>
                </a:solidFill>
              </a:rPr>
              <a:t>Külső kör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A825E7C-41C5-4FBF-9FCB-B93F57A05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765176"/>
            <a:ext cx="8229600" cy="5616575"/>
          </a:xfrm>
        </p:spPr>
        <p:txBody>
          <a:bodyPr/>
          <a:lstStyle/>
          <a:p>
            <a:pPr eaLnBrk="1" hangingPunct="1"/>
            <a:r>
              <a:rPr lang="hu-HU" altLang="hu-HU" sz="2800" dirty="0">
                <a:solidFill>
                  <a:srgbClr val="FF0000"/>
                </a:solidFill>
              </a:rPr>
              <a:t>Tágabb értelemben vett szociális, tárgyi-fizikális és politikai környezet</a:t>
            </a:r>
          </a:p>
          <a:p>
            <a:pPr eaLnBrk="1" hangingPunct="1"/>
            <a:r>
              <a:rPr lang="hu-HU" altLang="hu-HU" sz="2800" dirty="0">
                <a:solidFill>
                  <a:schemeClr val="bg1"/>
                </a:solidFill>
              </a:rPr>
              <a:t>Tartalma:</a:t>
            </a:r>
          </a:p>
          <a:p>
            <a:pPr lvl="2" eaLnBrk="1" hangingPunct="1"/>
            <a:r>
              <a:rPr lang="hu-HU" altLang="hu-HU" sz="2800" dirty="0">
                <a:solidFill>
                  <a:schemeClr val="bg1"/>
                </a:solidFill>
              </a:rPr>
              <a:t>Béke / háború, GDP-gazdasági helyzet, törvényalkotás</a:t>
            </a:r>
          </a:p>
          <a:p>
            <a:pPr lvl="2" eaLnBrk="1" hangingPunct="1"/>
            <a:r>
              <a:rPr lang="hu-HU" altLang="hu-HU" sz="2800" dirty="0">
                <a:solidFill>
                  <a:schemeClr val="bg1"/>
                </a:solidFill>
              </a:rPr>
              <a:t>Társadalompolitika, kisebbségi politika, foglalkoztatási és lakáspolitika, környezetvédelem, külpolitika, oktatáspolitika…</a:t>
            </a:r>
          </a:p>
          <a:p>
            <a:pPr lvl="2" eaLnBrk="1" hangingPunct="1"/>
            <a:r>
              <a:rPr lang="hu-HU" altLang="hu-HU" sz="2800" dirty="0">
                <a:solidFill>
                  <a:schemeClr val="bg1"/>
                </a:solidFill>
              </a:rPr>
              <a:t>Társadalom struktúrája, korfája, tömegkommunikáció, éghajlat stb.</a:t>
            </a:r>
          </a:p>
          <a:p>
            <a:pPr eaLnBrk="1" hangingPunct="1"/>
            <a:endParaRPr lang="hu-HU" altLang="hu-HU" sz="2800" dirty="0"/>
          </a:p>
        </p:txBody>
      </p:sp>
      <p:sp>
        <p:nvSpPr>
          <p:cNvPr id="15364" name="Dia számának helye 4">
            <a:extLst>
              <a:ext uri="{FF2B5EF4-FFF2-40B4-BE49-F238E27FC236}">
                <a16:creationId xmlns:a16="http://schemas.microsoft.com/office/drawing/2014/main" id="{84C5B2BB-8645-4FAE-81F0-7C5BA4DE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648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1756EB37-E06F-4C24-A310-77E990D91FF2}" type="slidenum">
              <a:rPr lang="hu-HU" altLang="hu-HU">
                <a:solidFill>
                  <a:prstClr val="black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hu-HU" altLang="hu-HU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Egészség fogalom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>
              <a:lnSpc>
                <a:spcPct val="100000"/>
              </a:lnSpc>
            </a:pP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GB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</a:t>
            </a:r>
            <a:r>
              <a:rPr lang="en-GB" spc="-3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zség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definíció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182880">
              <a:lnSpc>
                <a:spcPct val="150000"/>
              </a:lnSpc>
              <a:spcBef>
                <a:spcPts val="600"/>
              </a:spcBef>
              <a:buClr>
                <a:srgbClr val="92A199"/>
              </a:buClr>
              <a:buSzPct val="83333"/>
              <a:buFont typeface="Wingdings"/>
              <a:buChar char=""/>
              <a:tabLst>
                <a:tab pos="469900" algn="l"/>
              </a:tabLst>
            </a:pPr>
            <a:r>
              <a:rPr lang="en-GB" sz="1800" dirty="0">
                <a:solidFill>
                  <a:schemeClr val="bg1"/>
                </a:solidFill>
                <a:latin typeface="Arial"/>
                <a:cs typeface="Arial"/>
              </a:rPr>
              <a:t>„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szs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</a:t>
            </a:r>
            <a:r>
              <a:rPr lang="en-GB" sz="2000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zikai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szellemi</a:t>
            </a:r>
            <a:r>
              <a:rPr lang="en-GB" sz="2000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mentális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000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társa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almi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ciális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0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jól</a:t>
            </a:r>
            <a:r>
              <a:rPr 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</a:t>
            </a:r>
            <a:r>
              <a:rPr lang="en-GB" sz="20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állapota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csu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án</a:t>
            </a:r>
            <a:r>
              <a:rPr lang="en-GB" sz="2000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letve</a:t>
            </a:r>
            <a:r>
              <a:rPr lang="en-GB" sz="2000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sö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hiánya”</a:t>
            </a:r>
          </a:p>
          <a:p>
            <a:pPr marL="469900" marR="5080" indent="-182880">
              <a:lnSpc>
                <a:spcPct val="150000"/>
              </a:lnSpc>
              <a:spcBef>
                <a:spcPts val="600"/>
              </a:spcBef>
              <a:buClr>
                <a:srgbClr val="92A199"/>
              </a:buClr>
              <a:buSzPct val="83333"/>
              <a:buFont typeface="Wingdings"/>
              <a:buChar char=""/>
              <a:tabLst>
                <a:tab pos="469900" algn="l"/>
              </a:tabLst>
            </a:pP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több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szempontú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egk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endParaRPr lang="hu-H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1974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LaLo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modell</a:t>
            </a:r>
            <a:r>
              <a:rPr lang="en-GB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7995" lvl="1" indent="-182880">
              <a:lnSpc>
                <a:spcPct val="100000"/>
              </a:lnSpc>
              <a:spcBef>
                <a:spcPts val="520"/>
              </a:spcBef>
              <a:buClr>
                <a:srgbClr val="92A199"/>
              </a:buClr>
              <a:buSzPct val="90000"/>
              <a:buFont typeface="Arial"/>
              <a:buChar char="•"/>
              <a:tabLst>
                <a:tab pos="468630" algn="l"/>
              </a:tabLst>
            </a:pP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spc="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gőr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ésben</a:t>
            </a:r>
            <a:r>
              <a:rPr lang="en-GB" sz="2000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nyezeti</a:t>
            </a:r>
            <a:r>
              <a:rPr lang="en-GB" sz="2000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z="20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spc="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iális</a:t>
            </a:r>
            <a:r>
              <a:rPr lang="en-GB" sz="2000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tén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ők</a:t>
            </a:r>
            <a:r>
              <a:rPr 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nagyobb</a:t>
            </a:r>
            <a:r>
              <a:rPr lang="en-GB" sz="2000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erepet</a:t>
            </a:r>
            <a:r>
              <a:rPr lang="en-GB" sz="2000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já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anak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spc="-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mint</a:t>
            </a:r>
            <a:r>
              <a:rPr lang="en-GB" sz="2000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20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</a:t>
            </a:r>
            <a:r>
              <a:rPr lang="en-GB" sz="20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z="20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üg</a:t>
            </a:r>
            <a:r>
              <a:rPr lang="en-GB" sz="20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195580" indent="-182880">
              <a:lnSpc>
                <a:spcPct val="100000"/>
              </a:lnSpc>
              <a:spcBef>
                <a:spcPts val="570"/>
              </a:spcBef>
              <a:buClr>
                <a:srgbClr val="92A199"/>
              </a:buClr>
              <a:buSzPct val="79166"/>
              <a:buFont typeface="Wingdings"/>
              <a:buChar char=""/>
              <a:tabLst>
                <a:tab pos="195580" algn="l"/>
              </a:tabLst>
            </a:pP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400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megköze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n-GB" sz="2400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endParaRPr lang="en-GB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5580" indent="-182880">
              <a:lnSpc>
                <a:spcPct val="100000"/>
              </a:lnSpc>
              <a:spcBef>
                <a:spcPts val="575"/>
              </a:spcBef>
              <a:buClr>
                <a:srgbClr val="92A199"/>
              </a:buClr>
              <a:buSzPct val="79166"/>
              <a:buFont typeface="Wingdings"/>
              <a:buChar char=""/>
              <a:tabLst>
                <a:tab pos="195580" algn="l"/>
              </a:tabLst>
            </a:pP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amikus</a:t>
            </a:r>
            <a:r>
              <a:rPr lang="en-GB" sz="2400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nsú</a:t>
            </a:r>
            <a:r>
              <a:rPr lang="en-GB" sz="24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GB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182880">
              <a:lnSpc>
                <a:spcPct val="150000"/>
              </a:lnSpc>
              <a:spcBef>
                <a:spcPts val="600"/>
              </a:spcBef>
              <a:buClr>
                <a:srgbClr val="92A199"/>
              </a:buClr>
              <a:buSzPct val="83333"/>
              <a:buFont typeface="Wingdings"/>
              <a:buChar char=""/>
              <a:tabLst>
                <a:tab pos="469900" algn="l"/>
              </a:tabLst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182880">
              <a:lnSpc>
                <a:spcPct val="150000"/>
              </a:lnSpc>
              <a:spcBef>
                <a:spcPts val="600"/>
              </a:spcBef>
              <a:buClr>
                <a:srgbClr val="92A199"/>
              </a:buClr>
              <a:buSzPct val="83333"/>
              <a:buFont typeface="Wingdings"/>
              <a:buChar char=""/>
              <a:tabLst>
                <a:tab pos="469900" algn="l"/>
              </a:tabLs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193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0419A49-8FA6-4E36-A198-9ADBD18E3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3" y="1"/>
            <a:ext cx="8229600" cy="1052513"/>
          </a:xfrm>
        </p:spPr>
        <p:txBody>
          <a:bodyPr/>
          <a:lstStyle/>
          <a:p>
            <a:pPr algn="ctr" eaLnBrk="1" hangingPunct="1"/>
            <a:r>
              <a:rPr lang="hu-HU" altLang="hu-HU" sz="3600" b="1" dirty="0">
                <a:solidFill>
                  <a:schemeClr val="bg1"/>
                </a:solidFill>
              </a:rPr>
              <a:t>A RIZIKÓ ÉS PROTEKTÍV FAKTOROK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EDFB992E-F648-402F-98C5-49D1E431383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125538"/>
            <a:ext cx="8229600" cy="5732462"/>
          </a:xfrm>
        </p:spPr>
        <p:txBody>
          <a:bodyPr rtlCol="0">
            <a:normAutofit/>
          </a:bodyPr>
          <a:lstStyle/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hu-HU" altLang="hu-H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Rizikótényezők</a:t>
            </a:r>
            <a:r>
              <a:rPr lang="hu-HU" alt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alt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(károsító, veszélyeztető)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hu-HU" altLang="hu-H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Protektív</a:t>
            </a:r>
            <a:r>
              <a:rPr lang="hu-HU" alt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alt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(védő, támogató)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hu-HU" altLang="hu-H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hu-HU" altLang="hu-H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Rizikó és </a:t>
            </a:r>
            <a:r>
              <a:rPr lang="hu-HU" altLang="hu-HU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protektív</a:t>
            </a:r>
            <a:r>
              <a:rPr lang="hu-HU" altLang="hu-H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modell</a:t>
            </a:r>
            <a:r>
              <a:rPr lang="hu-HU" altLang="hu-H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hu-HU" alt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altLang="hu-H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 a rizikó tényezők vannak túlsúlyban akkor kedvezőtlen, ha a </a:t>
            </a:r>
            <a:r>
              <a:rPr lang="hu-HU" altLang="hu-H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protektív</a:t>
            </a:r>
            <a:r>
              <a:rPr lang="hu-HU" altLang="hu-H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tényezők akkor kedvező irányú az egészségmagatartás</a:t>
            </a:r>
            <a:r>
              <a:rPr lang="hu-HU" alt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hu-HU" altLang="hu-H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↓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hu-HU" altLang="hu-H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hu-HU" altLang="hu-H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Modern társadalom - kockázati társadalom:  védőhatások jelentősége óriási 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AE71735-FB7B-48B4-8BCF-23816FD50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7813"/>
            <a:ext cx="8229600" cy="679450"/>
          </a:xfrm>
        </p:spPr>
        <p:txBody>
          <a:bodyPr/>
          <a:lstStyle/>
          <a:p>
            <a:pPr algn="ctr" eaLnBrk="1" hangingPunct="1"/>
            <a:r>
              <a:rPr lang="hu-HU" altLang="hu-HU" dirty="0">
                <a:solidFill>
                  <a:schemeClr val="bg1"/>
                </a:solidFill>
              </a:rPr>
              <a:t>Egészségmegőrzés 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8F1CE18-A2C7-40FF-8F3E-5F28DD452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484314"/>
            <a:ext cx="8229600" cy="537368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hu-HU" altLang="hu-HU" sz="2400" dirty="0">
                <a:solidFill>
                  <a:srgbClr val="FF0000"/>
                </a:solidFill>
              </a:rPr>
              <a:t>Tradicionális egészségnevelés (egészségmegőrzés): </a:t>
            </a:r>
            <a:r>
              <a:rPr lang="hu-HU" altLang="hu-HU" sz="2400" dirty="0">
                <a:solidFill>
                  <a:schemeClr val="bg1"/>
                </a:solidFill>
              </a:rPr>
              <a:t>lényegében információközlést jelent és az adott állapot megőrzésére irányul. </a:t>
            </a:r>
          </a:p>
          <a:p>
            <a:pPr algn="just" eaLnBrk="1" hangingPunct="1">
              <a:lnSpc>
                <a:spcPct val="80000"/>
              </a:lnSpc>
            </a:pPr>
            <a:endParaRPr lang="hu-HU" altLang="hu-HU" sz="2400" dirty="0"/>
          </a:p>
          <a:p>
            <a:pPr algn="just" eaLnBrk="1" hangingPunct="1">
              <a:lnSpc>
                <a:spcPct val="80000"/>
              </a:lnSpc>
            </a:pPr>
            <a:r>
              <a:rPr lang="hu-HU" altLang="hu-HU" sz="2400" dirty="0">
                <a:solidFill>
                  <a:schemeClr val="bg1"/>
                </a:solidFill>
              </a:rPr>
              <a:t>Én vagyok a szakember, én tudom, hogy mi a jó neked, és elvárom, hogy a tőlem kapott információk alapján változtass a magatartásodon. Erre a felfogásra jellemző az </a:t>
            </a:r>
            <a:r>
              <a:rPr lang="hu-HU" altLang="hu-HU" sz="2400" dirty="0">
                <a:solidFill>
                  <a:srgbClr val="FF0000"/>
                </a:solidFill>
              </a:rPr>
              <a:t>„áldozatra hárított felelősség” </a:t>
            </a:r>
            <a:r>
              <a:rPr lang="hu-HU" altLang="hu-HU" sz="2400" dirty="0">
                <a:solidFill>
                  <a:schemeClr val="bg1"/>
                </a:solidFill>
              </a:rPr>
              <a:t>/</a:t>
            </a:r>
            <a:r>
              <a:rPr lang="hu-HU" altLang="hu-HU" sz="2400" dirty="0" err="1">
                <a:solidFill>
                  <a:schemeClr val="bg1"/>
                </a:solidFill>
              </a:rPr>
              <a:t>victim</a:t>
            </a:r>
            <a:r>
              <a:rPr lang="hu-HU" altLang="hu-HU" sz="2400" dirty="0">
                <a:solidFill>
                  <a:schemeClr val="bg1"/>
                </a:solidFill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</a:rPr>
              <a:t>blaming</a:t>
            </a:r>
            <a:r>
              <a:rPr lang="hu-HU" altLang="hu-HU" sz="2400" dirty="0">
                <a:solidFill>
                  <a:schemeClr val="bg1"/>
                </a:solidFill>
              </a:rPr>
              <a:t>/. Kudarcot vallott</a:t>
            </a:r>
            <a:r>
              <a:rPr lang="hu-HU" altLang="hu-HU" sz="2400" dirty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9D5B1E5-F640-4B1A-8D8A-33C00BE30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620713"/>
          </a:xfrm>
        </p:spPr>
        <p:txBody>
          <a:bodyPr/>
          <a:lstStyle/>
          <a:p>
            <a:pPr algn="ctr" eaLnBrk="1" hangingPunct="1"/>
            <a:r>
              <a:rPr lang="hu-HU" altLang="hu-HU" dirty="0">
                <a:solidFill>
                  <a:schemeClr val="bg1"/>
                </a:solidFill>
              </a:rPr>
              <a:t>Egészségnevelés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7BBFC85-662B-47B4-B9C9-781FF0021C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981076"/>
            <a:ext cx="8229600" cy="5876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sz="2400" dirty="0">
                <a:solidFill>
                  <a:srgbClr val="FF0000"/>
                </a:solidFill>
              </a:rPr>
              <a:t>1970-es évek – a kudarc fel- és beismerése. </a:t>
            </a:r>
            <a:r>
              <a:rPr lang="hu-HU" altLang="hu-HU" sz="2400" dirty="0">
                <a:solidFill>
                  <a:schemeClr val="bg1"/>
                </a:solidFill>
              </a:rPr>
              <a:t>Tanulmányozni kezdték a magatartástudományokat, a szociológia, pszichológia, pedagógia eredményeit. Kialakultak a különböző egészségnevelési modellek melyek figyelembe vették az egészséget befolyásoló tényezők széles körét.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hu-HU" altLang="hu-HU" sz="2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sz="2400" dirty="0">
                <a:solidFill>
                  <a:srgbClr val="FF0000"/>
                </a:solidFill>
              </a:rPr>
              <a:t>Egészségnevelés korszerű értelmezése</a:t>
            </a:r>
            <a:r>
              <a:rPr lang="hu-HU" altLang="hu-HU" sz="2400" dirty="0">
                <a:solidFill>
                  <a:schemeClr val="bg1"/>
                </a:solidFill>
              </a:rPr>
              <a:t>:</a:t>
            </a:r>
            <a:r>
              <a:rPr lang="hu-HU" altLang="hu-HU" sz="2400" dirty="0"/>
              <a:t> </a:t>
            </a:r>
            <a:r>
              <a:rPr lang="hu-HU" altLang="hu-HU" sz="2400" dirty="0">
                <a:solidFill>
                  <a:schemeClr val="bg1"/>
                </a:solidFill>
              </a:rPr>
              <a:t>általában az életmódi elemek megváltozását célozza. Céljaiban, és módszertanilag differenciálódott, az információ-átadáson túlmutató megközelítés.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hu-HU" altLang="hu-HU" sz="2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hu-HU" altLang="hu-HU" sz="2400" dirty="0"/>
              <a:t>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088432CB-2C62-4771-B470-B6980B67F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620714"/>
            <a:ext cx="8229600" cy="5475287"/>
          </a:xfrm>
        </p:spPr>
        <p:txBody>
          <a:bodyPr/>
          <a:lstStyle/>
          <a:p>
            <a:pPr algn="just" eaLnBrk="1" hangingPunct="1"/>
            <a:r>
              <a:rPr lang="hu-HU" altLang="hu-HU" sz="2400" dirty="0">
                <a:solidFill>
                  <a:srgbClr val="FF0000"/>
                </a:solidFill>
              </a:rPr>
              <a:t>A jobb egészség érdekében végzett tevékenységek köre szélesebbé vált. </a:t>
            </a:r>
          </a:p>
          <a:p>
            <a:pPr algn="just" eaLnBrk="1" hangingPunct="1"/>
            <a:endParaRPr lang="hu-HU" altLang="hu-HU" sz="2400" dirty="0"/>
          </a:p>
          <a:p>
            <a:pPr algn="just" eaLnBrk="1" hangingPunct="1"/>
            <a:r>
              <a:rPr lang="hu-HU" altLang="hu-HU" sz="2400" dirty="0">
                <a:solidFill>
                  <a:schemeClr val="bg1"/>
                </a:solidFill>
              </a:rPr>
              <a:t>Az egészségnevelést az egészségfejlesztés fontos részének tekintjük. </a:t>
            </a:r>
          </a:p>
          <a:p>
            <a:pPr algn="just" eaLnBrk="1" hangingPunct="1"/>
            <a:endParaRPr lang="hu-HU" altLang="hu-HU" sz="2400" dirty="0"/>
          </a:p>
          <a:p>
            <a:pPr algn="just" eaLnBrk="1" hangingPunct="1"/>
            <a:r>
              <a:rPr lang="hu-HU" altLang="hu-HU" sz="2400" dirty="0">
                <a:solidFill>
                  <a:schemeClr val="bg1"/>
                </a:solidFill>
              </a:rPr>
              <a:t>Mindez az </a:t>
            </a:r>
            <a:r>
              <a:rPr lang="hu-HU" altLang="hu-HU" sz="2400" dirty="0">
                <a:solidFill>
                  <a:srgbClr val="FF0000"/>
                </a:solidFill>
              </a:rPr>
              <a:t>egészségfejlesztő szakembertől új képességek és készségek </a:t>
            </a:r>
            <a:r>
              <a:rPr lang="hu-HU" altLang="hu-HU" sz="2400" dirty="0">
                <a:solidFill>
                  <a:schemeClr val="bg1"/>
                </a:solidFill>
              </a:rPr>
              <a:t>kifejlesztését követelte meg.</a:t>
            </a:r>
          </a:p>
          <a:p>
            <a:pPr algn="just" eaLnBrk="1" hangingPunct="1"/>
            <a:endParaRPr lang="hu-HU" altLang="hu-HU" sz="2400" dirty="0"/>
          </a:p>
          <a:p>
            <a:pPr algn="just" eaLnBrk="1" hangingPunct="1"/>
            <a:r>
              <a:rPr lang="hu-HU" altLang="hu-HU" sz="2400" b="1" dirty="0" err="1">
                <a:solidFill>
                  <a:srgbClr val="FF0000"/>
                </a:solidFill>
              </a:rPr>
              <a:t>Facilitátor</a:t>
            </a:r>
            <a:r>
              <a:rPr lang="hu-HU" altLang="hu-HU" sz="2400" dirty="0">
                <a:solidFill>
                  <a:srgbClr val="FF0000"/>
                </a:solidFill>
              </a:rPr>
              <a:t> szerep.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Rectangle 15">
            <a:extLst>
              <a:ext uri="{FF2B5EF4-FFF2-40B4-BE49-F238E27FC236}">
                <a16:creationId xmlns:a16="http://schemas.microsoft.com/office/drawing/2014/main" id="{3E78F983-1642-4E03-8C94-AB8106923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7813"/>
            <a:ext cx="8229600" cy="798512"/>
          </a:xfrm>
        </p:spPr>
        <p:txBody>
          <a:bodyPr/>
          <a:lstStyle/>
          <a:p>
            <a:pPr algn="ctr" eaLnBrk="1" hangingPunct="1"/>
            <a:r>
              <a:rPr lang="hu-HU" altLang="hu-HU" sz="2800" dirty="0">
                <a:solidFill>
                  <a:schemeClr val="bg1"/>
                </a:solidFill>
              </a:rPr>
              <a:t>Az egészségfejlesztő tevékenység rendszerbe foglalása</a:t>
            </a:r>
          </a:p>
        </p:txBody>
      </p:sp>
      <p:graphicFrame>
        <p:nvGraphicFramePr>
          <p:cNvPr id="13398" name="Group 86">
            <a:extLst>
              <a:ext uri="{FF2B5EF4-FFF2-40B4-BE49-F238E27FC236}">
                <a16:creationId xmlns:a16="http://schemas.microsoft.com/office/drawing/2014/main" id="{8360C159-B700-4D43-9B7F-1A34F7D8C48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12529985"/>
              </p:ext>
            </p:extLst>
          </p:nvPr>
        </p:nvGraphicFramePr>
        <p:xfrm>
          <a:off x="1774826" y="1557338"/>
          <a:ext cx="8435975" cy="7770812"/>
        </p:xfrm>
        <a:graphic>
          <a:graphicData uri="http://schemas.openxmlformats.org/drawingml/2006/table">
            <a:tbl>
              <a:tblPr/>
              <a:tblGrid>
                <a:gridCol w="316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210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Első-, másod- és harmadfokú egészségnevelési programok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Gardasági és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szabályozási tevékenységek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Az egészséges környezettel kapcsolatos intézkedések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  <a:r>
                        <a:rPr kumimoji="0" lang="hu-HU" altLang="hu-HU" sz="20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Az egészségfejlesztés területei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Egészséges közérdekű         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intézkedések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Megelőző jellegű      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egészségügyi 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szolgáltatások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Közösségi szintű 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munka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Szervezeti szintű    </a:t>
                      </a:r>
                      <a:b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</a:br>
                      <a:r>
                        <a:rPr kumimoji="0" lang="hu-HU" alt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fejlesztések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97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hu-HU" altLang="hu-H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514" name="Line 33">
            <a:extLst>
              <a:ext uri="{FF2B5EF4-FFF2-40B4-BE49-F238E27FC236}">
                <a16:creationId xmlns:a16="http://schemas.microsoft.com/office/drawing/2014/main" id="{1A6107A8-C0ED-4759-937A-22BB33069A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438" y="2492376"/>
            <a:ext cx="8636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15" name="Line 34">
            <a:extLst>
              <a:ext uri="{FF2B5EF4-FFF2-40B4-BE49-F238E27FC236}">
                <a16:creationId xmlns:a16="http://schemas.microsoft.com/office/drawing/2014/main" id="{1C16B10D-A4BE-4D17-9EFC-D744F21749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5414" y="364490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16" name="Line 35">
            <a:extLst>
              <a:ext uri="{FF2B5EF4-FFF2-40B4-BE49-F238E27FC236}">
                <a16:creationId xmlns:a16="http://schemas.microsoft.com/office/drawing/2014/main" id="{DA4C0C0E-568D-41EF-B369-F6C9526EBE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79876" y="3933825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17" name="Line 36">
            <a:extLst>
              <a:ext uri="{FF2B5EF4-FFF2-40B4-BE49-F238E27FC236}">
                <a16:creationId xmlns:a16="http://schemas.microsoft.com/office/drawing/2014/main" id="{8FFD50B6-9D4A-47D4-9556-632EDA19E3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1401" y="35734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18" name="Line 37">
            <a:extLst>
              <a:ext uri="{FF2B5EF4-FFF2-40B4-BE49-F238E27FC236}">
                <a16:creationId xmlns:a16="http://schemas.microsoft.com/office/drawing/2014/main" id="{F887075F-4B36-410D-9F5B-26021EA4CA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4426" y="2492375"/>
            <a:ext cx="576263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19" name="Line 38">
            <a:extLst>
              <a:ext uri="{FF2B5EF4-FFF2-40B4-BE49-F238E27FC236}">
                <a16:creationId xmlns:a16="http://schemas.microsoft.com/office/drawing/2014/main" id="{313F1A8A-6EE6-4713-9B39-019A9E20486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464425" y="4005263"/>
            <a:ext cx="71913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1520" name="Line 39">
            <a:extLst>
              <a:ext uri="{FF2B5EF4-FFF2-40B4-BE49-F238E27FC236}">
                <a16:creationId xmlns:a16="http://schemas.microsoft.com/office/drawing/2014/main" id="{8DAB68B4-4765-4E68-A0C0-D8C6EC12FE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3429001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AC669CF9-428C-4AA0-BEF7-F65C709E4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04814"/>
            <a:ext cx="8229600" cy="6453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200" b="1" dirty="0">
                <a:solidFill>
                  <a:schemeClr val="bg1"/>
                </a:solidFill>
              </a:rPr>
              <a:t>Egészségnevelés módszerei</a:t>
            </a:r>
            <a:r>
              <a:rPr lang="hu-HU" altLang="hu-HU" sz="2200" dirty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2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rgbClr val="FF0000"/>
                </a:solidFill>
              </a:rPr>
              <a:t>Az egészségnevelés számos módszert használ. </a:t>
            </a:r>
            <a:r>
              <a:rPr lang="hu-HU" altLang="hu-HU" sz="2000" dirty="0">
                <a:solidFill>
                  <a:schemeClr val="bg1"/>
                </a:solidFill>
              </a:rPr>
              <a:t>Közös jellemzőjük  az a </a:t>
            </a:r>
            <a:r>
              <a:rPr lang="hu-HU" altLang="hu-HU" sz="2000" dirty="0" err="1">
                <a:solidFill>
                  <a:schemeClr val="bg1"/>
                </a:solidFill>
              </a:rPr>
              <a:t>szemléletbeli</a:t>
            </a:r>
            <a:r>
              <a:rPr lang="hu-HU" altLang="hu-HU" sz="2000" dirty="0">
                <a:solidFill>
                  <a:schemeClr val="bg1"/>
                </a:solidFill>
              </a:rPr>
              <a:t> kérdés, hogy a passzív befogadás helyett az emberek aktív részvételére épít az egészségfejlesztés folyamatában. A biológiai ismereteken túl felhasználja a társadalomtudományok legújabb ismereteit, módszerei éppen ezért színesek, változatosak.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rgbClr val="FF0000"/>
                </a:solidFill>
              </a:rPr>
              <a:t>Az egészségnevelés/egészségfejlesztés a célcsoportja alapján lehet: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000" dirty="0">
                <a:solidFill>
                  <a:schemeClr val="bg1"/>
                </a:solidFill>
              </a:rPr>
              <a:t>egyéni egészségnevelés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000" dirty="0">
                <a:solidFill>
                  <a:schemeClr val="bg1"/>
                </a:solidFill>
              </a:rPr>
              <a:t>csoportos egészségnevelés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000" dirty="0">
                <a:solidFill>
                  <a:schemeClr val="bg1"/>
                </a:solidFill>
              </a:rPr>
              <a:t>tömegkommunikáció által történő egészségnevelés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hu-HU" altLang="hu-HU" sz="2000" b="1" u="sng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b="1" u="sng" dirty="0">
                <a:solidFill>
                  <a:schemeClr val="bg1"/>
                </a:solidFill>
              </a:rPr>
              <a:t>Egyéni egészségnevelés</a:t>
            </a:r>
            <a:r>
              <a:rPr lang="hu-HU" altLang="hu-HU" sz="2000" dirty="0">
                <a:solidFill>
                  <a:schemeClr val="bg1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Az egyéni egészségnevelés során fontos, hogy figyelembe vegyük a következőket: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		 - az egészséget befolyásoló tényezőket,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		 -„egyéni egészséghiedelmeket”,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		 - kommunikáció korlátait,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		 - a kliensekkel való kapcsolat értelmezését.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5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5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5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5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57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57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57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57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1F093041-FA7D-42C2-A4B1-0D5838AA7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549275"/>
            <a:ext cx="8229600" cy="55768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KI MONDJA?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/>
              <a:t>	</a:t>
            </a:r>
            <a:r>
              <a:rPr lang="hu-HU" altLang="hu-HU" sz="2000" dirty="0">
                <a:solidFill>
                  <a:schemeClr val="bg1"/>
                </a:solidFill>
              </a:rPr>
              <a:t>Vagyis az </a:t>
            </a:r>
            <a:r>
              <a:rPr lang="hu-HU" altLang="hu-HU" sz="2000" dirty="0">
                <a:solidFill>
                  <a:srgbClr val="FF0000"/>
                </a:solidFill>
              </a:rPr>
              <a:t>egészségfejlesztő</a:t>
            </a:r>
            <a:r>
              <a:rPr lang="hu-HU" altLang="hu-HU" sz="2000" dirty="0"/>
              <a:t> </a:t>
            </a:r>
            <a:r>
              <a:rPr lang="hu-HU" altLang="hu-HU" sz="2000" dirty="0">
                <a:solidFill>
                  <a:schemeClr val="bg1"/>
                </a:solidFill>
              </a:rPr>
              <a:t>maga –</a:t>
            </a:r>
            <a:r>
              <a:rPr lang="hu-HU" altLang="hu-HU" sz="2000" dirty="0"/>
              <a:t> </a:t>
            </a:r>
            <a:r>
              <a:rPr lang="hu-HU" altLang="hu-HU" sz="2000" dirty="0">
                <a:solidFill>
                  <a:srgbClr val="FF0000"/>
                </a:solidFill>
              </a:rPr>
              <a:t>személyisége</a:t>
            </a:r>
            <a:r>
              <a:rPr lang="hu-HU" altLang="hu-HU" sz="2000" dirty="0">
                <a:solidFill>
                  <a:schemeClr val="bg1"/>
                </a:solidFill>
              </a:rPr>
              <a:t>, kommunikációs készsége, repertoárja /készlete, eszköztára/, </a:t>
            </a:r>
            <a:r>
              <a:rPr lang="hu-HU" altLang="hu-HU" sz="2000" dirty="0">
                <a:solidFill>
                  <a:srgbClr val="FF0000"/>
                </a:solidFill>
              </a:rPr>
              <a:t>példamutatása</a:t>
            </a:r>
            <a:r>
              <a:rPr lang="hu-HU" altLang="hu-HU" sz="2000" dirty="0">
                <a:solidFill>
                  <a:schemeClr val="bg1"/>
                </a:solidFill>
              </a:rPr>
              <a:t>, hitelessége, </a:t>
            </a:r>
            <a:r>
              <a:rPr lang="hu-HU" altLang="hu-HU" sz="2000" dirty="0">
                <a:solidFill>
                  <a:srgbClr val="FF0000"/>
                </a:solidFill>
              </a:rPr>
              <a:t>szakmai felkészültsége. 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MIT MOND?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/>
              <a:t>	</a:t>
            </a:r>
            <a:r>
              <a:rPr lang="hu-HU" altLang="hu-HU" sz="2000" dirty="0">
                <a:solidFill>
                  <a:schemeClr val="bg1"/>
                </a:solidFill>
              </a:rPr>
              <a:t>Vagyis </a:t>
            </a:r>
            <a:r>
              <a:rPr lang="hu-HU" altLang="hu-HU" sz="2000" dirty="0">
                <a:solidFill>
                  <a:srgbClr val="FF0000"/>
                </a:solidFill>
              </a:rPr>
              <a:t>mi a kommunikáció tartalma </a:t>
            </a:r>
            <a:r>
              <a:rPr lang="hu-HU" altLang="hu-HU" sz="2000" dirty="0">
                <a:solidFill>
                  <a:schemeClr val="bg1"/>
                </a:solidFill>
              </a:rPr>
              <a:t>/a szakember felelőssége/. Érveket és bizonyítékokat használunk, melyek elősegítik, előmozdítják a magatartásváltozást.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	Ilyenek: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lényeges oki érvek – melyek befolyásolják a klienst,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pozitív hivatkozások melyek felhívják a figyelmet az előnyökre,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negatív hatások, beleértve a félelemkeltést is, melyek megmutatják a káros következményeket, ha a magatartásváltoztatás elmarad. A félelemkeltés módszerével óvatosan kell bánni, ellenkező hatást is kiválthat.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176268E4-50A5-4FC9-98B8-7F47041A7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76250"/>
            <a:ext cx="8229600" cy="561975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KIHEZ MONDJA? KINEK MONDJA?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a kliens motiváltsága,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egészséghiedelme,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intelligenciája, </a:t>
            </a:r>
            <a:r>
              <a:rPr lang="hu-HU" altLang="hu-HU" sz="2000" dirty="0" err="1">
                <a:solidFill>
                  <a:schemeClr val="bg1"/>
                </a:solidFill>
              </a:rPr>
              <a:t>iskolázottsága</a:t>
            </a:r>
            <a:r>
              <a:rPr lang="hu-HU" altLang="hu-HU" sz="2000" dirty="0">
                <a:solidFill>
                  <a:schemeClr val="bg1"/>
                </a:solidFill>
              </a:rPr>
              <a:t>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nem,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kor,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/>
              <a:t>    - </a:t>
            </a:r>
            <a:r>
              <a:rPr lang="hu-HU" altLang="hu-HU" sz="2000" dirty="0">
                <a:solidFill>
                  <a:srgbClr val="FF0000"/>
                </a:solidFill>
              </a:rPr>
              <a:t>egészségét befolyásoló tényezők</a:t>
            </a:r>
            <a:endParaRPr lang="hu-HU" altLang="hu-HU" sz="2000" dirty="0"/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/>
              <a:t>   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HOGYAN MONDJA?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az egészségfejlesztő szakmai felkészültsége,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/>
              <a:t>    - </a:t>
            </a:r>
            <a:r>
              <a:rPr lang="hu-HU" altLang="hu-HU" sz="2000" dirty="0">
                <a:solidFill>
                  <a:srgbClr val="FF0000"/>
                </a:solidFill>
              </a:rPr>
              <a:t>kommunikációs készség</a:t>
            </a:r>
            <a:r>
              <a:rPr lang="hu-HU" altLang="hu-HU" sz="2000" dirty="0">
                <a:solidFill>
                  <a:schemeClr val="bg1"/>
                </a:solidFill>
              </a:rPr>
              <a:t>, eszköztár,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2000" dirty="0">
                <a:solidFill>
                  <a:schemeClr val="bg1"/>
                </a:solidFill>
              </a:rPr>
              <a:t>    - módszerválasztás  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7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7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7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7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7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7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7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7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7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7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7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7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7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7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77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77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77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7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77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77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77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77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77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A7CD1BB-5D6F-49A2-BCAB-FDF3B519E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950" y="0"/>
            <a:ext cx="8928100" cy="1417638"/>
          </a:xfrm>
        </p:spPr>
        <p:txBody>
          <a:bodyPr/>
          <a:lstStyle/>
          <a:p>
            <a:pPr algn="ctr" eaLnBrk="1" hangingPunct="1"/>
            <a:r>
              <a:rPr lang="hu-HU" altLang="hu-HU" b="1" dirty="0">
                <a:solidFill>
                  <a:schemeClr val="bg1"/>
                </a:solidFill>
                <a:latin typeface="Comic Sans MS" panose="030F0702030302020204" pitchFamily="66" charset="0"/>
              </a:rPr>
              <a:t>Egészségmagatartás változás  modellje, </a:t>
            </a:r>
            <a:r>
              <a:rPr lang="hu-HU" altLang="hu-HU" dirty="0" err="1">
                <a:solidFill>
                  <a:schemeClr val="bg1"/>
                </a:solidFill>
                <a:latin typeface="Comic Sans MS" panose="030F0702030302020204" pitchFamily="66" charset="0"/>
              </a:rPr>
              <a:t>Prochaska</a:t>
            </a:r>
            <a:r>
              <a:rPr lang="hu-HU" altLang="hu-HU" dirty="0">
                <a:solidFill>
                  <a:schemeClr val="bg1"/>
                </a:solidFill>
                <a:latin typeface="Comic Sans MS" panose="030F0702030302020204" pitchFamily="66" charset="0"/>
              </a:rPr>
              <a:t>, Di </a:t>
            </a:r>
            <a:r>
              <a:rPr lang="hu-HU" altLang="hu-HU" dirty="0" err="1">
                <a:solidFill>
                  <a:schemeClr val="bg1"/>
                </a:solidFill>
                <a:latin typeface="Comic Sans MS" panose="030F0702030302020204" pitchFamily="66" charset="0"/>
              </a:rPr>
              <a:t>Clemente</a:t>
            </a:r>
            <a:r>
              <a:rPr lang="hu-HU" altLang="hu-HU" dirty="0">
                <a:solidFill>
                  <a:schemeClr val="bg1"/>
                </a:solidFill>
                <a:latin typeface="Comic Sans MS" panose="030F0702030302020204" pitchFamily="66" charset="0"/>
              </a:rPr>
              <a:t> alapján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E285AF5-C7F5-4B7F-B4D8-372A64BA5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388" y="1196976"/>
            <a:ext cx="8229600" cy="56864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1. </a:t>
            </a:r>
            <a:r>
              <a:rPr lang="hu-HU" altLang="hu-HU" sz="2000" u="sng" dirty="0">
                <a:solidFill>
                  <a:schemeClr val="bg1"/>
                </a:solidFill>
              </a:rPr>
              <a:t>A fontolgatást megelőző stádium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/>
              <a:t>     </a:t>
            </a:r>
            <a:r>
              <a:rPr lang="hu-HU" altLang="hu-HU" sz="1400" dirty="0">
                <a:solidFill>
                  <a:srgbClr val="FF0000"/>
                </a:solidFill>
              </a:rPr>
              <a:t>Az egyén még nincs tudatában a változás szükségességének</a:t>
            </a:r>
            <a:r>
              <a:rPr lang="hu-HU" altLang="hu-HU" sz="1400" dirty="0">
                <a:solidFill>
                  <a:schemeClr val="bg1"/>
                </a:solidFill>
              </a:rPr>
              <a:t>, nem motivált abban, hogy változtasson egészségkárosító magatartásán, szokásain.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2. </a:t>
            </a:r>
            <a:r>
              <a:rPr lang="hu-HU" altLang="hu-HU" sz="2000" u="sng" dirty="0">
                <a:solidFill>
                  <a:schemeClr val="bg1"/>
                </a:solidFill>
              </a:rPr>
              <a:t>A fontolgatás stádiuma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/>
              <a:t>     </a:t>
            </a:r>
            <a:r>
              <a:rPr lang="hu-HU" altLang="hu-HU" sz="1400" dirty="0">
                <a:solidFill>
                  <a:schemeClr val="bg1"/>
                </a:solidFill>
              </a:rPr>
              <a:t>Belép a forgóajtón. </a:t>
            </a:r>
            <a:r>
              <a:rPr lang="hu-HU" altLang="hu-HU" sz="1400" dirty="0">
                <a:solidFill>
                  <a:srgbClr val="FF0000"/>
                </a:solidFill>
              </a:rPr>
              <a:t>Kellő motivációval rendelkezik a változtatásra</a:t>
            </a:r>
            <a:r>
              <a:rPr lang="hu-HU" altLang="hu-HU" sz="1400" dirty="0"/>
              <a:t>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3. </a:t>
            </a:r>
            <a:r>
              <a:rPr lang="hu-HU" altLang="hu-HU" sz="2000" u="sng" dirty="0">
                <a:solidFill>
                  <a:schemeClr val="bg1"/>
                </a:solidFill>
              </a:rPr>
              <a:t>Az állásfoglalás stádiuma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     Az alternatívák mérlegelése után komoly </a:t>
            </a:r>
            <a:r>
              <a:rPr lang="hu-HU" altLang="hu-HU" sz="1400" dirty="0">
                <a:solidFill>
                  <a:srgbClr val="FF0000"/>
                </a:solidFill>
              </a:rPr>
              <a:t>döntést hoz arra vonatkozóan, hogy változtasson magatartásán</a:t>
            </a:r>
            <a:r>
              <a:rPr lang="hu-HU" altLang="hu-HU" sz="1400" dirty="0"/>
              <a:t>, </a:t>
            </a:r>
            <a:r>
              <a:rPr lang="hu-HU" altLang="hu-HU" sz="1400" dirty="0">
                <a:solidFill>
                  <a:schemeClr val="bg1"/>
                </a:solidFill>
              </a:rPr>
              <a:t>egy adott szokásán.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4</a:t>
            </a:r>
            <a:r>
              <a:rPr lang="hu-HU" altLang="hu-HU" sz="1400" u="sng" dirty="0">
                <a:solidFill>
                  <a:schemeClr val="bg1"/>
                </a:solidFill>
              </a:rPr>
              <a:t>. </a:t>
            </a:r>
            <a:r>
              <a:rPr lang="hu-HU" altLang="hu-HU" sz="2000" u="sng" dirty="0">
                <a:solidFill>
                  <a:schemeClr val="bg1"/>
                </a:solidFill>
              </a:rPr>
              <a:t>A cselekvés stádiuma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     Elkezdődik a változtatás folyamata, melynek aktív résztvevője. </a:t>
            </a:r>
            <a:r>
              <a:rPr lang="hu-HU" altLang="hu-HU" sz="1400" dirty="0">
                <a:solidFill>
                  <a:srgbClr val="FF0000"/>
                </a:solidFill>
              </a:rPr>
              <a:t>Aktívan cselekszik</a:t>
            </a:r>
            <a:r>
              <a:rPr lang="hu-HU" altLang="hu-HU" sz="1400" dirty="0">
                <a:solidFill>
                  <a:schemeClr val="bg1"/>
                </a:solidFill>
              </a:rPr>
              <a:t>, különböző stratégiákat </a:t>
            </a:r>
            <a:r>
              <a:rPr lang="hu-HU" altLang="hu-HU" sz="1400" dirty="0" err="1">
                <a:solidFill>
                  <a:schemeClr val="bg1"/>
                </a:solidFill>
              </a:rPr>
              <a:t>dolgoz</a:t>
            </a:r>
            <a:r>
              <a:rPr lang="hu-HU" altLang="hu-HU" sz="1400" dirty="0">
                <a:solidFill>
                  <a:schemeClr val="bg1"/>
                </a:solidFill>
              </a:rPr>
              <a:t> ki.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5. </a:t>
            </a:r>
            <a:r>
              <a:rPr lang="hu-HU" altLang="hu-HU" sz="2000" u="sng" dirty="0">
                <a:solidFill>
                  <a:schemeClr val="bg1"/>
                </a:solidFill>
              </a:rPr>
              <a:t>A fenntartás stádiuma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/>
              <a:t>     </a:t>
            </a:r>
            <a:r>
              <a:rPr lang="hu-HU" altLang="hu-HU" sz="1400" dirty="0">
                <a:solidFill>
                  <a:schemeClr val="bg1"/>
                </a:solidFill>
              </a:rPr>
              <a:t>Ebben a stádiumban az </a:t>
            </a:r>
            <a:r>
              <a:rPr lang="hu-HU" altLang="hu-HU" sz="1400" dirty="0">
                <a:solidFill>
                  <a:srgbClr val="FF0000"/>
                </a:solidFill>
              </a:rPr>
              <a:t>emberek azért harcolnak, hogy fenntartsák a változást </a:t>
            </a:r>
            <a:r>
              <a:rPr lang="hu-HU" altLang="hu-HU" sz="1400" dirty="0">
                <a:solidFill>
                  <a:schemeClr val="bg1"/>
                </a:solidFill>
              </a:rPr>
              <a:t>és ennek érdekében különböző megküzdési stratégiákat vetnek be.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6. </a:t>
            </a:r>
            <a:r>
              <a:rPr lang="hu-HU" altLang="hu-HU" sz="2000" u="sng" dirty="0">
                <a:solidFill>
                  <a:schemeClr val="bg1"/>
                </a:solidFill>
              </a:rPr>
              <a:t>A visszaesés stádiuma</a:t>
            </a:r>
            <a:r>
              <a:rPr lang="hu-HU" altLang="hu-HU" sz="1400" dirty="0">
                <a:solidFill>
                  <a:schemeClr val="bg1"/>
                </a:solidFill>
              </a:rPr>
              <a:t> 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/>
              <a:t>     </a:t>
            </a:r>
            <a:r>
              <a:rPr lang="hu-HU" altLang="hu-HU" sz="1400" dirty="0">
                <a:solidFill>
                  <a:schemeClr val="bg1"/>
                </a:solidFill>
              </a:rPr>
              <a:t>Nem sikerül kilépni a forgóajtón, </a:t>
            </a:r>
            <a:r>
              <a:rPr lang="hu-HU" altLang="hu-HU" sz="1400" dirty="0">
                <a:solidFill>
                  <a:srgbClr val="FF0000"/>
                </a:solidFill>
              </a:rPr>
              <a:t>visszaesnek előbb- később /</a:t>
            </a:r>
            <a:r>
              <a:rPr lang="hu-HU" altLang="hu-HU" sz="1400" dirty="0">
                <a:solidFill>
                  <a:schemeClr val="bg1"/>
                </a:solidFill>
              </a:rPr>
              <a:t>egyéni különbségek/. Fontos, hogy képletesen szólva ne kerüljenek messze a forgóajtótól és így újra kezdődhessen a fontolgatás stádiuma.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>
                <a:solidFill>
                  <a:schemeClr val="bg1"/>
                </a:solidFill>
              </a:rPr>
              <a:t>7. </a:t>
            </a:r>
            <a:r>
              <a:rPr lang="hu-HU" altLang="hu-HU" sz="2000" u="sng" dirty="0">
                <a:solidFill>
                  <a:schemeClr val="bg1"/>
                </a:solidFill>
              </a:rPr>
              <a:t>A kilépés stádiuma</a:t>
            </a:r>
            <a:endParaRPr lang="hu-HU" altLang="hu-HU" sz="2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u-HU" altLang="hu-HU" sz="1400" dirty="0"/>
              <a:t>     </a:t>
            </a:r>
            <a:r>
              <a:rPr lang="hu-HU" altLang="hu-HU" sz="1400" dirty="0">
                <a:solidFill>
                  <a:srgbClr val="FF0000"/>
                </a:solidFill>
              </a:rPr>
              <a:t>Az emberek rögzítették a magatartásváltozást </a:t>
            </a:r>
            <a:r>
              <a:rPr lang="hu-HU" altLang="hu-HU" sz="1400" dirty="0">
                <a:solidFill>
                  <a:schemeClr val="bg1"/>
                </a:solidFill>
              </a:rPr>
              <a:t>/pl. abbahagyták a dohányzást, csökkent a testsúlyuk, stb./. Megnövekedett az önbecsülésük – ők irányítják a sorsukat.</a:t>
            </a:r>
          </a:p>
          <a:p>
            <a:pPr eaLnBrk="1" hangingPunct="1"/>
            <a:endParaRPr lang="hu-HU" altLang="hu-H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7410BC-A4A5-46DF-B60B-9583AC8EF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Egészségnevelés alapfogalmai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AA2D114-3ECE-49DB-AEE2-7D489FEBE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896"/>
            <a:ext cx="10515600" cy="5073977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Egészségműveltség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Pozitív egészségkép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Betegoktatás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Egészségnevelés színterei</a:t>
            </a:r>
          </a:p>
          <a:p>
            <a:endParaRPr lang="hu-HU" dirty="0">
              <a:solidFill>
                <a:schemeClr val="bg1"/>
              </a:solidFill>
            </a:endParaRPr>
          </a:p>
          <a:p>
            <a:r>
              <a:rPr lang="hu-HU" dirty="0">
                <a:solidFill>
                  <a:schemeClr val="bg1"/>
                </a:solidFill>
              </a:rPr>
              <a:t>Időskorúak egészségnevelése</a:t>
            </a:r>
          </a:p>
        </p:txBody>
      </p:sp>
    </p:spTree>
    <p:extLst>
      <p:ext uri="{BB962C8B-B14F-4D97-AF65-F5344CB8AC3E}">
        <p14:creationId xmlns:p14="http://schemas.microsoft.com/office/powerpoint/2010/main" val="636685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Ottawai Charta </a:t>
            </a:r>
            <a:r>
              <a:rPr lang="en-GB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chemeClr val="bg1"/>
                </a:solidFill>
                <a:latin typeface="Arial"/>
                <a:cs typeface="Arial"/>
              </a:rPr>
              <a:t>„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gés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GB" spc="-5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GB" spc="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ál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apot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GB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anatómiai</a:t>
            </a:r>
            <a:r>
              <a:rPr lang="en-GB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integritás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eljesítmén</a:t>
            </a:r>
            <a:r>
              <a:rPr lang="en-GB" spc="-5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GB" spc="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ség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mél</a:t>
            </a:r>
            <a:r>
              <a:rPr lang="en-GB" spc="-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GB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aládi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</a:t>
            </a:r>
            <a:r>
              <a:rPr lang="en-GB" spc="-3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GB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öss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égi</a:t>
            </a:r>
            <a:r>
              <a:rPr lang="en-GB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jóllé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zé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pc="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korai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halál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riz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kóitól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mente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</a:t>
            </a:r>
            <a:r>
              <a:rPr lang="en-GB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en-GB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25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zség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alap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ető</a:t>
            </a:r>
            <a:r>
              <a:rPr lang="en-GB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emberi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og!</a:t>
            </a:r>
            <a:br>
              <a:rPr lang="en-GB" dirty="0">
                <a:solidFill>
                  <a:schemeClr val="bg1"/>
                </a:solidFill>
                <a:latin typeface="Century Gothic"/>
                <a:cs typeface="Century Gothic"/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514475"/>
            <a:ext cx="10515600" cy="4662488"/>
          </a:xfrm>
        </p:spPr>
        <p:txBody>
          <a:bodyPr/>
          <a:lstStyle/>
          <a:p>
            <a:pPr marL="469900" indent="-457200">
              <a:lnSpc>
                <a:spcPct val="100000"/>
              </a:lnSpc>
              <a:tabLst>
                <a:tab pos="299720" algn="l"/>
              </a:tabLst>
            </a:pP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leg</a:t>
            </a:r>
            <a:r>
              <a:rPr lang="hu-HU" spc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érése 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</a:t>
            </a:r>
            <a:r>
              <a:rPr lang="hu-HU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szekto</a:t>
            </a:r>
            <a:r>
              <a:rPr lang="hu-HU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hu-HU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hu-HU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feladat</a:t>
            </a:r>
          </a:p>
          <a:p>
            <a:pPr marL="299085">
              <a:lnSpc>
                <a:spcPct val="100000"/>
              </a:lnSpc>
            </a:pP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együtt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űködést 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gényel</a:t>
            </a:r>
            <a:r>
              <a:rPr lang="hu-HU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eü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+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99085">
              <a:lnSpc>
                <a:spcPct val="100000"/>
              </a:lnSpc>
            </a:pP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feladat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hu-HU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lődő</a:t>
            </a:r>
            <a:r>
              <a:rPr lang="hu-HU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orszá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közötti külön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ségek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mérsékl</a:t>
            </a:r>
            <a:r>
              <a:rPr lang="hu-HU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</a:p>
          <a:p>
            <a:pPr marL="299085">
              <a:lnSpc>
                <a:spcPct val="100000"/>
              </a:lnSpc>
            </a:pP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egészségügyi al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pellátás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kulcsfonto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gú</a:t>
            </a:r>
            <a:r>
              <a:rPr lang="hu-HU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(az e</a:t>
            </a:r>
            <a:r>
              <a:rPr lang="hu-HU" spc="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gészségügyben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dolgozók felelőssé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lyozza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99085">
              <a:lnSpc>
                <a:spcPct val="100000"/>
              </a:lnSpc>
              <a:spcBef>
                <a:spcPts val="565"/>
              </a:spcBef>
            </a:pP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legyen közel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</a:t>
            </a:r>
            <a:r>
              <a:rPr lang="hu-HU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ndenna</a:t>
            </a:r>
            <a:r>
              <a:rPr lang="hu-HU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életterekhez!</a:t>
            </a:r>
            <a:r>
              <a:rPr lang="hu-HU" spc="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>
              <a:lnSpc>
                <a:spcPct val="100000"/>
              </a:lnSpc>
              <a:spcBef>
                <a:spcPts val="565"/>
              </a:spcBef>
            </a:pPr>
            <a:endParaRPr lang="hu-H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marR="706120">
              <a:lnSpc>
                <a:spcPts val="2890"/>
              </a:lnSpc>
              <a:spcBef>
                <a:spcPts val="85"/>
              </a:spcBef>
            </a:pPr>
            <a:r>
              <a:rPr lang="hu-HU" spc="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</a:t>
            </a:r>
            <a:r>
              <a:rPr lang="hu-HU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Városok program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27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81200" y="6353175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9525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78025" y="6432550"/>
            <a:ext cx="120650" cy="190500"/>
          </a:xfrm>
          <a:custGeom>
            <a:avLst/>
            <a:gdLst/>
            <a:ahLst/>
            <a:cxnLst/>
            <a:rect l="l" t="t" r="r" b="b"/>
            <a:pathLst>
              <a:path w="120650" h="190500">
                <a:moveTo>
                  <a:pt x="0" y="0"/>
                </a:moveTo>
                <a:lnTo>
                  <a:pt x="0" y="190500"/>
                </a:lnTo>
                <a:lnTo>
                  <a:pt x="120650" y="95250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68501" y="362261"/>
            <a:ext cx="834072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3735"/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Az</a:t>
            </a:r>
            <a:r>
              <a:rPr sz="2800" b="1" spc="-5" dirty="0">
                <a:solidFill>
                  <a:srgbClr val="006FC0"/>
                </a:solidFill>
                <a:latin typeface="Bookman Old Style"/>
                <a:cs typeface="Bookman Old Style"/>
              </a:rPr>
              <a:t> 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é</a:t>
            </a:r>
            <a:r>
              <a:rPr sz="2800" b="1" spc="-25" dirty="0">
                <a:solidFill>
                  <a:srgbClr val="006FC0"/>
                </a:solidFill>
                <a:latin typeface="Bookman Old Style"/>
                <a:cs typeface="Bookman Old Style"/>
              </a:rPr>
              <a:t>l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etm</a:t>
            </a:r>
            <a:r>
              <a:rPr sz="2800" b="1" spc="-30" dirty="0">
                <a:solidFill>
                  <a:srgbClr val="006FC0"/>
                </a:solidFill>
                <a:latin typeface="Bookman Old Style"/>
                <a:cs typeface="Bookman Old Style"/>
              </a:rPr>
              <a:t>ó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d</a:t>
            </a:r>
            <a:r>
              <a:rPr sz="2800" b="1" spc="25" dirty="0">
                <a:solidFill>
                  <a:srgbClr val="006FC0"/>
                </a:solidFill>
                <a:latin typeface="Bookman Old Style"/>
                <a:cs typeface="Bookman Old Style"/>
              </a:rPr>
              <a:t> 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ös</a:t>
            </a:r>
            <a:r>
              <a:rPr sz="2800" b="1" spc="-25" dirty="0">
                <a:solidFill>
                  <a:srgbClr val="006FC0"/>
                </a:solidFill>
                <a:latin typeface="Bookman Old Style"/>
                <a:cs typeface="Bookman Old Style"/>
              </a:rPr>
              <a:t>s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ze</a:t>
            </a:r>
            <a:r>
              <a:rPr sz="2800" b="1" spc="-25" dirty="0">
                <a:solidFill>
                  <a:srgbClr val="006FC0"/>
                </a:solidFill>
                <a:latin typeface="Bookman Old Style"/>
                <a:cs typeface="Bookman Old Style"/>
              </a:rPr>
              <a:t>t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evői</a:t>
            </a:r>
            <a:r>
              <a:rPr sz="2800" b="1" spc="10" dirty="0">
                <a:solidFill>
                  <a:srgbClr val="006FC0"/>
                </a:solidFill>
                <a:latin typeface="Bookman Old Style"/>
                <a:cs typeface="Bookman Old Style"/>
              </a:rPr>
              <a:t> </a:t>
            </a:r>
            <a:r>
              <a:rPr sz="2800" b="1" spc="-20" dirty="0">
                <a:solidFill>
                  <a:srgbClr val="006FC0"/>
                </a:solidFill>
                <a:latin typeface="Bookman Old Style"/>
                <a:cs typeface="Bookman Old Style"/>
              </a:rPr>
              <a:t>és</a:t>
            </a:r>
            <a:endParaRPr sz="2800">
              <a:latin typeface="Bookman Old Style"/>
              <a:cs typeface="Bookman Old Style"/>
            </a:endParaRPr>
          </a:p>
          <a:p>
            <a:pPr marL="12700">
              <a:tabLst>
                <a:tab pos="3004185" algn="l"/>
                <a:tab pos="8327390" algn="l"/>
              </a:tabLst>
            </a:pPr>
            <a:r>
              <a:rPr sz="2800" u="dash" spc="-10" dirty="0">
                <a:solidFill>
                  <a:srgbClr val="006FC0"/>
                </a:solidFill>
                <a:latin typeface="Times New Roman"/>
                <a:cs typeface="Times New Roman"/>
              </a:rPr>
              <a:t> 	</a:t>
            </a:r>
            <a:r>
              <a:rPr sz="2800" b="1" u="dash" spc="-25" dirty="0">
                <a:solidFill>
                  <a:srgbClr val="006FC0"/>
                </a:solidFill>
                <a:latin typeface="Bookman Old Style"/>
                <a:cs typeface="Bookman Old Style"/>
              </a:rPr>
              <a:t>meg</a:t>
            </a:r>
            <a:r>
              <a:rPr sz="2800" b="1" u="dash" spc="-30" dirty="0">
                <a:solidFill>
                  <a:srgbClr val="006FC0"/>
                </a:solidFill>
                <a:latin typeface="Bookman Old Style"/>
                <a:cs typeface="Bookman Old Style"/>
              </a:rPr>
              <a:t>h</a:t>
            </a:r>
            <a:r>
              <a:rPr sz="2800" b="1" u="dash" spc="-15" dirty="0">
                <a:solidFill>
                  <a:srgbClr val="006FC0"/>
                </a:solidFill>
                <a:latin typeface="Bookman Old Style"/>
                <a:cs typeface="Bookman Old Style"/>
              </a:rPr>
              <a:t>atár</a:t>
            </a:r>
            <a:r>
              <a:rPr sz="2800" b="1" u="dash" spc="-35" dirty="0">
                <a:solidFill>
                  <a:srgbClr val="006FC0"/>
                </a:solidFill>
                <a:latin typeface="Bookman Old Style"/>
                <a:cs typeface="Bookman Old Style"/>
              </a:rPr>
              <a:t>o</a:t>
            </a:r>
            <a:r>
              <a:rPr sz="2800" b="1" u="dash" spc="-20" dirty="0">
                <a:solidFill>
                  <a:srgbClr val="006FC0"/>
                </a:solidFill>
                <a:latin typeface="Bookman Old Style"/>
                <a:cs typeface="Bookman Old Style"/>
              </a:rPr>
              <a:t>z</a:t>
            </a:r>
            <a:r>
              <a:rPr sz="2800" b="1" u="dash" spc="-35" dirty="0">
                <a:solidFill>
                  <a:srgbClr val="006FC0"/>
                </a:solidFill>
                <a:latin typeface="Bookman Old Style"/>
                <a:cs typeface="Bookman Old Style"/>
              </a:rPr>
              <a:t>ó</a:t>
            </a:r>
            <a:r>
              <a:rPr sz="2800" b="1" u="dash" spc="-10" dirty="0">
                <a:solidFill>
                  <a:srgbClr val="006FC0"/>
                </a:solidFill>
                <a:latin typeface="Bookman Old Style"/>
                <a:cs typeface="Bookman Old Style"/>
              </a:rPr>
              <a:t>i</a:t>
            </a:r>
            <a:r>
              <a:rPr sz="2800" u="dash" spc="-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800" u="dash" dirty="0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88002" y="2997264"/>
            <a:ext cx="1368425" cy="376555"/>
          </a:xfrm>
          <a:custGeom>
            <a:avLst/>
            <a:gdLst/>
            <a:ahLst/>
            <a:cxnLst/>
            <a:rect l="l" t="t" r="r" b="b"/>
            <a:pathLst>
              <a:path w="1368425" h="376554">
                <a:moveTo>
                  <a:pt x="0" y="376237"/>
                </a:moveTo>
                <a:lnTo>
                  <a:pt x="1368425" y="376237"/>
                </a:lnTo>
                <a:lnTo>
                  <a:pt x="1368425" y="0"/>
                </a:lnTo>
                <a:lnTo>
                  <a:pt x="0" y="0"/>
                </a:lnTo>
                <a:lnTo>
                  <a:pt x="0" y="376237"/>
                </a:lnTo>
                <a:close/>
              </a:path>
            </a:pathLst>
          </a:custGeom>
          <a:ln w="9525">
            <a:solidFill>
              <a:srgbClr val="6B55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088002" y="2997264"/>
            <a:ext cx="1368425" cy="276999"/>
          </a:xfrm>
          <a:prstGeom prst="rect">
            <a:avLst/>
          </a:prstGeom>
          <a:solidFill>
            <a:srgbClr val="6B5580"/>
          </a:solidFill>
        </p:spPr>
        <p:txBody>
          <a:bodyPr vert="horz" wrap="square" lIns="0" tIns="0" rIns="0" bIns="0" rtlCol="0">
            <a:spAutoFit/>
          </a:bodyPr>
          <a:lstStyle/>
          <a:p>
            <a:pPr marL="92075"/>
            <a:r>
              <a:rPr b="1" dirty="0">
                <a:solidFill>
                  <a:srgbClr val="FFFFFF"/>
                </a:solidFill>
                <a:latin typeface="Arial"/>
                <a:cs typeface="Arial"/>
              </a:rPr>
              <a:t>ÉLE</a:t>
            </a:r>
            <a:r>
              <a:rPr b="1" spc="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b="1" dirty="0">
                <a:solidFill>
                  <a:srgbClr val="FFFFFF"/>
                </a:solidFill>
                <a:latin typeface="Arial"/>
                <a:cs typeface="Arial"/>
              </a:rPr>
              <a:t>MÓD</a:t>
            </a:r>
            <a:endParaRPr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64426" y="2924176"/>
            <a:ext cx="2268855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11454" marR="202565" indent="33020"/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Z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O</a:t>
            </a:r>
            <a:r>
              <a:rPr sz="1400" b="1" spc="-10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T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KU</a:t>
            </a:r>
            <a:r>
              <a:rPr sz="1400" b="1" spc="-114" dirty="0">
                <a:latin typeface="Arial"/>
                <a:cs typeface="Arial"/>
              </a:rPr>
              <a:t>L</a:t>
            </a:r>
            <a:r>
              <a:rPr sz="1400" b="1" spc="-10" dirty="0">
                <a:latin typeface="Arial"/>
                <a:cs typeface="Arial"/>
              </a:rPr>
              <a:t>TÚR</a:t>
            </a:r>
            <a:r>
              <a:rPr sz="1400" b="1" dirty="0">
                <a:latin typeface="Arial"/>
                <a:cs typeface="Arial"/>
              </a:rPr>
              <a:t>A S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O</a:t>
            </a:r>
            <a:r>
              <a:rPr sz="1400" b="1" spc="-10" dirty="0">
                <a:latin typeface="Arial"/>
                <a:cs typeface="Arial"/>
              </a:rPr>
              <a:t>KÁ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-10" dirty="0">
                <a:latin typeface="Arial"/>
                <a:cs typeface="Arial"/>
              </a:rPr>
              <a:t>ND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35188" y="2924176"/>
            <a:ext cx="1800225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98475" marR="303530" indent="-190500"/>
            <a:r>
              <a:rPr sz="1400" b="1" spc="-10" dirty="0">
                <a:latin typeface="Arial"/>
                <a:cs typeface="Arial"/>
              </a:rPr>
              <a:t>TÁR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D</a:t>
            </a:r>
            <a:r>
              <a:rPr sz="1400" b="1" spc="-20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dirty="0">
                <a:latin typeface="Arial"/>
                <a:cs typeface="Arial"/>
              </a:rPr>
              <a:t>I </a:t>
            </a:r>
            <a:r>
              <a:rPr sz="1400" b="1" spc="-10" dirty="0">
                <a:latin typeface="Arial"/>
                <a:cs typeface="Arial"/>
              </a:rPr>
              <a:t>H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-14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Y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ET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11676" y="1844676"/>
            <a:ext cx="2447925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1450" marR="163830" indent="709930"/>
            <a:r>
              <a:rPr sz="1400" b="1" dirty="0">
                <a:latin typeface="Arial"/>
                <a:cs typeface="Arial"/>
              </a:rPr>
              <a:t>EGYÉ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I S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dirty="0">
                <a:latin typeface="Arial"/>
                <a:cs typeface="Arial"/>
              </a:rPr>
              <a:t>É</a:t>
            </a:r>
            <a:r>
              <a:rPr sz="1400" b="1" spc="-14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YISÉGJEGEYEK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32175" y="4149726"/>
            <a:ext cx="1440180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79400" marR="176530" indent="-96520"/>
            <a:r>
              <a:rPr sz="1400" b="1" spc="-10" dirty="0">
                <a:latin typeface="Arial"/>
                <a:cs typeface="Arial"/>
              </a:rPr>
              <a:t>Á</a:t>
            </a:r>
            <a:r>
              <a:rPr sz="1400" b="1" spc="-114" dirty="0">
                <a:latin typeface="Arial"/>
                <a:cs typeface="Arial"/>
              </a:rPr>
              <a:t>LT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LÁN</a:t>
            </a:r>
            <a:r>
              <a:rPr sz="1400" b="1" dirty="0">
                <a:latin typeface="Arial"/>
                <a:cs typeface="Arial"/>
              </a:rPr>
              <a:t>OS É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-10" dirty="0">
                <a:latin typeface="Arial"/>
                <a:cs typeface="Arial"/>
              </a:rPr>
              <a:t>T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dirty="0">
                <a:latin typeface="Arial"/>
                <a:cs typeface="Arial"/>
              </a:rPr>
              <a:t>ÓD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96000" y="4149726"/>
            <a:ext cx="2736850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29870" marR="219710" indent="393065"/>
            <a:r>
              <a:rPr sz="1400" b="1" dirty="0">
                <a:latin typeface="Arial"/>
                <a:cs typeface="Arial"/>
              </a:rPr>
              <a:t>EGÉS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SÉGGGEL K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PC</a:t>
            </a:r>
            <a:r>
              <a:rPr sz="1400" b="1" spc="-5" dirty="0">
                <a:latin typeface="Arial"/>
                <a:cs typeface="Arial"/>
              </a:rPr>
              <a:t>S</a:t>
            </a:r>
            <a:r>
              <a:rPr sz="1400" b="1" dirty="0">
                <a:latin typeface="Arial"/>
                <a:cs typeface="Arial"/>
              </a:rPr>
              <a:t>O</a:t>
            </a:r>
            <a:r>
              <a:rPr sz="1400" b="1" spc="5" dirty="0">
                <a:latin typeface="Arial"/>
                <a:cs typeface="Arial"/>
              </a:rPr>
              <a:t>L</a:t>
            </a:r>
            <a:r>
              <a:rPr sz="1400" b="1" spc="-130" dirty="0">
                <a:latin typeface="Arial"/>
                <a:cs typeface="Arial"/>
              </a:rPr>
              <a:t>A</a:t>
            </a:r>
            <a:r>
              <a:rPr sz="1400" b="1" spc="-30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OS</a:t>
            </a:r>
            <a:r>
              <a:rPr sz="1400" b="1" spc="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É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E</a:t>
            </a:r>
            <a:r>
              <a:rPr sz="1400" b="1" spc="-10" dirty="0">
                <a:latin typeface="Arial"/>
                <a:cs typeface="Arial"/>
              </a:rPr>
              <a:t>T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dirty="0">
                <a:latin typeface="Arial"/>
                <a:cs typeface="Arial"/>
              </a:rPr>
              <a:t>ÓD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11675" y="5445126"/>
            <a:ext cx="2735580" cy="430887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00" b="1" spc="-10" dirty="0">
                <a:latin typeface="Arial"/>
                <a:cs typeface="Arial"/>
              </a:rPr>
              <a:t>K</a:t>
            </a:r>
            <a:r>
              <a:rPr sz="1400" b="1" dirty="0">
                <a:latin typeface="Arial"/>
                <a:cs typeface="Arial"/>
              </a:rPr>
              <a:t>O</a:t>
            </a:r>
            <a:r>
              <a:rPr sz="1400" b="1" spc="-10" dirty="0">
                <a:latin typeface="Arial"/>
                <a:cs typeface="Arial"/>
              </a:rPr>
              <a:t>CKÁZ</a:t>
            </a:r>
            <a:r>
              <a:rPr sz="1400" b="1" spc="-155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45" dirty="0">
                <a:latin typeface="Arial"/>
                <a:cs typeface="Arial"/>
              </a:rPr>
              <a:t> 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G</a:t>
            </a:r>
            <a:r>
              <a:rPr sz="1400" b="1" spc="-155" dirty="0">
                <a:latin typeface="Arial"/>
                <a:cs typeface="Arial"/>
              </a:rPr>
              <a:t>A</a:t>
            </a:r>
            <a:r>
              <a:rPr sz="1400" b="1" spc="-105" dirty="0">
                <a:latin typeface="Arial"/>
                <a:cs typeface="Arial"/>
              </a:rPr>
              <a:t>T</a:t>
            </a:r>
            <a:r>
              <a:rPr sz="1400" b="1" spc="-10" dirty="0">
                <a:latin typeface="Arial"/>
                <a:cs typeface="Arial"/>
              </a:rPr>
              <a:t>ARTÁ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=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b="1" dirty="0">
                <a:latin typeface="Arial"/>
                <a:cs typeface="Arial"/>
              </a:rPr>
              <a:t>ma</a:t>
            </a:r>
            <a:r>
              <a:rPr sz="1400" b="1" spc="-10" dirty="0">
                <a:latin typeface="Arial"/>
                <a:cs typeface="Arial"/>
              </a:rPr>
              <a:t>g</a:t>
            </a:r>
            <a:r>
              <a:rPr sz="1400" b="1" dirty="0">
                <a:latin typeface="Arial"/>
                <a:cs typeface="Arial"/>
              </a:rPr>
              <a:t>atartási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rizik</a:t>
            </a:r>
            <a:r>
              <a:rPr sz="1400" b="1" spc="-10" dirty="0">
                <a:latin typeface="Arial"/>
                <a:cs typeface="Arial"/>
              </a:rPr>
              <a:t>ó</a:t>
            </a:r>
            <a:r>
              <a:rPr sz="1400" b="1" dirty="0">
                <a:latin typeface="Arial"/>
                <a:cs typeface="Arial"/>
              </a:rPr>
              <a:t>té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spc="-50" dirty="0">
                <a:latin typeface="Arial"/>
                <a:cs typeface="Arial"/>
              </a:rPr>
              <a:t>y</a:t>
            </a:r>
            <a:r>
              <a:rPr sz="1400" b="1" dirty="0">
                <a:latin typeface="Arial"/>
                <a:cs typeface="Arial"/>
              </a:rPr>
              <a:t>ez</a:t>
            </a:r>
            <a:r>
              <a:rPr sz="1400" b="1" spc="-10" dirty="0">
                <a:latin typeface="Arial"/>
                <a:cs typeface="Arial"/>
              </a:rPr>
              <a:t>ő</a:t>
            </a:r>
            <a:r>
              <a:rPr sz="1400" b="1" dirty="0">
                <a:latin typeface="Arial"/>
                <a:cs typeface="Arial"/>
              </a:rPr>
              <a:t>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51827" y="5300663"/>
            <a:ext cx="2592705" cy="646331"/>
          </a:xfrm>
          <a:prstGeom prst="rect">
            <a:avLst/>
          </a:prstGeom>
          <a:solidFill>
            <a:srgbClr val="EBF0F5"/>
          </a:solidFill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6839" marR="109220" indent="1270" algn="ctr"/>
            <a:r>
              <a:rPr sz="1400" b="1" dirty="0">
                <a:latin typeface="Arial"/>
                <a:cs typeface="Arial"/>
              </a:rPr>
              <a:t>P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EVE</a:t>
            </a:r>
            <a:r>
              <a:rPr sz="1400" b="1" spc="-10" dirty="0">
                <a:latin typeface="Arial"/>
                <a:cs typeface="Arial"/>
              </a:rPr>
              <a:t>NT</a:t>
            </a:r>
            <a:r>
              <a:rPr sz="1400" b="1" dirty="0">
                <a:latin typeface="Arial"/>
                <a:cs typeface="Arial"/>
              </a:rPr>
              <a:t>ÍV EGÉS</a:t>
            </a: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É</a:t>
            </a:r>
            <a:r>
              <a:rPr sz="1400" b="1" spc="-10" dirty="0">
                <a:latin typeface="Arial"/>
                <a:cs typeface="Arial"/>
              </a:rPr>
              <a:t>F</a:t>
            </a: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spc="5" dirty="0">
                <a:latin typeface="Arial"/>
                <a:cs typeface="Arial"/>
              </a:rPr>
              <a:t>G</a:t>
            </a:r>
            <a:r>
              <a:rPr sz="1400" b="1" spc="-130" dirty="0">
                <a:latin typeface="Arial"/>
                <a:cs typeface="Arial"/>
              </a:rPr>
              <a:t>A</a:t>
            </a:r>
            <a:r>
              <a:rPr sz="1400" b="1" spc="-105" dirty="0">
                <a:latin typeface="Arial"/>
                <a:cs typeface="Arial"/>
              </a:rPr>
              <a:t>T</a:t>
            </a:r>
            <a:r>
              <a:rPr sz="1400" b="1" spc="-10" dirty="0">
                <a:latin typeface="Arial"/>
                <a:cs typeface="Arial"/>
              </a:rPr>
              <a:t>ARTÁ</a:t>
            </a:r>
            <a:r>
              <a:rPr sz="1400" b="1" dirty="0">
                <a:latin typeface="Arial"/>
                <a:cs typeface="Arial"/>
              </a:rPr>
              <a:t>S</a:t>
            </a:r>
            <a:r>
              <a:rPr sz="1400" b="1" spc="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=</a:t>
            </a:r>
            <a:endParaRPr sz="1400">
              <a:latin typeface="Arial"/>
              <a:cs typeface="Arial"/>
            </a:endParaRPr>
          </a:p>
          <a:p>
            <a:pPr marL="635" algn="ctr"/>
            <a:r>
              <a:rPr sz="1400" b="1" dirty="0">
                <a:latin typeface="Arial"/>
                <a:cs typeface="Arial"/>
              </a:rPr>
              <a:t>ma</a:t>
            </a:r>
            <a:r>
              <a:rPr sz="1400" b="1" spc="-10" dirty="0">
                <a:latin typeface="Arial"/>
                <a:cs typeface="Arial"/>
              </a:rPr>
              <a:t>g</a:t>
            </a:r>
            <a:r>
              <a:rPr sz="1400" b="1" dirty="0">
                <a:latin typeface="Arial"/>
                <a:cs typeface="Arial"/>
              </a:rPr>
              <a:t>atartási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pu</a:t>
            </a:r>
            <a:r>
              <a:rPr sz="1400" b="1" dirty="0">
                <a:latin typeface="Arial"/>
                <a:cs typeface="Arial"/>
              </a:rPr>
              <a:t>fferté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spc="-50" dirty="0">
                <a:latin typeface="Arial"/>
                <a:cs typeface="Arial"/>
              </a:rPr>
              <a:t>y</a:t>
            </a:r>
            <a:r>
              <a:rPr sz="1400" b="1" dirty="0">
                <a:latin typeface="Arial"/>
                <a:cs typeface="Arial"/>
              </a:rPr>
              <a:t>ez</a:t>
            </a:r>
            <a:r>
              <a:rPr sz="1400" b="1" spc="-10" dirty="0">
                <a:latin typeface="Arial"/>
                <a:cs typeface="Arial"/>
              </a:rPr>
              <a:t>ő</a:t>
            </a:r>
            <a:r>
              <a:rPr sz="1400" b="1" dirty="0">
                <a:latin typeface="Arial"/>
                <a:cs typeface="Arial"/>
              </a:rPr>
              <a:t>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24273" y="3170174"/>
            <a:ext cx="647700" cy="85725"/>
          </a:xfrm>
          <a:custGeom>
            <a:avLst/>
            <a:gdLst/>
            <a:ahLst/>
            <a:cxnLst/>
            <a:rect l="l" t="t" r="r" b="b"/>
            <a:pathLst>
              <a:path w="647700" h="85725">
                <a:moveTo>
                  <a:pt x="561975" y="0"/>
                </a:moveTo>
                <a:lnTo>
                  <a:pt x="561975" y="85725"/>
                </a:lnTo>
                <a:lnTo>
                  <a:pt x="619209" y="57150"/>
                </a:lnTo>
                <a:lnTo>
                  <a:pt x="576326" y="57150"/>
                </a:lnTo>
                <a:lnTo>
                  <a:pt x="576326" y="28575"/>
                </a:lnTo>
                <a:lnTo>
                  <a:pt x="619040" y="28575"/>
                </a:lnTo>
                <a:lnTo>
                  <a:pt x="561975" y="0"/>
                </a:lnTo>
                <a:close/>
              </a:path>
              <a:path w="647700" h="85725">
                <a:moveTo>
                  <a:pt x="561975" y="28575"/>
                </a:moveTo>
                <a:lnTo>
                  <a:pt x="0" y="28575"/>
                </a:lnTo>
                <a:lnTo>
                  <a:pt x="0" y="57150"/>
                </a:lnTo>
                <a:lnTo>
                  <a:pt x="561975" y="57150"/>
                </a:lnTo>
                <a:lnTo>
                  <a:pt x="561975" y="28575"/>
                </a:lnTo>
                <a:close/>
              </a:path>
              <a:path w="647700" h="85725">
                <a:moveTo>
                  <a:pt x="619040" y="28575"/>
                </a:moveTo>
                <a:lnTo>
                  <a:pt x="576326" y="28575"/>
                </a:lnTo>
                <a:lnTo>
                  <a:pt x="576326" y="57150"/>
                </a:lnTo>
                <a:lnTo>
                  <a:pt x="619209" y="57150"/>
                </a:lnTo>
                <a:lnTo>
                  <a:pt x="647700" y="42925"/>
                </a:lnTo>
                <a:lnTo>
                  <a:pt x="619040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92776" y="2492375"/>
            <a:ext cx="85725" cy="360680"/>
          </a:xfrm>
          <a:custGeom>
            <a:avLst/>
            <a:gdLst/>
            <a:ahLst/>
            <a:cxnLst/>
            <a:rect l="l" t="t" r="r" b="b"/>
            <a:pathLst>
              <a:path w="85725" h="360680">
                <a:moveTo>
                  <a:pt x="28575" y="274574"/>
                </a:moveTo>
                <a:lnTo>
                  <a:pt x="0" y="274574"/>
                </a:lnTo>
                <a:lnTo>
                  <a:pt x="42925" y="360299"/>
                </a:lnTo>
                <a:lnTo>
                  <a:pt x="78560" y="288925"/>
                </a:lnTo>
                <a:lnTo>
                  <a:pt x="28575" y="288925"/>
                </a:lnTo>
                <a:lnTo>
                  <a:pt x="28575" y="274574"/>
                </a:lnTo>
                <a:close/>
              </a:path>
              <a:path w="85725" h="360680">
                <a:moveTo>
                  <a:pt x="57150" y="0"/>
                </a:moveTo>
                <a:lnTo>
                  <a:pt x="28575" y="0"/>
                </a:lnTo>
                <a:lnTo>
                  <a:pt x="28575" y="288925"/>
                </a:lnTo>
                <a:lnTo>
                  <a:pt x="57150" y="288925"/>
                </a:lnTo>
                <a:lnTo>
                  <a:pt x="57150" y="0"/>
                </a:lnTo>
                <a:close/>
              </a:path>
              <a:path w="85725" h="360680">
                <a:moveTo>
                  <a:pt x="85725" y="274574"/>
                </a:moveTo>
                <a:lnTo>
                  <a:pt x="57150" y="274574"/>
                </a:lnTo>
                <a:lnTo>
                  <a:pt x="57150" y="288925"/>
                </a:lnTo>
                <a:lnTo>
                  <a:pt x="78560" y="288925"/>
                </a:lnTo>
                <a:lnTo>
                  <a:pt x="85725" y="2745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672326" y="3170174"/>
            <a:ext cx="576580" cy="85725"/>
          </a:xfrm>
          <a:custGeom>
            <a:avLst/>
            <a:gdLst/>
            <a:ahLst/>
            <a:cxnLst/>
            <a:rect l="l" t="t" r="r" b="b"/>
            <a:pathLst>
              <a:path w="576579" h="85725">
                <a:moveTo>
                  <a:pt x="85725" y="0"/>
                </a:moveTo>
                <a:lnTo>
                  <a:pt x="0" y="42925"/>
                </a:lnTo>
                <a:lnTo>
                  <a:pt x="85725" y="85725"/>
                </a:lnTo>
                <a:lnTo>
                  <a:pt x="85725" y="57150"/>
                </a:lnTo>
                <a:lnTo>
                  <a:pt x="71374" y="57150"/>
                </a:lnTo>
                <a:lnTo>
                  <a:pt x="71374" y="28575"/>
                </a:lnTo>
                <a:lnTo>
                  <a:pt x="85725" y="28575"/>
                </a:lnTo>
                <a:lnTo>
                  <a:pt x="85725" y="0"/>
                </a:lnTo>
                <a:close/>
              </a:path>
              <a:path w="576579" h="85725">
                <a:moveTo>
                  <a:pt x="85725" y="28575"/>
                </a:moveTo>
                <a:lnTo>
                  <a:pt x="71374" y="28575"/>
                </a:lnTo>
                <a:lnTo>
                  <a:pt x="71374" y="57150"/>
                </a:lnTo>
                <a:lnTo>
                  <a:pt x="85725" y="57150"/>
                </a:lnTo>
                <a:lnTo>
                  <a:pt x="85725" y="28575"/>
                </a:lnTo>
                <a:close/>
              </a:path>
              <a:path w="576579" h="85725">
                <a:moveTo>
                  <a:pt x="576199" y="28575"/>
                </a:moveTo>
                <a:lnTo>
                  <a:pt x="85725" y="28575"/>
                </a:lnTo>
                <a:lnTo>
                  <a:pt x="85725" y="57150"/>
                </a:lnTo>
                <a:lnTo>
                  <a:pt x="576199" y="57150"/>
                </a:lnTo>
                <a:lnTo>
                  <a:pt x="576199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088001" y="4322699"/>
            <a:ext cx="863600" cy="85725"/>
          </a:xfrm>
          <a:custGeom>
            <a:avLst/>
            <a:gdLst/>
            <a:ahLst/>
            <a:cxnLst/>
            <a:rect l="l" t="t" r="r" b="b"/>
            <a:pathLst>
              <a:path w="863600" h="85725">
                <a:moveTo>
                  <a:pt x="85725" y="0"/>
                </a:moveTo>
                <a:lnTo>
                  <a:pt x="0" y="42925"/>
                </a:lnTo>
                <a:lnTo>
                  <a:pt x="85725" y="85725"/>
                </a:lnTo>
                <a:lnTo>
                  <a:pt x="85725" y="57150"/>
                </a:lnTo>
                <a:lnTo>
                  <a:pt x="71374" y="57150"/>
                </a:lnTo>
                <a:lnTo>
                  <a:pt x="71374" y="28575"/>
                </a:lnTo>
                <a:lnTo>
                  <a:pt x="85725" y="28575"/>
                </a:lnTo>
                <a:lnTo>
                  <a:pt x="85725" y="0"/>
                </a:lnTo>
                <a:close/>
              </a:path>
              <a:path w="863600" h="85725">
                <a:moveTo>
                  <a:pt x="777748" y="0"/>
                </a:moveTo>
                <a:lnTo>
                  <a:pt x="777748" y="85725"/>
                </a:lnTo>
                <a:lnTo>
                  <a:pt x="834982" y="57150"/>
                </a:lnTo>
                <a:lnTo>
                  <a:pt x="792099" y="57150"/>
                </a:lnTo>
                <a:lnTo>
                  <a:pt x="792099" y="28575"/>
                </a:lnTo>
                <a:lnTo>
                  <a:pt x="834813" y="28575"/>
                </a:lnTo>
                <a:lnTo>
                  <a:pt x="777748" y="0"/>
                </a:lnTo>
                <a:close/>
              </a:path>
              <a:path w="863600" h="85725">
                <a:moveTo>
                  <a:pt x="85725" y="28575"/>
                </a:moveTo>
                <a:lnTo>
                  <a:pt x="71374" y="28575"/>
                </a:lnTo>
                <a:lnTo>
                  <a:pt x="71374" y="57150"/>
                </a:lnTo>
                <a:lnTo>
                  <a:pt x="85725" y="57150"/>
                </a:lnTo>
                <a:lnTo>
                  <a:pt x="85725" y="28575"/>
                </a:lnTo>
                <a:close/>
              </a:path>
              <a:path w="863600" h="85725">
                <a:moveTo>
                  <a:pt x="777748" y="28575"/>
                </a:moveTo>
                <a:lnTo>
                  <a:pt x="85725" y="28575"/>
                </a:lnTo>
                <a:lnTo>
                  <a:pt x="85725" y="57150"/>
                </a:lnTo>
                <a:lnTo>
                  <a:pt x="777748" y="57150"/>
                </a:lnTo>
                <a:lnTo>
                  <a:pt x="777748" y="28575"/>
                </a:lnTo>
                <a:close/>
              </a:path>
              <a:path w="863600" h="85725">
                <a:moveTo>
                  <a:pt x="834813" y="28575"/>
                </a:moveTo>
                <a:lnTo>
                  <a:pt x="792099" y="28575"/>
                </a:lnTo>
                <a:lnTo>
                  <a:pt x="792099" y="57150"/>
                </a:lnTo>
                <a:lnTo>
                  <a:pt x="834982" y="57150"/>
                </a:lnTo>
                <a:lnTo>
                  <a:pt x="863473" y="42925"/>
                </a:lnTo>
                <a:lnTo>
                  <a:pt x="834813" y="285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511676" y="3487929"/>
            <a:ext cx="799465" cy="446405"/>
          </a:xfrm>
          <a:custGeom>
            <a:avLst/>
            <a:gdLst/>
            <a:ahLst/>
            <a:cxnLst/>
            <a:rect l="l" t="t" r="r" b="b"/>
            <a:pathLst>
              <a:path w="799464" h="446404">
                <a:moveTo>
                  <a:pt x="54610" y="367157"/>
                </a:moveTo>
                <a:lnTo>
                  <a:pt x="0" y="445897"/>
                </a:lnTo>
                <a:lnTo>
                  <a:pt x="95757" y="442341"/>
                </a:lnTo>
                <a:lnTo>
                  <a:pt x="85818" y="424180"/>
                </a:lnTo>
                <a:lnTo>
                  <a:pt x="69468" y="424180"/>
                </a:lnTo>
                <a:lnTo>
                  <a:pt x="55752" y="399034"/>
                </a:lnTo>
                <a:lnTo>
                  <a:pt x="68300" y="392171"/>
                </a:lnTo>
                <a:lnTo>
                  <a:pt x="54610" y="367157"/>
                </a:lnTo>
                <a:close/>
              </a:path>
              <a:path w="799464" h="446404">
                <a:moveTo>
                  <a:pt x="68300" y="392171"/>
                </a:moveTo>
                <a:lnTo>
                  <a:pt x="55752" y="399034"/>
                </a:lnTo>
                <a:lnTo>
                  <a:pt x="69468" y="424180"/>
                </a:lnTo>
                <a:lnTo>
                  <a:pt x="82051" y="417296"/>
                </a:lnTo>
                <a:lnTo>
                  <a:pt x="68300" y="392171"/>
                </a:lnTo>
                <a:close/>
              </a:path>
              <a:path w="799464" h="446404">
                <a:moveTo>
                  <a:pt x="82051" y="417296"/>
                </a:moveTo>
                <a:lnTo>
                  <a:pt x="69468" y="424180"/>
                </a:lnTo>
                <a:lnTo>
                  <a:pt x="85818" y="424180"/>
                </a:lnTo>
                <a:lnTo>
                  <a:pt x="82051" y="417296"/>
                </a:lnTo>
                <a:close/>
              </a:path>
              <a:path w="799464" h="446404">
                <a:moveTo>
                  <a:pt x="785367" y="0"/>
                </a:moveTo>
                <a:lnTo>
                  <a:pt x="68300" y="392171"/>
                </a:lnTo>
                <a:lnTo>
                  <a:pt x="82051" y="417296"/>
                </a:lnTo>
                <a:lnTo>
                  <a:pt x="799084" y="25019"/>
                </a:lnTo>
                <a:lnTo>
                  <a:pt x="7853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71336" y="3489198"/>
            <a:ext cx="656590" cy="516255"/>
          </a:xfrm>
          <a:custGeom>
            <a:avLst/>
            <a:gdLst/>
            <a:ahLst/>
            <a:cxnLst/>
            <a:rect l="l" t="t" r="r" b="b"/>
            <a:pathLst>
              <a:path w="656589" h="516254">
                <a:moveTo>
                  <a:pt x="580078" y="474606"/>
                </a:moveTo>
                <a:lnTo>
                  <a:pt x="562483" y="497204"/>
                </a:lnTo>
                <a:lnTo>
                  <a:pt x="656463" y="516000"/>
                </a:lnTo>
                <a:lnTo>
                  <a:pt x="640886" y="483362"/>
                </a:lnTo>
                <a:lnTo>
                  <a:pt x="591312" y="483362"/>
                </a:lnTo>
                <a:lnTo>
                  <a:pt x="580078" y="474606"/>
                </a:lnTo>
                <a:close/>
              </a:path>
              <a:path w="656589" h="516254">
                <a:moveTo>
                  <a:pt x="597589" y="452115"/>
                </a:moveTo>
                <a:lnTo>
                  <a:pt x="580078" y="474606"/>
                </a:lnTo>
                <a:lnTo>
                  <a:pt x="591312" y="483362"/>
                </a:lnTo>
                <a:lnTo>
                  <a:pt x="608838" y="460882"/>
                </a:lnTo>
                <a:lnTo>
                  <a:pt x="597589" y="452115"/>
                </a:lnTo>
                <a:close/>
              </a:path>
              <a:path w="656589" h="516254">
                <a:moveTo>
                  <a:pt x="615188" y="429513"/>
                </a:moveTo>
                <a:lnTo>
                  <a:pt x="597589" y="452115"/>
                </a:lnTo>
                <a:lnTo>
                  <a:pt x="608838" y="460882"/>
                </a:lnTo>
                <a:lnTo>
                  <a:pt x="591312" y="483362"/>
                </a:lnTo>
                <a:lnTo>
                  <a:pt x="640886" y="483362"/>
                </a:lnTo>
                <a:lnTo>
                  <a:pt x="615188" y="429513"/>
                </a:lnTo>
                <a:close/>
              </a:path>
              <a:path w="656589" h="516254">
                <a:moveTo>
                  <a:pt x="17525" y="0"/>
                </a:moveTo>
                <a:lnTo>
                  <a:pt x="0" y="22478"/>
                </a:lnTo>
                <a:lnTo>
                  <a:pt x="580078" y="474606"/>
                </a:lnTo>
                <a:lnTo>
                  <a:pt x="597589" y="452115"/>
                </a:lnTo>
                <a:lnTo>
                  <a:pt x="175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11901" y="4788154"/>
            <a:ext cx="442595" cy="512445"/>
          </a:xfrm>
          <a:custGeom>
            <a:avLst/>
            <a:gdLst/>
            <a:ahLst/>
            <a:cxnLst/>
            <a:rect l="l" t="t" r="r" b="b"/>
            <a:pathLst>
              <a:path w="442595" h="512445">
                <a:moveTo>
                  <a:pt x="23240" y="419481"/>
                </a:moveTo>
                <a:lnTo>
                  <a:pt x="0" y="512445"/>
                </a:lnTo>
                <a:lnTo>
                  <a:pt x="88391" y="475361"/>
                </a:lnTo>
                <a:lnTo>
                  <a:pt x="79359" y="467614"/>
                </a:lnTo>
                <a:lnTo>
                  <a:pt x="57403" y="467614"/>
                </a:lnTo>
                <a:lnTo>
                  <a:pt x="35687" y="448945"/>
                </a:lnTo>
                <a:lnTo>
                  <a:pt x="44975" y="438122"/>
                </a:lnTo>
                <a:lnTo>
                  <a:pt x="23240" y="419481"/>
                </a:lnTo>
                <a:close/>
              </a:path>
              <a:path w="442595" h="512445">
                <a:moveTo>
                  <a:pt x="44975" y="438122"/>
                </a:moveTo>
                <a:lnTo>
                  <a:pt x="35687" y="448945"/>
                </a:lnTo>
                <a:lnTo>
                  <a:pt x="57403" y="467614"/>
                </a:lnTo>
                <a:lnTo>
                  <a:pt x="66710" y="456764"/>
                </a:lnTo>
                <a:lnTo>
                  <a:pt x="44975" y="438122"/>
                </a:lnTo>
                <a:close/>
              </a:path>
              <a:path w="442595" h="512445">
                <a:moveTo>
                  <a:pt x="66710" y="456764"/>
                </a:moveTo>
                <a:lnTo>
                  <a:pt x="57403" y="467614"/>
                </a:lnTo>
                <a:lnTo>
                  <a:pt x="79359" y="467614"/>
                </a:lnTo>
                <a:lnTo>
                  <a:pt x="66710" y="456764"/>
                </a:lnTo>
                <a:close/>
              </a:path>
              <a:path w="442595" h="512445">
                <a:moveTo>
                  <a:pt x="421004" y="0"/>
                </a:moveTo>
                <a:lnTo>
                  <a:pt x="44975" y="438122"/>
                </a:lnTo>
                <a:lnTo>
                  <a:pt x="66710" y="456764"/>
                </a:lnTo>
                <a:lnTo>
                  <a:pt x="442595" y="18542"/>
                </a:lnTo>
                <a:lnTo>
                  <a:pt x="4210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43444" y="4785740"/>
            <a:ext cx="513080" cy="372110"/>
          </a:xfrm>
          <a:custGeom>
            <a:avLst/>
            <a:gdLst/>
            <a:ahLst/>
            <a:cxnLst/>
            <a:rect l="l" t="t" r="r" b="b"/>
            <a:pathLst>
              <a:path w="513079" h="372110">
                <a:moveTo>
                  <a:pt x="435070" y="333867"/>
                </a:moveTo>
                <a:lnTo>
                  <a:pt x="418464" y="357123"/>
                </a:lnTo>
                <a:lnTo>
                  <a:pt x="513079" y="371982"/>
                </a:lnTo>
                <a:lnTo>
                  <a:pt x="497261" y="342137"/>
                </a:lnTo>
                <a:lnTo>
                  <a:pt x="446658" y="342137"/>
                </a:lnTo>
                <a:lnTo>
                  <a:pt x="435070" y="333867"/>
                </a:lnTo>
                <a:close/>
              </a:path>
              <a:path w="513079" h="372110">
                <a:moveTo>
                  <a:pt x="451681" y="310604"/>
                </a:moveTo>
                <a:lnTo>
                  <a:pt x="435070" y="333867"/>
                </a:lnTo>
                <a:lnTo>
                  <a:pt x="446658" y="342137"/>
                </a:lnTo>
                <a:lnTo>
                  <a:pt x="463296" y="318896"/>
                </a:lnTo>
                <a:lnTo>
                  <a:pt x="451681" y="310604"/>
                </a:lnTo>
                <a:close/>
              </a:path>
              <a:path w="513079" h="372110">
                <a:moveTo>
                  <a:pt x="468249" y="287400"/>
                </a:moveTo>
                <a:lnTo>
                  <a:pt x="451681" y="310604"/>
                </a:lnTo>
                <a:lnTo>
                  <a:pt x="463296" y="318896"/>
                </a:lnTo>
                <a:lnTo>
                  <a:pt x="446658" y="342137"/>
                </a:lnTo>
                <a:lnTo>
                  <a:pt x="497261" y="342137"/>
                </a:lnTo>
                <a:lnTo>
                  <a:pt x="468249" y="287400"/>
                </a:lnTo>
                <a:close/>
              </a:path>
              <a:path w="513079" h="372110">
                <a:moveTo>
                  <a:pt x="16636" y="0"/>
                </a:moveTo>
                <a:lnTo>
                  <a:pt x="0" y="23367"/>
                </a:lnTo>
                <a:lnTo>
                  <a:pt x="435070" y="333867"/>
                </a:lnTo>
                <a:lnTo>
                  <a:pt x="451681" y="310604"/>
                </a:lnTo>
                <a:lnTo>
                  <a:pt x="166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3561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25150" cy="1325563"/>
          </a:xfrm>
        </p:spPr>
        <p:txBody>
          <a:bodyPr>
            <a:normAutofit/>
          </a:bodyPr>
          <a:lstStyle/>
          <a:p>
            <a:pPr marL="12700">
              <a:lnSpc>
                <a:spcPct val="150000"/>
              </a:lnSpc>
            </a:pPr>
            <a:r>
              <a:rPr lang="en-GB" sz="32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sz="3200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</a:t>
            </a:r>
            <a:r>
              <a:rPr lang="en-GB" sz="32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égfejleszté</a:t>
            </a:r>
            <a:r>
              <a:rPr lang="en-GB" sz="3200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GB" sz="3200" spc="9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tevé</a:t>
            </a:r>
            <a:r>
              <a:rPr lang="en-GB" sz="3200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32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enység</a:t>
            </a:r>
            <a:r>
              <a:rPr lang="en-GB" sz="3200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3200" spc="7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fő</a:t>
            </a:r>
            <a:r>
              <a:rPr lang="hu-H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cselek</a:t>
            </a:r>
            <a:r>
              <a:rPr lang="en-GB" sz="3200" spc="-3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ési</a:t>
            </a:r>
            <a:r>
              <a:rPr lang="en-GB" sz="3200" spc="9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spc="-1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GB" sz="3200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32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ék</a:t>
            </a:r>
            <a:r>
              <a:rPr lang="en-GB" sz="3200" spc="-3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3200" spc="-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nysége</a:t>
            </a:r>
            <a:endParaRPr lang="en-GB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46418"/>
          </a:xfrm>
        </p:spPr>
        <p:txBody>
          <a:bodyPr/>
          <a:lstStyle/>
          <a:p>
            <a:pPr marL="622300" marR="952500" indent="-609600" algn="just">
              <a:tabLst>
                <a:tab pos="622935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Egészséget</a:t>
            </a:r>
            <a:r>
              <a:rPr lang="en-GB" spc="7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szolgáló</a:t>
            </a:r>
            <a:r>
              <a:rPr lang="en-GB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közpolitika</a:t>
            </a:r>
            <a:r>
              <a:rPr lang="en-GB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Cél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egé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zsé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ztás</a:t>
            </a:r>
            <a:r>
              <a:rPr lang="en-GB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ljék</a:t>
            </a:r>
            <a:r>
              <a:rPr lang="en-GB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könn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ebb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ztás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22300" marR="5080" indent="-609600">
              <a:lnSpc>
                <a:spcPts val="2590"/>
              </a:lnSpc>
              <a:spcBef>
                <a:spcPts val="615"/>
              </a:spcBef>
              <a:tabLst>
                <a:tab pos="622935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Kedvező</a:t>
            </a:r>
            <a:r>
              <a:rPr lang="en-GB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környezet</a:t>
            </a:r>
            <a:r>
              <a:rPr lang="en-GB" spc="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kialakítása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természetes</a:t>
            </a:r>
            <a:r>
              <a:rPr lang="en-GB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tersé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nyezet</a:t>
            </a:r>
            <a:r>
              <a:rPr lang="en-GB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édelme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22300" indent="-609600">
              <a:lnSpc>
                <a:spcPct val="100000"/>
              </a:lnSpc>
              <a:spcBef>
                <a:spcPts val="250"/>
              </a:spcBef>
              <a:tabLst>
                <a:tab pos="622935" algn="l"/>
              </a:tabLst>
            </a:pP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Közösségi</a:t>
            </a:r>
            <a:r>
              <a:rPr lang="en-GB" spc="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tevékenységek</a:t>
            </a:r>
            <a:r>
              <a:rPr lang="en-GB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-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erősítése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marR="53340" indent="-609600">
              <a:lnSpc>
                <a:spcPts val="2590"/>
              </a:lnSpc>
              <a:spcBef>
                <a:spcPts val="615"/>
              </a:spcBef>
              <a:tabLst>
                <a:tab pos="622935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Egyéni</a:t>
            </a:r>
            <a:r>
              <a:rPr lang="en-GB" spc="7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képességek</a:t>
            </a:r>
            <a:r>
              <a:rPr lang="en-GB" spc="7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fejlesztése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életen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</a:t>
            </a:r>
            <a:r>
              <a:rPr lang="en-GB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tartó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lás</a:t>
            </a:r>
            <a:r>
              <a:rPr lang="en-GB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lehető</a:t>
            </a:r>
            <a:r>
              <a:rPr lang="en-GB" spc="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en-GB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tétele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22300" marR="685800" indent="-609600">
              <a:lnSpc>
                <a:spcPts val="2590"/>
              </a:lnSpc>
              <a:spcBef>
                <a:spcPts val="580"/>
              </a:spcBef>
              <a:tabLst>
                <a:tab pos="622935" algn="l"/>
              </a:tabLst>
            </a:pP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Eü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pc="7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ellátás</a:t>
            </a:r>
            <a:r>
              <a:rPr lang="en-GB" spc="8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átszervezése</a:t>
            </a:r>
            <a:r>
              <a:rPr lang="en-GB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kut</a:t>
            </a:r>
            <a:r>
              <a:rPr lang="en-GB" spc="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tás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zés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GB" spc="25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ább</a:t>
            </a:r>
            <a:r>
              <a:rPr lang="en-GB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épzés</a:t>
            </a:r>
            <a:r>
              <a:rPr lang="en-GB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területe</a:t>
            </a:r>
            <a:r>
              <a:rPr lang="en-GB" spc="2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2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Primer prevenció fogalma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  <a:defRPr/>
            </a:pPr>
            <a:r>
              <a:rPr lang="hu-H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Cél a betegség kialakulásának megakadályozása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kiváltó tényezők és rizikófaktorok figyelemmel kísérése, csökkentése vagy felszámolása (védőoltások, munkahelyi és élelmiszer-higiénés szabályok betartása, egészségfejlesztés)</a:t>
            </a:r>
          </a:p>
          <a:p>
            <a:pPr marL="609600" indent="-609600">
              <a:buFontTx/>
              <a:buAutoNum type="arabicPeriod"/>
              <a:defRPr/>
            </a:pPr>
            <a:r>
              <a:rPr lang="hu-H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magas rizikójú személyekre irányul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akik különösen nagy veszélynek vannak kitéve</a:t>
            </a:r>
          </a:p>
          <a:p>
            <a:pPr marL="609600" indent="-609600">
              <a:buFontTx/>
              <a:buAutoNum type="arabicPeriod"/>
              <a:defRPr/>
            </a:pPr>
            <a:r>
              <a:rPr lang="hu-H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irányulhat az egész lakosságra, hogy csökkentese annak átlagos rizikóját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433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solidFill>
                  <a:schemeClr val="bg1"/>
                </a:solidFill>
              </a:rPr>
              <a:t>Secunder</a:t>
            </a:r>
            <a:r>
              <a:rPr lang="hu-HU" dirty="0">
                <a:solidFill>
                  <a:schemeClr val="bg1"/>
                </a:solidFill>
              </a:rPr>
              <a:t> prevenció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390650"/>
            <a:ext cx="10515600" cy="5229225"/>
          </a:xfrm>
        </p:spPr>
        <p:txBody>
          <a:bodyPr>
            <a:normAutofit fontScale="62500" lnSpcReduction="20000"/>
          </a:bodyPr>
          <a:lstStyle/>
          <a:p>
            <a:pPr algn="just">
              <a:defRPr/>
            </a:pP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betegségek korai felismerése, még olyan stádiumban, amikor még nem váltanak ki tüneteket. </a:t>
            </a:r>
          </a:p>
          <a:p>
            <a:pPr algn="just">
              <a:defRPr/>
            </a:pPr>
            <a:endParaRPr lang="hu-HU" sz="3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betegségek korai felismerése a szűrővizsgálatok által lehetséges.</a:t>
            </a:r>
          </a:p>
          <a:p>
            <a:pPr algn="just">
              <a:defRPr/>
            </a:pPr>
            <a:endParaRPr lang="hu-HU" sz="3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defRPr/>
            </a:pP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Cél: A népességből kiválogatni azokat, akik valószínűleg betegek = A REJTETT MORBIDITÁS FELDERÍTÉSE</a:t>
            </a:r>
          </a:p>
          <a:p>
            <a:pPr>
              <a:lnSpc>
                <a:spcPct val="120000"/>
              </a:lnSpc>
              <a:buClr>
                <a:srgbClr val="008080"/>
              </a:buClr>
              <a:defRPr/>
            </a:pP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betegség korai szakaszában történő megállapítása és a betegek gyógykezelése.</a:t>
            </a:r>
          </a:p>
          <a:p>
            <a:pPr>
              <a:lnSpc>
                <a:spcPct val="120000"/>
              </a:lnSpc>
              <a:defRPr/>
            </a:pPr>
            <a:endParaRPr lang="hu-HU" sz="3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008080"/>
              </a:buClr>
              <a:defRPr/>
            </a:pP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Szűrővizsgálatot csak egészségügyi szempontból fontos és gyakori betegségek szűrésére szabad végezni. (Emlőszűrés, </a:t>
            </a:r>
            <a:r>
              <a:rPr lang="hu-HU" sz="3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Méhnyakrák</a:t>
            </a:r>
            <a:r>
              <a:rPr lang="hu-H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szűrés, Vastagbél szűrés, Prosztata szűrés)</a:t>
            </a:r>
          </a:p>
          <a:p>
            <a:pPr marL="0" indent="0">
              <a:lnSpc>
                <a:spcPct val="120000"/>
              </a:lnSpc>
              <a:buClr>
                <a:srgbClr val="008080"/>
              </a:buClr>
              <a:buNone/>
              <a:defRPr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9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2069</Words>
  <Application>Microsoft Office PowerPoint</Application>
  <PresentationFormat>Szélesvásznú</PresentationFormat>
  <Paragraphs>319</Paragraphs>
  <Slides>39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11</vt:i4>
      </vt:variant>
      <vt:variant>
        <vt:lpstr>Téma</vt:lpstr>
      </vt:variant>
      <vt:variant>
        <vt:i4>2</vt:i4>
      </vt:variant>
      <vt:variant>
        <vt:lpstr>Diacímek</vt:lpstr>
      </vt:variant>
      <vt:variant>
        <vt:i4>39</vt:i4>
      </vt:variant>
    </vt:vector>
  </HeadingPairs>
  <TitlesOfParts>
    <vt:vector size="52" baseType="lpstr">
      <vt:lpstr>Arial</vt:lpstr>
      <vt:lpstr>Bookman Old Style</vt:lpstr>
      <vt:lpstr>Calibri</vt:lpstr>
      <vt:lpstr>Calibri Light</vt:lpstr>
      <vt:lpstr>Century Gothic</vt:lpstr>
      <vt:lpstr>Comic Sans MS</vt:lpstr>
      <vt:lpstr>Gill Sans MT</vt:lpstr>
      <vt:lpstr>Times New Roman</vt:lpstr>
      <vt:lpstr>Tw Cen MT</vt:lpstr>
      <vt:lpstr>Verdana</vt:lpstr>
      <vt:lpstr>Wingdings</vt:lpstr>
      <vt:lpstr>Office-téma</vt:lpstr>
      <vt:lpstr>1_Office-téma</vt:lpstr>
      <vt:lpstr>PowerPoint-bemutató</vt:lpstr>
      <vt:lpstr>    Egészségnevelés-egészségfejlesztés a betegápolásban</vt:lpstr>
      <vt:lpstr>Egészség fogalom</vt:lpstr>
      <vt:lpstr>Ottawai Charta 1986</vt:lpstr>
      <vt:lpstr>Az egészség alapvető emberi jog! </vt:lpstr>
      <vt:lpstr>PowerPoint-bemutató</vt:lpstr>
      <vt:lpstr>Az egészségfejlesztési tevékenység 5 fő cselekvési tevékenysége</vt:lpstr>
      <vt:lpstr>Primer prevenció fogalma</vt:lpstr>
      <vt:lpstr>Secunder prevenció</vt:lpstr>
      <vt:lpstr>Tercier prevenció</vt:lpstr>
      <vt:lpstr>Az egészség társadalmi, gazdasági meghatározói - feltételei</vt:lpstr>
      <vt:lpstr>Szegénység, mint veszélyforrás</vt:lpstr>
      <vt:lpstr>PowerPoint-bemutató</vt:lpstr>
      <vt:lpstr>Az egészségfejlesztés fogalma</vt:lpstr>
      <vt:lpstr>Egészségfejlesztés </vt:lpstr>
      <vt:lpstr>PowerPoint-bemutató</vt:lpstr>
      <vt:lpstr>Az életmód alakítása az egyéntől függ </vt:lpstr>
      <vt:lpstr>PowerPoint-bemutató</vt:lpstr>
      <vt:lpstr>PowerPoint-bemutató</vt:lpstr>
      <vt:lpstr>Szűrővizsgálatok</vt:lpstr>
      <vt:lpstr>Szűrővizsgálat</vt:lpstr>
      <vt:lpstr>PowerPoint-bemutató</vt:lpstr>
      <vt:lpstr>Egészségvirág modell: az egészség összetevői  EGÉSZSÉGVIRÁG szimbólum, (Eberst, R.1984)  </vt:lpstr>
      <vt:lpstr>AZ EGÉSZSÉG ÖSSZETEVŐI</vt:lpstr>
      <vt:lpstr>Egészséget befolyásoló tényezők</vt:lpstr>
      <vt:lpstr>Az egyén egészségét befolyásoló tényezők </vt:lpstr>
      <vt:lpstr>Belső kör (Ön / Én)</vt:lpstr>
      <vt:lpstr>Második kör</vt:lpstr>
      <vt:lpstr>Külső kör</vt:lpstr>
      <vt:lpstr>A RIZIKÓ ÉS PROTEKTÍV FAKTOROK</vt:lpstr>
      <vt:lpstr>Egészségmegőrzés </vt:lpstr>
      <vt:lpstr>Egészségnevelés</vt:lpstr>
      <vt:lpstr>PowerPoint-bemutató</vt:lpstr>
      <vt:lpstr>Az egészségfejlesztő tevékenység rendszerbe foglalása</vt:lpstr>
      <vt:lpstr>PowerPoint-bemutató</vt:lpstr>
      <vt:lpstr>PowerPoint-bemutató</vt:lpstr>
      <vt:lpstr>PowerPoint-bemutató</vt:lpstr>
      <vt:lpstr>Egészségmagatartás változás  modellje, Prochaska, Di Clemente alapján</vt:lpstr>
      <vt:lpstr>Egészségnevelés alapfogalmai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Betegkísérő képzés</dc:title>
  <dc:creator>Dolgozo</dc:creator>
  <cp:lastModifiedBy>Novák Emese</cp:lastModifiedBy>
  <cp:revision>18</cp:revision>
  <dcterms:created xsi:type="dcterms:W3CDTF">2019-12-10T19:50:12Z</dcterms:created>
  <dcterms:modified xsi:type="dcterms:W3CDTF">2021-10-05T10:02:55Z</dcterms:modified>
</cp:coreProperties>
</file>