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4" r:id="rId4"/>
  </p:sldMasterIdLst>
  <p:notesMasterIdLst>
    <p:notesMasterId r:id="rId48"/>
  </p:notesMasterIdLst>
  <p:sldIdLst>
    <p:sldId id="368" r:id="rId5"/>
    <p:sldId id="256" r:id="rId6"/>
    <p:sldId id="257" r:id="rId7"/>
    <p:sldId id="258" r:id="rId8"/>
    <p:sldId id="299" r:id="rId9"/>
    <p:sldId id="259" r:id="rId10"/>
    <p:sldId id="261" r:id="rId11"/>
    <p:sldId id="263" r:id="rId12"/>
    <p:sldId id="300" r:id="rId13"/>
    <p:sldId id="267" r:id="rId14"/>
    <p:sldId id="268" r:id="rId15"/>
    <p:sldId id="302" r:id="rId16"/>
    <p:sldId id="270" r:id="rId17"/>
    <p:sldId id="271" r:id="rId18"/>
    <p:sldId id="303" r:id="rId19"/>
    <p:sldId id="308" r:id="rId20"/>
    <p:sldId id="277" r:id="rId21"/>
    <p:sldId id="281" r:id="rId22"/>
    <p:sldId id="283" r:id="rId23"/>
    <p:sldId id="288" r:id="rId24"/>
    <p:sldId id="289" r:id="rId25"/>
    <p:sldId id="290" r:id="rId26"/>
    <p:sldId id="306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9" r:id="rId37"/>
    <p:sldId id="331" r:id="rId38"/>
    <p:sldId id="320" r:id="rId39"/>
    <p:sldId id="322" r:id="rId40"/>
    <p:sldId id="323" r:id="rId41"/>
    <p:sldId id="325" r:id="rId42"/>
    <p:sldId id="326" r:id="rId43"/>
    <p:sldId id="327" r:id="rId44"/>
    <p:sldId id="328" r:id="rId45"/>
    <p:sldId id="329" r:id="rId46"/>
    <p:sldId id="330" r:id="rId4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3" name="Google Shape;3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u-HU"/>
              <a:t>Itt is a truncus pulmonalist le kellene színezi kékre, vagy az ábrát cserélni arra, ami az előző dián van.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4" name="Google Shape;33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3" name="Google Shape;40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8" name="Google Shape;43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9" name="Google Shape;4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5" name="Google Shape;54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1" name="Google Shape;55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2" name="Google Shape;56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1DFE28-B359-4AF7-9FC1-720239FB4A2F}" type="slidenum">
              <a:rPr lang="hu-HU" altLang="hu-HU" smtClean="0"/>
              <a:pPr eaLnBrk="1" hangingPunct="1">
                <a:spcBef>
                  <a:spcPct val="0"/>
                </a:spcBef>
              </a:pPr>
              <a:t>35</a:t>
            </a:fld>
            <a:endParaRPr lang="hu-HU" altLang="hu-HU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hu-HU" altLang="hu-HU"/>
              <a:t>Vénákból való képződés!</a:t>
            </a:r>
          </a:p>
        </p:txBody>
      </p:sp>
    </p:spTree>
    <p:extLst>
      <p:ext uri="{BB962C8B-B14F-4D97-AF65-F5344CB8AC3E}">
        <p14:creationId xmlns:p14="http://schemas.microsoft.com/office/powerpoint/2010/main" val="1496830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0" name="Google Shape;2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hu-HU"/>
              <a:t>Hő szállítása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hu-HU"/>
              <a:t>Védőanyagok szállítása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7" name="Google Shape;2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u-HU"/>
              <a:t>A rekeszizom centrum tendineum-án nyugszik.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hu-HU"/>
              <a:t>1/3-ad részt jobbra, 2/3-ad részt balra helyezkedik el. </a:t>
            </a:r>
            <a:r>
              <a:rPr lang="hu-HU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KELL A KÉP FORRÁSA!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3" name="Google Shape;25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u-HU"/>
              <a:t>Angolt törölni, latin-magyart felrakni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4" name="Google Shape;25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9" name="Google Shape;30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u-HU"/>
              <a:t>Itt a truncus pulmonalist le kellene színezi kékre, vagy az ábrát cserélni arra, ami az előző dián van.</a:t>
            </a:r>
            <a:endParaRPr/>
          </a:p>
        </p:txBody>
      </p:sp>
      <p:sp>
        <p:nvSpPr>
          <p:cNvPr id="310" name="Google Shape;310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4" name="Google Shape;32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869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913142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69718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75918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886416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59218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746156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59443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302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5207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987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188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226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188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750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364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980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0000000-1234-1234-1234-12341234123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76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</a:br>
            <a:r>
              <a:rPr lang="hu-HU" sz="1600" b="1" dirty="0">
                <a:solidFill>
                  <a:schemeClr val="bg1"/>
                </a:solidFill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0"/>
          <p:cNvSpPr txBox="1">
            <a:spLocks noGrp="1"/>
          </p:cNvSpPr>
          <p:nvPr>
            <p:ph type="title"/>
          </p:nvPr>
        </p:nvSpPr>
        <p:spPr>
          <a:xfrm>
            <a:off x="3438933" y="590655"/>
            <a:ext cx="44673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/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üregei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302" name="Google Shape;302;p40"/>
          <p:cNvSpPr txBox="1">
            <a:spLocks noGrp="1"/>
          </p:cNvSpPr>
          <p:nvPr>
            <p:ph idx="1"/>
          </p:nvPr>
        </p:nvSpPr>
        <p:spPr>
          <a:xfrm>
            <a:off x="469033" y="2865824"/>
            <a:ext cx="8229600" cy="49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lnSpc>
                <a:spcPct val="90000"/>
              </a:lnSpc>
              <a:spcBef>
                <a:spcPts val="0"/>
              </a:spcBef>
              <a:buSzPts val="2400"/>
              <a:buFont typeface="Times New Roman"/>
              <a:buAutoNum type="arabicPeriod"/>
            </a:pP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Jobb pitvar –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atrium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dextrum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: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4572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2 mm vastag falú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septum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(sövény) választja el a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bal pitvartól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dirty="0"/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dirty="0"/>
          </a:p>
        </p:txBody>
      </p:sp>
      <p:sp>
        <p:nvSpPr>
          <p:cNvPr id="303" name="Google Shape;303;p40"/>
          <p:cNvSpPr txBox="1"/>
          <p:nvPr/>
        </p:nvSpPr>
        <p:spPr>
          <a:xfrm>
            <a:off x="8514866" y="6428844"/>
            <a:ext cx="3489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200"/>
            </a:pPr>
            <a:r>
              <a:rPr lang="hu-H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https://www.studyblue.com/#flashcard/view/8463451</a:t>
            </a:r>
            <a:endParaRPr dirty="0"/>
          </a:p>
        </p:txBody>
      </p:sp>
      <p:pic>
        <p:nvPicPr>
          <p:cNvPr id="304" name="Google Shape;304;p40" descr="D:\Dokumentumok\Asztal\Anatómia 1\5_descending_aorta-1422AA6D98E5012EFE4.png"/>
          <p:cNvPicPr preferRelativeResize="0"/>
          <p:nvPr/>
        </p:nvPicPr>
        <p:blipFill rotWithShape="1">
          <a:blip r:embed="rId3">
            <a:alphaModFix/>
          </a:blip>
          <a:srcRect l="9861" r="18571" b="5775"/>
          <a:stretch/>
        </p:blipFill>
        <p:spPr>
          <a:xfrm>
            <a:off x="7731086" y="994215"/>
            <a:ext cx="3886201" cy="5041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5" name="Google Shape;305;p40"/>
          <p:cNvCxnSpPr/>
          <p:nvPr/>
        </p:nvCxnSpPr>
        <p:spPr>
          <a:xfrm>
            <a:off x="6872733" y="2126384"/>
            <a:ext cx="2067000" cy="622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lg" len="lg"/>
          </a:ln>
        </p:spPr>
      </p:cxnSp>
      <p:sp>
        <p:nvSpPr>
          <p:cNvPr id="306" name="Google Shape;306;p40"/>
          <p:cNvSpPr/>
          <p:nvPr/>
        </p:nvSpPr>
        <p:spPr>
          <a:xfrm>
            <a:off x="9839325" y="2619275"/>
            <a:ext cx="1633500" cy="649131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41" descr="D:\Dokumentumok\Asztal\Anatómia 1\right ventricle.jpg"/>
          <p:cNvPicPr preferRelativeResize="0"/>
          <p:nvPr/>
        </p:nvPicPr>
        <p:blipFill rotWithShape="1">
          <a:blip r:embed="rId3">
            <a:alphaModFix/>
          </a:blip>
          <a:srcRect l="29213" t="21584" r="31223" b="2224"/>
          <a:stretch/>
        </p:blipFill>
        <p:spPr>
          <a:xfrm>
            <a:off x="7862722" y="2238649"/>
            <a:ext cx="4059238" cy="4395787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41"/>
          <p:cNvSpPr txBox="1">
            <a:spLocks noGrp="1"/>
          </p:cNvSpPr>
          <p:nvPr>
            <p:ph idx="1"/>
          </p:nvPr>
        </p:nvSpPr>
        <p:spPr>
          <a:xfrm>
            <a:off x="145154" y="1671546"/>
            <a:ext cx="89805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lnSpc>
                <a:spcPct val="90000"/>
              </a:lnSpc>
              <a:spcBef>
                <a:spcPts val="0"/>
              </a:spcBef>
              <a:buSzPts val="2400"/>
              <a:buFont typeface="Times New Roman"/>
              <a:buAutoNum type="arabicPeriod" startAt="2"/>
            </a:pP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Jobb kamra –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ventriculus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dexter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: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63537" lvl="1" indent="-211137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fala 3-5 mm-es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belső felszínén szemölcsizmok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láthatók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szemölcsizmok csúcsain ínhúrok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indulnak ki a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Times New Roman"/>
              </a:rPr>
              <a:t>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billentyűkhöz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innen indul ki a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truncus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vagy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arteria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pulmonalis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(tüdőverőér)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kiindulásánál zsebes (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semilunaris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- félhold alakú) billentyűk szabályozzák az áramlást</a:t>
            </a:r>
          </a:p>
          <a:p>
            <a:pPr marL="363537" lvl="1" indent="-363537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jobb kamrától a bal pitvarig tartó érpálya a kisvérkör.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63537" lvl="1" indent="-211137">
              <a:lnSpc>
                <a:spcPct val="50000"/>
              </a:lnSpc>
              <a:spcBef>
                <a:spcPts val="480"/>
              </a:spcBef>
              <a:buSzPts val="24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3537" indent="-363537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latin typeface="Times New Roman"/>
                <a:ea typeface="Times New Roman"/>
                <a:cs typeface="Times New Roman"/>
                <a:sym typeface="Times New Roman"/>
              </a:rPr>
              <a:t>	 	</a:t>
            </a:r>
            <a:endParaRPr dirty="0"/>
          </a:p>
        </p:txBody>
      </p:sp>
      <p:sp>
        <p:nvSpPr>
          <p:cNvPr id="314" name="Google Shape;314;p41"/>
          <p:cNvSpPr txBox="1"/>
          <p:nvPr/>
        </p:nvSpPr>
        <p:spPr>
          <a:xfrm>
            <a:off x="7751960" y="6476358"/>
            <a:ext cx="3595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200"/>
            </a:pPr>
            <a:r>
              <a:rPr lang="hu-H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https://i.ytimg.com/vi/nzzq7eAlLnw/maxresdefault.jpg</a:t>
            </a:r>
            <a:endParaRPr dirty="0"/>
          </a:p>
        </p:txBody>
      </p:sp>
      <p:cxnSp>
        <p:nvCxnSpPr>
          <p:cNvPr id="315" name="Google Shape;315;p41"/>
          <p:cNvCxnSpPr>
            <a:cxnSpLocks/>
          </p:cNvCxnSpPr>
          <p:nvPr/>
        </p:nvCxnSpPr>
        <p:spPr>
          <a:xfrm>
            <a:off x="6393190" y="3002191"/>
            <a:ext cx="3360549" cy="209835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lg" len="lg"/>
          </a:ln>
        </p:spPr>
      </p:cxnSp>
      <p:sp>
        <p:nvSpPr>
          <p:cNvPr id="316" name="Google Shape;316;p41"/>
          <p:cNvSpPr/>
          <p:nvPr/>
        </p:nvSpPr>
        <p:spPr>
          <a:xfrm>
            <a:off x="8680374" y="4887109"/>
            <a:ext cx="2665500" cy="649131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044610" y="176432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Nem az </a:t>
            </a:r>
            <a:r>
              <a:rPr lang="hu-HU" sz="4000" dirty="0" err="1">
                <a:solidFill>
                  <a:schemeClr val="bg1"/>
                </a:solidFill>
                <a:latin typeface="Tw Cen MT" panose="020B0602020104020603" pitchFamily="34" charset="-18"/>
              </a:rPr>
              <a:t>atrium</a:t>
            </a:r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sz="4000" dirty="0" err="1">
                <a:solidFill>
                  <a:schemeClr val="bg1"/>
                </a:solidFill>
                <a:latin typeface="Tw Cen MT" panose="020B0602020104020603" pitchFamily="34" charset="-18"/>
              </a:rPr>
              <a:t>dextrumba</a:t>
            </a:r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 benyíló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képlet:</a:t>
            </a:r>
            <a:endParaRPr lang="ru-RU" altLang="hu-HU" sz="4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Sinus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coronarius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2847232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79226" y="38658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1" y="184379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vena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superior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876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3"/>
          <p:cNvSpPr txBox="1">
            <a:spLocks noGrp="1"/>
          </p:cNvSpPr>
          <p:nvPr>
            <p:ph idx="1"/>
          </p:nvPr>
        </p:nvSpPr>
        <p:spPr>
          <a:xfrm>
            <a:off x="226813" y="1995054"/>
            <a:ext cx="8229600" cy="6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spcBef>
                <a:spcPts val="0"/>
              </a:spcBef>
              <a:buSzPts val="2800"/>
              <a:buNone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</a:t>
            </a:r>
            <a:endParaRPr sz="28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spcBef>
                <a:spcPts val="560"/>
              </a:spcBef>
              <a:buSzPts val="2800"/>
              <a:buFont typeface="Times New Roman"/>
              <a:buAutoNum type="arabicPeriod" startAt="3"/>
            </a:pPr>
            <a:r>
              <a:rPr lang="hu-HU" sz="28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Bal pitvar – </a:t>
            </a:r>
            <a:r>
              <a:rPr lang="hu-HU" sz="28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atrium</a:t>
            </a:r>
            <a:r>
              <a:rPr lang="hu-HU" sz="28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8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sinistrum</a:t>
            </a:r>
            <a:r>
              <a:rPr lang="hu-HU" sz="28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:</a:t>
            </a:r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endParaRPr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431800">
              <a:spcBef>
                <a:spcPts val="560"/>
              </a:spcBef>
              <a:buSzPts val="2800"/>
              <a:buNone/>
            </a:pPr>
            <a:endParaRPr sz="28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990600" lvl="1" indent="-533400"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fala kb. 2 mm-es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990600" lvl="1" indent="-533400"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4 tüdővéna ide szállítja 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457200" lvl="1" indent="0">
              <a:spcBef>
                <a:spcPts val="560"/>
              </a:spcBef>
              <a:buSzPts val="2800"/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 vért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990600" lvl="1" indent="-533400"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vér a bal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atrio-ventricularis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b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szájadékon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át a bal kamrába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457200" lvl="1" indent="0">
              <a:spcBef>
                <a:spcPts val="560"/>
              </a:spcBef>
              <a:buSzPts val="2800"/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 kerül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990600" lvl="1" indent="-533400"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ennél  a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szájadéknál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található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457200" lvl="1" indent="0">
              <a:spcBef>
                <a:spcPts val="560"/>
              </a:spcBef>
              <a:buSzPts val="2800"/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 a kéthegyű vitorlás billentyű: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457200" lvl="1" indent="0">
              <a:spcBef>
                <a:spcPts val="560"/>
              </a:spcBef>
              <a:buSzPts val="2800"/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 </a:t>
            </a:r>
            <a:r>
              <a:rPr lang="hu-HU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valva</a:t>
            </a: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bicuspidalis</a:t>
            </a:r>
            <a:endParaRPr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spcBef>
                <a:spcPts val="560"/>
              </a:spcBef>
              <a:buSzPts val="2800"/>
              <a:buNone/>
            </a:pPr>
            <a:endParaRPr sz="28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27" name="Google Shape;327;p43" descr="D:\Dokumentumok\Asztal\Anatómia 1\5_descending_aorta-1422AA6D98E5012EFE4.png"/>
          <p:cNvPicPr preferRelativeResize="0"/>
          <p:nvPr/>
        </p:nvPicPr>
        <p:blipFill rotWithShape="1">
          <a:blip r:embed="rId3">
            <a:alphaModFix/>
          </a:blip>
          <a:srcRect l="9861" r="18571" b="5775"/>
          <a:stretch/>
        </p:blipFill>
        <p:spPr>
          <a:xfrm>
            <a:off x="7498653" y="1268414"/>
            <a:ext cx="3697286" cy="47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3"/>
          <p:cNvSpPr txBox="1"/>
          <p:nvPr/>
        </p:nvSpPr>
        <p:spPr>
          <a:xfrm>
            <a:off x="7700395" y="6004840"/>
            <a:ext cx="3489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200"/>
            </a:pPr>
            <a:r>
              <a:rPr lang="hu-H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https://www.studyblue.com/#flashcard/view/8463451</a:t>
            </a:r>
            <a:endParaRPr dirty="0"/>
          </a:p>
        </p:txBody>
      </p:sp>
      <p:cxnSp>
        <p:nvCxnSpPr>
          <p:cNvPr id="329" name="Google Shape;329;p43"/>
          <p:cNvCxnSpPr>
            <a:cxnSpLocks/>
            <a:endCxn id="330" idx="2"/>
          </p:cNvCxnSpPr>
          <p:nvPr/>
        </p:nvCxnSpPr>
        <p:spPr>
          <a:xfrm flipV="1">
            <a:off x="5763491" y="3104435"/>
            <a:ext cx="3780519" cy="66239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lg" len="lg"/>
          </a:ln>
        </p:spPr>
      </p:cxnSp>
      <p:sp>
        <p:nvSpPr>
          <p:cNvPr id="330" name="Google Shape;330;p43"/>
          <p:cNvSpPr/>
          <p:nvPr/>
        </p:nvSpPr>
        <p:spPr>
          <a:xfrm>
            <a:off x="9544010" y="2779869"/>
            <a:ext cx="1332000" cy="649131"/>
          </a:xfrm>
          <a:prstGeom prst="ellipse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4"/>
          <p:cNvSpPr txBox="1">
            <a:spLocks noGrp="1"/>
          </p:cNvSpPr>
          <p:nvPr>
            <p:ph idx="1"/>
          </p:nvPr>
        </p:nvSpPr>
        <p:spPr>
          <a:xfrm>
            <a:off x="100185" y="2279196"/>
            <a:ext cx="8929800" cy="58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lnSpc>
                <a:spcPct val="90000"/>
              </a:lnSpc>
              <a:spcBef>
                <a:spcPts val="0"/>
              </a:spcBef>
              <a:buSzPts val="2400"/>
              <a:buFont typeface="Times New Roman"/>
              <a:buAutoNum type="arabicPeriod" startAt="4"/>
            </a:pP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Bal kamra –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ventriculus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sinister</a:t>
            </a:r>
            <a:r>
              <a:rPr lang="hu-HU" sz="24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: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4572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fala 1 cm-t meghaladja, a szívizom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legerősebb része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alkotója a kamraközti sövény is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990600" lvl="1" indent="-5334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az üreg belsejében szemölcsizmokat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találunk a billentyűkhöz haladó </a:t>
            </a:r>
            <a:b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ínhúrokkal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A vér összehúzódáskor innen az aortába kerül, itt is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semilunaris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(félhold alakú) billentyűk szabályozzák a vér áramlását.</a:t>
            </a: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lang="hu-HU"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bal kamrától a jobb pitvarig tartó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Times New Roman"/>
              </a:rPr>
              <a:t> </a:t>
            </a:r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érpálya a nagyvérkör.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pic>
        <p:nvPicPr>
          <p:cNvPr id="337" name="Google Shape;337;p44" descr="D:\Dokumentumok\Asztal\Anatómia 1\5_descending_aorta-1422AA6D98E5012EFE4.png"/>
          <p:cNvPicPr preferRelativeResize="0"/>
          <p:nvPr/>
        </p:nvPicPr>
        <p:blipFill rotWithShape="1">
          <a:blip r:embed="rId3">
            <a:alphaModFix/>
          </a:blip>
          <a:srcRect l="9861" r="18571" b="5775"/>
          <a:stretch/>
        </p:blipFill>
        <p:spPr>
          <a:xfrm>
            <a:off x="8603469" y="1929465"/>
            <a:ext cx="3197619" cy="414908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4"/>
          <p:cNvSpPr txBox="1"/>
          <p:nvPr/>
        </p:nvSpPr>
        <p:spPr>
          <a:xfrm>
            <a:off x="8603469" y="6420396"/>
            <a:ext cx="3489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200"/>
            </a:pPr>
            <a:r>
              <a:rPr lang="hu-HU" sz="1200" dirty="0">
                <a:latin typeface="Times New Roman"/>
                <a:ea typeface="Times New Roman"/>
                <a:cs typeface="Times New Roman"/>
                <a:sym typeface="Times New Roman"/>
              </a:rPr>
              <a:t>https://www.studyblue.com/#flashcard/view/8463451</a:t>
            </a:r>
            <a:endParaRPr dirty="0"/>
          </a:p>
        </p:txBody>
      </p:sp>
      <p:cxnSp>
        <p:nvCxnSpPr>
          <p:cNvPr id="339" name="Google Shape;339;p44"/>
          <p:cNvCxnSpPr>
            <a:cxnSpLocks/>
          </p:cNvCxnSpPr>
          <p:nvPr/>
        </p:nvCxnSpPr>
        <p:spPr>
          <a:xfrm>
            <a:off x="6046145" y="2893036"/>
            <a:ext cx="3961090" cy="1267212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40" name="Google Shape;340;p44"/>
          <p:cNvSpPr/>
          <p:nvPr/>
        </p:nvSpPr>
        <p:spPr>
          <a:xfrm>
            <a:off x="10202278" y="3835683"/>
            <a:ext cx="1532100" cy="649131"/>
          </a:xfrm>
          <a:prstGeom prst="ellipse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029620" y="6882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Itt a legerősebb a szívizom</a:t>
            </a:r>
            <a:endParaRPr lang="ru-RU" altLang="hu-HU" sz="4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2854804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atrium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sinistrum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487683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ventriculus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sinister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79226" y="38658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Ventriculus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dexter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1" y="184379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Atrium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dextrum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104545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778081" y="1047559"/>
            <a:ext cx="8761413" cy="706964"/>
          </a:xfrm>
        </p:spPr>
        <p:txBody>
          <a:bodyPr/>
          <a:lstStyle/>
          <a:p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A szív billentyűi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szív szivattyúszerű működését biztosítja és egyben a vér áramlási irányát szabályozzák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venás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 </a:t>
            </a:r>
            <a:r>
              <a:rPr lang="hu-HU" i="1" dirty="0">
                <a:solidFill>
                  <a:schemeClr val="bg1"/>
                </a:solidFill>
                <a:latin typeface="Tw Cen MT" panose="020B0602020104020603" pitchFamily="34" charset="-18"/>
              </a:rPr>
              <a:t>(</a:t>
            </a:r>
            <a:r>
              <a:rPr lang="hu-HU" i="1" dirty="0" err="1">
                <a:solidFill>
                  <a:schemeClr val="bg1"/>
                </a:solidFill>
                <a:latin typeface="Tw Cen MT" panose="020B0602020104020603" pitchFamily="34" charset="-18"/>
              </a:rPr>
              <a:t>atrioventricularis</a:t>
            </a:r>
            <a:r>
              <a:rPr lang="hu-HU" i="1" dirty="0">
                <a:solidFill>
                  <a:schemeClr val="bg1"/>
                </a:solidFill>
                <a:latin typeface="Tw Cen MT" panose="020B0602020104020603" pitchFamily="34" charset="-18"/>
              </a:rPr>
              <a:t>) 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szájadékokat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elzárók ún. vitorlás (csúcsos, </a:t>
            </a:r>
            <a:r>
              <a:rPr lang="hu-HU" i="1" dirty="0" err="1">
                <a:solidFill>
                  <a:schemeClr val="bg1"/>
                </a:solidFill>
                <a:latin typeface="Tw Cen MT" panose="020B0602020104020603" pitchFamily="34" charset="-18"/>
              </a:rPr>
              <a:t>cuspidalis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)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az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arteriás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szájadékokat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elzárók ún. félholdképű (tasakos, </a:t>
            </a:r>
            <a:r>
              <a:rPr lang="hu-HU" i="1" dirty="0" err="1">
                <a:solidFill>
                  <a:schemeClr val="bg1"/>
                </a:solidFill>
                <a:latin typeface="Tw Cen MT" panose="020B0602020104020603" pitchFamily="34" charset="-18"/>
              </a:rPr>
              <a:t>semilunaris</a:t>
            </a:r>
            <a:r>
              <a:rPr lang="hu-HU" i="1" dirty="0">
                <a:solidFill>
                  <a:schemeClr val="bg1"/>
                </a:solidFill>
                <a:latin typeface="Tw Cen MT" panose="020B0602020104020603" pitchFamily="34" charset="-18"/>
              </a:rPr>
              <a:t>) 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billentyűk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Működésük szelepszerű, passzív, azaz záródásuk és nyílásuk a szív üregeiben lezajló áramlások és nyomásváltozások következménye.</a:t>
            </a:r>
          </a:p>
        </p:txBody>
      </p:sp>
    </p:spTree>
    <p:extLst>
      <p:ext uri="{BB962C8B-B14F-4D97-AF65-F5344CB8AC3E}">
        <p14:creationId xmlns:p14="http://schemas.microsoft.com/office/powerpoint/2010/main" val="1877815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0"/>
          <p:cNvSpPr txBox="1">
            <a:spLocks noGrp="1"/>
          </p:cNvSpPr>
          <p:nvPr>
            <p:ph type="title"/>
          </p:nvPr>
        </p:nvSpPr>
        <p:spPr>
          <a:xfrm>
            <a:off x="200457" y="1861587"/>
            <a:ext cx="4639398" cy="293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Vitorlás billentyű- </a:t>
            </a:r>
            <a:r>
              <a:rPr lang="hu-HU" sz="28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cuspidalis</a:t>
            </a:r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b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br>
              <a:rPr lang="hu-HU" sz="1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br>
              <a:rPr lang="hu-HU" sz="1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1400" dirty="0">
                <a:solidFill>
                  <a:schemeClr val="bg1"/>
                </a:solidFill>
                <a:latin typeface="Tw Cen MT" panose="020B0602020104020603" pitchFamily="34" charset="-18"/>
              </a:rPr>
              <a:t>Vitorla (háromszög alakú, alapja a pitvar – kamrai </a:t>
            </a:r>
            <a:r>
              <a:rPr lang="hu-HU" sz="1400" dirty="0" err="1">
                <a:solidFill>
                  <a:schemeClr val="bg1"/>
                </a:solidFill>
                <a:latin typeface="Tw Cen MT" panose="020B0602020104020603" pitchFamily="34" charset="-18"/>
              </a:rPr>
              <a:t>szájadék</a:t>
            </a:r>
            <a:r>
              <a:rPr lang="hu-HU" sz="1400" dirty="0">
                <a:solidFill>
                  <a:schemeClr val="bg1"/>
                </a:solidFill>
                <a:latin typeface="Tw Cen MT" panose="020B0602020104020603" pitchFamily="34" charset="-18"/>
              </a:rPr>
              <a:t> széléhez rögzül, a csúcsa a kamra felé szabadon áll)</a:t>
            </a:r>
            <a:br>
              <a:rPr lang="hu-H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dirty="0"/>
          </a:p>
        </p:txBody>
      </p:sp>
      <p:pic>
        <p:nvPicPr>
          <p:cNvPr id="406" name="Google Shape;406;p50" descr="http://upload.wikimedia.org/wikipedia/commons/1/1d/Muscolopapillare%2Bcordetendine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457" y="4093498"/>
            <a:ext cx="3346449" cy="2509837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50"/>
          <p:cNvSpPr txBox="1"/>
          <p:nvPr/>
        </p:nvSpPr>
        <p:spPr>
          <a:xfrm>
            <a:off x="4246500" y="6541954"/>
            <a:ext cx="79455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1200"/>
            </a:pPr>
            <a:r>
              <a:rPr lang="hu-HU" sz="12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https://s3.amazonaws.com/classconnection/538/flashcards/5827538/jpg/chordae_tendineae-866-14978311A2C5942C68D.jpg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6363856" y="2327565"/>
            <a:ext cx="5828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Zsebes billentyű- </a:t>
            </a:r>
            <a:r>
              <a:rPr lang="hu-HU" sz="2800" b="1" dirty="0" err="1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semilunaris</a:t>
            </a:r>
            <a:endParaRPr lang="hu-HU" sz="2800" b="1" dirty="0">
              <a:solidFill>
                <a:schemeClr val="bg1"/>
              </a:solidFill>
              <a:latin typeface="Tw Cen MT" panose="020B0602020104020603" pitchFamily="34" charset="-18"/>
              <a:cs typeface="Times New Roman" panose="02020603050405020304" pitchFamily="18" charset="0"/>
            </a:endParaRPr>
          </a:p>
          <a:p>
            <a:endParaRPr lang="hu-HU" sz="2800" b="1" dirty="0">
              <a:solidFill>
                <a:schemeClr val="bg1"/>
              </a:solidFill>
              <a:latin typeface="Tw Cen MT" panose="020B0602020104020603" pitchFamily="34" charset="-18"/>
              <a:cs typeface="Times New Roman" panose="02020603050405020304" pitchFamily="18" charset="0"/>
            </a:endParaRP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félhold alakú vagy zsebes billentyű: a kamrákból kiinduló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nagyerek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szájadékában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találhatók. Mindkét érben 3-3 billentyű van. </a:t>
            </a:r>
            <a:endParaRPr lang="hu-HU" sz="2800" b="1" dirty="0">
              <a:solidFill>
                <a:schemeClr val="bg1"/>
              </a:solidFill>
              <a:latin typeface="Tw Cen MT" panose="020B0602020104020603" pitchFamily="34" charset="-18"/>
              <a:cs typeface="Times New Roman" panose="02020603050405020304" pitchFamily="18" charset="0"/>
            </a:endParaRPr>
          </a:p>
        </p:txBody>
      </p:sp>
      <p:pic>
        <p:nvPicPr>
          <p:cNvPr id="1026" name="Picture 2" descr="A félholdalakú billentyű szerkeze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345" y="3808588"/>
            <a:ext cx="3337501" cy="261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églalap 2"/>
          <p:cNvSpPr/>
          <p:nvPr/>
        </p:nvSpPr>
        <p:spPr>
          <a:xfrm>
            <a:off x="4246500" y="6354111"/>
            <a:ext cx="791556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50" dirty="0">
                <a:solidFill>
                  <a:schemeClr val="bg1"/>
                </a:solidFill>
                <a:latin typeface="Tw Cen MT" panose="020B0602020104020603" pitchFamily="34" charset="-18"/>
              </a:rPr>
              <a:t>https://tudasbazis.sulinet.hu/hu/termeszettudomanyok/biologia/emberi-test/a-sziv-es-az-errendszer/keringesi-rendszer-es-a-sziv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4"/>
          <p:cNvSpPr txBox="1">
            <a:spLocks noGrp="1"/>
          </p:cNvSpPr>
          <p:nvPr>
            <p:ph type="title"/>
          </p:nvPr>
        </p:nvSpPr>
        <p:spPr>
          <a:xfrm>
            <a:off x="4631315" y="992477"/>
            <a:ext cx="77724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hu-HU" sz="32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saját </a:t>
            </a:r>
            <a:r>
              <a:rPr lang="hu-HU" sz="32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erei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441" name="Google Shape;441;p54"/>
          <p:cNvSpPr txBox="1">
            <a:spLocks noGrp="1"/>
          </p:cNvSpPr>
          <p:nvPr>
            <p:ph idx="1"/>
          </p:nvPr>
        </p:nvSpPr>
        <p:spPr>
          <a:xfrm>
            <a:off x="1626177" y="2487324"/>
            <a:ext cx="8569200" cy="59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80000"/>
              </a:lnSpc>
              <a:spcBef>
                <a:spcPts val="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Koszorúerek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Wingdings" panose="05000000000000000000" pitchFamily="2" charset="2"/>
              </a:rPr>
              <a:t>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coronariák biztosítják a szív saját vérellátását: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az aorta kezdeti szakaszából indulnak jobbra és balra (a. coronaria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dextra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et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sinistra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 indent="-190500">
              <a:lnSpc>
                <a:spcPct val="5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koszorúerek funkcionálisan végartériák: elzáródásuk esetén 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szívizom elhal: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infarctus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.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kapillarizálódás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→ vénákba szedődnek → fő visszafolyás a 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sinus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coronarius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felé és a → jobb pitvarba 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56" descr="pericardium"/>
          <p:cNvPicPr preferRelativeResize="0"/>
          <p:nvPr/>
        </p:nvPicPr>
        <p:blipFill rotWithShape="1">
          <a:blip r:embed="rId3">
            <a:alphaModFix/>
          </a:blip>
          <a:srcRect b="26632"/>
          <a:stretch/>
        </p:blipFill>
        <p:spPr>
          <a:xfrm>
            <a:off x="2855913" y="188914"/>
            <a:ext cx="6542088" cy="5873751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6"/>
          <p:cNvSpPr txBox="1"/>
          <p:nvPr/>
        </p:nvSpPr>
        <p:spPr>
          <a:xfrm>
            <a:off x="1814513" y="6165850"/>
            <a:ext cx="86250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hu-HU" sz="2800" b="1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(</a:t>
            </a:r>
            <a:r>
              <a:rPr lang="hu-HU" sz="2800" b="1" i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cor</a:t>
            </a:r>
            <a:r>
              <a:rPr lang="hu-HU" sz="2800" b="1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 elülső felszíne és a koszorúerek nagyobb ágai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463" name="Google Shape;463;p56"/>
          <p:cNvSpPr txBox="1"/>
          <p:nvPr/>
        </p:nvSpPr>
        <p:spPr>
          <a:xfrm>
            <a:off x="2495550" y="2757488"/>
            <a:ext cx="13683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4" name="Google Shape;464;p56"/>
          <p:cNvSpPr txBox="1"/>
          <p:nvPr/>
        </p:nvSpPr>
        <p:spPr>
          <a:xfrm>
            <a:off x="3000375" y="1196975"/>
            <a:ext cx="13668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5" name="Google Shape;465;p56"/>
          <p:cNvSpPr txBox="1"/>
          <p:nvPr/>
        </p:nvSpPr>
        <p:spPr>
          <a:xfrm>
            <a:off x="2728913" y="2060575"/>
            <a:ext cx="13683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6" name="Google Shape;466;p56"/>
          <p:cNvSpPr txBox="1"/>
          <p:nvPr/>
        </p:nvSpPr>
        <p:spPr>
          <a:xfrm>
            <a:off x="2495550" y="2278063"/>
            <a:ext cx="13683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7" name="Google Shape;467;p56"/>
          <p:cNvSpPr txBox="1"/>
          <p:nvPr/>
        </p:nvSpPr>
        <p:spPr>
          <a:xfrm>
            <a:off x="3584575" y="563563"/>
            <a:ext cx="13683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468;p56"/>
          <p:cNvSpPr txBox="1"/>
          <p:nvPr/>
        </p:nvSpPr>
        <p:spPr>
          <a:xfrm>
            <a:off x="2495550" y="3500438"/>
            <a:ext cx="1484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9" name="Google Shape;469;p56"/>
          <p:cNvSpPr txBox="1"/>
          <p:nvPr/>
        </p:nvSpPr>
        <p:spPr>
          <a:xfrm>
            <a:off x="3683000" y="5229225"/>
            <a:ext cx="9732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0" name="Google Shape;470;p56"/>
          <p:cNvSpPr txBox="1"/>
          <p:nvPr/>
        </p:nvSpPr>
        <p:spPr>
          <a:xfrm>
            <a:off x="3979863" y="5751513"/>
            <a:ext cx="18288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1" name="Google Shape;471;p56"/>
          <p:cNvSpPr txBox="1"/>
          <p:nvPr/>
        </p:nvSpPr>
        <p:spPr>
          <a:xfrm>
            <a:off x="7464425" y="5599113"/>
            <a:ext cx="9717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2" name="Google Shape;472;p56"/>
          <p:cNvSpPr txBox="1"/>
          <p:nvPr/>
        </p:nvSpPr>
        <p:spPr>
          <a:xfrm>
            <a:off x="7896225" y="4437063"/>
            <a:ext cx="9717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p56"/>
          <p:cNvSpPr txBox="1"/>
          <p:nvPr/>
        </p:nvSpPr>
        <p:spPr>
          <a:xfrm>
            <a:off x="7900988" y="4076700"/>
            <a:ext cx="14352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4" name="Google Shape;474;p56"/>
          <p:cNvSpPr txBox="1"/>
          <p:nvPr/>
        </p:nvSpPr>
        <p:spPr>
          <a:xfrm>
            <a:off x="2892425" y="3860800"/>
            <a:ext cx="9717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5" name="Google Shape;475;p56"/>
          <p:cNvSpPr txBox="1"/>
          <p:nvPr/>
        </p:nvSpPr>
        <p:spPr>
          <a:xfrm>
            <a:off x="7788275" y="3500438"/>
            <a:ext cx="2759100" cy="16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arteria coronaria sinistra, ramus descendens anterior – bal oldali koszorúér, elülső leszálló</a:t>
            </a:r>
            <a:endParaRPr/>
          </a:p>
          <a:p>
            <a:pPr>
              <a:buClr>
                <a:schemeClr val="dk1"/>
              </a:buClr>
              <a:buSzPts val="2000"/>
            </a:pPr>
            <a:r>
              <a:rPr lang="hu-H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ág</a:t>
            </a:r>
            <a:endParaRPr/>
          </a:p>
        </p:txBody>
      </p:sp>
      <p:sp>
        <p:nvSpPr>
          <p:cNvPr id="476" name="Google Shape;476;p56"/>
          <p:cNvSpPr txBox="1"/>
          <p:nvPr/>
        </p:nvSpPr>
        <p:spPr>
          <a:xfrm>
            <a:off x="7529513" y="2860675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7" name="Google Shape;477;p56"/>
          <p:cNvSpPr txBox="1"/>
          <p:nvPr/>
        </p:nvSpPr>
        <p:spPr>
          <a:xfrm>
            <a:off x="7450138" y="2705100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Google Shape;478;p56"/>
          <p:cNvSpPr txBox="1"/>
          <p:nvPr/>
        </p:nvSpPr>
        <p:spPr>
          <a:xfrm>
            <a:off x="7248525" y="2430463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9" name="Google Shape;479;p56"/>
          <p:cNvSpPr txBox="1"/>
          <p:nvPr/>
        </p:nvSpPr>
        <p:spPr>
          <a:xfrm>
            <a:off x="7372350" y="2001838"/>
            <a:ext cx="8319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0" name="Google Shape;480;p56"/>
          <p:cNvSpPr txBox="1"/>
          <p:nvPr/>
        </p:nvSpPr>
        <p:spPr>
          <a:xfrm>
            <a:off x="7192963" y="1543050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1" name="Google Shape;481;p56"/>
          <p:cNvSpPr txBox="1"/>
          <p:nvPr/>
        </p:nvSpPr>
        <p:spPr>
          <a:xfrm>
            <a:off x="6659563" y="1247775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2" name="Google Shape;482;p56"/>
          <p:cNvSpPr txBox="1"/>
          <p:nvPr/>
        </p:nvSpPr>
        <p:spPr>
          <a:xfrm>
            <a:off x="6542088" y="869950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3" name="Google Shape;483;p56"/>
          <p:cNvSpPr txBox="1"/>
          <p:nvPr/>
        </p:nvSpPr>
        <p:spPr>
          <a:xfrm>
            <a:off x="6326188" y="409575"/>
            <a:ext cx="10461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4" name="Google Shape;484;p56"/>
          <p:cNvSpPr txBox="1"/>
          <p:nvPr/>
        </p:nvSpPr>
        <p:spPr>
          <a:xfrm>
            <a:off x="6342063" y="188913"/>
            <a:ext cx="830400" cy="461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5" name="Google Shape;485;p56"/>
          <p:cNvSpPr txBox="1"/>
          <p:nvPr/>
        </p:nvSpPr>
        <p:spPr>
          <a:xfrm>
            <a:off x="7651750" y="2241550"/>
            <a:ext cx="3032100" cy="12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1800"/>
            </a:pPr>
            <a:r>
              <a:rPr lang="hu-H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arteria coronaria sinistra,</a:t>
            </a:r>
            <a:endParaRPr/>
          </a:p>
          <a:p>
            <a:pPr>
              <a:buClr>
                <a:schemeClr val="dk1"/>
              </a:buClr>
              <a:buSzPts val="1800"/>
            </a:pPr>
            <a:r>
              <a:rPr lang="hu-H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ramus circumflexus – bal oldali koszorúér, „körülívelt” ág</a:t>
            </a:r>
            <a:endParaRPr/>
          </a:p>
        </p:txBody>
      </p:sp>
      <p:sp>
        <p:nvSpPr>
          <p:cNvPr id="486" name="Google Shape;486;p56"/>
          <p:cNvSpPr txBox="1"/>
          <p:nvPr/>
        </p:nvSpPr>
        <p:spPr>
          <a:xfrm>
            <a:off x="1524000" y="4221163"/>
            <a:ext cx="2573400" cy="64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1800"/>
            </a:pPr>
            <a:r>
              <a:rPr lang="hu-H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arteria coronaria dextra –</a:t>
            </a:r>
            <a:endParaRPr/>
          </a:p>
          <a:p>
            <a:pPr>
              <a:buClr>
                <a:schemeClr val="dk1"/>
              </a:buClr>
              <a:buSzPts val="1800"/>
            </a:pPr>
            <a:r>
              <a:rPr lang="hu-H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jobboldali koszorúér</a:t>
            </a:r>
            <a:endParaRPr/>
          </a:p>
        </p:txBody>
      </p:sp>
      <p:cxnSp>
        <p:nvCxnSpPr>
          <p:cNvPr id="487" name="Google Shape;487;p56"/>
          <p:cNvCxnSpPr/>
          <p:nvPr/>
        </p:nvCxnSpPr>
        <p:spPr>
          <a:xfrm>
            <a:off x="7010400" y="3668713"/>
            <a:ext cx="790500" cy="1809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8" name="Google Shape;488;p56"/>
          <p:cNvCxnSpPr/>
          <p:nvPr/>
        </p:nvCxnSpPr>
        <p:spPr>
          <a:xfrm>
            <a:off x="6897688" y="3108325"/>
            <a:ext cx="736500" cy="1602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9" name="Google Shape;489;p56"/>
          <p:cNvCxnSpPr>
            <a:stCxn id="486" idx="3"/>
          </p:cNvCxnSpPr>
          <p:nvPr/>
        </p:nvCxnSpPr>
        <p:spPr>
          <a:xfrm rot="10800000" flipH="1">
            <a:off x="4097400" y="4315663"/>
            <a:ext cx="414300" cy="2286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ctrTitle"/>
          </p:nvPr>
        </p:nvSpPr>
        <p:spPr>
          <a:xfrm>
            <a:off x="1410471" y="1404038"/>
            <a:ext cx="8964600" cy="211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b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b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Ápolási szakmai alapismeretek:</a:t>
            </a:r>
            <a:b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36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az egészséges emberi test felépítése</a:t>
            </a:r>
            <a:br>
              <a:rPr lang="hu-HU" sz="3600" b="1" dirty="0">
                <a:solidFill>
                  <a:srgbClr val="FFFF99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br>
              <a:rPr lang="hu-HU" sz="3600" b="1" dirty="0">
                <a:solidFill>
                  <a:srgbClr val="FFFF99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br>
              <a:rPr lang="hu-HU" sz="3600" b="1" dirty="0">
                <a:solidFill>
                  <a:srgbClr val="FFFF99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</a:br>
            <a:r>
              <a:rPr lang="hu-HU" sz="20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keringési rendszer felépítése, alkalmazott latin szakkifejezések</a:t>
            </a:r>
            <a:endParaRPr sz="2000" b="1" dirty="0">
              <a:solidFill>
                <a:srgbClr val="FFFF99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61"/>
          <p:cNvSpPr txBox="1">
            <a:spLocks noGrp="1"/>
          </p:cNvSpPr>
          <p:nvPr>
            <p:ph type="title"/>
          </p:nvPr>
        </p:nvSpPr>
        <p:spPr>
          <a:xfrm>
            <a:off x="1738284" y="876414"/>
            <a:ext cx="7772400" cy="7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hu-HU" sz="32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ingerképző és ingervezető rendszere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548" name="Google Shape;548;p61"/>
          <p:cNvSpPr txBox="1">
            <a:spLocks noGrp="1"/>
          </p:cNvSpPr>
          <p:nvPr>
            <p:ph idx="1"/>
          </p:nvPr>
        </p:nvSpPr>
        <p:spPr>
          <a:xfrm>
            <a:off x="407842" y="2281093"/>
            <a:ext cx="10657321" cy="52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12800" indent="-812800">
              <a:lnSpc>
                <a:spcPct val="80000"/>
              </a:lnSpc>
              <a:spcBef>
                <a:spcPts val="0"/>
              </a:spcBef>
              <a:buSzPts val="2800"/>
              <a:buFont typeface="Times New Roman"/>
              <a:buAutoNum type="romanUcPeriod"/>
            </a:pPr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saját ingerképző és ingerületvezető rendszere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812800" indent="-812800">
              <a:lnSpc>
                <a:spcPct val="5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812800" indent="-8128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</a:t>
            </a:r>
            <a:r>
              <a:rPr lang="hu-HU" sz="2400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a, ingerképző rendszer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812800" indent="-8128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endParaRPr sz="24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812800" indent="-8128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1. sinus csomó vagy Keith-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Flack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csomó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812800" indent="-8128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endParaRPr sz="24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1168400" lvl="1" indent="-7112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jobb pitvar hátsó felső részén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68400" lvl="1" indent="-7112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(a v.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cava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superior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benyílásánál)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68400" lvl="1" indent="-7112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percenként 60-80 ingert képez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68400" lvl="1" indent="-7112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elsődleges ingerképző központ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68400" lvl="1" indent="-7112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ez a központ irányítja a szív működését: izomrostokon keresztül a pitvar-kamrai csomóba adja az ingerületet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Google Shape;553;p62" descr="D:\Dokumentumok\Asztal\Anatómia 1\szív ingerképző és vezető_felirat nelkul.png"/>
          <p:cNvPicPr preferRelativeResize="0"/>
          <p:nvPr/>
        </p:nvPicPr>
        <p:blipFill rotWithShape="1">
          <a:blip r:embed="rId3">
            <a:alphaModFix/>
          </a:blip>
          <a:srcRect l="12347" r="16890" b="10785"/>
          <a:stretch/>
        </p:blipFill>
        <p:spPr>
          <a:xfrm>
            <a:off x="3738563" y="403225"/>
            <a:ext cx="4429124" cy="539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62" descr="D:\Dokumentumok\Asztal\Anatómia 1\szív ingerképző és vezető.jpg"/>
          <p:cNvPicPr preferRelativeResize="0"/>
          <p:nvPr/>
        </p:nvPicPr>
        <p:blipFill rotWithShape="1">
          <a:blip r:embed="rId4">
            <a:alphaModFix/>
          </a:blip>
          <a:srcRect t="96796" r="35504"/>
          <a:stretch/>
        </p:blipFill>
        <p:spPr>
          <a:xfrm>
            <a:off x="3049588" y="6442075"/>
            <a:ext cx="7162800" cy="344488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62"/>
          <p:cNvSpPr txBox="1"/>
          <p:nvPr/>
        </p:nvSpPr>
        <p:spPr>
          <a:xfrm>
            <a:off x="2185988" y="3284538"/>
            <a:ext cx="17493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sinus csomó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556" name="Google Shape;556;p62"/>
          <p:cNvSpPr txBox="1"/>
          <p:nvPr/>
        </p:nvSpPr>
        <p:spPr>
          <a:xfrm>
            <a:off x="2451100" y="4402138"/>
            <a:ext cx="14685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AV-csomó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557" name="Google Shape;557;p62"/>
          <p:cNvSpPr txBox="1"/>
          <p:nvPr/>
        </p:nvSpPr>
        <p:spPr>
          <a:xfrm>
            <a:off x="8167688" y="2871788"/>
            <a:ext cx="13986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His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-köteg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558" name="Google Shape;558;p62"/>
          <p:cNvSpPr txBox="1"/>
          <p:nvPr/>
        </p:nvSpPr>
        <p:spPr>
          <a:xfrm>
            <a:off x="8159750" y="3630613"/>
            <a:ext cx="1973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Tawara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-szárak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559" name="Google Shape;559;p62"/>
          <p:cNvSpPr txBox="1"/>
          <p:nvPr/>
        </p:nvSpPr>
        <p:spPr>
          <a:xfrm>
            <a:off x="4532313" y="5595938"/>
            <a:ext cx="20988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hu-H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Purkinje-rostok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63"/>
          <p:cNvSpPr txBox="1">
            <a:spLocks noGrp="1"/>
          </p:cNvSpPr>
          <p:nvPr>
            <p:ph idx="1"/>
          </p:nvPr>
        </p:nvSpPr>
        <p:spPr>
          <a:xfrm>
            <a:off x="507704" y="496050"/>
            <a:ext cx="10893396" cy="58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spcBef>
                <a:spcPts val="0"/>
              </a:spcBef>
              <a:buSzPts val="2400"/>
              <a:buNone/>
            </a:pPr>
            <a:r>
              <a:rPr lang="hu-HU" sz="20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2. pitvar-kamrai vagy AV vagy </a:t>
            </a:r>
            <a:r>
              <a:rPr lang="hu-HU" sz="20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Tawara</a:t>
            </a:r>
            <a:r>
              <a:rPr lang="hu-HU" sz="20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csomó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endParaRPr sz="20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	- a szívsövény pitvar-kamrai részében található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	- másodlagos ingerképző központ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	- 35-40 ingert képez percenként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	- a szív működését megbetegedése esetén irányítja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endParaRPr sz="20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</a:t>
            </a:r>
            <a:r>
              <a:rPr lang="hu-HU" sz="2000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b, ingerületvezető rendszer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1.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His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-nyaláb: pitvar-kamrai csomóból indul (2 cm)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2.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Tawara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-szárak: a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septum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cordis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két oldalán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	3.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Purkinje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-rostok: ingerületátadó végződések, melyek a szívizomsejtekig jutnak el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609600" indent="-609600">
              <a:spcBef>
                <a:spcPts val="480"/>
              </a:spcBef>
              <a:buSzPts val="2400"/>
              <a:buNone/>
            </a:pPr>
            <a:r>
              <a:rPr lang="hu-H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973517" y="47259"/>
            <a:ext cx="10218483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anose="020B0602020104020603" pitchFamily="34" charset="-18"/>
                <a:sym typeface="Arial"/>
              </a:rPr>
              <a:t>Mennyi a sinus csomó frekvenciája</a:t>
            </a:r>
            <a:endParaRPr kumimoji="0" lang="ru-RU" altLang="hu-HU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sym typeface="Arial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278808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80-120/perc</a:t>
            </a:r>
            <a:endParaRPr kumimoji="0" lang="hu-HU" altLang="hu-HU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sym typeface="Arial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179045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60-80/perc</a:t>
            </a:r>
            <a:endParaRPr kumimoji="0" lang="hu-HU" altLang="hu-HU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sym typeface="Arial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95101" y="375512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sym typeface="Arial"/>
              </a:rPr>
              <a:t>40-60/perc</a:t>
            </a:r>
            <a:endParaRPr kumimoji="0" lang="ru-RU" altLang="hu-HU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sym typeface="Arial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1" y="472216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3</a:t>
            </a:r>
            <a:r>
              <a:rPr kumimoji="0" lang="hu-HU" alt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sym typeface="Arial"/>
              </a:rPr>
              <a:t>0-50/perc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u-HU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71838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8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7" name="Google Shape;218117;p1"/>
          <p:cNvSpPr txBox="1">
            <a:spLocks noGrp="1"/>
          </p:cNvSpPr>
          <p:nvPr>
            <p:ph type="title"/>
          </p:nvPr>
        </p:nvSpPr>
        <p:spPr>
          <a:xfrm>
            <a:off x="4434898" y="69272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u-HU" sz="32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Érrendszer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18118" name="Google Shape;218118;p1"/>
          <p:cNvSpPr txBox="1">
            <a:spLocks noGrp="1"/>
          </p:cNvSpPr>
          <p:nvPr>
            <p:ph type="body" idx="1"/>
          </p:nvPr>
        </p:nvSpPr>
        <p:spPr>
          <a:xfrm>
            <a:off x="588543" y="2410171"/>
            <a:ext cx="11058511" cy="5904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vérerek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három csoportba oszthatók: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</a:pP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verőér (artéria, a.); ütőér→ pulzus (pl. a. </a:t>
            </a:r>
            <a:r>
              <a:rPr lang="hu-HU" sz="2000" i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radialis</a:t>
            </a: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</a:t>
            </a:r>
            <a:endParaRPr sz="20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lvl="1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</a:pP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visszér (</a:t>
            </a:r>
            <a:r>
              <a:rPr lang="hu-HU" sz="2000" i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vena</a:t>
            </a: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, v.);</a:t>
            </a:r>
            <a:endParaRPr sz="1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–"/>
            </a:pP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hajszálér (</a:t>
            </a:r>
            <a:r>
              <a:rPr lang="hu-HU" sz="2000" i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capillaris</a:t>
            </a:r>
            <a:r>
              <a:rPr lang="hu-HU" sz="2000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, kapilláris)</a:t>
            </a:r>
            <a:endParaRPr sz="1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indent="-16510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400" i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Verőerek száma kevesebb, mint a gyűjtőereké, lefutásuk egyszerűbb és állandóbb.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érrendszerünk két vérkörből áll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kis- és nagyvérkörben az alábbi elnevezésű szakaszokban kering a vér: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	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főütőér → artériák →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arteriolák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→ kapillárisok → 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venulák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→ vénák → fővénák</a:t>
            </a:r>
            <a:endParaRPr sz="1600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762721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~AUT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6" y="260350"/>
            <a:ext cx="3979863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079875" y="6165850"/>
            <a:ext cx="379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>
                <a:solidFill>
                  <a:schemeClr val="bg1"/>
                </a:solidFill>
                <a:latin typeface="Tw Cen MT" panose="020B0602020104020603" pitchFamily="34" charset="-18"/>
              </a:rPr>
              <a:t>A vérkörök vázlatos rajza (1)</a:t>
            </a:r>
          </a:p>
        </p:txBody>
      </p:sp>
    </p:spTree>
    <p:extLst>
      <p:ext uri="{BB962C8B-B14F-4D97-AF65-F5344CB8AC3E}">
        <p14:creationId xmlns:p14="http://schemas.microsoft.com/office/powerpoint/2010/main" val="2685403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~AUT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3" y="333375"/>
            <a:ext cx="4292600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079875" y="6237288"/>
            <a:ext cx="379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2400" b="1" i="1" dirty="0">
                <a:solidFill>
                  <a:schemeClr val="bg1"/>
                </a:solidFill>
                <a:latin typeface="Tw Cen MT" panose="020B0602020104020603" pitchFamily="34" charset="-18"/>
              </a:rPr>
              <a:t>A vérkörök vázlatos rajza (2)</a:t>
            </a:r>
          </a:p>
        </p:txBody>
      </p:sp>
      <p:sp>
        <p:nvSpPr>
          <p:cNvPr id="6148" name="AutoShape 5" descr="Az ember két vérkörös keringési rendszere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23850"/>
            <a:ext cx="4241800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520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29496" y="1038658"/>
            <a:ext cx="7772400" cy="431800"/>
          </a:xfrm>
        </p:spPr>
        <p:txBody>
          <a:bodyPr/>
          <a:lstStyle/>
          <a:p>
            <a:pPr eaLnBrk="1" hangingPunct="1"/>
            <a:r>
              <a:rPr lang="hu-HU" altLang="hu-HU" sz="3200" b="1" dirty="0">
                <a:solidFill>
                  <a:schemeClr val="bg1"/>
                </a:solidFill>
                <a:latin typeface="Tw Cen MT" panose="020B0602020104020603" pitchFamily="34" charset="-18"/>
              </a:rPr>
              <a:t>Az </a:t>
            </a:r>
            <a:r>
              <a:rPr lang="hu-HU" altLang="hu-HU" sz="32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érfal</a:t>
            </a:r>
            <a:r>
              <a:rPr lang="hu-HU" altLang="hu-HU" sz="3200" b="1" dirty="0">
                <a:solidFill>
                  <a:schemeClr val="bg1"/>
                </a:solidFill>
                <a:latin typeface="Tw Cen MT" panose="020B0602020104020603" pitchFamily="34" charset="-18"/>
              </a:rPr>
              <a:t> szerkezete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2065599"/>
            <a:ext cx="10060998" cy="56880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hu-HU" altLang="hu-HU" sz="2800" dirty="0">
                <a:solidFill>
                  <a:schemeClr val="bg1"/>
                </a:solidFill>
                <a:latin typeface="Tw Cen MT" panose="020B0602020104020603" pitchFamily="34" charset="-18"/>
              </a:rPr>
              <a:t>Az erek fala három rétegű: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hu-HU" altLang="hu-HU" sz="28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>
              <a:lnSpc>
                <a:spcPct val="90000"/>
              </a:lnSpc>
            </a:pP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intima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– belhártya:</a:t>
            </a:r>
          </a:p>
          <a:p>
            <a:pPr lvl="1" eaLnBrk="1" hangingPunct="1">
              <a:lnSpc>
                <a:spcPct val="90000"/>
              </a:lnSpc>
            </a:pP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endothel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sejtsorból áll; speciális laphám→ véralvadás</a:t>
            </a:r>
          </a:p>
          <a:p>
            <a:pPr lvl="1" eaLnBrk="1" hangingPunct="1">
              <a:lnSpc>
                <a:spcPct val="90000"/>
              </a:lnSpc>
            </a:pP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subendotheliális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réteggel rögzül a következő réteghez</a:t>
            </a:r>
          </a:p>
          <a:p>
            <a:pPr eaLnBrk="1" hangingPunct="1">
              <a:lnSpc>
                <a:spcPct val="50000"/>
              </a:lnSpc>
            </a:pPr>
            <a:endParaRPr lang="hu-HU" altLang="hu-HU" sz="28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>
              <a:lnSpc>
                <a:spcPct val="90000"/>
              </a:lnSpc>
            </a:pP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media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- középső réteg:</a:t>
            </a:r>
            <a:r>
              <a:rPr lang="hu-HU" altLang="hu-HU" sz="28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simaizom sejtek és rugalmas rostok dominálnak </a:t>
            </a:r>
          </a:p>
          <a:p>
            <a:pPr lvl="1" eaLnBrk="1" hangingPunct="1">
              <a:lnSpc>
                <a:spcPct val="90000"/>
              </a:lnSpc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szerkezete alapján elkülöníthetők az erek: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2" eaLnBrk="1" hangingPunct="1">
              <a:lnSpc>
                <a:spcPct val="90000"/>
              </a:lnSpc>
            </a:pP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nagyerek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: elasztikus típusú ér, a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mediában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a rugalmas rostok dominálnak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muscularis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erek: a simaizom több, kevesebb az elasztikus rost → periféria → vérnyomás szabályozás</a:t>
            </a:r>
          </a:p>
          <a:p>
            <a:pPr lvl="2" eaLnBrk="1" hangingPunct="1">
              <a:lnSpc>
                <a:spcPct val="90000"/>
              </a:lnSpc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kiserek: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mediája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variábilis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hu-HU" altLang="hu-HU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681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17101" y="750321"/>
            <a:ext cx="8642350" cy="5616575"/>
          </a:xfrm>
        </p:spPr>
        <p:txBody>
          <a:bodyPr/>
          <a:lstStyle/>
          <a:p>
            <a:pPr eaLnBrk="1" hangingPunct="1"/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externa</a:t>
            </a:r>
            <a:r>
              <a:rPr lang="hu-HU" altLang="hu-HU" sz="2800" b="1" dirty="0">
                <a:solidFill>
                  <a:schemeClr val="bg1"/>
                </a:solidFill>
                <a:latin typeface="Tw Cen MT" panose="020B0602020104020603" pitchFamily="34" charset="-18"/>
              </a:rPr>
              <a:t> vagy </a:t>
            </a:r>
            <a:r>
              <a:rPr lang="hu-HU" altLang="hu-HU" sz="28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adventitia</a:t>
            </a:r>
            <a:endParaRPr lang="hu-HU" altLang="hu-HU" sz="2800"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endParaRPr lang="hu-HU" altLang="hu-HU" sz="2800"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kötőszövetből áll</a:t>
            </a:r>
          </a:p>
          <a:p>
            <a:pPr lvl="1" eaLnBrk="1" hangingPunct="1"/>
            <a:endParaRPr lang="hu-HU" alt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e réteg lazán kötődik a környezethez is</a:t>
            </a:r>
          </a:p>
          <a:p>
            <a:pPr lvl="1" eaLnBrk="1" hangingPunct="1"/>
            <a:endParaRPr lang="hu-HU" alt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benne találhatók a saját erek (vasa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vasorum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) az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érfal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vérellátására</a:t>
            </a:r>
          </a:p>
          <a:p>
            <a:pPr lvl="1" eaLnBrk="1" hangingPunct="1"/>
            <a:endParaRPr lang="hu-HU" alt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lvl="1"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itt haladnak az erek lumenét szabályozó idegvégződések a simaizomkötegekhez</a:t>
            </a:r>
          </a:p>
        </p:txBody>
      </p:sp>
    </p:spTree>
    <p:extLst>
      <p:ext uri="{BB962C8B-B14F-4D97-AF65-F5344CB8AC3E}">
        <p14:creationId xmlns:p14="http://schemas.microsoft.com/office/powerpoint/2010/main" val="2514668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Melyik a helyes sorrend az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ér lumenétől kifelé haladva?</a:t>
            </a:r>
            <a:endParaRPr kumimoji="0" lang="ru-RU" altLang="hu-H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Egyik sem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384144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Tunica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intima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media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adventitia</a:t>
            </a:r>
            <a:endParaRPr kumimoji="0" lang="ru-R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18394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Tunica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intima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,</a:t>
            </a:r>
            <a:r>
              <a:rPr kumimoji="0" lang="hu-HU" altLang="hu-HU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tunica</a:t>
            </a:r>
            <a:r>
              <a:rPr kumimoji="0" lang="hu-HU" altLang="hu-HU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media</a:t>
            </a:r>
            <a:r>
              <a:rPr kumimoji="0" lang="hu-HU" altLang="hu-HU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, </a:t>
            </a:r>
            <a:r>
              <a:rPr kumimoji="0" lang="hu-HU" altLang="hu-HU" sz="24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tunica</a:t>
            </a:r>
            <a:r>
              <a:rPr kumimoji="0" lang="hu-HU" altLang="hu-HU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adventitia</a:t>
            </a: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281362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Tunica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adventitia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media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,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tunica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intima</a:t>
            </a: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458092" y="1405614"/>
            <a:ext cx="785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428708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/>
        </p:nvSpPr>
        <p:spPr>
          <a:xfrm>
            <a:off x="3335338" y="228600"/>
            <a:ext cx="5810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>
              <a:buClr>
                <a:schemeClr val="dk1"/>
              </a:buClr>
              <a:buSzPts val="4000"/>
            </a:pPr>
            <a:r>
              <a:rPr lang="hu-HU" sz="4000" b="1" i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KERINGÉSI RENDSZER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pic>
        <p:nvPicPr>
          <p:cNvPr id="195" name="Google Shape;195;p30" descr="arterias rendszer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4364" y="1196975"/>
            <a:ext cx="3686175" cy="547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0" descr="venas rendszer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40463" y="1196975"/>
            <a:ext cx="3887788" cy="5630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2693" y="1007791"/>
            <a:ext cx="8229600" cy="561975"/>
          </a:xfrm>
        </p:spPr>
        <p:txBody>
          <a:bodyPr/>
          <a:lstStyle/>
          <a:p>
            <a:pPr algn="l" eaLnBrk="1" hangingPunct="1"/>
            <a:r>
              <a:rPr lang="hu-HU" altLang="hu-HU" sz="3200" b="1" dirty="0">
                <a:solidFill>
                  <a:schemeClr val="bg1"/>
                </a:solidFill>
                <a:latin typeface="Tw Cen MT" panose="020B0602020104020603" pitchFamily="34" charset="-18"/>
              </a:rPr>
              <a:t>Erek közötti összeköttetések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838" y="5557406"/>
            <a:ext cx="8715375" cy="15843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None/>
            </a:pPr>
            <a:endParaRPr lang="hu-HU" altLang="hu-HU" sz="2400" dirty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kollaterális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keringés: 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kapcsolat kialakulása artéria és artéria, vagy véna és véna között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hu-HU" altLang="hu-HU" sz="2400" dirty="0">
              <a:latin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693" y="3147148"/>
            <a:ext cx="57943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Szövegdoboz 4"/>
          <p:cNvSpPr txBox="1">
            <a:spLocks noChangeArrowheads="1"/>
          </p:cNvSpPr>
          <p:nvPr/>
        </p:nvSpPr>
        <p:spPr bwMode="auto">
          <a:xfrm>
            <a:off x="726643" y="2311604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arterio-venosus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anastomosis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: 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 kapilláris rendszert kikerülő összeköttetés artériák és vénák között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400" dirty="0"/>
          </a:p>
        </p:txBody>
      </p:sp>
    </p:spTree>
    <p:extLst>
      <p:ext uri="{BB962C8B-B14F-4D97-AF65-F5344CB8AC3E}">
        <p14:creationId xmlns:p14="http://schemas.microsoft.com/office/powerpoint/2010/main" val="35679138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46207" y="2881140"/>
            <a:ext cx="5840557" cy="11430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hu-HU" sz="2400" b="1" kern="1200" dirty="0">
                <a:solidFill>
                  <a:schemeClr val="bg1"/>
                </a:solidFill>
                <a:latin typeface="Tw Cen MT" panose="020B0602020104020603" pitchFamily="34" charset="-18"/>
                <a:ea typeface="+mn-ea"/>
                <a:cs typeface="+mn-cs"/>
              </a:rPr>
              <a:t>Végartériák: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+mn-ea"/>
                <a:cs typeface="+mn-cs"/>
              </a:rPr>
              <a:t>nincs kielégítő kapcsolat a másik artériával → elzáródása a szövet elhalásával jár</a:t>
            </a: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61849" y="2703339"/>
            <a:ext cx="4357687" cy="3441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Cím 1"/>
          <p:cNvSpPr txBox="1">
            <a:spLocks/>
          </p:cNvSpPr>
          <p:nvPr/>
        </p:nvSpPr>
        <p:spPr bwMode="auto">
          <a:xfrm>
            <a:off x="411092" y="402414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Pl. agyvelő, szív, máj, vese</a:t>
            </a:r>
          </a:p>
        </p:txBody>
      </p:sp>
    </p:spTree>
    <p:extLst>
      <p:ext uri="{BB962C8B-B14F-4D97-AF65-F5344CB8AC3E}">
        <p14:creationId xmlns:p14="http://schemas.microsoft.com/office/powerpoint/2010/main" val="1944341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70026" y="704851"/>
            <a:ext cx="8740775" cy="6264275"/>
          </a:xfrm>
        </p:spPr>
        <p:txBody>
          <a:bodyPr/>
          <a:lstStyle/>
          <a:p>
            <a:pPr marL="1371600" lvl="2" indent="-457200" eaLnBrk="1" hangingPunct="1">
              <a:lnSpc>
                <a:spcPct val="90000"/>
              </a:lnSpc>
              <a:buNone/>
              <a:defRPr/>
            </a:pPr>
            <a:endParaRPr lang="hu-HU" sz="2800" dirty="0">
              <a:latin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portális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keringés: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 máj sajátos kapilláris keringése, kettős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kapillarizálódás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.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Ezt követően a vér a „saját” vérrel együtt a máj vénáin át az alsó üreges vénába kerül. A v.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portae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rendszerében fellépő probléma (pl. májzsugorodás) esetén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anastomosisok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alakulnak ki, ezek a  köldök körül, a nyelőcső-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cardia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átmenetnél és a végbél falában okozhatnak tágulatokat.</a:t>
            </a:r>
          </a:p>
        </p:txBody>
      </p:sp>
    </p:spTree>
    <p:extLst>
      <p:ext uri="{BB962C8B-B14F-4D97-AF65-F5344CB8AC3E}">
        <p14:creationId xmlns:p14="http://schemas.microsoft.com/office/powerpoint/2010/main" val="17865129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391890" y="1048328"/>
            <a:ext cx="8229600" cy="490538"/>
          </a:xfrm>
        </p:spPr>
        <p:txBody>
          <a:bodyPr/>
          <a:lstStyle/>
          <a:p>
            <a:pPr eaLnBrk="1" hangingPunct="1"/>
            <a:r>
              <a:rPr lang="hu-HU" altLang="hu-HU" sz="3200" b="1" i="1" dirty="0">
                <a:solidFill>
                  <a:schemeClr val="bg1"/>
                </a:solidFill>
                <a:latin typeface="Tw Cen MT" panose="020B0602020104020603" pitchFamily="34" charset="-18"/>
              </a:rPr>
              <a:t>A nagyvérkör</a:t>
            </a:r>
            <a:endParaRPr lang="hu-HU" altLang="hu-HU" sz="3200" b="1" u="sng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710886" y="2252266"/>
            <a:ext cx="4757041" cy="405570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nagyvérkör feladata az oxigén- és tápanyagdús vér eljuttatása a szervezet sejtjeihez, és a gázcsere és a tápanyagcsere után a vénás vér elszállítása a szövetekből a szívbe.</a:t>
            </a:r>
          </a:p>
          <a:p>
            <a:pPr algn="just"/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 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hemodinamikai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 szempontból a keringésbe iktatott párhuzamos ellenállásként viselkednek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szív szívó-nyomó pumpának tekinthető abban az értelemben, hogy a kamrák összehúzódása továbbítja a vért a két vérkörbe, amelyekben a véráramlást a szívből kiinduló nagy erek és a pitvarok közötti nyomáskülönbség tartja fenn.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44" y="2252266"/>
            <a:ext cx="4341092" cy="4196388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5920509" y="644865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1000"/>
              <a:t>https://tudasbazis.sulinet.hu/hu/termeszettudomanyok/biologia/biologia-8-evfolyam/a-keringesi-rendszer/a-sziv</a:t>
            </a:r>
          </a:p>
        </p:txBody>
      </p:sp>
    </p:spTree>
    <p:extLst>
      <p:ext uri="{BB962C8B-B14F-4D97-AF65-F5344CB8AC3E}">
        <p14:creationId xmlns:p14="http://schemas.microsoft.com/office/powerpoint/2010/main" val="8559514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80045" y="973668"/>
            <a:ext cx="8761413" cy="706964"/>
          </a:xfrm>
        </p:spPr>
        <p:txBody>
          <a:bodyPr/>
          <a:lstStyle/>
          <a:p>
            <a:r>
              <a:rPr lang="hu-HU" b="1" dirty="0">
                <a:solidFill>
                  <a:schemeClr val="bg1"/>
                </a:solidFill>
                <a:latin typeface="Tw Cen MT" panose="020B0602020104020603" pitchFamily="34" charset="-18"/>
                <a:cs typeface="Times New Roman" panose="02020603050405020304" pitchFamily="18" charset="0"/>
              </a:rPr>
              <a:t>A kisvérkör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kisvérkör a nagyvérkörrel sorba kapcsolt ellenállásként szerepel</a:t>
            </a:r>
          </a:p>
          <a:p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</a:rPr>
              <a:t>Feladata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CO2 szállítása az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alveolusokig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gázcsere a vér és az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alveolusok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között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O2 szállítása az </a:t>
            </a:r>
            <a:r>
              <a:rPr lang="hu-HU" dirty="0" err="1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alveolusoktól</a:t>
            </a:r>
            <a:r>
              <a:rPr lang="hu-HU" dirty="0">
                <a:solidFill>
                  <a:schemeClr val="bg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a szívbe</a:t>
            </a:r>
            <a:endParaRPr lang="hu-HU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79" y="2918691"/>
            <a:ext cx="3440239" cy="381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244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10527" y="898237"/>
            <a:ext cx="7772400" cy="561975"/>
          </a:xfrm>
        </p:spPr>
        <p:txBody>
          <a:bodyPr/>
          <a:lstStyle/>
          <a:p>
            <a:pPr eaLnBrk="1" hangingPunct="1"/>
            <a:r>
              <a:rPr lang="hu-HU" altLang="hu-HU" sz="3200" b="1" dirty="0">
                <a:solidFill>
                  <a:schemeClr val="bg1"/>
                </a:solidFill>
                <a:latin typeface="Tw Cen MT" panose="020B0602020104020603" pitchFamily="34" charset="-18"/>
              </a:rPr>
              <a:t>A test gyűjtőeres rendszere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4970" y="2103181"/>
            <a:ext cx="8523287" cy="5472112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v.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superior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(felső üres visszér)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v.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</a:t>
            </a:r>
            <a:r>
              <a:rPr lang="hu-HU" altLang="hu-HU" sz="2400" b="1" dirty="0">
                <a:solidFill>
                  <a:schemeClr val="bg1"/>
                </a:solidFill>
                <a:latin typeface="Tw Cen MT" panose="020B0602020104020603" pitchFamily="34" charset="-18"/>
              </a:rPr>
              <a:t> (alsó üres visszér)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hu-HU" altLang="hu-HU" sz="2400"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>
              <a:lnSpc>
                <a:spcPct val="50000"/>
              </a:lnSpc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Gyűjtőeres rendszeren belül: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hu-HU" alt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Felületes gyűjtőerek (bőrvénák) → izmokat borító bőnyék felett,</a:t>
            </a:r>
          </a:p>
          <a:p>
            <a:pPr eaLnBrk="1" hangingPunct="1"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bőr alatti zsírszövetben;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billentyűsek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; tágulat</a:t>
            </a:r>
          </a:p>
          <a:p>
            <a:pPr eaLnBrk="1" hangingPunct="1"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Mély gyűjtőerek → helyenként párosával kísérik az artériákat</a:t>
            </a:r>
          </a:p>
        </p:txBody>
      </p:sp>
    </p:spTree>
    <p:extLst>
      <p:ext uri="{BB962C8B-B14F-4D97-AF65-F5344CB8AC3E}">
        <p14:creationId xmlns:p14="http://schemas.microsoft.com/office/powerpoint/2010/main" val="18820067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209501" y="117042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Hol kezdődik és végződik a kisvérkör? </a:t>
            </a:r>
            <a:endParaRPr kumimoji="0" lang="ru-RU" altLang="hu-H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479567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aorta-jobb pitvar</a:t>
            </a:r>
            <a:endParaRPr kumimoji="0" lang="pt-BR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382090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j</a:t>
            </a:r>
            <a:r>
              <a:rPr lang="pt-BR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obb kamra-bal pitvar</a:t>
            </a:r>
            <a:endParaRPr kumimoji="0" lang="ru-R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284612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első visszér-aorta</a:t>
            </a: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1" y="1871355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jobb pitvar-bal kamra</a:t>
            </a: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458092" y="1405614"/>
            <a:ext cx="785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102204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29734" y="971550"/>
            <a:ext cx="7772400" cy="533400"/>
          </a:xfrm>
        </p:spPr>
        <p:txBody>
          <a:bodyPr/>
          <a:lstStyle/>
          <a:p>
            <a:pPr eaLnBrk="1" hangingPunct="1"/>
            <a:r>
              <a:rPr lang="hu-HU" altLang="hu-HU" sz="3200" b="1" dirty="0">
                <a:solidFill>
                  <a:schemeClr val="bg1"/>
                </a:solidFill>
                <a:latin typeface="Tw Cen MT" panose="020B0602020104020603" pitchFamily="34" charset="-18"/>
              </a:rPr>
              <a:t>Magzati vérkeringés I</a:t>
            </a:r>
            <a:r>
              <a:rPr lang="hu-HU" altLang="hu-HU" sz="3200" b="1" dirty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9027" y="2230592"/>
            <a:ext cx="8458200" cy="54721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placentában felfrissült magzati artériás (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oxigenizált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) vér a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umbilicalisba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kerül (kezdetben 2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umbilicalis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van, majd egy lesz, mert a fejlődő máj elnyomja)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véna a köldökön keresztül belép a magzat testébe, majd a májhoz fut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máj állományában hajszálérhálózatot képez, az ebből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összeszedődő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néhány véna a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inferiorba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ömlik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májon a vérnek csak egy része áramlik át, másik része a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	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umbilicalisból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egy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anastomosison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(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ductus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venosus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Arantii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) át közvetlenül a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inferiorba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kerül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magzat artériás vére  a máj után keveredik a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vénás vérével</a:t>
            </a:r>
          </a:p>
        </p:txBody>
      </p:sp>
    </p:spTree>
    <p:extLst>
      <p:ext uri="{BB962C8B-B14F-4D97-AF65-F5344CB8AC3E}">
        <p14:creationId xmlns:p14="http://schemas.microsoft.com/office/powerpoint/2010/main" val="3694999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6" descr="http://anatomia.uw.hu/ora-042/ora-042-b.GIF"/>
          <p:cNvSpPr>
            <a:spLocks noChangeAspect="1" noChangeArrowheads="1"/>
          </p:cNvSpPr>
          <p:nvPr/>
        </p:nvSpPr>
        <p:spPr bwMode="auto">
          <a:xfrm>
            <a:off x="1679575" y="-1804988"/>
            <a:ext cx="7524750" cy="377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63491" name="AutoShape 8" descr="http://anatomia.uw.hu/ora-042/ora-042-b.GIF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63492" name="AutoShape 10" descr="http://anatomia.uw.hu/ora-042/ora-042-b.GIF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pic>
        <p:nvPicPr>
          <p:cNvPr id="6349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7" y="981075"/>
            <a:ext cx="9513888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284413" y="260350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hu-HU" altLang="hu-HU" sz="3200" b="1" kern="0" dirty="0">
                <a:solidFill>
                  <a:schemeClr val="bg1"/>
                </a:solidFill>
                <a:latin typeface="Tw Cen MT" panose="020B0602020104020603" pitchFamily="34" charset="-18"/>
              </a:rPr>
              <a:t>Magzati vérkeringés </a:t>
            </a:r>
          </a:p>
        </p:txBody>
      </p:sp>
    </p:spTree>
    <p:extLst>
      <p:ext uri="{BB962C8B-B14F-4D97-AF65-F5344CB8AC3E}">
        <p14:creationId xmlns:p14="http://schemas.microsoft.com/office/powerpoint/2010/main" val="135071656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66900" y="1996506"/>
            <a:ext cx="84582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magzati életben a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legoxigenizáltabb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vért a máj kapja</a:t>
            </a:r>
          </a:p>
          <a:p>
            <a:pPr eaLnBrk="1" hangingPunct="1">
              <a:lnSpc>
                <a:spcPct val="50000"/>
              </a:lnSpc>
            </a:pPr>
            <a:endParaRPr lang="hu-HU" altLang="hu-HU" sz="20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v.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cava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inferior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a vért a jobb pitvarba szállítja, innen a vér két irányba áramlik:</a:t>
            </a:r>
          </a:p>
          <a:p>
            <a:pPr lvl="1"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nyitott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foramen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ovalén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keresztül a bal pitvarba</a:t>
            </a:r>
          </a:p>
          <a:p>
            <a:pPr lvl="1"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jobb pitvar-kamrai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szájadékon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át a jobb kamrába</a:t>
            </a:r>
          </a:p>
          <a:p>
            <a:pPr lvl="1" eaLnBrk="1" hangingPunct="1">
              <a:lnSpc>
                <a:spcPct val="50000"/>
              </a:lnSpc>
            </a:pPr>
            <a:endParaRPr lang="hu-HU" altLang="hu-HU" sz="20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jobb kamrából a vér a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v. a.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pulmonalisba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jut </a:t>
            </a:r>
          </a:p>
          <a:p>
            <a:pPr eaLnBrk="1" hangingPunct="1">
              <a:lnSpc>
                <a:spcPct val="50000"/>
              </a:lnSpc>
            </a:pPr>
            <a:endParaRPr lang="hu-HU" altLang="hu-HU" sz="20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a magzati életben a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és az aortaív között egy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anastomosis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 van, ez a </a:t>
            </a:r>
            <a:r>
              <a:rPr lang="hu-HU" altLang="hu-HU" sz="2000" dirty="0" err="1">
                <a:solidFill>
                  <a:schemeClr val="bg1"/>
                </a:solidFill>
                <a:latin typeface="Tw Cen MT" panose="020B0602020104020603" pitchFamily="34" charset="-18"/>
              </a:rPr>
              <a:t>Botall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-vezeték 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ductus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arteriosus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Botalli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), 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melyen keresztül a 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b="1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</a:t>
            </a:r>
            <a:r>
              <a:rPr lang="hu-HU" altLang="hu-HU" sz="2000" b="1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000" dirty="0">
                <a:solidFill>
                  <a:schemeClr val="bg1"/>
                </a:solidFill>
                <a:latin typeface="Tw Cen MT" panose="020B0602020104020603" pitchFamily="34" charset="-18"/>
              </a:rPr>
              <a:t>vérének egy része közvetlenül az aortába jut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758381" y="927678"/>
            <a:ext cx="40911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Magzati vérkeringés II.</a:t>
            </a:r>
          </a:p>
        </p:txBody>
      </p:sp>
    </p:spTree>
    <p:extLst>
      <p:ext uri="{BB962C8B-B14F-4D97-AF65-F5344CB8AC3E}">
        <p14:creationId xmlns:p14="http://schemas.microsoft.com/office/powerpoint/2010/main" val="539799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>
            <a:spLocks noGrp="1"/>
          </p:cNvSpPr>
          <p:nvPr>
            <p:ph type="title"/>
          </p:nvPr>
        </p:nvSpPr>
        <p:spPr>
          <a:xfrm>
            <a:off x="3022600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/>
            <a:r>
              <a:rPr lang="hu-HU" sz="3200" b="1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keringési rendszer feladata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03" name="Google Shape;203;p31"/>
          <p:cNvSpPr txBox="1">
            <a:spLocks noGrp="1"/>
          </p:cNvSpPr>
          <p:nvPr>
            <p:ph idx="1"/>
          </p:nvPr>
        </p:nvSpPr>
        <p:spPr>
          <a:xfrm>
            <a:off x="1524000" y="1125538"/>
            <a:ext cx="9144000" cy="41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tápanyagok elszállítása testrészeinkhez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43000" lvl="2" indent="-50800">
              <a:lnSpc>
                <a:spcPct val="90000"/>
              </a:lnSpc>
              <a:spcBef>
                <a:spcPts val="0"/>
              </a:spcBef>
              <a:buSzPts val="2800"/>
              <a:buNone/>
            </a:pPr>
            <a:endParaRPr sz="28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salakanyagok szállítása az elimináló szervekhez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43000" lvl="2" indent="-50800">
              <a:lnSpc>
                <a:spcPct val="90000"/>
              </a:lnSpc>
              <a:spcBef>
                <a:spcPts val="0"/>
              </a:spcBef>
              <a:buSzPts val="2800"/>
              <a:buNone/>
            </a:pPr>
            <a:endParaRPr sz="28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oxigén és szén-dioxid felvétele és transzportja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43000" lvl="2" indent="-50800">
              <a:lnSpc>
                <a:spcPct val="90000"/>
              </a:lnSpc>
              <a:spcBef>
                <a:spcPts val="0"/>
              </a:spcBef>
              <a:buSzPts val="2800"/>
              <a:buNone/>
            </a:pPr>
            <a:endParaRPr sz="28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hormonok szállítása célszervekhez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None/>
            </a:pPr>
            <a:endParaRPr sz="28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1143000" lvl="2" indent="-228600">
              <a:lnSpc>
                <a:spcPct val="90000"/>
              </a:lnSpc>
              <a:spcBef>
                <a:spcPts val="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hő szállítása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90000"/>
              </a:lnSpc>
              <a:spcBef>
                <a:spcPts val="560"/>
              </a:spcBef>
              <a:buSzPts val="2800"/>
              <a:buNone/>
            </a:pPr>
            <a:endParaRPr sz="2800" b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90000"/>
              </a:lnSpc>
              <a:spcBef>
                <a:spcPts val="560"/>
              </a:spcBef>
              <a:buSzPts val="2800"/>
              <a:buNone/>
            </a:pPr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vér útja: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50000"/>
              </a:lnSpc>
              <a:spcBef>
                <a:spcPts val="560"/>
              </a:spcBef>
              <a:buSzPts val="2800"/>
              <a:buNone/>
            </a:pPr>
            <a:endParaRPr sz="28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 algn="ctr">
              <a:lnSpc>
                <a:spcPct val="90000"/>
              </a:lnSpc>
              <a:spcBef>
                <a:spcPts val="560"/>
              </a:spcBef>
              <a:buSzPts val="2800"/>
              <a:buNone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 → ütőerek (artériák) → hajszálerek (kapillárisok) → visszerek (vénák) → SZÍV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50141" y="1976377"/>
            <a:ext cx="8964612" cy="5589587"/>
          </a:xfrm>
        </p:spPr>
        <p:txBody>
          <a:bodyPr>
            <a:normAutofit/>
          </a:bodyPr>
          <a:lstStyle/>
          <a:p>
            <a:pPr marL="457200" lvl="1" indent="0" eaLnBrk="1" hangingPunct="1">
              <a:buNone/>
            </a:pPr>
            <a:endParaRPr lang="hu-HU" altLang="hu-H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/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pulmonalisban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maradt vér eljut a tüdőbe (gázcsere nincs!)</a:t>
            </a:r>
          </a:p>
          <a:p>
            <a:pPr eaLnBrk="1" hangingPunct="1"/>
            <a:endParaRPr lang="hu-HU" alt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 v.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pulmonalisokon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keresztül visszajut a bal pitvarba, itt hozzákeveredik a jobb pitvar vérének az a része, mely a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foramen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ovalén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keresztül került ide</a:t>
            </a:r>
          </a:p>
          <a:p>
            <a:pPr eaLnBrk="1" hangingPunct="1"/>
            <a:endParaRPr lang="hu-HU" alt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eaLnBrk="1" hangingPunct="1"/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a vér a bal kamrába, majd az aortába áramlik, itt az a vér keveredik hozzá, mely a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ductus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Botallin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keresztül áramlott ide a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pulmonalisból</a:t>
            </a:r>
            <a:endParaRPr lang="hu-HU" altLang="hu-HU" sz="2400"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3739141" y="851335"/>
            <a:ext cx="41985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Magzati vérkeringés III.</a:t>
            </a:r>
          </a:p>
        </p:txBody>
      </p:sp>
    </p:spTree>
    <p:extLst>
      <p:ext uri="{BB962C8B-B14F-4D97-AF65-F5344CB8AC3E}">
        <p14:creationId xmlns:p14="http://schemas.microsoft.com/office/powerpoint/2010/main" val="20085428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80127" y="2422237"/>
            <a:ext cx="84582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vér ezt követően a nagy vérkörnek megfelelően áramlik tovább</a:t>
            </a:r>
          </a:p>
          <a:p>
            <a:pPr eaLnBrk="1" hangingPunct="1"/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a magzat vérét a belső csípőverőérből eredő két köldökartéria</a:t>
            </a:r>
          </a:p>
          <a:p>
            <a:pPr eaLnBrk="1" hangingPunct="1">
              <a:buFontTx/>
              <a:buNone/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	(a. </a:t>
            </a:r>
            <a:r>
              <a:rPr lang="hu-HU" altLang="hu-HU" dirty="0" err="1">
                <a:solidFill>
                  <a:schemeClr val="bg1"/>
                </a:solidFill>
                <a:latin typeface="Tw Cen MT" panose="020B0602020104020603" pitchFamily="34" charset="-18"/>
              </a:rPr>
              <a:t>umbilicalis</a:t>
            </a: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) juttatja vissza a placenta magzati részébe, ahol felfrissül és indul újra a magzati keringés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3798167" y="977901"/>
            <a:ext cx="43973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b="1" dirty="0">
                <a:solidFill>
                  <a:schemeClr val="bg1"/>
                </a:solidFill>
                <a:latin typeface="Tw Cen MT" panose="020B0602020104020603" pitchFamily="34" charset="-18"/>
              </a:rPr>
              <a:t>Magzati vérkeringés IV.</a:t>
            </a:r>
          </a:p>
        </p:txBody>
      </p:sp>
      <p:pic>
        <p:nvPicPr>
          <p:cNvPr id="66564" name="Picture 3" descr="Fig16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6" t="59212" r="53833" b="10533"/>
          <a:stretch>
            <a:fillRect/>
          </a:stretch>
        </p:blipFill>
        <p:spPr bwMode="auto">
          <a:xfrm>
            <a:off x="4102029" y="3934691"/>
            <a:ext cx="3121448" cy="257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8321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209501" y="117042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600" dirty="0">
                <a:solidFill>
                  <a:schemeClr val="bg1"/>
                </a:solidFill>
                <a:latin typeface="Tw Cen MT" panose="020B0602020104020603" pitchFamily="34" charset="-18"/>
              </a:rPr>
              <a:t>A placentában felfrissült magzati artériás</a:t>
            </a:r>
          </a:p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600" dirty="0">
                <a:solidFill>
                  <a:schemeClr val="bg1"/>
                </a:solidFill>
                <a:latin typeface="Tw Cen MT" panose="020B0602020104020603" pitchFamily="34" charset="-18"/>
              </a:rPr>
              <a:t> (</a:t>
            </a:r>
            <a:r>
              <a:rPr lang="hu-HU" altLang="hu-HU" sz="3600" dirty="0" err="1">
                <a:solidFill>
                  <a:schemeClr val="bg1"/>
                </a:solidFill>
                <a:latin typeface="Tw Cen MT" panose="020B0602020104020603" pitchFamily="34" charset="-18"/>
              </a:rPr>
              <a:t>oxigenizált</a:t>
            </a:r>
            <a:r>
              <a:rPr lang="hu-HU" altLang="hu-HU" sz="3600" dirty="0">
                <a:solidFill>
                  <a:schemeClr val="bg1"/>
                </a:solidFill>
                <a:latin typeface="Tw Cen MT" panose="020B0602020104020603" pitchFamily="34" charset="-18"/>
              </a:rPr>
              <a:t>) vér a …kerül </a:t>
            </a:r>
            <a:endParaRPr kumimoji="0" lang="ru-RU" altLang="hu-H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382090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Truncus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pulmonalis</a:t>
            </a:r>
            <a:endParaRPr kumimoji="0" lang="pt-BR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479567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Vena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umbilicalis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endParaRPr kumimoji="0" lang="ru-R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284612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Ductus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arteriosus</a:t>
            </a: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 </a:t>
            </a:r>
            <a:r>
              <a:rPr kumimoji="0" lang="hu-HU" alt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Botalli</a:t>
            </a: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 pitchFamily="34" charset="-18"/>
              <a:ea typeface="+mn-ea"/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1" y="1871355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Arteria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sz="2400" dirty="0" err="1">
                <a:solidFill>
                  <a:srgbClr val="FFFFFF"/>
                </a:solidFill>
                <a:latin typeface="Tw Cen MT" panose="020B0602020104020603" pitchFamily="34" charset="-18"/>
              </a:rPr>
              <a:t>umbilicalis</a:t>
            </a:r>
            <a:r>
              <a:rPr lang="hu-HU" altLang="hu-HU" sz="2400" dirty="0">
                <a:solidFill>
                  <a:srgbClr val="FFFFFF"/>
                </a:solidFill>
                <a:latin typeface="Tw Cen MT" panose="020B0602020104020603" pitchFamily="34" charset="-18"/>
              </a:rPr>
              <a:t> 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458092" y="1405614"/>
            <a:ext cx="785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-18"/>
                <a:ea typeface="+mn-ea"/>
                <a:cs typeface="+mn-cs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31367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514600"/>
            <a:ext cx="7772400" cy="1143000"/>
          </a:xfrm>
        </p:spPr>
        <p:txBody>
          <a:bodyPr/>
          <a:lstStyle/>
          <a:p>
            <a:pPr algn="ctr" eaLnBrk="1" hangingPunct="1"/>
            <a:r>
              <a:rPr lang="hu-HU" altLang="hu-HU" sz="3600" b="1" i="1" dirty="0">
                <a:solidFill>
                  <a:schemeClr val="bg1"/>
                </a:solidFill>
                <a:latin typeface="Tw Cen MT" panose="020B0602020104020603" pitchFamily="34" charset="-18"/>
              </a:rPr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110828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326853" y="169915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dirty="0">
                <a:solidFill>
                  <a:schemeClr val="bg1"/>
                </a:solidFill>
                <a:latin typeface="Tw Cen MT" panose="020B0602020104020603" pitchFamily="34" charset="-18"/>
              </a:rPr>
              <a:t>Melyik a helyes sorrend?</a:t>
            </a:r>
            <a:endParaRPr lang="ru-RU" altLang="hu-H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SZÍV → ütőerek (artériák) → hajszálerek (kapillárisok)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→ visszerek (vénák)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2847232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SZÍV → visszerek (vénák) → hajszálerek (kapillárisok)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→ ütőerek (artériák) → SZÍV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18394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SZÍV → visszerek (vénák) → ütőerek (artériák)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→ hajszálerek (kapillárisok) → SZÍV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385504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SZÍV → ütőerek (artériák) → hajszálerek (kapillárisok)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→ visszerek (vénák) → SZÍV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65837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2"/>
          <p:cNvSpPr txBox="1">
            <a:spLocks noGrp="1"/>
          </p:cNvSpPr>
          <p:nvPr>
            <p:ph type="title"/>
          </p:nvPr>
        </p:nvSpPr>
        <p:spPr>
          <a:xfrm>
            <a:off x="2424113" y="57150"/>
            <a:ext cx="53166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hu-HU" sz="3200" b="1" i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 (COR)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10" name="Google Shape;210;p32"/>
          <p:cNvSpPr txBox="1">
            <a:spLocks noGrp="1"/>
          </p:cNvSpPr>
          <p:nvPr>
            <p:ph idx="1"/>
          </p:nvPr>
        </p:nvSpPr>
        <p:spPr>
          <a:xfrm>
            <a:off x="982676" y="1025400"/>
            <a:ext cx="8785200" cy="58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80000"/>
              </a:lnSpc>
              <a:spcBef>
                <a:spcPts val="0"/>
              </a:spcBef>
              <a:buSzPts val="2800"/>
              <a:buNone/>
            </a:pPr>
            <a:r>
              <a:rPr lang="hu-HU" sz="28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Nagysága felnőttben: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12 cm hosszú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9 cm széles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5 cm vastag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560"/>
              </a:spcBef>
              <a:buSzPts val="2800"/>
              <a:buFont typeface="Times New Roman"/>
              <a:buChar char="•"/>
            </a:pPr>
            <a:r>
              <a:rPr lang="hu-HU" sz="28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300 gr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 indent="-1905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Elhelyezkedése: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mellkas középső részén a →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gátorban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(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mediastinum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</a:t>
            </a:r>
            <a:endParaRPr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felső (pitvari) széle: 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basis</a:t>
            </a:r>
            <a:endParaRPr b="1"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alsó (kamrai) vége: 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apex</a:t>
            </a:r>
            <a:endParaRPr lang="hu-HU" sz="24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tengelye 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(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axis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ferde</a:t>
            </a:r>
          </a:p>
          <a:p>
            <a:pPr marL="342900">
              <a:lnSpc>
                <a:spcPct val="8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szívet nagyrészt a tüdő fedi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11" name="Google Shape;211;p32" descr="http://m.blog.hu/el/elsosegely/image/sziv_elhelyezk3_allrefer_com_375_300.jpg"/>
          <p:cNvSpPr/>
          <p:nvPr/>
        </p:nvSpPr>
        <p:spPr>
          <a:xfrm>
            <a:off x="1692275" y="-1371600"/>
            <a:ext cx="35718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chemeClr val="dk1"/>
              </a:buClr>
              <a:buSzPts val="2400"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2" name="Google Shape;21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16725" y="6350"/>
            <a:ext cx="3856038" cy="3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 txBox="1">
            <a:spLocks noGrp="1"/>
          </p:cNvSpPr>
          <p:nvPr>
            <p:ph type="title"/>
          </p:nvPr>
        </p:nvSpPr>
        <p:spPr>
          <a:xfrm>
            <a:off x="3114964" y="983159"/>
            <a:ext cx="77724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hu-HU" sz="32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 szív falának szerkezete (1)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28" name="Google Shape;228;p34"/>
          <p:cNvSpPr txBox="1">
            <a:spLocks noGrp="1"/>
          </p:cNvSpPr>
          <p:nvPr>
            <p:ph idx="1"/>
          </p:nvPr>
        </p:nvSpPr>
        <p:spPr>
          <a:xfrm>
            <a:off x="397165" y="2607390"/>
            <a:ext cx="11462326" cy="54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90000"/>
              </a:lnSpc>
              <a:spcBef>
                <a:spcPts val="0"/>
              </a:spcBef>
              <a:buSzPts val="2400"/>
              <a:buFont typeface="Times New Roman"/>
              <a:buChar char="•"/>
            </a:pPr>
            <a:r>
              <a:rPr lang="hu-HU" sz="2400" b="1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Pericardium</a:t>
            </a:r>
            <a:r>
              <a:rPr lang="hu-HU" sz="2400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– szívburok: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külső savós hártya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 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(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pericardium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parietale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–"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belső savós hártya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 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(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pericardium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viscerale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vagy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epicardium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endParaRPr sz="2400" b="1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Ezek a rétegek súrlódásmentesen csúsznak el egymáson a szív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 marL="742950" lvl="1" indent="-285750">
              <a:lnSpc>
                <a:spcPct val="90000"/>
              </a:lnSpc>
              <a:spcBef>
                <a:spcPts val="480"/>
              </a:spcBef>
              <a:buSzPts val="2400"/>
              <a:buNone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mozgása közben.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cxnSp>
        <p:nvCxnSpPr>
          <p:cNvPr id="229" name="Google Shape;229;p34"/>
          <p:cNvCxnSpPr/>
          <p:nvPr/>
        </p:nvCxnSpPr>
        <p:spPr>
          <a:xfrm>
            <a:off x="5159474" y="3199192"/>
            <a:ext cx="358800" cy="216000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30" name="Google Shape;230;p34"/>
          <p:cNvCxnSpPr/>
          <p:nvPr/>
        </p:nvCxnSpPr>
        <p:spPr>
          <a:xfrm rot="10800000" flipH="1">
            <a:off x="5159475" y="3872772"/>
            <a:ext cx="431700" cy="216000"/>
          </a:xfrm>
          <a:prstGeom prst="straightConnector1">
            <a:avLst/>
          </a:prstGeom>
          <a:noFill/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31" name="Google Shape;231;p34"/>
          <p:cNvSpPr txBox="1"/>
          <p:nvPr/>
        </p:nvSpPr>
        <p:spPr>
          <a:xfrm>
            <a:off x="5777775" y="3201928"/>
            <a:ext cx="3997200" cy="8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Közöttük: </a:t>
            </a:r>
            <a:r>
              <a:rPr lang="hu-HU" sz="2400" b="1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pericardialis</a:t>
            </a: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üreg,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400"/>
            </a:pPr>
            <a:r>
              <a:rPr lang="hu-HU" sz="2400" b="1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kevés folyadékkal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6"/>
          <p:cNvSpPr txBox="1">
            <a:spLocks noGrp="1"/>
          </p:cNvSpPr>
          <p:nvPr>
            <p:ph idx="1"/>
          </p:nvPr>
        </p:nvSpPr>
        <p:spPr>
          <a:xfrm>
            <a:off x="1524000" y="908050"/>
            <a:ext cx="8740800" cy="13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90000"/>
              </a:lnSpc>
              <a:spcBef>
                <a:spcPts val="0"/>
              </a:spcBef>
              <a:buSzPts val="2400"/>
              <a:buFont typeface="Times New Roman"/>
              <a:buChar char="•"/>
            </a:pPr>
            <a:r>
              <a:rPr lang="hu-HU" sz="2400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Myocardium</a:t>
            </a:r>
            <a:r>
              <a:rPr lang="hu-HU" sz="2400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-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szívizomzat</a:t>
            </a: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0" indent="0">
              <a:spcBef>
                <a:spcPts val="0"/>
              </a:spcBef>
              <a:buSzPts val="2400"/>
              <a:buNone/>
            </a:pPr>
            <a:endParaRPr sz="2400" dirty="0">
              <a:solidFill>
                <a:schemeClr val="bg1"/>
              </a:solidFill>
              <a:latin typeface="Tw Cen MT" panose="020B0602020104020603" pitchFamily="34" charset="-18"/>
              <a:ea typeface="Times New Roman"/>
              <a:cs typeface="Times New Roman"/>
              <a:sym typeface="Times New Roman"/>
            </a:endParaRPr>
          </a:p>
          <a:p>
            <a:pPr marL="342900">
              <a:lnSpc>
                <a:spcPct val="90000"/>
              </a:lnSpc>
              <a:spcBef>
                <a:spcPts val="480"/>
              </a:spcBef>
              <a:buSzPts val="2400"/>
              <a:buFont typeface="Times New Roman"/>
              <a:buChar char="•"/>
            </a:pPr>
            <a:r>
              <a:rPr lang="hu-HU" sz="2400" u="sng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Endocardium</a:t>
            </a:r>
            <a:r>
              <a:rPr lang="hu-HU" sz="2400" u="sng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– </a:t>
            </a: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endothelsejtekből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álló vékony hártya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58" name="Google Shape;258;p36"/>
          <p:cNvSpPr txBox="1"/>
          <p:nvPr/>
        </p:nvSpPr>
        <p:spPr>
          <a:xfrm>
            <a:off x="1524000" y="6591300"/>
            <a:ext cx="89613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hu-HU" sz="11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https://image.slidesharecdn.com/heart-20anatomy-20written-20copy-140110033118-phpapp01/95/heart-anatomy-written-copy-36-638.jpg?cb=1389324771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pic>
        <p:nvPicPr>
          <p:cNvPr id="259" name="Google Shape;259;p36" descr="D:\Dokumentumok\Asztal\Anatómia 1\heart-anatomy-written-copy-36-638_felirat_nelkul.jpg"/>
          <p:cNvPicPr preferRelativeResize="0"/>
          <p:nvPr/>
        </p:nvPicPr>
        <p:blipFill rotWithShape="1">
          <a:blip r:embed="rId3">
            <a:alphaModFix/>
          </a:blip>
          <a:srcRect l="18474" t="6017" r="28024" b="10635"/>
          <a:stretch/>
        </p:blipFill>
        <p:spPr>
          <a:xfrm>
            <a:off x="3863976" y="2076450"/>
            <a:ext cx="3527425" cy="41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6"/>
          <p:cNvSpPr txBox="1"/>
          <p:nvPr/>
        </p:nvSpPr>
        <p:spPr>
          <a:xfrm>
            <a:off x="7032625" y="3910013"/>
            <a:ext cx="34608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400"/>
            </a:pPr>
            <a:r>
              <a:rPr lang="hu-HU" sz="24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myocardium</a:t>
            </a:r>
            <a:r>
              <a:rPr lang="hu-HU" sz="24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- szívizomzat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61" name="Google Shape;261;p36"/>
          <p:cNvSpPr txBox="1"/>
          <p:nvPr/>
        </p:nvSpPr>
        <p:spPr>
          <a:xfrm>
            <a:off x="7391400" y="4508500"/>
            <a:ext cx="3276600" cy="13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szívburok belső savós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hártya –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pericardium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viscerale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/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epicardium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(a szívizomzat külső felszíne)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62" name="Google Shape;262;p36"/>
          <p:cNvSpPr txBox="1"/>
          <p:nvPr/>
        </p:nvSpPr>
        <p:spPr>
          <a:xfrm>
            <a:off x="2208213" y="6053138"/>
            <a:ext cx="61737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szívbelhártya –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endocardium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(a szívizomzat belső felszíne)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sp>
        <p:nvSpPr>
          <p:cNvPr id="263" name="Google Shape;263;p36"/>
          <p:cNvSpPr txBox="1"/>
          <p:nvPr/>
        </p:nvSpPr>
        <p:spPr>
          <a:xfrm>
            <a:off x="1843088" y="2728913"/>
            <a:ext cx="2209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jobb pitvar – </a:t>
            </a:r>
            <a:endParaRPr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000"/>
            </a:pPr>
            <a:r>
              <a:rPr lang="hu-HU" sz="200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atrium dextrum</a:t>
            </a:r>
            <a:endParaRPr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cxnSp>
        <p:nvCxnSpPr>
          <p:cNvPr id="264" name="Google Shape;264;p36"/>
          <p:cNvCxnSpPr/>
          <p:nvPr/>
        </p:nvCxnSpPr>
        <p:spPr>
          <a:xfrm>
            <a:off x="3586163" y="3436938"/>
            <a:ext cx="933300" cy="7365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" name="Google Shape;265;p36"/>
          <p:cNvSpPr txBox="1"/>
          <p:nvPr/>
        </p:nvSpPr>
        <p:spPr>
          <a:xfrm>
            <a:off x="7183438" y="2386013"/>
            <a:ext cx="31590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bal pitvar –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atrium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sinistrum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cxnSp>
        <p:nvCxnSpPr>
          <p:cNvPr id="266" name="Google Shape;266;p36"/>
          <p:cNvCxnSpPr/>
          <p:nvPr/>
        </p:nvCxnSpPr>
        <p:spPr>
          <a:xfrm rot="10800000" flipH="1">
            <a:off x="6148388" y="2729063"/>
            <a:ext cx="1035000" cy="12762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7" name="Google Shape;267;p36"/>
          <p:cNvCxnSpPr/>
          <p:nvPr/>
        </p:nvCxnSpPr>
        <p:spPr>
          <a:xfrm flipH="1">
            <a:off x="3567000" y="5362575"/>
            <a:ext cx="1728900" cy="103200"/>
          </a:xfrm>
          <a:prstGeom prst="straightConnector1">
            <a:avLst/>
          </a:prstGeom>
          <a:noFill/>
          <a:ln w="222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" name="Google Shape;268;p36"/>
          <p:cNvSpPr txBox="1"/>
          <p:nvPr/>
        </p:nvSpPr>
        <p:spPr>
          <a:xfrm>
            <a:off x="1847850" y="5173663"/>
            <a:ext cx="2024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jobb kamra –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000"/>
            </a:pP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ventriculus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dexter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  <p:cxnSp>
        <p:nvCxnSpPr>
          <p:cNvPr id="269" name="Google Shape;269;p36"/>
          <p:cNvCxnSpPr/>
          <p:nvPr/>
        </p:nvCxnSpPr>
        <p:spPr>
          <a:xfrm rot="10800000" flipH="1">
            <a:off x="6226175" y="3197288"/>
            <a:ext cx="1165200" cy="16176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0" name="Google Shape;270;p36"/>
          <p:cNvSpPr txBox="1"/>
          <p:nvPr/>
        </p:nvSpPr>
        <p:spPr>
          <a:xfrm>
            <a:off x="7391400" y="2843213"/>
            <a:ext cx="3163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bal kamra – 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  <a:p>
            <a:pPr>
              <a:buClr>
                <a:schemeClr val="dk1"/>
              </a:buClr>
              <a:buSzPts val="2000"/>
            </a:pP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ventriculus</a:t>
            </a:r>
            <a:r>
              <a:rPr lang="hu-HU" sz="2000" dirty="0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 </a:t>
            </a:r>
            <a:r>
              <a:rPr lang="hu-HU" sz="2000" dirty="0" err="1">
                <a:solidFill>
                  <a:schemeClr val="bg1"/>
                </a:solidFill>
                <a:latin typeface="Tw Cen MT" panose="020B0602020104020603" pitchFamily="34" charset="-18"/>
                <a:ea typeface="Times New Roman"/>
                <a:cs typeface="Times New Roman"/>
                <a:sym typeface="Times New Roman"/>
              </a:rPr>
              <a:t>sinister</a:t>
            </a:r>
            <a:endParaRPr dirty="0">
              <a:solidFill>
                <a:schemeClr val="bg1"/>
              </a:solidFill>
              <a:latin typeface="Tw Cen MT" panose="020B0602020104020603" pitchFamily="34" charset="-1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194511" y="0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Melyik a szív falának egyik </a:t>
            </a:r>
            <a:r>
              <a:rPr lang="hu-HU" altLang="hu-HU" sz="4000" dirty="0" err="1">
                <a:solidFill>
                  <a:schemeClr val="bg1"/>
                </a:solidFill>
                <a:latin typeface="Tw Cen MT" panose="020B0602020104020603" pitchFamily="34" charset="-18"/>
              </a:rPr>
              <a:t>rétege</a:t>
            </a:r>
            <a:r>
              <a:rPr lang="hu-HU" altLang="hu-HU" sz="4000" dirty="0">
                <a:solidFill>
                  <a:schemeClr val="bg1"/>
                </a:solidFill>
                <a:latin typeface="Tw Cen MT" panose="020B0602020104020603" pitchFamily="34" charset="-18"/>
              </a:rPr>
              <a:t>?</a:t>
            </a:r>
            <a:endParaRPr lang="ru-RU" altLang="hu-HU" sz="4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286467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myocardium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482529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schemeClr val="bg1"/>
                </a:solidFill>
                <a:latin typeface="Tw Cen MT" panose="020B0602020104020603" pitchFamily="34" charset="-18"/>
              </a:rPr>
              <a:t>Mindegyik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18394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pericardium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1" y="382699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schemeClr val="bg1"/>
                </a:solidFill>
                <a:latin typeface="Tw Cen MT" panose="020B0602020104020603" pitchFamily="34" charset="-18"/>
              </a:rPr>
              <a:t>endocardium</a:t>
            </a:r>
            <a:endParaRPr lang="ru-RU" altLang="hu-H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140079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nácsterem">
  <a:themeElements>
    <a:clrScheme name="Tanácstere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Tanácstere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anácstere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FEB3FF-25DD-45AD-AFED-4E6683DACD79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de51649e-bc69-41ec-9bf9-1ea60d57d5f8"/>
    <ds:schemaRef ds:uri="http://schemas.microsoft.com/office/infopath/2007/PartnerControls"/>
    <ds:schemaRef ds:uri="http://purl.org/dc/terms/"/>
    <ds:schemaRef ds:uri="e231ebef-788f-4c9f-acf4-87c4004a633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54A95E-B45E-45B4-9692-950201D04C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97B121-103A-4AFA-A25E-17E6A48D60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2170</Words>
  <Application>Microsoft Office PowerPoint</Application>
  <PresentationFormat>Szélesvásznú</PresentationFormat>
  <Paragraphs>321</Paragraphs>
  <Slides>43</Slides>
  <Notes>17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43</vt:i4>
      </vt:variant>
    </vt:vector>
  </HeadingPairs>
  <TitlesOfParts>
    <vt:vector size="50" baseType="lpstr">
      <vt:lpstr>Arial</vt:lpstr>
      <vt:lpstr>Arial Black</vt:lpstr>
      <vt:lpstr>Century Gothic</vt:lpstr>
      <vt:lpstr>Times New Roman</vt:lpstr>
      <vt:lpstr>Tw Cen MT</vt:lpstr>
      <vt:lpstr>Wingdings 3</vt:lpstr>
      <vt:lpstr>Tanácsterem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  Ápolási szakmai alapismeretek: az egészséges emberi test felépítése   A keringési rendszer felépítése, alkalmazott latin szakkifejezések</vt:lpstr>
      <vt:lpstr>PowerPoint-bemutató</vt:lpstr>
      <vt:lpstr>A keringési rendszer feladata</vt:lpstr>
      <vt:lpstr>PowerPoint-bemutató</vt:lpstr>
      <vt:lpstr>SZÍV (COR)</vt:lpstr>
      <vt:lpstr>A szív falának szerkezete (1)</vt:lpstr>
      <vt:lpstr>PowerPoint-bemutató</vt:lpstr>
      <vt:lpstr>PowerPoint-bemutató</vt:lpstr>
      <vt:lpstr>A szív üregei</vt:lpstr>
      <vt:lpstr>PowerPoint-bemutató</vt:lpstr>
      <vt:lpstr>PowerPoint-bemutató</vt:lpstr>
      <vt:lpstr>PowerPoint-bemutató</vt:lpstr>
      <vt:lpstr>PowerPoint-bemutató</vt:lpstr>
      <vt:lpstr>PowerPoint-bemutató</vt:lpstr>
      <vt:lpstr>A szív billentyűi</vt:lpstr>
      <vt:lpstr>Vitorlás billentyű- cuspidalis    Vitorla (háromszög alakú, alapja a pitvar – kamrai szájadék széléhez rögzül, a csúcsa a kamra felé szabadon áll) </vt:lpstr>
      <vt:lpstr>A szív saját erei</vt:lpstr>
      <vt:lpstr>PowerPoint-bemutató</vt:lpstr>
      <vt:lpstr>A szív ingerképző és ingervezető rendszere</vt:lpstr>
      <vt:lpstr>PowerPoint-bemutató</vt:lpstr>
      <vt:lpstr>PowerPoint-bemutató</vt:lpstr>
      <vt:lpstr>PowerPoint-bemutató</vt:lpstr>
      <vt:lpstr>Érrendszer</vt:lpstr>
      <vt:lpstr>PowerPoint-bemutató</vt:lpstr>
      <vt:lpstr>PowerPoint-bemutató</vt:lpstr>
      <vt:lpstr>Az érfal szerkezete</vt:lpstr>
      <vt:lpstr>PowerPoint-bemutató</vt:lpstr>
      <vt:lpstr>PowerPoint-bemutató</vt:lpstr>
      <vt:lpstr>Erek közötti összeköttetések</vt:lpstr>
      <vt:lpstr>Végartériák: nincs kielégítő kapcsolat a másik artériával → elzáródása a szövet elhalásával jár</vt:lpstr>
      <vt:lpstr>PowerPoint-bemutató</vt:lpstr>
      <vt:lpstr>A nagyvérkör</vt:lpstr>
      <vt:lpstr>A kisvérkör</vt:lpstr>
      <vt:lpstr>A test gyűjtőeres rendszere</vt:lpstr>
      <vt:lpstr>PowerPoint-bemutató</vt:lpstr>
      <vt:lpstr>Magzati vérkeringés I.</vt:lpstr>
      <vt:lpstr>PowerPoint-bemutató</vt:lpstr>
      <vt:lpstr>PowerPoint-bemutató</vt:lpstr>
      <vt:lpstr>PowerPoint-bemutató</vt:lpstr>
      <vt:lpstr>PowerPoint-bemutató</vt:lpstr>
      <vt:lpstr>PowerPoint-bemutató</vt:lpstr>
      <vt:lpstr>Köszönöm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keringési rendszer és a szív</dc:title>
  <dc:creator>BATMAN</dc:creator>
  <cp:lastModifiedBy>Novák Emese</cp:lastModifiedBy>
  <cp:revision>28</cp:revision>
  <dcterms:modified xsi:type="dcterms:W3CDTF">2021-05-27T10:36:01Z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