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82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9" r:id="rId17"/>
    <p:sldId id="267" r:id="rId18"/>
    <p:sldId id="270" r:id="rId19"/>
    <p:sldId id="271" r:id="rId20"/>
    <p:sldId id="268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60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6155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8072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329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2600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9049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0931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3518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0321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1798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953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4579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310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8273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3753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662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652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CC0EF04-7966-4C53-A2FD-B08BB3CDF030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D33C981-4ABE-43F9-AE24-42361A48CA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6675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fif"/><Relationship Id="rId5" Type="http://schemas.openxmlformats.org/officeDocument/2006/relationships/image" Target="../media/image6.jfif"/><Relationship Id="rId4" Type="http://schemas.openxmlformats.org/officeDocument/2006/relationships/image" Target="../media/image5.jf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97127" y="200297"/>
            <a:ext cx="8534400" cy="1507067"/>
          </a:xfrm>
        </p:spPr>
        <p:txBody>
          <a:bodyPr/>
          <a:lstStyle/>
          <a:p>
            <a:r>
              <a:rPr lang="hu-HU" b="1" dirty="0">
                <a:latin typeface="Tw Cen MT" panose="020B0602020104020603" pitchFamily="34" charset="-18"/>
              </a:rPr>
              <a:t>A sejt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27458" y="2714897"/>
            <a:ext cx="8534400" cy="3615267"/>
          </a:xfrm>
        </p:spPr>
        <p:txBody>
          <a:bodyPr>
            <a:normAutofit fontScale="92500" lnSpcReduction="10000"/>
          </a:bodyPr>
          <a:lstStyle/>
          <a:p>
            <a:pPr marL="328613" indent="-328613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Legkisebb szervezeti egység.</a:t>
            </a:r>
          </a:p>
          <a:p>
            <a:pPr marL="328613" indent="-328613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u="sng" dirty="0">
                <a:solidFill>
                  <a:schemeClr val="tx1"/>
                </a:solidFill>
                <a:latin typeface="Tw Cen MT" panose="020B0602020104020603" pitchFamily="34" charset="-18"/>
              </a:rPr>
              <a:t>Önálló életjelenségekkel rendelkezik:</a:t>
            </a:r>
          </a:p>
          <a:p>
            <a:pPr marL="328613" indent="-328613">
              <a:lnSpc>
                <a:spcPct val="90000"/>
              </a:lnSpc>
              <a:spcBef>
                <a:spcPts val="700"/>
              </a:spcBef>
              <a:buClrTx/>
              <a:buSzPct val="60000"/>
              <a:buFontTx/>
              <a:buNone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 - anyagcseréje van (tápanyagot</a:t>
            </a:r>
          </a:p>
          <a:p>
            <a:pPr marL="328613" indent="-328613">
              <a:lnSpc>
                <a:spcPct val="90000"/>
              </a:lnSpc>
              <a:spcBef>
                <a:spcPts val="700"/>
              </a:spcBef>
              <a:buClrTx/>
              <a:buSzPct val="60000"/>
              <a:buFontTx/>
              <a:buNone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    vesz fel,  salakanyagot kiürít);</a:t>
            </a:r>
          </a:p>
          <a:p>
            <a:pPr marL="328613" indent="-328613">
              <a:lnSpc>
                <a:spcPct val="90000"/>
              </a:lnSpc>
              <a:spcBef>
                <a:spcPts val="700"/>
              </a:spcBef>
              <a:buClrTx/>
              <a:buSzPct val="60000"/>
              <a:buFontTx/>
              <a:buNone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	- mozog;</a:t>
            </a:r>
          </a:p>
          <a:p>
            <a:pPr marL="328613" indent="-328613">
              <a:lnSpc>
                <a:spcPct val="90000"/>
              </a:lnSpc>
              <a:spcBef>
                <a:spcPts val="700"/>
              </a:spcBef>
              <a:buClrTx/>
              <a:buSzPct val="60000"/>
              <a:buFontTx/>
              <a:buNone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	- növekszik;</a:t>
            </a:r>
          </a:p>
          <a:p>
            <a:pPr marL="328613" indent="-328613">
              <a:lnSpc>
                <a:spcPct val="90000"/>
              </a:lnSpc>
              <a:spcBef>
                <a:spcPts val="700"/>
              </a:spcBef>
              <a:buClrTx/>
              <a:buSzPct val="60000"/>
              <a:buFontTx/>
              <a:buNone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	- szaporodik.</a:t>
            </a:r>
          </a:p>
          <a:p>
            <a:pPr marL="328613" indent="-328613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Sok funkcióra képes hártyával/ fallal rendelkezik.</a:t>
            </a:r>
          </a:p>
          <a:p>
            <a:pPr marL="328613" indent="-328613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 sejtmagban található örökítő anyagok (gének) szerepe fontos.</a:t>
            </a: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119" y="1707364"/>
            <a:ext cx="4778294" cy="3492137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9509759" y="6372739"/>
            <a:ext cx="2438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>
                <a:latin typeface="Tw Cen MT" panose="020B0602020104020603" pitchFamily="34" charset="-18"/>
              </a:rPr>
              <a:t>https://hu.wikipedia.org/wiki/Sejt</a:t>
            </a:r>
          </a:p>
        </p:txBody>
      </p:sp>
    </p:spTree>
    <p:extLst>
      <p:ext uri="{BB962C8B-B14F-4D97-AF65-F5344CB8AC3E}">
        <p14:creationId xmlns:p14="http://schemas.microsoft.com/office/powerpoint/2010/main" val="416879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1629" y="533640"/>
            <a:ext cx="8534400" cy="1507067"/>
          </a:xfrm>
        </p:spPr>
        <p:txBody>
          <a:bodyPr/>
          <a:lstStyle/>
          <a:p>
            <a:r>
              <a:rPr lang="hu-HU" b="1" dirty="0">
                <a:latin typeface="Tw Cen MT" panose="020B0602020104020603" pitchFamily="34" charset="-18"/>
              </a:rPr>
              <a:t>A szövet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749" y="2912301"/>
            <a:ext cx="10567262" cy="3615267"/>
          </a:xfrm>
        </p:spPr>
        <p:txBody>
          <a:bodyPr/>
          <a:lstStyle/>
          <a:p>
            <a:pPr marL="296862" indent="-342900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 </a:t>
            </a:r>
            <a:r>
              <a:rPr lang="hu-HU" altLang="hu-HU" b="1" i="1" u="sng" dirty="0">
                <a:solidFill>
                  <a:schemeClr val="tx1"/>
                </a:solidFill>
                <a:latin typeface="Tw Cen MT" panose="020B0602020104020603" pitchFamily="34" charset="-18"/>
              </a:rPr>
              <a:t>szövetek</a:t>
            </a: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a megfelelő feladat elvégzésére alkalmas </a:t>
            </a:r>
            <a:r>
              <a:rPr lang="hu-HU" altLang="hu-HU" b="1" i="1" u="sng" dirty="0">
                <a:solidFill>
                  <a:schemeClr val="tx1"/>
                </a:solidFill>
                <a:latin typeface="Tw Cen MT" panose="020B0602020104020603" pitchFamily="34" charset="-18"/>
              </a:rPr>
              <a:t>sejtekből</a:t>
            </a: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és a </a:t>
            </a:r>
            <a:r>
              <a:rPr lang="hu-HU" altLang="hu-HU" b="1" i="1" u="sng" dirty="0">
                <a:solidFill>
                  <a:schemeClr val="tx1"/>
                </a:solidFill>
                <a:latin typeface="Tw Cen MT" panose="020B0602020104020603" pitchFamily="34" charset="-18"/>
              </a:rPr>
              <a:t>sejt közötti állományból</a:t>
            </a: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épülnek fel.</a:t>
            </a:r>
          </a:p>
          <a:p>
            <a:pPr marL="296862" indent="-342900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b="1" u="sng" dirty="0">
                <a:solidFill>
                  <a:schemeClr val="tx1"/>
                </a:solidFill>
                <a:latin typeface="Tw Cen MT" panose="020B0602020104020603" pitchFamily="34" charset="-18"/>
              </a:rPr>
              <a:t>Hasonló alakú </a:t>
            </a: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és </a:t>
            </a:r>
            <a:r>
              <a:rPr lang="hu-HU" altLang="hu-HU" b="1" u="sng" dirty="0">
                <a:solidFill>
                  <a:schemeClr val="tx1"/>
                </a:solidFill>
                <a:latin typeface="Tw Cen MT" panose="020B0602020104020603" pitchFamily="34" charset="-18"/>
              </a:rPr>
              <a:t>azonos működésű </a:t>
            </a: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sejtek összessége</a:t>
            </a:r>
          </a:p>
          <a:p>
            <a:pPr marL="296862" indent="-342900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 szövet sejtjei között található: a sejt közötti tér, amelyet sejtközötti állomány tölt ki</a:t>
            </a: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898" y="326135"/>
            <a:ext cx="3876526" cy="3070208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6534218" y="6396763"/>
            <a:ext cx="7521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>
                <a:latin typeface="Tw Cen MT" panose="020B0602020104020603" pitchFamily="34" charset="-18"/>
              </a:rPr>
              <a:t>https://docplayer.hu/3560876-Emberi-test-anatomia-elettanfiziologia.html</a:t>
            </a:r>
          </a:p>
        </p:txBody>
      </p:sp>
    </p:spTree>
    <p:extLst>
      <p:ext uri="{BB962C8B-B14F-4D97-AF65-F5344CB8AC3E}">
        <p14:creationId xmlns:p14="http://schemas.microsoft.com/office/powerpoint/2010/main" val="3037862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66794" y="537754"/>
            <a:ext cx="10880771" cy="5958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Szövetek típusai:</a:t>
            </a:r>
          </a:p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Hámszövet:</a:t>
            </a: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Laphám: egyrétegű- szervezetben szinte mindenhol megtalálható</a:t>
            </a:r>
          </a:p>
          <a:p>
            <a:pPr marL="0" indent="0">
              <a:buNone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                   többrétegű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elszarusodó pl. bőr</a:t>
            </a: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                                       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el nem szarusodó pl. testnyílásokhoz közeli nyálkahártya</a:t>
            </a: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Hengerhám: egymagsoros- pl. női nemzőcsatorna, gyomornyálkahártya, hörgők</a:t>
            </a:r>
          </a:p>
          <a:p>
            <a:pPr marL="0" indent="0">
              <a:buNone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                         többmagsoros- pl. légutak, dobhártya, fülkürt, férfi nemzőcsatorna</a:t>
            </a: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Köbhám: pl. mirigyvégkamrákban, vesecsatornácskákban, petefészek felszínén</a:t>
            </a:r>
          </a:p>
          <a:p>
            <a:r>
              <a:rPr lang="hu-HU" dirty="0" err="1">
                <a:solidFill>
                  <a:schemeClr val="tx1"/>
                </a:solidFill>
                <a:latin typeface="Tw Cen MT" panose="020B0602020104020603" pitchFamily="34" charset="-18"/>
              </a:rPr>
              <a:t>Urothelium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(vizeletkiválasztó rendszer)</a:t>
            </a:r>
          </a:p>
          <a:p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07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749" y="-202474"/>
            <a:ext cx="8534400" cy="3615267"/>
          </a:xfrm>
        </p:spPr>
        <p:txBody>
          <a:bodyPr/>
          <a:lstStyle/>
          <a:p>
            <a:pPr marL="295275" indent="-342900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 sejtjeik szorosan állnak, sejt közötti állománya  elenyésző. </a:t>
            </a:r>
          </a:p>
          <a:p>
            <a:pPr marL="295275" indent="-342900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 test külső- belső felszínét borítja. Elszarusodhat.</a:t>
            </a:r>
          </a:p>
          <a:p>
            <a:pPr marL="295275" indent="-342900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El nem szarusodó hámszövet  a </a:t>
            </a:r>
            <a:r>
              <a:rPr lang="hu-HU" altLang="hu-HU" i="1" dirty="0">
                <a:solidFill>
                  <a:schemeClr val="tx1"/>
                </a:solidFill>
                <a:latin typeface="Tw Cen MT" panose="020B0602020104020603" pitchFamily="34" charset="-18"/>
              </a:rPr>
              <a:t>nyálkahártya.</a:t>
            </a: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</a:t>
            </a:r>
          </a:p>
          <a:p>
            <a:pPr marL="295275" indent="-342900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-</a:t>
            </a:r>
            <a:r>
              <a:rPr lang="hu-HU" altLang="hu-HU" u="sng" dirty="0">
                <a:solidFill>
                  <a:schemeClr val="tx1"/>
                </a:solidFill>
                <a:latin typeface="Tw Cen MT" panose="020B0602020104020603" pitchFamily="34" charset="-18"/>
              </a:rPr>
              <a:t>Szerepük:</a:t>
            </a: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a szervezet védelme, kiválasztás, felszívás és érzékelés.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49" y="2513783"/>
            <a:ext cx="8280400" cy="241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18749" y="5266509"/>
            <a:ext cx="882173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A - egyrétegű laphám, B - egyrétegű köbhám, C - egyrétegű hengerhám, D – több magsoros </a:t>
            </a:r>
            <a:r>
              <a:rPr lang="hu-HU" altLang="hu-HU" sz="1600" dirty="0" err="1">
                <a:solidFill>
                  <a:schemeClr val="tx1"/>
                </a:solidFill>
                <a:latin typeface="Tw Cen MT" panose="020B0602020104020603" pitchFamily="34" charset="-18"/>
              </a:rPr>
              <a:t>csillangós</a:t>
            </a: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 hengerhám </a:t>
            </a:r>
            <a:r>
              <a:rPr lang="hu-HU" altLang="hu-HU" sz="1600" dirty="0" err="1">
                <a:solidFill>
                  <a:schemeClr val="tx1"/>
                </a:solidFill>
                <a:latin typeface="Tw Cen MT" panose="020B0602020104020603" pitchFamily="34" charset="-18"/>
              </a:rPr>
              <a:t>kehelysejtekkel,E</a:t>
            </a: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 - többrétegű hengerhám, F - többrétegű laphám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6802391" y="6450318"/>
            <a:ext cx="7521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>
                <a:latin typeface="Tw Cen MT" panose="020B0602020104020603" pitchFamily="34" charset="-18"/>
              </a:rPr>
              <a:t>https://docplayer.hu/3560876-Emberi-test-anatomia-elettanfiziologia.html</a:t>
            </a:r>
          </a:p>
        </p:txBody>
      </p:sp>
    </p:spTree>
    <p:extLst>
      <p:ext uri="{BB962C8B-B14F-4D97-AF65-F5344CB8AC3E}">
        <p14:creationId xmlns:p14="http://schemas.microsoft.com/office/powerpoint/2010/main" val="13512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4212" y="685800"/>
            <a:ext cx="10959148" cy="5610497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Kötőszövet</a:t>
            </a:r>
          </a:p>
          <a:p>
            <a:pPr marL="0" indent="0">
              <a:buNone/>
            </a:pPr>
            <a:endParaRPr lang="hu-HU" b="1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Laza rostos: szinte mindenhol megtalálható, minden más szövet és szerv közé, sőt szervbe (a szerveket ellátó erek és idegek mentén) behatoló, hézagpótló, összetartó, rögzítő, egységbe fogó</a:t>
            </a: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Rugalmas rostos- elasztikus rostok pl. az erek falában</a:t>
            </a: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Tömött rostos: pl. az izmok </a:t>
            </a:r>
            <a:r>
              <a:rPr lang="hu-HU" dirty="0" err="1">
                <a:solidFill>
                  <a:schemeClr val="tx1"/>
                </a:solidFill>
                <a:latin typeface="Tw Cen MT" panose="020B0602020104020603" pitchFamily="34" charset="-18"/>
              </a:rPr>
              <a:t>inaiban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fordul elő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ínszövet</a:t>
            </a: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Zsírszövet: zsírsejt megfelelő kötőszöveti hálózatba foglalva</a:t>
            </a:r>
          </a:p>
          <a:p>
            <a:pPr marL="0" indent="0">
              <a:buNone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                    sárga színű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zsírszövet sejtjeiben egy nagy zsírcsepp gyülemlik</a:t>
            </a:r>
          </a:p>
          <a:p>
            <a:pPr marL="0" indent="0">
              <a:buNone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                     barna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sejtjei rekeszeltek, bennük több apró csepp formájában </a:t>
            </a:r>
            <a:r>
              <a:rPr lang="hu-HU" dirty="0" err="1">
                <a:solidFill>
                  <a:schemeClr val="tx1"/>
                </a:solidFill>
                <a:latin typeface="Tw Cen MT" panose="020B0602020104020603" pitchFamily="34" charset="-18"/>
              </a:rPr>
              <a:t>raktározódik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a zsír</a:t>
            </a:r>
          </a:p>
        </p:txBody>
      </p:sp>
    </p:spTree>
    <p:extLst>
      <p:ext uri="{BB962C8B-B14F-4D97-AF65-F5344CB8AC3E}">
        <p14:creationId xmlns:p14="http://schemas.microsoft.com/office/powerpoint/2010/main" val="3655600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64" y="125253"/>
            <a:ext cx="4400232" cy="2809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églalap 4"/>
          <p:cNvSpPr/>
          <p:nvPr/>
        </p:nvSpPr>
        <p:spPr>
          <a:xfrm>
            <a:off x="4833257" y="125253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Tx/>
              <a:buFontTx/>
              <a:buNone/>
            </a:pPr>
            <a:r>
              <a:rPr lang="hu-HU" altLang="hu-HU" b="1" dirty="0">
                <a:latin typeface="Tw Cen MT" panose="020B0602020104020603" pitchFamily="34" charset="-18"/>
              </a:rPr>
              <a:t>Zsírszövet</a:t>
            </a:r>
          </a:p>
          <a:p>
            <a:pPr>
              <a:buClrTx/>
              <a:buFontTx/>
              <a:buNone/>
            </a:pPr>
            <a:endParaRPr lang="hu-HU" altLang="hu-HU" dirty="0">
              <a:latin typeface="Tw Cen MT" panose="020B0602020104020603" pitchFamily="34" charset="-18"/>
            </a:endParaRPr>
          </a:p>
          <a:p>
            <a:pPr>
              <a:buClrTx/>
            </a:pPr>
            <a:r>
              <a:rPr lang="hu-HU" altLang="hu-HU" dirty="0">
                <a:latin typeface="Tw Cen MT" panose="020B0602020104020603" pitchFamily="34" charset="-18"/>
              </a:rPr>
              <a:t>Sejtjei nagyok.</a:t>
            </a:r>
          </a:p>
          <a:p>
            <a:pPr>
              <a:buClrTx/>
              <a:buFontTx/>
              <a:buNone/>
            </a:pPr>
            <a:r>
              <a:rPr lang="hu-HU" altLang="hu-HU" dirty="0">
                <a:latin typeface="Tw Cen MT" panose="020B0602020104020603" pitchFamily="34" charset="-18"/>
              </a:rPr>
              <a:t>-Általában nincs </a:t>
            </a:r>
          </a:p>
          <a:p>
            <a:pPr>
              <a:buClrTx/>
              <a:buFontTx/>
              <a:buNone/>
            </a:pPr>
            <a:r>
              <a:rPr lang="hu-HU" altLang="hu-HU" dirty="0">
                <a:latin typeface="Tw Cen MT" panose="020B0602020104020603" pitchFamily="34" charset="-18"/>
              </a:rPr>
              <a:t>sejt közötti állománya.</a:t>
            </a:r>
          </a:p>
          <a:p>
            <a:pPr>
              <a:buClrTx/>
              <a:buFontTx/>
              <a:buNone/>
            </a:pPr>
            <a:r>
              <a:rPr lang="hu-HU" altLang="hu-HU" dirty="0">
                <a:latin typeface="Tw Cen MT" panose="020B0602020104020603" pitchFamily="34" charset="-18"/>
              </a:rPr>
              <a:t>-A sejtplazma zsírral van tele.</a:t>
            </a:r>
          </a:p>
          <a:p>
            <a:pPr>
              <a:buClrTx/>
              <a:buFontTx/>
              <a:buNone/>
            </a:pPr>
            <a:r>
              <a:rPr lang="hu-HU" altLang="hu-HU" u="sng" dirty="0">
                <a:latin typeface="Tw Cen MT" panose="020B0602020104020603" pitchFamily="34" charset="-18"/>
              </a:rPr>
              <a:t> </a:t>
            </a:r>
            <a:r>
              <a:rPr lang="hu-HU" altLang="hu-HU" b="1" u="sng" dirty="0">
                <a:latin typeface="Tw Cen MT" panose="020B0602020104020603" pitchFamily="34" charset="-18"/>
              </a:rPr>
              <a:t>Szerepe:</a:t>
            </a:r>
          </a:p>
          <a:p>
            <a:pPr>
              <a:buClrTx/>
              <a:buFontTx/>
              <a:buNone/>
            </a:pPr>
            <a:r>
              <a:rPr lang="hu-HU" altLang="hu-HU" dirty="0">
                <a:latin typeface="Tw Cen MT" panose="020B0602020104020603" pitchFamily="34" charset="-18"/>
              </a:rPr>
              <a:t>    - raktározás,</a:t>
            </a:r>
          </a:p>
          <a:p>
            <a:pPr>
              <a:buClrTx/>
              <a:buFontTx/>
              <a:buNone/>
            </a:pPr>
            <a:r>
              <a:rPr lang="hu-HU" altLang="hu-HU" dirty="0">
                <a:latin typeface="Tw Cen MT" panose="020B0602020104020603" pitchFamily="34" charset="-18"/>
              </a:rPr>
              <a:t>    - védelem,</a:t>
            </a:r>
          </a:p>
          <a:p>
            <a:pPr>
              <a:buClrTx/>
              <a:buFontTx/>
              <a:buNone/>
            </a:pPr>
            <a:r>
              <a:rPr lang="hu-HU" altLang="hu-HU" dirty="0">
                <a:latin typeface="Tw Cen MT" panose="020B0602020104020603" pitchFamily="34" charset="-18"/>
              </a:rPr>
              <a:t>    - hőszigetelés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34" y="3165203"/>
            <a:ext cx="4500562" cy="359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églalap 6"/>
          <p:cNvSpPr/>
          <p:nvPr/>
        </p:nvSpPr>
        <p:spPr>
          <a:xfrm>
            <a:off x="4763589" y="3800030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altLang="hu-HU" dirty="0">
                <a:latin typeface="Tw Cen MT" panose="020B0602020104020603" pitchFamily="34" charset="-18"/>
              </a:rPr>
              <a:t>laza rostos: leggyakoribb szövetünk, kitölti a szervek</a:t>
            </a:r>
            <a:br>
              <a:rPr lang="hu-HU" altLang="hu-HU" dirty="0">
                <a:latin typeface="Tw Cen MT" panose="020B0602020104020603" pitchFamily="34" charset="-18"/>
              </a:rPr>
            </a:br>
            <a:r>
              <a:rPr lang="hu-HU" altLang="hu-HU" dirty="0">
                <a:latin typeface="Tw Cen MT" panose="020B0602020104020603" pitchFamily="34" charset="-18"/>
              </a:rPr>
              <a:t>            közötti üregeket, bőrünk középső része</a:t>
            </a:r>
            <a:br>
              <a:rPr lang="hu-HU" altLang="hu-HU" dirty="0">
                <a:latin typeface="Tw Cen MT" panose="020B0602020104020603" pitchFamily="34" charset="-18"/>
              </a:rPr>
            </a:br>
            <a:r>
              <a:rPr lang="hu-HU" altLang="hu-HU" dirty="0">
                <a:latin typeface="Tw Cen MT" panose="020B0602020104020603" pitchFamily="34" charset="-18"/>
              </a:rPr>
              <a:t>tömött rostos: </a:t>
            </a:r>
            <a:r>
              <a:rPr lang="hu-HU" altLang="hu-HU" dirty="0" err="1">
                <a:latin typeface="Tw Cen MT" panose="020B0602020104020603" pitchFamily="34" charset="-18"/>
              </a:rPr>
              <a:t>ínszöve</a:t>
            </a:r>
            <a:endParaRPr lang="hu-HU" altLang="hu-HU" dirty="0">
              <a:latin typeface="Tw Cen MT" panose="020B0602020104020603" pitchFamily="34" charset="-18"/>
            </a:endParaRPr>
          </a:p>
          <a:p>
            <a:r>
              <a:rPr lang="hu-HU" altLang="hu-HU" dirty="0">
                <a:latin typeface="Tw Cen MT" panose="020B0602020104020603" pitchFamily="34" charset="-18"/>
              </a:rPr>
              <a:t>rugalmas rostos: verőerek rugalmassága</a:t>
            </a:r>
            <a:br>
              <a:rPr lang="hu-HU" altLang="hu-HU" dirty="0">
                <a:latin typeface="Tw Cen MT" panose="020B0602020104020603" pitchFamily="34" charset="-18"/>
              </a:rPr>
            </a:br>
            <a:r>
              <a:rPr lang="hu-HU" altLang="hu-HU" dirty="0">
                <a:latin typeface="Tw Cen MT" panose="020B0602020104020603" pitchFamily="34" charset="-18"/>
              </a:rPr>
              <a:t>folyékony kötőszövet: vér, nyirok </a:t>
            </a:r>
            <a:br>
              <a:rPr lang="hu-HU" altLang="hu-HU" dirty="0">
                <a:latin typeface="Tw Cen MT" panose="020B0602020104020603" pitchFamily="34" charset="-18"/>
              </a:rPr>
            </a:br>
            <a:r>
              <a:rPr lang="hu-HU" altLang="hu-HU" dirty="0">
                <a:latin typeface="Tw Cen MT" panose="020B0602020104020603" pitchFamily="34" charset="-18"/>
              </a:rPr>
              <a:t>            - </a:t>
            </a:r>
            <a:r>
              <a:rPr lang="hu-HU" altLang="hu-HU" u="sng" dirty="0">
                <a:latin typeface="Tw Cen MT" panose="020B0602020104020603" pitchFamily="34" charset="-18"/>
              </a:rPr>
              <a:t>Szerepük</a:t>
            </a:r>
            <a:r>
              <a:rPr lang="hu-HU" altLang="hu-HU" dirty="0">
                <a:latin typeface="Tw Cen MT" panose="020B0602020104020603" pitchFamily="34" charset="-18"/>
              </a:rPr>
              <a:t>: védelem, térkitöltés,</a:t>
            </a:r>
            <a:br>
              <a:rPr lang="hu-HU" altLang="hu-HU" dirty="0">
                <a:latin typeface="Tw Cen MT" panose="020B0602020104020603" pitchFamily="34" charset="-18"/>
              </a:rPr>
            </a:br>
            <a:r>
              <a:rPr lang="hu-HU" altLang="hu-HU" dirty="0">
                <a:latin typeface="Tw Cen MT" panose="020B0602020104020603" pitchFamily="34" charset="-18"/>
              </a:rPr>
              <a:t>                               szervek összekötése és elválasztása </a:t>
            </a:r>
            <a:endParaRPr lang="hu-HU" dirty="0">
              <a:latin typeface="Tw Cen MT" panose="020B0602020104020603" pitchFamily="34" charset="-18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6769350" y="6412978"/>
            <a:ext cx="7521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>
                <a:latin typeface="Tw Cen MT" panose="020B0602020104020603" pitchFamily="34" charset="-18"/>
              </a:rPr>
              <a:t>https://docplayer.hu/3560876-Emberi-test-anatomia-elettanfiziologia.html</a:t>
            </a:r>
          </a:p>
        </p:txBody>
      </p:sp>
    </p:spTree>
    <p:extLst>
      <p:ext uri="{BB962C8B-B14F-4D97-AF65-F5344CB8AC3E}">
        <p14:creationId xmlns:p14="http://schemas.microsoft.com/office/powerpoint/2010/main" val="3421215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775243" y="1655582"/>
            <a:ext cx="4854575" cy="2300287"/>
            <a:chOff x="159" y="1383"/>
            <a:chExt cx="3058" cy="1449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" y="1383"/>
              <a:ext cx="3058" cy="14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59" y="1383"/>
              <a:ext cx="3055" cy="1449"/>
            </a:xfrm>
            <a:prstGeom prst="rect">
              <a:avLst/>
            </a:prstGeom>
            <a:noFill/>
            <a:ln w="19080">
              <a:solidFill>
                <a:srgbClr val="3E1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u-HU"/>
            </a:p>
          </p:txBody>
        </p:sp>
      </p:grp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5" y="4301067"/>
            <a:ext cx="4849813" cy="197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696" y="1655582"/>
            <a:ext cx="3673475" cy="4573587"/>
          </a:xfrm>
          <a:prstGeom prst="rect">
            <a:avLst/>
          </a:prstGeom>
          <a:noFill/>
          <a:ln w="19080">
            <a:solidFill>
              <a:srgbClr val="2211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193074" y="714103"/>
            <a:ext cx="379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Tw Cen MT" panose="020B0602020104020603" pitchFamily="34" charset="-18"/>
              </a:rPr>
              <a:t>Vér</a:t>
            </a:r>
          </a:p>
        </p:txBody>
      </p:sp>
      <p:sp>
        <p:nvSpPr>
          <p:cNvPr id="13" name="Szövegdoboz 12"/>
          <p:cNvSpPr txBox="1"/>
          <p:nvPr/>
        </p:nvSpPr>
        <p:spPr>
          <a:xfrm>
            <a:off x="6888480" y="679269"/>
            <a:ext cx="391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Tw Cen MT" panose="020B0602020104020603" pitchFamily="34" charset="-18"/>
              </a:rPr>
              <a:t>Nyirok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6888480" y="6450318"/>
            <a:ext cx="7521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/>
              <a:t>https://docplayer.hu/3560876-Emberi-test-anatomia-elettanfiziologia.html</a:t>
            </a:r>
          </a:p>
        </p:txBody>
      </p:sp>
    </p:spTree>
    <p:extLst>
      <p:ext uri="{BB962C8B-B14F-4D97-AF65-F5344CB8AC3E}">
        <p14:creationId xmlns:p14="http://schemas.microsoft.com/office/powerpoint/2010/main" val="336095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7492" y="-748938"/>
            <a:ext cx="11081068" cy="4931229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Támasztószövetek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Porcszövet (</a:t>
            </a:r>
            <a:r>
              <a:rPr lang="hu-HU" dirty="0" err="1">
                <a:solidFill>
                  <a:schemeClr val="tx1"/>
                </a:solidFill>
                <a:latin typeface="Tw Cen MT" panose="020B0602020104020603" pitchFamily="34" charset="-18"/>
              </a:rPr>
              <a:t>chondroid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)- üvegporc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</a:t>
            </a:r>
            <a:r>
              <a:rPr lang="hu-HU" dirty="0" err="1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izületek</a:t>
            </a:r>
            <a:endParaRPr lang="hu-HU" dirty="0">
              <a:solidFill>
                <a:schemeClr val="tx1"/>
              </a:solidFill>
              <a:latin typeface="Tw Cen MT" panose="020B0602020104020603" pitchFamily="34" charset="-18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                                               rugalmas porc gégefedő, fül</a:t>
            </a:r>
          </a:p>
          <a:p>
            <a:pPr marL="0" indent="0">
              <a:buNone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                                                rostos porc porckorong</a:t>
            </a: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>
              <a:buClrTx/>
              <a:buFontTx/>
              <a:buNone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Csontszövet – szakítási és hajlítási szilárdsága jelentős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Sejt közötti állománya szilárd a mészvegyületektől, rugalmas a szerves vegyületektől</a:t>
            </a: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csontok felépítése</a:t>
            </a: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266" y="3425325"/>
            <a:ext cx="3469380" cy="317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63749" y="6599912"/>
            <a:ext cx="7521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/>
              <a:t>https://docplayer.hu/3560876-Emberi-test-anatomia-elettanfiziologia.html</a:t>
            </a:r>
          </a:p>
        </p:txBody>
      </p:sp>
    </p:spTree>
    <p:extLst>
      <p:ext uri="{BB962C8B-B14F-4D97-AF65-F5344CB8AC3E}">
        <p14:creationId xmlns:p14="http://schemas.microsoft.com/office/powerpoint/2010/main" val="467811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156" y="121920"/>
            <a:ext cx="2934924" cy="2871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834" y="3956459"/>
            <a:ext cx="4391025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5537" y="206829"/>
            <a:ext cx="10401799" cy="5889171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Izomszövet</a:t>
            </a:r>
          </a:p>
          <a:p>
            <a:pPr marL="0" indent="0">
              <a:buNone/>
            </a:pPr>
            <a:endParaRPr lang="hu-HU" b="1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Simaizom: akaratunktól függetlenül működik, nem fáradékony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  <a:sym typeface="Wingdings" panose="05000000000000000000" pitchFamily="2" charset="2"/>
              </a:rPr>
              <a:t> belső szerveink izomzatát adják</a:t>
            </a: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Harántcsíkolt: akaratunktól függően működik, nagy erőkifejtésre alkalmas rövid ideig, fáradékony, vázizmainkat alkotják</a:t>
            </a: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Szívizom: egyedi </a:t>
            </a:r>
            <a:r>
              <a:rPr lang="hu-HU" dirty="0" err="1">
                <a:solidFill>
                  <a:schemeClr val="tx1"/>
                </a:solidFill>
                <a:latin typeface="Tw Cen MT" panose="020B0602020104020603" pitchFamily="34" charset="-18"/>
              </a:rPr>
              <a:t>harantcsíkolt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izom, mely akaratunktól független, nem fáradékony, folyamatos munkára képes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658" y="4254999"/>
            <a:ext cx="5293056" cy="260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6727432" y="6611887"/>
            <a:ext cx="7521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/>
              <a:t>https://docplayer.hu/3560876-Emberi-test-anatomia-elettanfiziologia.html</a:t>
            </a:r>
          </a:p>
        </p:txBody>
      </p:sp>
    </p:spTree>
    <p:extLst>
      <p:ext uri="{BB962C8B-B14F-4D97-AF65-F5344CB8AC3E}">
        <p14:creationId xmlns:p14="http://schemas.microsoft.com/office/powerpoint/2010/main" val="3486982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9378" y="485503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Idegszövet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Idegsejtekből </a:t>
            </a: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(neuron) </a:t>
            </a: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és nem specifikus szöveti elemekből épül fel</a:t>
            </a:r>
          </a:p>
          <a:p>
            <a:pPr>
              <a:buClrTx/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Nyúlványos sejtekből áll.</a:t>
            </a:r>
          </a:p>
          <a:p>
            <a:pPr>
              <a:buClrTx/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 sejtek egymással működési kapcsolatban vannak.</a:t>
            </a:r>
          </a:p>
          <a:p>
            <a:pPr>
              <a:buClrTx/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Idegrendszerünk felépítője</a:t>
            </a:r>
          </a:p>
          <a:p>
            <a:pPr>
              <a:buClrTx/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Szerepe: ingerfelfogás, továbbítás, Irányítás, szabályozás</a:t>
            </a:r>
          </a:p>
          <a:p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344" y="3779838"/>
            <a:ext cx="4140200" cy="293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2" y="3728076"/>
            <a:ext cx="3474720" cy="3034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6592344" y="6596390"/>
            <a:ext cx="5201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/>
              <a:t>https://docplayer.hu/3560876-Emberi-test-anatomia-elettanfiziologia.html</a:t>
            </a:r>
          </a:p>
        </p:txBody>
      </p:sp>
    </p:spTree>
    <p:extLst>
      <p:ext uri="{BB962C8B-B14F-4D97-AF65-F5344CB8AC3E}">
        <p14:creationId xmlns:p14="http://schemas.microsoft.com/office/powerpoint/2010/main" val="1096710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4209" y="0"/>
            <a:ext cx="10466141" cy="2971801"/>
          </a:xfrm>
        </p:spPr>
        <p:txBody>
          <a:bodyPr>
            <a:normAutofit/>
          </a:bodyPr>
          <a:lstStyle/>
          <a:p>
            <a:pPr algn="ctr"/>
            <a:r>
              <a:rPr lang="hu-HU" sz="3600" b="1" dirty="0">
                <a:latin typeface="Tw Cen MT" panose="020B0602020104020603" pitchFamily="34" charset="-18"/>
              </a:rPr>
              <a:t>Ápolási szakmai alapismeretek: </a:t>
            </a:r>
            <a:br>
              <a:rPr lang="hu-HU" sz="3600" b="1" dirty="0">
                <a:latin typeface="Tw Cen MT" panose="020B0602020104020603" pitchFamily="34" charset="-18"/>
              </a:rPr>
            </a:br>
            <a:r>
              <a:rPr lang="hu-HU" sz="3600" b="1" dirty="0">
                <a:latin typeface="Tw Cen MT" panose="020B0602020104020603" pitchFamily="34" charset="-18"/>
              </a:rPr>
              <a:t>az egészséges emberi test felépítése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941662" y="4394282"/>
            <a:ext cx="9951237" cy="1947333"/>
          </a:xfrm>
        </p:spPr>
        <p:txBody>
          <a:bodyPr>
            <a:normAutofit/>
          </a:bodyPr>
          <a:lstStyle/>
          <a:p>
            <a:pPr algn="ctr"/>
            <a:r>
              <a:rPr lang="hu-HU" sz="2000" b="1" dirty="0">
                <a:solidFill>
                  <a:schemeClr val="tx1"/>
                </a:solidFill>
                <a:latin typeface="Tw Cen MT" panose="020B0602020104020603" pitchFamily="34" charset="-18"/>
              </a:rPr>
              <a:t>Emberi test felépítése, fő részei, síkjai, irányai, tagozódás, szakmai nyelvű kifejezések</a:t>
            </a:r>
          </a:p>
        </p:txBody>
      </p:sp>
    </p:spTree>
    <p:extLst>
      <p:ext uri="{BB962C8B-B14F-4D97-AF65-F5344CB8AC3E}">
        <p14:creationId xmlns:p14="http://schemas.microsoft.com/office/powerpoint/2010/main" val="2501806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4212" y="472560"/>
            <a:ext cx="8534400" cy="1507067"/>
          </a:xfrm>
        </p:spPr>
        <p:txBody>
          <a:bodyPr/>
          <a:lstStyle/>
          <a:p>
            <a:r>
              <a:rPr lang="hu-HU" b="1" dirty="0">
                <a:latin typeface="Tw Cen MT" panose="020B0602020104020603" pitchFamily="34" charset="-18"/>
              </a:rPr>
              <a:t>szervek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4211" y="2488474"/>
            <a:ext cx="9017137" cy="3615267"/>
          </a:xfrm>
        </p:spPr>
        <p:txBody>
          <a:bodyPr/>
          <a:lstStyle/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2800" dirty="0">
                <a:solidFill>
                  <a:schemeClr val="tx1"/>
                </a:solidFill>
                <a:latin typeface="Tw Cen MT" panose="020B0602020104020603" pitchFamily="34" charset="-18"/>
              </a:rPr>
              <a:t>Többféle, meghatározott funkciót ellátó szövetből épülnek fel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2800" dirty="0">
                <a:solidFill>
                  <a:schemeClr val="tx1"/>
                </a:solidFill>
                <a:latin typeface="Tw Cen MT" panose="020B0602020104020603" pitchFamily="34" charset="-18"/>
              </a:rPr>
              <a:t>A legtöbb szervben valamennyi szövetféleség megtalálható, de nem egyforma arányban.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51107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4212" y="281092"/>
            <a:ext cx="8534400" cy="1507067"/>
          </a:xfrm>
        </p:spPr>
        <p:txBody>
          <a:bodyPr/>
          <a:lstStyle/>
          <a:p>
            <a:r>
              <a:rPr lang="hu-HU" b="1" dirty="0">
                <a:latin typeface="Tw Cen MT" panose="020B0602020104020603" pitchFamily="34" charset="-18"/>
              </a:rPr>
              <a:t>szervrendszer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35870" y="1663337"/>
            <a:ext cx="5342119" cy="4301067"/>
          </a:xfrm>
        </p:spPr>
        <p:txBody>
          <a:bodyPr>
            <a:normAutofit/>
          </a:bodyPr>
          <a:lstStyle/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2800" dirty="0">
                <a:solidFill>
                  <a:schemeClr val="tx1"/>
                </a:solidFill>
                <a:latin typeface="Tw Cen MT" panose="020B0602020104020603" pitchFamily="34" charset="-18"/>
              </a:rPr>
              <a:t>Egy bizonyos funkció (légzés, keringés stb.) zavartalan ellátására csoportosuló szervek összessége.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2800" dirty="0">
                <a:solidFill>
                  <a:schemeClr val="tx1"/>
                </a:solidFill>
                <a:latin typeface="Tw Cen MT" panose="020B0602020104020603" pitchFamily="34" charset="-18"/>
              </a:rPr>
              <a:t>Egy-egy életműködés végzésében több szerv is részt vehet.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2800" dirty="0">
                <a:solidFill>
                  <a:schemeClr val="tx1"/>
                </a:solidFill>
                <a:latin typeface="Tw Cen MT" panose="020B0602020104020603" pitchFamily="34" charset="-18"/>
              </a:rPr>
              <a:t>Pl.: a keringés szervrendszere.</a:t>
            </a:r>
          </a:p>
          <a:p>
            <a:endParaRPr lang="hu-HU" sz="2800" dirty="0">
              <a:solidFill>
                <a:schemeClr val="tx1"/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050177" y="1550126"/>
            <a:ext cx="5033554" cy="35394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>
                <a:latin typeface="Tw Cen MT" panose="020B0602020104020603" pitchFamily="34" charset="-18"/>
              </a:rPr>
              <a:t>Mozgásrendszer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>
                <a:latin typeface="Tw Cen MT" panose="020B0602020104020603" pitchFamily="34" charset="-18"/>
              </a:rPr>
              <a:t>Keringési rendszer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>
                <a:latin typeface="Tw Cen MT" panose="020B0602020104020603" pitchFamily="34" charset="-18"/>
              </a:rPr>
              <a:t>Légzőrendszer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>
                <a:latin typeface="Tw Cen MT" panose="020B0602020104020603" pitchFamily="34" charset="-18"/>
              </a:rPr>
              <a:t>Kiválasztórendszer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>
                <a:latin typeface="Tw Cen MT" panose="020B0602020104020603" pitchFamily="34" charset="-18"/>
              </a:rPr>
              <a:t>Emésztőrendszer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>
                <a:latin typeface="Tw Cen MT" panose="020B0602020104020603" pitchFamily="34" charset="-18"/>
              </a:rPr>
              <a:t>Idegrendszer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>
                <a:latin typeface="Tw Cen MT" panose="020B0602020104020603" pitchFamily="34" charset="-18"/>
              </a:rPr>
              <a:t>Endokrinrendszer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800" dirty="0">
                <a:latin typeface="Tw Cen MT" panose="020B0602020104020603" pitchFamily="34" charset="-18"/>
              </a:rPr>
              <a:t>Vérképző-és immunrendszer</a:t>
            </a:r>
          </a:p>
        </p:txBody>
      </p:sp>
    </p:spTree>
    <p:extLst>
      <p:ext uri="{BB962C8B-B14F-4D97-AF65-F5344CB8AC3E}">
        <p14:creationId xmlns:p14="http://schemas.microsoft.com/office/powerpoint/2010/main" val="447439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4875" y="2632407"/>
            <a:ext cx="8534400" cy="1507067"/>
          </a:xfrm>
        </p:spPr>
        <p:txBody>
          <a:bodyPr/>
          <a:lstStyle/>
          <a:p>
            <a:r>
              <a:rPr lang="hu-HU" b="1" dirty="0">
                <a:latin typeface="Tw Cen MT" panose="020B0602020104020603" pitchFamily="34" charset="-18"/>
              </a:rPr>
              <a:t>kérdések</a:t>
            </a:r>
          </a:p>
        </p:txBody>
      </p:sp>
    </p:spTree>
    <p:extLst>
      <p:ext uri="{BB962C8B-B14F-4D97-AF65-F5344CB8AC3E}">
        <p14:creationId xmlns:p14="http://schemas.microsoft.com/office/powerpoint/2010/main" val="18301385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9379" y="398417"/>
            <a:ext cx="8534400" cy="612430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Mit jelent a „</a:t>
            </a:r>
            <a:r>
              <a:rPr 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proximalis</a:t>
            </a: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” megnevezés?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Törzsköz közelebbi irány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Felületes irány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Törzstől távolabbi irány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Hátsó irány</a:t>
            </a:r>
          </a:p>
          <a:p>
            <a:pPr marL="457200" indent="-457200">
              <a:buFont typeface="+mj-lt"/>
              <a:buAutoNum type="alphaUcPeriod"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2. Mely szövet típus tartozik a kötőszövetekhez?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Laza rostos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Köbhám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 err="1">
                <a:solidFill>
                  <a:schemeClr val="tx1"/>
                </a:solidFill>
                <a:latin typeface="Tw Cen MT" panose="020B0602020104020603" pitchFamily="34" charset="-18"/>
              </a:rPr>
              <a:t>Urothelium</a:t>
            </a: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porcszövet</a:t>
            </a:r>
          </a:p>
        </p:txBody>
      </p:sp>
    </p:spTree>
    <p:extLst>
      <p:ext uri="{BB962C8B-B14F-4D97-AF65-F5344CB8AC3E}">
        <p14:creationId xmlns:p14="http://schemas.microsoft.com/office/powerpoint/2010/main" val="3693255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7411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3. Mi </a:t>
            </a:r>
            <a:r>
              <a:rPr 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jellemzi</a:t>
            </a: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 a szívizom szövetet?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Fáradékony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Akaratunktól függő működés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Akaratunktól független  működés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Nagy szakítószilárdság</a:t>
            </a:r>
          </a:p>
          <a:p>
            <a:pPr marL="457200" indent="-457200">
              <a:buFont typeface="+mj-lt"/>
              <a:buAutoNum type="alphaUcPeriod"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4. Milyen szövet építi fel a gégefedőt?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Többrétegű el nem szarusodó laphámból álló hámszövet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Porcszövet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Csontszövet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Tömött rostos kötőszövet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2861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915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5. Hol található az emberi szervezetben többrétegű elszarusodó </a:t>
            </a:r>
            <a:r>
              <a:rPr 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lapjám</a:t>
            </a: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?</a:t>
            </a:r>
          </a:p>
          <a:p>
            <a:pPr marL="0" indent="0">
              <a:buNone/>
            </a:pPr>
            <a:endParaRPr lang="hu-HU" dirty="0">
              <a:latin typeface="Tw Cen MT" panose="020B0602020104020603" pitchFamily="34" charset="-18"/>
            </a:endParaRP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Mirigyek kivezető </a:t>
            </a:r>
            <a:r>
              <a:rPr lang="hu-HU" dirty="0" err="1">
                <a:solidFill>
                  <a:schemeClr val="tx1"/>
                </a:solidFill>
                <a:latin typeface="Tw Cen MT" panose="020B0602020104020603" pitchFamily="34" charset="-18"/>
              </a:rPr>
              <a:t>csövében</a:t>
            </a: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Férfi nemiszervek felszínén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Női nemiszervek felszínén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Bőrben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6. Mi jellemző a sejtre?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Az örökítőanyag a Golgi- készülékben található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Önálló életfunkciókkal rendelkezik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Sejthártyával nem rendelkeznek</a:t>
            </a:r>
          </a:p>
          <a:p>
            <a:pPr marL="457200" indent="-457200">
              <a:buFont typeface="+mj-lt"/>
              <a:buAutoNum type="alphaU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Azonos funkcióval rendelkező szövetek összessége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52595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252" y="459378"/>
            <a:ext cx="8534400" cy="1507067"/>
          </a:xfrm>
        </p:spPr>
        <p:txBody>
          <a:bodyPr/>
          <a:lstStyle/>
          <a:p>
            <a:r>
              <a:rPr lang="hu-HU" b="1" dirty="0">
                <a:latin typeface="Tw Cen MT" panose="020B0602020104020603" pitchFamily="34" charset="-18"/>
              </a:rPr>
              <a:t>Megoldókulcs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4212" y="2671354"/>
            <a:ext cx="8534400" cy="3615267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</a:t>
            </a:r>
          </a:p>
          <a:p>
            <a:pPr marL="457200" indent="-457200">
              <a:buAutoNum type="arabi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A</a:t>
            </a:r>
          </a:p>
          <a:p>
            <a:pPr marL="457200" indent="-457200">
              <a:buAutoNum type="arabi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C</a:t>
            </a:r>
          </a:p>
          <a:p>
            <a:pPr marL="457200" indent="-457200">
              <a:buAutoNum type="arabi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B</a:t>
            </a:r>
          </a:p>
          <a:p>
            <a:pPr marL="457200" indent="-457200">
              <a:buAutoNum type="arabi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D</a:t>
            </a:r>
          </a:p>
          <a:p>
            <a:pPr marL="457200" indent="-457200">
              <a:buAutoNum type="arabicPeriod"/>
            </a:pPr>
            <a:r>
              <a:rPr lang="hu-HU" dirty="0">
                <a:solidFill>
                  <a:schemeClr val="tx1"/>
                </a:solidFill>
                <a:latin typeface="Tw Cen MT" panose="020B0602020104020603" pitchFamily="34" charset="-18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830964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531" y="304074"/>
            <a:ext cx="4162289" cy="5336268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637" y="556623"/>
            <a:ext cx="3261906" cy="3133709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658" y="304074"/>
            <a:ext cx="4504814" cy="2822575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910" y="3126649"/>
            <a:ext cx="3732846" cy="2796031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756" y="3636357"/>
            <a:ext cx="2137817" cy="2876550"/>
          </a:xfrm>
          <a:prstGeom prst="rect">
            <a:avLst/>
          </a:prstGeom>
        </p:spPr>
      </p:pic>
      <p:sp>
        <p:nvSpPr>
          <p:cNvPr id="2" name="Szövegdoboz 1"/>
          <p:cNvSpPr txBox="1"/>
          <p:nvPr/>
        </p:nvSpPr>
        <p:spPr>
          <a:xfrm>
            <a:off x="1073944" y="6432388"/>
            <a:ext cx="7521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/>
              <a:t>https://docplayer.hu/3560876-Emberi-test-anatomia-elettanfiziologia.html</a:t>
            </a:r>
          </a:p>
        </p:txBody>
      </p:sp>
    </p:spTree>
    <p:extLst>
      <p:ext uri="{BB962C8B-B14F-4D97-AF65-F5344CB8AC3E}">
        <p14:creationId xmlns:p14="http://schemas.microsoft.com/office/powerpoint/2010/main" val="2343994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07618" y="1652452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800" b="1" dirty="0">
                <a:solidFill>
                  <a:schemeClr val="tx1"/>
                </a:solidFill>
                <a:latin typeface="Tw Cen MT" panose="020B0602020104020603" pitchFamily="34" charset="-18"/>
              </a:rPr>
              <a:t>Az emberi test felépítése és működése vizsgálható:</a:t>
            </a:r>
          </a:p>
          <a:p>
            <a:pPr marL="0" indent="0">
              <a:buNone/>
            </a:pPr>
            <a:endParaRPr lang="hu-HU" sz="2800" b="1" dirty="0"/>
          </a:p>
          <a:p>
            <a:r>
              <a:rPr lang="hu-HU" sz="2800" dirty="0">
                <a:solidFill>
                  <a:schemeClr val="tx1"/>
                </a:solidFill>
                <a:latin typeface="Tw Cen MT" panose="020B0602020104020603" pitchFamily="34" charset="-18"/>
              </a:rPr>
              <a:t>Mikroszkóposan: szabad szemmel nem, csak fény-vagy elektronmikroszkóppal látható</a:t>
            </a:r>
          </a:p>
          <a:p>
            <a:r>
              <a:rPr lang="hu-HU" sz="2800" dirty="0">
                <a:solidFill>
                  <a:schemeClr val="tx1"/>
                </a:solidFill>
                <a:latin typeface="Tw Cen MT" panose="020B0602020104020603" pitchFamily="34" charset="-18"/>
              </a:rPr>
              <a:t>Makroszkóposan: szabad szemmel látható</a:t>
            </a:r>
          </a:p>
          <a:p>
            <a:pPr marL="0" indent="0">
              <a:buNone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195095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4212" y="385595"/>
            <a:ext cx="8534400" cy="1507067"/>
          </a:xfrm>
        </p:spPr>
        <p:txBody>
          <a:bodyPr/>
          <a:lstStyle/>
          <a:p>
            <a:r>
              <a:rPr lang="hu-HU" b="1" dirty="0">
                <a:latin typeface="Tw Cen MT" panose="020B0602020104020603" pitchFamily="34" charset="-18"/>
              </a:rPr>
              <a:t>Az emberi test fő jellemzői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4212" y="1733007"/>
            <a:ext cx="8534400" cy="4475238"/>
          </a:xfrm>
        </p:spPr>
        <p:txBody>
          <a:bodyPr>
            <a:normAutofit/>
          </a:bodyPr>
          <a:lstStyle/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2400" dirty="0">
                <a:solidFill>
                  <a:schemeClr val="tx1"/>
                </a:solidFill>
                <a:latin typeface="Tw Cen MT" panose="020B0602020104020603" pitchFamily="34" charset="-18"/>
              </a:rPr>
              <a:t>kétoldali részarányosság (bilaterális szimmetria)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2400" dirty="0">
                <a:solidFill>
                  <a:schemeClr val="tx1"/>
                </a:solidFill>
                <a:latin typeface="Tw Cen MT" panose="020B0602020104020603" pitchFamily="34" charset="-18"/>
              </a:rPr>
              <a:t>a test a középsík mentén két egyforma részre osztható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2400" dirty="0">
                <a:solidFill>
                  <a:schemeClr val="tx1"/>
                </a:solidFill>
                <a:latin typeface="Tw Cen MT" panose="020B0602020104020603" pitchFamily="34" charset="-18"/>
              </a:rPr>
              <a:t>belső szerveink egy része aszimmetrikus helyzetű (pl.: lép, máj)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2400" dirty="0">
                <a:solidFill>
                  <a:schemeClr val="tx1"/>
                </a:solidFill>
                <a:latin typeface="Tw Cen MT" panose="020B0602020104020603" pitchFamily="34" charset="-18"/>
              </a:rPr>
              <a:t>szelvényezettség&gt; erre utalnak az egyforma, hosszirányban ismétlődő részek (pl.: csigolyák és bordák)</a:t>
            </a: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732344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4212" y="612017"/>
            <a:ext cx="8534400" cy="1507067"/>
          </a:xfrm>
        </p:spPr>
        <p:txBody>
          <a:bodyPr/>
          <a:lstStyle/>
          <a:p>
            <a:r>
              <a:rPr lang="hu-HU" altLang="hu-HU" b="1" dirty="0">
                <a:latin typeface="Tw Cen MT" panose="020B0602020104020603" pitchFamily="34" charset="-18"/>
              </a:rPr>
              <a:t>A test fő részei:</a:t>
            </a:r>
            <a:endParaRPr lang="hu-HU" b="1" dirty="0">
              <a:latin typeface="Tw Cen MT" panose="020B0602020104020603" pitchFamily="34" charset="-18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4212" y="2119084"/>
            <a:ext cx="8534400" cy="4299133"/>
          </a:xfrm>
        </p:spPr>
        <p:txBody>
          <a:bodyPr>
            <a:normAutofit/>
          </a:bodyPr>
          <a:lstStyle/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fej 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caput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nyak 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collum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törzs 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truncus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	mellkas 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thorax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	has 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abdomen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	medence 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pelvis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végtagok 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extremitates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	felső végtag 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membrum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superior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 	alsó végtag 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membrum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 </a:t>
            </a:r>
            <a:r>
              <a:rPr lang="hu-HU" altLang="hu-HU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inferior</a:t>
            </a: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546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1960" y="472681"/>
            <a:ext cx="8534400" cy="1507067"/>
          </a:xfrm>
        </p:spPr>
        <p:txBody>
          <a:bodyPr/>
          <a:lstStyle/>
          <a:p>
            <a:r>
              <a:rPr lang="hu-HU" altLang="hu-HU" b="1" dirty="0">
                <a:latin typeface="Tw Cen MT" panose="020B0602020104020603" pitchFamily="34" charset="-18"/>
              </a:rPr>
              <a:t>Az emberi test fő síkjai és irányai</a:t>
            </a:r>
            <a:endParaRPr lang="hu-HU" b="1" dirty="0">
              <a:latin typeface="Tw Cen MT" panose="020B0602020104020603" pitchFamily="34" charset="-18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31960" y="1898470"/>
            <a:ext cx="8534400" cy="4274940"/>
          </a:xfrm>
        </p:spPr>
        <p:txBody>
          <a:bodyPr/>
          <a:lstStyle/>
          <a:p>
            <a:pPr marL="0" indent="0">
              <a:spcBef>
                <a:spcPts val="800"/>
              </a:spcBef>
              <a:buClrTx/>
              <a:buNone/>
            </a:pPr>
            <a:r>
              <a:rPr lang="hu-HU" alt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Síkok:</a:t>
            </a:r>
          </a:p>
          <a:p>
            <a:pPr>
              <a:spcBef>
                <a:spcPts val="800"/>
              </a:spcBef>
              <a:buClrTx/>
            </a:pPr>
            <a:r>
              <a:rPr lang="hu-HU" altLang="hu-HU" dirty="0">
                <a:solidFill>
                  <a:schemeClr val="tx1"/>
                </a:solidFill>
                <a:latin typeface="Tahoma" panose="020B0604030504040204" pitchFamily="34" charset="0"/>
              </a:rPr>
              <a:t>középsík (</a:t>
            </a:r>
            <a:r>
              <a:rPr lang="hu-HU" altLang="hu-HU" dirty="0" err="1">
                <a:solidFill>
                  <a:schemeClr val="tx1"/>
                </a:solidFill>
                <a:latin typeface="Tahoma" panose="020B0604030504040204" pitchFamily="34" charset="0"/>
              </a:rPr>
              <a:t>median</a:t>
            </a:r>
            <a:r>
              <a:rPr lang="hu-HU" altLang="hu-HU" dirty="0">
                <a:solidFill>
                  <a:schemeClr val="tx1"/>
                </a:solidFill>
                <a:latin typeface="Tahoma" panose="020B0604030504040204" pitchFamily="34" charset="0"/>
              </a:rPr>
              <a:t>) </a:t>
            </a:r>
          </a:p>
          <a:p>
            <a:pPr>
              <a:spcBef>
                <a:spcPts val="800"/>
              </a:spcBef>
              <a:buClrTx/>
            </a:pPr>
            <a:r>
              <a:rPr lang="hu-HU" altLang="hu-HU" dirty="0">
                <a:solidFill>
                  <a:schemeClr val="tx1"/>
                </a:solidFill>
                <a:latin typeface="Tahoma" panose="020B0604030504040204" pitchFamily="34" charset="0"/>
              </a:rPr>
              <a:t>homlokirányú sík (</a:t>
            </a:r>
            <a:r>
              <a:rPr lang="hu-HU" altLang="hu-HU" dirty="0" err="1">
                <a:solidFill>
                  <a:schemeClr val="tx1"/>
                </a:solidFill>
                <a:latin typeface="Tahoma" panose="020B0604030504040204" pitchFamily="34" charset="0"/>
              </a:rPr>
              <a:t>frontalis</a:t>
            </a:r>
            <a:r>
              <a:rPr lang="hu-HU" altLang="hu-HU" dirty="0">
                <a:solidFill>
                  <a:schemeClr val="tx1"/>
                </a:solidFill>
                <a:latin typeface="Tahoma" panose="020B0604030504040204" pitchFamily="34" charset="0"/>
              </a:rPr>
              <a:t>)</a:t>
            </a:r>
          </a:p>
          <a:p>
            <a:pPr>
              <a:spcBef>
                <a:spcPts val="800"/>
              </a:spcBef>
              <a:buClrTx/>
            </a:pPr>
            <a:r>
              <a:rPr lang="hu-HU" altLang="hu-HU" dirty="0">
                <a:solidFill>
                  <a:schemeClr val="tx1"/>
                </a:solidFill>
                <a:latin typeface="Tahoma" panose="020B0604030504040204" pitchFamily="34" charset="0"/>
              </a:rPr>
              <a:t>vízszintes sík (</a:t>
            </a:r>
            <a:r>
              <a:rPr lang="hu-HU" altLang="hu-HU" dirty="0" err="1">
                <a:solidFill>
                  <a:schemeClr val="tx1"/>
                </a:solidFill>
                <a:latin typeface="Tahoma" panose="020B0604030504040204" pitchFamily="34" charset="0"/>
              </a:rPr>
              <a:t>horizontalis</a:t>
            </a:r>
            <a:r>
              <a:rPr lang="hu-HU" altLang="hu-HU" dirty="0">
                <a:solidFill>
                  <a:schemeClr val="tx1"/>
                </a:solidFill>
                <a:latin typeface="Tahoma" panose="020B0604030504040204" pitchFamily="34" charset="0"/>
              </a:rPr>
              <a:t>)</a:t>
            </a:r>
          </a:p>
          <a:p>
            <a:pPr>
              <a:spcBef>
                <a:spcPts val="800"/>
              </a:spcBef>
              <a:buClrTx/>
            </a:pPr>
            <a:r>
              <a:rPr lang="hu-HU" altLang="hu-HU" dirty="0">
                <a:solidFill>
                  <a:schemeClr val="tx1"/>
                </a:solidFill>
                <a:latin typeface="Tahoma" panose="020B0604030504040204" pitchFamily="34" charset="0"/>
              </a:rPr>
              <a:t>nyílirányú sík (</a:t>
            </a:r>
            <a:r>
              <a:rPr lang="hu-HU" altLang="hu-HU" dirty="0" err="1">
                <a:solidFill>
                  <a:schemeClr val="tx1"/>
                </a:solidFill>
                <a:latin typeface="Tahoma" panose="020B0604030504040204" pitchFamily="34" charset="0"/>
              </a:rPr>
              <a:t>saggitalis</a:t>
            </a:r>
            <a:r>
              <a:rPr lang="hu-HU" altLang="hu-HU" dirty="0">
                <a:solidFill>
                  <a:schemeClr val="tx1"/>
                </a:solidFill>
                <a:latin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540" y="1829049"/>
            <a:ext cx="4659631" cy="450431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52549" y="6402780"/>
            <a:ext cx="6966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/>
              <a:t>https://dentka.eoldal.hu/cikkek/anatomia/sikok-es-iranyok-a-szajban.html</a:t>
            </a:r>
          </a:p>
        </p:txBody>
      </p:sp>
    </p:spTree>
    <p:extLst>
      <p:ext uri="{BB962C8B-B14F-4D97-AF65-F5344CB8AC3E}">
        <p14:creationId xmlns:p14="http://schemas.microsoft.com/office/powerpoint/2010/main" val="2534624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6166" y="685800"/>
            <a:ext cx="8534400" cy="586304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hu-HU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  <a:t>Irányok:</a:t>
            </a:r>
            <a:endParaRPr lang="hu-HU" sz="1600" b="1" dirty="0">
              <a:solidFill>
                <a:schemeClr val="tx1"/>
              </a:solidFill>
              <a:latin typeface="Tw Cen MT" panose="020B0602020104020603" pitchFamily="34" charset="-18"/>
            </a:endParaRPr>
          </a:p>
          <a:p>
            <a:pPr marL="328613" indent="-328613">
              <a:lnSpc>
                <a:spcPct val="90000"/>
              </a:lnSpc>
              <a:spcBef>
                <a:spcPts val="775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test középvonalához közelebb eső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medialis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spcBef>
                <a:spcPts val="775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oldalsó, a középvonaltól távolabbi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lateralis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spcBef>
                <a:spcPts val="775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külső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externus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spcBef>
                <a:spcPts val="775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belső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internus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spcBef>
                <a:spcPts val="775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elülső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anterior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spcBef>
                <a:spcPts val="775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hátsó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posterior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spcBef>
                <a:spcPts val="775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hasoldali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ventralis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lnSpc>
                <a:spcPct val="90000"/>
              </a:lnSpc>
              <a:spcBef>
                <a:spcPts val="775"/>
              </a:spcBef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hátoldali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dorsalis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felső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superior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alsó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inferior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törzshöz közelebbi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proximalis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törzstől távolabbi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distalis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felületi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superficialis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mély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profundus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jobb oldali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dexter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328613" indent="-328613">
              <a:buClr>
                <a:srgbClr val="3333CC"/>
              </a:buClr>
              <a:buSzPct val="60000"/>
              <a:buFont typeface="Wingdings" panose="05000000000000000000" pitchFamily="2" charset="2"/>
              <a:buChar char=""/>
              <a:tabLst>
                <a:tab pos="328613" algn="l"/>
                <a:tab pos="433388" algn="l"/>
                <a:tab pos="882650" algn="l"/>
                <a:tab pos="1331913" algn="l"/>
                <a:tab pos="1781175" algn="l"/>
                <a:tab pos="2230438" algn="l"/>
                <a:tab pos="2679700" algn="l"/>
                <a:tab pos="3128963" algn="l"/>
                <a:tab pos="3578225" algn="l"/>
                <a:tab pos="4027488" algn="l"/>
                <a:tab pos="4476750" algn="l"/>
                <a:tab pos="4926013" algn="l"/>
                <a:tab pos="5375275" algn="l"/>
                <a:tab pos="5824538" algn="l"/>
                <a:tab pos="6273800" algn="l"/>
                <a:tab pos="6723063" algn="l"/>
                <a:tab pos="7172325" algn="l"/>
                <a:tab pos="7621588" algn="l"/>
                <a:tab pos="8070850" algn="l"/>
                <a:tab pos="8520113" algn="l"/>
                <a:tab pos="8969375" algn="l"/>
              </a:tabLst>
            </a:pPr>
            <a:r>
              <a:rPr lang="hu-HU" altLang="hu-HU" sz="1600" dirty="0">
                <a:solidFill>
                  <a:schemeClr val="tx1"/>
                </a:solidFill>
                <a:latin typeface="Tw Cen MT" panose="020B0602020104020603" pitchFamily="34" charset="-18"/>
              </a:rPr>
              <a:t>bal oldali 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(</a:t>
            </a:r>
            <a:r>
              <a:rPr lang="hu-HU" altLang="hu-HU" sz="1600" b="1" dirty="0" err="1">
                <a:solidFill>
                  <a:schemeClr val="tx1"/>
                </a:solidFill>
                <a:latin typeface="Tw Cen MT" panose="020B0602020104020603" pitchFamily="34" charset="-18"/>
              </a:rPr>
              <a:t>sinister</a:t>
            </a:r>
            <a:r>
              <a:rPr lang="hu-HU" alt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)</a:t>
            </a:r>
          </a:p>
          <a:p>
            <a:pPr marL="0" indent="0">
              <a:buNone/>
            </a:pPr>
            <a:endParaRPr lang="hu-HU" sz="1600" dirty="0"/>
          </a:p>
          <a:p>
            <a:pPr marL="0" indent="0">
              <a:buNone/>
            </a:pPr>
            <a:endParaRPr lang="hu-HU" sz="16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944" y="409304"/>
            <a:ext cx="4955089" cy="602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6847727" y="6450520"/>
            <a:ext cx="7521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/>
              <a:t>https://docplayer.hu/3560876-Emberi-test-anatomia-elettanfiziologia.html</a:t>
            </a:r>
          </a:p>
        </p:txBody>
      </p:sp>
    </p:spTree>
    <p:extLst>
      <p:ext uri="{BB962C8B-B14F-4D97-AF65-F5344CB8AC3E}">
        <p14:creationId xmlns:p14="http://schemas.microsoft.com/office/powerpoint/2010/main" val="2441221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49378" y="759581"/>
            <a:ext cx="8534400" cy="1507067"/>
          </a:xfrm>
        </p:spPr>
        <p:txBody>
          <a:bodyPr>
            <a:normAutofit/>
          </a:bodyPr>
          <a:lstStyle/>
          <a:p>
            <a:r>
              <a:rPr lang="hu-HU" b="1" dirty="0">
                <a:latin typeface="Tw Cen MT" panose="020B0602020104020603" pitchFamily="34" charset="-18"/>
              </a:rPr>
              <a:t>A szervezet felépítése a szerveződési szinteknek megfelelően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9378" y="2767148"/>
            <a:ext cx="8534400" cy="3615267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1000"/>
              </a:spcBef>
              <a:buClr>
                <a:srgbClr val="3333CC"/>
              </a:buClr>
              <a:buSzPct val="60000"/>
              <a:tabLst>
                <a:tab pos="595313" algn="l"/>
                <a:tab pos="700088" algn="l"/>
                <a:tab pos="1149350" algn="l"/>
                <a:tab pos="1598613" algn="l"/>
                <a:tab pos="2047875" algn="l"/>
                <a:tab pos="2497138" algn="l"/>
                <a:tab pos="2946400" algn="l"/>
                <a:tab pos="3395663" algn="l"/>
                <a:tab pos="3844925" algn="l"/>
                <a:tab pos="4294188" algn="l"/>
                <a:tab pos="4743450" algn="l"/>
                <a:tab pos="5192713" algn="l"/>
                <a:tab pos="5641975" algn="l"/>
                <a:tab pos="6091238" algn="l"/>
                <a:tab pos="6540500" algn="l"/>
                <a:tab pos="6989763" algn="l"/>
                <a:tab pos="7439025" algn="l"/>
                <a:tab pos="7888288" algn="l"/>
                <a:tab pos="8337550" algn="l"/>
                <a:tab pos="8786813" algn="l"/>
                <a:tab pos="92360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Sejtek (pl. hámsejt)</a:t>
            </a:r>
          </a:p>
          <a:p>
            <a:pPr>
              <a:lnSpc>
                <a:spcPct val="80000"/>
              </a:lnSpc>
              <a:spcBef>
                <a:spcPts val="1000"/>
              </a:spcBef>
              <a:buClr>
                <a:srgbClr val="3333CC"/>
              </a:buClr>
              <a:buSzPct val="60000"/>
              <a:tabLst>
                <a:tab pos="595313" algn="l"/>
                <a:tab pos="700088" algn="l"/>
                <a:tab pos="1149350" algn="l"/>
                <a:tab pos="1598613" algn="l"/>
                <a:tab pos="2047875" algn="l"/>
                <a:tab pos="2497138" algn="l"/>
                <a:tab pos="2946400" algn="l"/>
                <a:tab pos="3395663" algn="l"/>
                <a:tab pos="3844925" algn="l"/>
                <a:tab pos="4294188" algn="l"/>
                <a:tab pos="4743450" algn="l"/>
                <a:tab pos="5192713" algn="l"/>
                <a:tab pos="5641975" algn="l"/>
                <a:tab pos="6091238" algn="l"/>
                <a:tab pos="6540500" algn="l"/>
                <a:tab pos="6989763" algn="l"/>
                <a:tab pos="7439025" algn="l"/>
                <a:tab pos="7888288" algn="l"/>
                <a:tab pos="8337550" algn="l"/>
                <a:tab pos="8786813" algn="l"/>
                <a:tab pos="92360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Szövetek (pl. harántcsíkolt izom)</a:t>
            </a:r>
          </a:p>
          <a:p>
            <a:pPr>
              <a:lnSpc>
                <a:spcPct val="80000"/>
              </a:lnSpc>
              <a:spcBef>
                <a:spcPts val="1000"/>
              </a:spcBef>
              <a:buClr>
                <a:srgbClr val="3333CC"/>
              </a:buClr>
              <a:buSzPct val="60000"/>
              <a:tabLst>
                <a:tab pos="595313" algn="l"/>
                <a:tab pos="700088" algn="l"/>
                <a:tab pos="1149350" algn="l"/>
                <a:tab pos="1598613" algn="l"/>
                <a:tab pos="2047875" algn="l"/>
                <a:tab pos="2497138" algn="l"/>
                <a:tab pos="2946400" algn="l"/>
                <a:tab pos="3395663" algn="l"/>
                <a:tab pos="3844925" algn="l"/>
                <a:tab pos="4294188" algn="l"/>
                <a:tab pos="4743450" algn="l"/>
                <a:tab pos="5192713" algn="l"/>
                <a:tab pos="5641975" algn="l"/>
                <a:tab pos="6091238" algn="l"/>
                <a:tab pos="6540500" algn="l"/>
                <a:tab pos="6989763" algn="l"/>
                <a:tab pos="7439025" algn="l"/>
                <a:tab pos="7888288" algn="l"/>
                <a:tab pos="8337550" algn="l"/>
                <a:tab pos="8786813" algn="l"/>
                <a:tab pos="92360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Szervek (pl. szív)</a:t>
            </a:r>
          </a:p>
          <a:p>
            <a:pPr>
              <a:lnSpc>
                <a:spcPct val="80000"/>
              </a:lnSpc>
              <a:spcBef>
                <a:spcPts val="1000"/>
              </a:spcBef>
              <a:buClr>
                <a:srgbClr val="3333CC"/>
              </a:buClr>
              <a:buSzPct val="60000"/>
              <a:tabLst>
                <a:tab pos="595313" algn="l"/>
                <a:tab pos="700088" algn="l"/>
                <a:tab pos="1149350" algn="l"/>
                <a:tab pos="1598613" algn="l"/>
                <a:tab pos="2047875" algn="l"/>
                <a:tab pos="2497138" algn="l"/>
                <a:tab pos="2946400" algn="l"/>
                <a:tab pos="3395663" algn="l"/>
                <a:tab pos="3844925" algn="l"/>
                <a:tab pos="4294188" algn="l"/>
                <a:tab pos="4743450" algn="l"/>
                <a:tab pos="5192713" algn="l"/>
                <a:tab pos="5641975" algn="l"/>
                <a:tab pos="6091238" algn="l"/>
                <a:tab pos="6540500" algn="l"/>
                <a:tab pos="6989763" algn="l"/>
                <a:tab pos="7439025" algn="l"/>
                <a:tab pos="7888288" algn="l"/>
                <a:tab pos="8337550" algn="l"/>
                <a:tab pos="8786813" algn="l"/>
                <a:tab pos="92360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Szervrendszerek(pl. légzőrendszer)</a:t>
            </a:r>
          </a:p>
          <a:p>
            <a:pPr>
              <a:lnSpc>
                <a:spcPct val="80000"/>
              </a:lnSpc>
              <a:spcBef>
                <a:spcPts val="1000"/>
              </a:spcBef>
              <a:buClr>
                <a:srgbClr val="3333CC"/>
              </a:buClr>
              <a:buSzPct val="60000"/>
              <a:tabLst>
                <a:tab pos="595313" algn="l"/>
                <a:tab pos="700088" algn="l"/>
                <a:tab pos="1149350" algn="l"/>
                <a:tab pos="1598613" algn="l"/>
                <a:tab pos="2047875" algn="l"/>
                <a:tab pos="2497138" algn="l"/>
                <a:tab pos="2946400" algn="l"/>
                <a:tab pos="3395663" algn="l"/>
                <a:tab pos="3844925" algn="l"/>
                <a:tab pos="4294188" algn="l"/>
                <a:tab pos="4743450" algn="l"/>
                <a:tab pos="5192713" algn="l"/>
                <a:tab pos="5641975" algn="l"/>
                <a:tab pos="6091238" algn="l"/>
                <a:tab pos="6540500" algn="l"/>
                <a:tab pos="6989763" algn="l"/>
                <a:tab pos="7439025" algn="l"/>
                <a:tab pos="7888288" algn="l"/>
                <a:tab pos="8337550" algn="l"/>
                <a:tab pos="8786813" algn="l"/>
                <a:tab pos="9236075" algn="l"/>
              </a:tabLst>
            </a:pPr>
            <a:r>
              <a:rPr lang="hu-HU" altLang="hu-HU" dirty="0">
                <a:solidFill>
                  <a:schemeClr val="tx1"/>
                </a:solidFill>
                <a:latin typeface="Tw Cen MT" panose="020B0602020104020603" pitchFamily="34" charset="-18"/>
              </a:rPr>
              <a:t>Szervezet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70270142"/>
      </p:ext>
    </p:extLst>
  </p:cSld>
  <p:clrMapOvr>
    <a:masterClrMapping/>
  </p:clrMapOvr>
</p:sld>
</file>

<file path=ppt/theme/theme1.xml><?xml version="1.0" encoding="utf-8"?>
<a:theme xmlns:a="http://schemas.openxmlformats.org/drawingml/2006/main" name="Szelet">
  <a:themeElements>
    <a:clrScheme name="Szele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zele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zele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6EC8E8-591E-4559-93A0-5BFAB7850CE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173FAA9-79B1-459B-9717-C7DD516BB8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2A26EAF-F257-4068-A082-30F897176D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179</TotalTime>
  <Words>1141</Words>
  <Application>Microsoft Office PowerPoint</Application>
  <PresentationFormat>Szélesvásznú</PresentationFormat>
  <Paragraphs>194</Paragraphs>
  <Slides>26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26</vt:i4>
      </vt:variant>
    </vt:vector>
  </HeadingPairs>
  <TitlesOfParts>
    <vt:vector size="33" baseType="lpstr">
      <vt:lpstr>Arial</vt:lpstr>
      <vt:lpstr>Century Gothic</vt:lpstr>
      <vt:lpstr>Tahoma</vt:lpstr>
      <vt:lpstr>Tw Cen MT</vt:lpstr>
      <vt:lpstr>Wingdings</vt:lpstr>
      <vt:lpstr>Wingdings 3</vt:lpstr>
      <vt:lpstr>Szelet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Ápolási szakmai alapismeretek:  az egészséges emberi test felépítése</vt:lpstr>
      <vt:lpstr>PowerPoint-bemutató</vt:lpstr>
      <vt:lpstr>PowerPoint-bemutató</vt:lpstr>
      <vt:lpstr>Az emberi test fő jellemzői</vt:lpstr>
      <vt:lpstr>A test fő részei:</vt:lpstr>
      <vt:lpstr>Az emberi test fő síkjai és irányai</vt:lpstr>
      <vt:lpstr>PowerPoint-bemutató</vt:lpstr>
      <vt:lpstr>A szervezet felépítése a szerveződési szinteknek megfelelően</vt:lpstr>
      <vt:lpstr>A sejt</vt:lpstr>
      <vt:lpstr>A szövet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szervek</vt:lpstr>
      <vt:lpstr>szervrendszer</vt:lpstr>
      <vt:lpstr>kérdések</vt:lpstr>
      <vt:lpstr>PowerPoint-bemutató</vt:lpstr>
      <vt:lpstr>PowerPoint-bemutató</vt:lpstr>
      <vt:lpstr>PowerPoint-bemutató</vt:lpstr>
      <vt:lpstr>Megoldókulcs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Ápolási szakmai alapismeretek: az egészséges emberi test felépítése</dc:title>
  <dc:creator>Pusztai Dorina</dc:creator>
  <cp:lastModifiedBy>Novák Emese</cp:lastModifiedBy>
  <cp:revision>23</cp:revision>
  <dcterms:created xsi:type="dcterms:W3CDTF">2021-01-23T08:34:27Z</dcterms:created>
  <dcterms:modified xsi:type="dcterms:W3CDTF">2021-05-27T10:36:32Z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