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313" r:id="rId5"/>
    <p:sldId id="256" r:id="rId6"/>
    <p:sldId id="257" r:id="rId7"/>
    <p:sldId id="261" r:id="rId8"/>
    <p:sldId id="309" r:id="rId9"/>
    <p:sldId id="310" r:id="rId10"/>
    <p:sldId id="311" r:id="rId11"/>
    <p:sldId id="258" r:id="rId12"/>
    <p:sldId id="259" r:id="rId13"/>
    <p:sldId id="260" r:id="rId14"/>
    <p:sldId id="278" r:id="rId15"/>
    <p:sldId id="262" r:id="rId16"/>
    <p:sldId id="263" r:id="rId17"/>
    <p:sldId id="264" r:id="rId18"/>
    <p:sldId id="265" r:id="rId19"/>
    <p:sldId id="266" r:id="rId20"/>
    <p:sldId id="270" r:id="rId21"/>
    <p:sldId id="271" r:id="rId22"/>
    <p:sldId id="272" r:id="rId23"/>
    <p:sldId id="273" r:id="rId24"/>
    <p:sldId id="274" r:id="rId25"/>
    <p:sldId id="275" r:id="rId26"/>
    <p:sldId id="276" r:id="rId27"/>
    <p:sldId id="277"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12"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lgozo" initials="d" lastIdx="1" clrIdx="0">
    <p:extLst>
      <p:ext uri="{19B8F6BF-5375-455C-9EA6-DF929625EA0E}">
        <p15:presenceInfo xmlns:p15="http://schemas.microsoft.com/office/powerpoint/2012/main" userId="dolgoz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hu-HU"/>
              <a:t>Mintacím szerkesztése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a:t>Kattintson ide az alcím mintájának szerkesztéséhez</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áma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hu-HU"/>
              <a:t>Mintacím szerkesztése</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4509A250-FF31-4206-8172-F9D3106AACB1}" type="datetimeFigureOut">
              <a:rPr lang="en-US" dirty="0"/>
              <a:t>5/27/2021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ím és képaláírás">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hu-HU"/>
              <a:t>Mintacím szerkesztése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4" name="Date Placeholder 3"/>
          <p:cNvSpPr>
            <a:spLocks noGrp="1"/>
          </p:cNvSpPr>
          <p:nvPr>
            <p:ph type="dt" sz="half" idx="10"/>
          </p:nvPr>
        </p:nvSpPr>
        <p:spPr/>
        <p:txBody>
          <a:bodyPr/>
          <a:lstStyle/>
          <a:p>
            <a:fld id="{4509A250-FF31-4206-8172-F9D3106AACB1}" type="datetimeFigureOut">
              <a:rPr lang="en-US" dirty="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Idézet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hu-HU"/>
              <a:t>Mintacím szerkesztése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4" name="Date Placeholder 3"/>
          <p:cNvSpPr>
            <a:spLocks noGrp="1"/>
          </p:cNvSpPr>
          <p:nvPr>
            <p:ph type="dt" sz="half" idx="10"/>
          </p:nvPr>
        </p:nvSpPr>
        <p:spPr/>
        <p:txBody>
          <a:bodyPr/>
          <a:lstStyle/>
          <a:p>
            <a:fld id="{4509A250-FF31-4206-8172-F9D3106AACB1}" type="datetimeFigureOut">
              <a:rPr lang="en-US" dirty="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évkártya">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hu-HU"/>
              <a:t>Mintacím szerkesztése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4509A250-FF31-4206-8172-F9D3106AACB1}" type="datetimeFigureOut">
              <a:rPr lang="en-US" dirty="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hasá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hu-HU"/>
              <a:t>Mintacím szerkesztése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5/27/2021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képhasá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hu-HU"/>
              <a:t>Mintacím szerkesztése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5/27/2021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Vertical Text Placeholder 2"/>
          <p:cNvSpPr>
            <a:spLocks noGrp="1"/>
          </p:cNvSpPr>
          <p:nvPr>
            <p:ph type="body" orient="vert" idx="1"/>
          </p:nvPr>
        </p:nvSpPr>
        <p:spPr/>
        <p:txBody>
          <a:bodyPr vert="eaVert" anchor="t" anchorCtr="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hu-HU"/>
              <a:t>Mintacím szerkesztése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9796027F-7875-4030-9381-8BD8C4F21935}" type="datetimeFigureOut">
              <a:rPr lang="en-US" dirty="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hu-HU"/>
              <a:t>Mintacím szerkesztése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9796027F-7875-4030-9381-8BD8C4F21935}" type="datetimeFigureOut">
              <a:rPr lang="en-US" dirty="0"/>
              <a:t>5/27/2021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5/27/2021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u-HU"/>
              <a:t>Mintacím szerkesztése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5/27/2021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5/27/2021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5/27/2021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hu-HU"/>
              <a:t>Mintacím szerkesztése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7" name="Date Placeholder 4"/>
          <p:cNvSpPr>
            <a:spLocks noGrp="1"/>
          </p:cNvSpPr>
          <p:nvPr>
            <p:ph type="dt" sz="half" idx="10"/>
          </p:nvPr>
        </p:nvSpPr>
        <p:spPr/>
        <p:txBody>
          <a:bodyPr/>
          <a:lstStyle/>
          <a:p>
            <a:fld id="{4509A250-FF31-4206-8172-F9D3106AACB1}" type="datetimeFigureOut">
              <a:rPr lang="en-US" dirty="0"/>
              <a:t>5/27/2021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hu-HU"/>
              <a:t>Mintacím szerkesztése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a:t>Kép beszúrásához kattintson az ikonra</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5" name="Date Placeholder 4"/>
          <p:cNvSpPr>
            <a:spLocks noGrp="1"/>
          </p:cNvSpPr>
          <p:nvPr>
            <p:ph type="dt" sz="half" idx="10"/>
          </p:nvPr>
        </p:nvSpPr>
        <p:spPr/>
        <p:txBody>
          <a:bodyPr/>
          <a:lstStyle/>
          <a:p>
            <a:fld id="{4509A250-FF31-4206-8172-F9D3106AACB1}" type="datetimeFigureOut">
              <a:rPr lang="en-US" dirty="0"/>
              <a:t>5/27/2021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hu-HU"/>
              <a:t>Mintacím szerkesztése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5/27/2021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7D85DEF7-8A17-404F-8613-F92932B7FF5D}"/>
              </a:ext>
            </a:extLst>
          </p:cNvPr>
          <p:cNvSpPr>
            <a:spLocks noGrp="1"/>
          </p:cNvSpPr>
          <p:nvPr>
            <p:ph type="title"/>
          </p:nvPr>
        </p:nvSpPr>
        <p:spPr>
          <a:xfrm>
            <a:off x="979487" y="2553757"/>
            <a:ext cx="8534400" cy="1507067"/>
          </a:xfrm>
        </p:spPr>
        <p:txBody>
          <a:bodyPr>
            <a:normAutofit/>
          </a:bodyPr>
          <a:lstStyle/>
          <a:p>
            <a:pPr algn="ctr"/>
            <a:r>
              <a:rPr lang="hu-HU" sz="1600" b="1" dirty="0">
                <a:latin typeface="Tw Cen MT" panose="020B0602020104020603" pitchFamily="34" charset="-18"/>
              </a:rPr>
              <a:t>GINOP-5.3.5-18-2019-00115</a:t>
            </a:r>
            <a:br>
              <a:rPr lang="hu-HU" b="1" dirty="0">
                <a:latin typeface="Tw Cen MT" panose="020B0602020104020603" pitchFamily="34" charset="-18"/>
              </a:rPr>
            </a:br>
            <a:r>
              <a:rPr lang="hu-HU" sz="1600" b="1" dirty="0">
                <a:latin typeface="Tw Cen MT" panose="020B0602020104020603" pitchFamily="34" charset="-18"/>
              </a:rPr>
              <a:t>A munkaerőhiány és az elöregedő társadalom okozta, az egészségügyi intézményeket érintő foglalkoztatási válsághelyzetek megelőzése és kezelése az ápoló képzés szintjeinek és hatásköreinek fejlesztésével</a:t>
            </a:r>
          </a:p>
        </p:txBody>
      </p:sp>
      <p:pic>
        <p:nvPicPr>
          <p:cNvPr id="4" name="Kép 3">
            <a:extLst>
              <a:ext uri="{FF2B5EF4-FFF2-40B4-BE49-F238E27FC236}">
                <a16:creationId xmlns:a16="http://schemas.microsoft.com/office/drawing/2014/main" id="{DE4384DD-F304-48D4-BED9-5B25415C095F}"/>
              </a:ext>
            </a:extLst>
          </p:cNvPr>
          <p:cNvPicPr/>
          <p:nvPr/>
        </p:nvPicPr>
        <p:blipFill>
          <a:blip r:embed="rId2" cstate="print">
            <a:extLst>
              <a:ext uri="{28A0092B-C50C-407E-A947-70E740481C1C}">
                <a14:useLocalDpi xmlns:a14="http://schemas.microsoft.com/office/drawing/2010/main" val="0"/>
              </a:ext>
            </a:extLst>
          </a:blip>
          <a:stretch>
            <a:fillRect/>
          </a:stretch>
        </p:blipFill>
        <p:spPr bwMode="auto">
          <a:xfrm>
            <a:off x="8896350" y="4371975"/>
            <a:ext cx="3295650" cy="2486025"/>
          </a:xfrm>
          <a:prstGeom prst="rect">
            <a:avLst/>
          </a:prstGeom>
          <a:noFill/>
          <a:ln>
            <a:noFill/>
          </a:ln>
          <a:extLst>
            <a:ext uri="{53640926-AAD7-44D8-BBD7-CCE9431645EC}">
              <a14:shadowObscured xmlns:a14="http://schemas.microsoft.com/office/drawing/2010/main"/>
            </a:ext>
          </a:extLst>
        </p:spPr>
      </p:pic>
      <p:pic>
        <p:nvPicPr>
          <p:cNvPr id="5" name="Tartalom helye 4">
            <a:extLst>
              <a:ext uri="{FF2B5EF4-FFF2-40B4-BE49-F238E27FC236}">
                <a16:creationId xmlns:a16="http://schemas.microsoft.com/office/drawing/2014/main" id="{F19B4F11-6F5D-43DF-8094-4143BC5532AD}"/>
              </a:ext>
            </a:extLst>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 y="1"/>
            <a:ext cx="2495550" cy="895350"/>
          </a:xfrm>
          <a:prstGeom prst="rect">
            <a:avLst/>
          </a:prstGeom>
          <a:noFill/>
          <a:ln>
            <a:noFill/>
          </a:ln>
        </p:spPr>
      </p:pic>
    </p:spTree>
    <p:extLst>
      <p:ext uri="{BB962C8B-B14F-4D97-AF65-F5344CB8AC3E}">
        <p14:creationId xmlns:p14="http://schemas.microsoft.com/office/powerpoint/2010/main" val="1144222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p:cNvSpPr>
            <a:spLocks noGrp="1"/>
          </p:cNvSpPr>
          <p:nvPr>
            <p:ph idx="1"/>
          </p:nvPr>
        </p:nvSpPr>
        <p:spPr>
          <a:xfrm>
            <a:off x="0" y="0"/>
            <a:ext cx="8946541" cy="5876144"/>
          </a:xfrm>
        </p:spPr>
        <p:txBody>
          <a:bodyPr>
            <a:normAutofit/>
          </a:bodyPr>
          <a:lstStyle/>
          <a:p>
            <a:pPr marL="0" indent="0">
              <a:buNone/>
            </a:pPr>
            <a:r>
              <a:rPr lang="hu-HU" sz="3600" b="1" dirty="0"/>
              <a:t>Részletes kórtan</a:t>
            </a:r>
          </a:p>
          <a:p>
            <a:pPr>
              <a:buFont typeface="Wingdings" panose="05000000000000000000" pitchFamily="2" charset="2"/>
              <a:buChar char="Ø"/>
            </a:pPr>
            <a:r>
              <a:rPr lang="hu-HU" sz="2800" dirty="0"/>
              <a:t>szervrendszerenként gyűjti egybe az egyes szervek különböző jellegű betegsé­geit.</a:t>
            </a:r>
          </a:p>
          <a:p>
            <a:pPr marL="0" indent="0">
              <a:buNone/>
            </a:pPr>
            <a:endParaRPr lang="hu-HU" sz="2800" dirty="0"/>
          </a:p>
          <a:p>
            <a:pPr marL="0" indent="0">
              <a:buNone/>
            </a:pPr>
            <a:r>
              <a:rPr lang="hu-HU" sz="2800" dirty="0"/>
              <a:t>A patológia társtudományai: </a:t>
            </a:r>
          </a:p>
          <a:p>
            <a:pPr>
              <a:buFont typeface="Wingdings" panose="05000000000000000000" pitchFamily="2" charset="2"/>
              <a:buChar char="v"/>
            </a:pPr>
            <a:r>
              <a:rPr lang="hu-HU" sz="2800" i="1" dirty="0"/>
              <a:t>Mikrobiológia</a:t>
            </a:r>
          </a:p>
          <a:p>
            <a:pPr>
              <a:buFont typeface="Wingdings" panose="05000000000000000000" pitchFamily="2" charset="2"/>
              <a:buChar char="v"/>
            </a:pPr>
            <a:r>
              <a:rPr lang="hu-HU" sz="2800" i="1" dirty="0"/>
              <a:t>Immunológia</a:t>
            </a:r>
          </a:p>
          <a:p>
            <a:pPr>
              <a:buFont typeface="Wingdings" panose="05000000000000000000" pitchFamily="2" charset="2"/>
              <a:buChar char="v"/>
            </a:pPr>
            <a:r>
              <a:rPr lang="hu-HU" sz="2800" i="1" dirty="0"/>
              <a:t>Genetika</a:t>
            </a:r>
          </a:p>
          <a:p>
            <a:pPr>
              <a:buFont typeface="Wingdings" panose="05000000000000000000" pitchFamily="2" charset="2"/>
              <a:buChar char="v"/>
            </a:pPr>
            <a:r>
              <a:rPr lang="hu-HU" sz="2800" i="1" dirty="0"/>
              <a:t>Biofizika</a:t>
            </a:r>
          </a:p>
          <a:p>
            <a:pPr>
              <a:buFont typeface="Wingdings" panose="05000000000000000000" pitchFamily="2" charset="2"/>
              <a:buChar char="v"/>
            </a:pPr>
            <a:r>
              <a:rPr lang="hu-HU" sz="2800" i="1" dirty="0"/>
              <a:t>Bioké­mia</a:t>
            </a:r>
          </a:p>
          <a:p>
            <a:pPr marL="0" indent="0">
              <a:buNone/>
            </a:pPr>
            <a:endParaRPr lang="hu-HU" sz="2800" dirty="0"/>
          </a:p>
        </p:txBody>
      </p:sp>
    </p:spTree>
    <p:extLst>
      <p:ext uri="{BB962C8B-B14F-4D97-AF65-F5344CB8AC3E}">
        <p14:creationId xmlns:p14="http://schemas.microsoft.com/office/powerpoint/2010/main" val="848789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pt-BR" dirty="0"/>
              <a:t>E G É S Z s é g és B E T E G s é g</a:t>
            </a:r>
            <a:endParaRPr lang="hu-HU" dirty="0"/>
          </a:p>
        </p:txBody>
      </p:sp>
      <p:sp>
        <p:nvSpPr>
          <p:cNvPr id="3" name="Tartalom helye 2"/>
          <p:cNvSpPr>
            <a:spLocks noGrp="1"/>
          </p:cNvSpPr>
          <p:nvPr>
            <p:ph idx="1"/>
          </p:nvPr>
        </p:nvSpPr>
        <p:spPr>
          <a:xfrm>
            <a:off x="349624" y="1317812"/>
            <a:ext cx="11618258" cy="5365376"/>
          </a:xfrm>
        </p:spPr>
        <p:txBody>
          <a:bodyPr>
            <a:normAutofit/>
          </a:bodyPr>
          <a:lstStyle/>
          <a:p>
            <a:r>
              <a:rPr lang="hu-HU" b="1" u="sng" dirty="0"/>
              <a:t>WHO(World Health Organization) EGÉSZSÉG- definíció:</a:t>
            </a:r>
          </a:p>
          <a:p>
            <a:pPr marL="0" indent="0">
              <a:buNone/>
            </a:pPr>
            <a:r>
              <a:rPr lang="hu-HU" dirty="0"/>
              <a:t>Az egészség teljes testi, lelki és szociális jóllét, és nem csupán a betegség és fogyatékosság hiánya.</a:t>
            </a:r>
          </a:p>
          <a:p>
            <a:pPr marL="0" indent="0">
              <a:buNone/>
            </a:pPr>
            <a:r>
              <a:rPr lang="hu-HU" dirty="0"/>
              <a:t>Az egészség dimenziói:</a:t>
            </a:r>
          </a:p>
          <a:p>
            <a:r>
              <a:rPr lang="hu-HU" dirty="0"/>
              <a:t>Biológiai: szervezetünk megfelelő működése</a:t>
            </a:r>
          </a:p>
          <a:p>
            <a:r>
              <a:rPr lang="hu-HU" dirty="0"/>
              <a:t>Lelki: személyes világnézetünk, </a:t>
            </a:r>
            <a:r>
              <a:rPr lang="hu-HU" dirty="0" err="1"/>
              <a:t>magatartásbeli</a:t>
            </a:r>
            <a:r>
              <a:rPr lang="hu-HU" dirty="0"/>
              <a:t> alapelveink, ill. a tudat nyugalmának és az önmagunkkal szembeni béke jele</a:t>
            </a:r>
          </a:p>
          <a:p>
            <a:r>
              <a:rPr lang="hu-HU" dirty="0"/>
              <a:t>Mentális: tiszta és következetes gondolkodásra való képesség</a:t>
            </a:r>
          </a:p>
          <a:p>
            <a:r>
              <a:rPr lang="hu-HU" dirty="0" err="1"/>
              <a:t>Szociális:másokkal</a:t>
            </a:r>
            <a:r>
              <a:rPr lang="hu-HU" dirty="0"/>
              <a:t> való kapcsolatok kialakításának képessége</a:t>
            </a:r>
          </a:p>
        </p:txBody>
      </p:sp>
    </p:spTree>
    <p:extLst>
      <p:ext uri="{BB962C8B-B14F-4D97-AF65-F5344CB8AC3E}">
        <p14:creationId xmlns:p14="http://schemas.microsoft.com/office/powerpoint/2010/main" val="3896727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pt-BR" b="1" u="sng" dirty="0"/>
              <a:t>E G É S Z s é g </a:t>
            </a:r>
            <a:r>
              <a:rPr lang="pt-BR" dirty="0"/>
              <a:t>és </a:t>
            </a:r>
            <a:r>
              <a:rPr lang="pt-BR" b="1" u="sng" dirty="0"/>
              <a:t>B E T E G s é g</a:t>
            </a:r>
            <a:endParaRPr lang="hu-HU" b="1" u="sng" dirty="0"/>
          </a:p>
        </p:txBody>
      </p:sp>
      <p:sp>
        <p:nvSpPr>
          <p:cNvPr id="3" name="Tartalom helye 2"/>
          <p:cNvSpPr>
            <a:spLocks noGrp="1"/>
          </p:cNvSpPr>
          <p:nvPr>
            <p:ph idx="1"/>
          </p:nvPr>
        </p:nvSpPr>
        <p:spPr>
          <a:xfrm>
            <a:off x="413765" y="1333390"/>
            <a:ext cx="11488425" cy="5337233"/>
          </a:xfrm>
        </p:spPr>
        <p:txBody>
          <a:bodyPr>
            <a:normAutofit lnSpcReduction="10000"/>
          </a:bodyPr>
          <a:lstStyle/>
          <a:p>
            <a:r>
              <a:rPr lang="hu-HU" dirty="0"/>
              <a:t>A betegség fogalmának meghatározásakor a kórélettan abból indul ki, hogy a szervezet a környezetével egységet alkot, működéseinket a környezethez való folytonos alkalmazkodás </a:t>
            </a:r>
            <a:r>
              <a:rPr lang="hu-HU" dirty="0" err="1"/>
              <a:t>jellemzi</a:t>
            </a:r>
            <a:r>
              <a:rPr lang="hu-HU" dirty="0"/>
              <a:t>. A szervezet akkor működik jól, akkor egészséges, ha az </a:t>
            </a:r>
            <a:r>
              <a:rPr lang="hu-HU" b="1" dirty="0"/>
              <a:t>élettani szabályozások</a:t>
            </a:r>
            <a:r>
              <a:rPr lang="hu-HU" dirty="0"/>
              <a:t> segítségével a változó környezeti feltételek ellenére a stabil állapotát sikerül megőriznie.</a:t>
            </a:r>
          </a:p>
          <a:p>
            <a:pPr marL="0" indent="0">
              <a:buNone/>
            </a:pPr>
            <a:endParaRPr lang="hu-HU" dirty="0"/>
          </a:p>
          <a:p>
            <a:r>
              <a:rPr lang="hu-HU" dirty="0"/>
              <a:t>A betegség jele: a patológiai szabályozás. </a:t>
            </a:r>
          </a:p>
          <a:p>
            <a:pPr marL="0" indent="0">
              <a:buNone/>
            </a:pPr>
            <a:endParaRPr lang="hu-HU" dirty="0"/>
          </a:p>
          <a:p>
            <a:r>
              <a:rPr lang="hu-HU" b="1" dirty="0" err="1"/>
              <a:t>Homeosztázis</a:t>
            </a:r>
            <a:r>
              <a:rPr lang="hu-HU" dirty="0"/>
              <a:t>: azok az élettani folyamatok, melyek a szervezet </a:t>
            </a:r>
            <a:r>
              <a:rPr lang="hu-HU" b="1" dirty="0"/>
              <a:t>stabil</a:t>
            </a:r>
            <a:r>
              <a:rPr lang="hu-HU" dirty="0"/>
              <a:t> állapotának fenntartásáért felelősek </a:t>
            </a:r>
          </a:p>
          <a:p>
            <a:endParaRPr lang="hu-HU" dirty="0"/>
          </a:p>
          <a:p>
            <a:r>
              <a:rPr lang="hu-HU" b="1" dirty="0"/>
              <a:t>Betegségekben</a:t>
            </a:r>
            <a:r>
              <a:rPr lang="hu-HU" dirty="0"/>
              <a:t> a kóros szabá­lyozások következtében </a:t>
            </a:r>
            <a:r>
              <a:rPr lang="hu-HU" b="1" dirty="0"/>
              <a:t>a </a:t>
            </a:r>
            <a:r>
              <a:rPr lang="hu-HU" b="1" dirty="0" err="1"/>
              <a:t>homeosztázis</a:t>
            </a:r>
            <a:r>
              <a:rPr lang="hu-HU" b="1" dirty="0"/>
              <a:t> felborul</a:t>
            </a:r>
            <a:r>
              <a:rPr lang="hu-HU" dirty="0"/>
              <a:t>, jelentkeznek a betegségek objektív és szubjektív tünetei (fájdalom, rosszullét), csökken a munkabíró képesség, az alkalmazkodóképesség.</a:t>
            </a:r>
            <a:br>
              <a:rPr lang="hu-HU" dirty="0"/>
            </a:br>
            <a:endParaRPr lang="hu-HU" dirty="0"/>
          </a:p>
        </p:txBody>
      </p:sp>
    </p:spTree>
    <p:extLst>
      <p:ext uri="{BB962C8B-B14F-4D97-AF65-F5344CB8AC3E}">
        <p14:creationId xmlns:p14="http://schemas.microsoft.com/office/powerpoint/2010/main" val="3544669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Funkcionális betegség - organikus betegség</a:t>
            </a:r>
          </a:p>
        </p:txBody>
      </p:sp>
      <p:sp>
        <p:nvSpPr>
          <p:cNvPr id="3" name="Tartalom helye 2"/>
          <p:cNvSpPr>
            <a:spLocks noGrp="1"/>
          </p:cNvSpPr>
          <p:nvPr>
            <p:ph idx="1"/>
          </p:nvPr>
        </p:nvSpPr>
        <p:spPr>
          <a:xfrm>
            <a:off x="228601" y="1546412"/>
            <a:ext cx="11672046" cy="5001791"/>
          </a:xfrm>
        </p:spPr>
        <p:txBody>
          <a:bodyPr>
            <a:normAutofit/>
          </a:bodyPr>
          <a:lstStyle/>
          <a:p>
            <a:r>
              <a:rPr lang="hu-HU" sz="3200" dirty="0"/>
              <a:t>organikus betegség: szerkezeti változá­sokkal járó betegségek</a:t>
            </a:r>
          </a:p>
          <a:p>
            <a:r>
              <a:rPr lang="hu-HU" sz="3200" dirty="0"/>
              <a:t>funkcionális betegség: a működési zavar mögött nincs strukturális változás, </a:t>
            </a:r>
          </a:p>
          <a:p>
            <a:pPr marL="0" indent="0">
              <a:buNone/>
            </a:pPr>
            <a:r>
              <a:rPr lang="hu-HU" sz="3200" dirty="0" err="1"/>
              <a:t>Pl</a:t>
            </a:r>
            <a:r>
              <a:rPr lang="hu-HU" sz="3200" dirty="0"/>
              <a:t>.:pl. kezdetben a magas vérnyomás, emésztési zavarok, szívritmuszavarok, amikor sem makroszkópos, sem mikroszkópos eltérés nem mutatható ki </a:t>
            </a:r>
            <a:br>
              <a:rPr lang="hu-HU" sz="3200" dirty="0"/>
            </a:br>
            <a:endParaRPr lang="hu-HU" sz="3200" dirty="0"/>
          </a:p>
        </p:txBody>
      </p:sp>
    </p:spTree>
    <p:extLst>
      <p:ext uri="{BB962C8B-B14F-4D97-AF65-F5344CB8AC3E}">
        <p14:creationId xmlns:p14="http://schemas.microsoft.com/office/powerpoint/2010/main" val="1675321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Betegség </a:t>
            </a:r>
          </a:p>
        </p:txBody>
      </p:sp>
      <p:sp>
        <p:nvSpPr>
          <p:cNvPr id="3" name="Tartalom helye 2"/>
          <p:cNvSpPr>
            <a:spLocks noGrp="1"/>
          </p:cNvSpPr>
          <p:nvPr>
            <p:ph idx="1"/>
          </p:nvPr>
        </p:nvSpPr>
        <p:spPr>
          <a:xfrm>
            <a:off x="646111" y="1573233"/>
            <a:ext cx="8946541" cy="4195481"/>
          </a:xfrm>
        </p:spPr>
        <p:txBody>
          <a:bodyPr>
            <a:normAutofit/>
          </a:bodyPr>
          <a:lstStyle/>
          <a:p>
            <a:r>
              <a:rPr lang="hu-HU" sz="2400" b="1" dirty="0"/>
              <a:t>Szervi (organikus)</a:t>
            </a:r>
          </a:p>
          <a:p>
            <a:r>
              <a:rPr lang="hu-HU" sz="2400" b="1" dirty="0"/>
              <a:t>Működési</a:t>
            </a:r>
          </a:p>
          <a:p>
            <a:r>
              <a:rPr lang="hu-HU" sz="2400" b="1" dirty="0"/>
              <a:t>Funkcionális: </a:t>
            </a:r>
          </a:p>
          <a:p>
            <a:pPr>
              <a:buFont typeface="Arial" panose="020B0604020202020204" pitchFamily="34" charset="0"/>
              <a:buChar char="•"/>
            </a:pPr>
            <a:r>
              <a:rPr lang="hu-HU" sz="2400" dirty="0" err="1"/>
              <a:t>normofunkció</a:t>
            </a:r>
            <a:r>
              <a:rPr lang="hu-HU" sz="2400" dirty="0"/>
              <a:t> (megfelelő működés)</a:t>
            </a:r>
          </a:p>
          <a:p>
            <a:pPr>
              <a:buFont typeface="Arial" panose="020B0604020202020204" pitchFamily="34" charset="0"/>
              <a:buChar char="•"/>
            </a:pPr>
            <a:r>
              <a:rPr lang="hu-HU" sz="2400" dirty="0" err="1"/>
              <a:t>hiperfunkció</a:t>
            </a:r>
            <a:r>
              <a:rPr lang="hu-HU" sz="2400" dirty="0"/>
              <a:t> (túlműködés)</a:t>
            </a:r>
          </a:p>
          <a:p>
            <a:pPr>
              <a:buFont typeface="Arial" panose="020B0604020202020204" pitchFamily="34" charset="0"/>
              <a:buChar char="•"/>
            </a:pPr>
            <a:r>
              <a:rPr lang="hu-HU" sz="2400" dirty="0" err="1"/>
              <a:t>hipofunkció</a:t>
            </a:r>
            <a:r>
              <a:rPr lang="hu-HU" sz="2400" dirty="0"/>
              <a:t> (csökkent működés)</a:t>
            </a:r>
          </a:p>
          <a:p>
            <a:pPr>
              <a:buFont typeface="Arial" panose="020B0604020202020204" pitchFamily="34" charset="0"/>
              <a:buChar char="•"/>
            </a:pPr>
            <a:r>
              <a:rPr lang="hu-HU" sz="2400" dirty="0" err="1"/>
              <a:t>afunkció</a:t>
            </a:r>
            <a:r>
              <a:rPr lang="hu-HU" sz="2400" dirty="0"/>
              <a:t> (nincs működés)</a:t>
            </a:r>
          </a:p>
          <a:p>
            <a:pPr>
              <a:buFont typeface="Arial" panose="020B0604020202020204" pitchFamily="34" charset="0"/>
              <a:buChar char="•"/>
            </a:pPr>
            <a:r>
              <a:rPr lang="hu-HU" sz="2400" dirty="0"/>
              <a:t>diszfunkció (rendellenes működés)</a:t>
            </a:r>
          </a:p>
        </p:txBody>
      </p:sp>
      <p:pic>
        <p:nvPicPr>
          <p:cNvPr id="4" name="Kép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1592" y="1573233"/>
            <a:ext cx="4850468" cy="2425234"/>
          </a:xfrm>
          <a:prstGeom prst="rect">
            <a:avLst/>
          </a:prstGeom>
        </p:spPr>
      </p:pic>
      <p:sp>
        <p:nvSpPr>
          <p:cNvPr id="5" name="Szövegdoboz 4"/>
          <p:cNvSpPr txBox="1"/>
          <p:nvPr/>
        </p:nvSpPr>
        <p:spPr>
          <a:xfrm>
            <a:off x="6691592" y="3998467"/>
            <a:ext cx="5468471" cy="215444"/>
          </a:xfrm>
          <a:prstGeom prst="rect">
            <a:avLst/>
          </a:prstGeom>
          <a:noFill/>
        </p:spPr>
        <p:txBody>
          <a:bodyPr wrap="square" rtlCol="0">
            <a:spAutoFit/>
          </a:bodyPr>
          <a:lstStyle/>
          <a:p>
            <a:r>
              <a:rPr lang="hu-HU" sz="800" dirty="0">
                <a:solidFill>
                  <a:schemeClr val="tx2">
                    <a:lumMod val="90000"/>
                  </a:schemeClr>
                </a:solidFill>
              </a:rPr>
              <a:t>https://oxygenmedical.hu/4-elterjedt-betegseg-6-rizikofaktor/</a:t>
            </a:r>
          </a:p>
        </p:txBody>
      </p:sp>
    </p:spTree>
    <p:extLst>
      <p:ext uri="{BB962C8B-B14F-4D97-AF65-F5344CB8AC3E}">
        <p14:creationId xmlns:p14="http://schemas.microsoft.com/office/powerpoint/2010/main" val="1054869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Betegség vagy kóros állapot? </a:t>
            </a:r>
          </a:p>
        </p:txBody>
      </p:sp>
      <p:sp>
        <p:nvSpPr>
          <p:cNvPr id="3" name="Tartalom helye 2"/>
          <p:cNvSpPr>
            <a:spLocks noGrp="1"/>
          </p:cNvSpPr>
          <p:nvPr>
            <p:ph idx="1"/>
          </p:nvPr>
        </p:nvSpPr>
        <p:spPr>
          <a:xfrm>
            <a:off x="458735" y="1273430"/>
            <a:ext cx="11248583" cy="5172340"/>
          </a:xfrm>
        </p:spPr>
        <p:txBody>
          <a:bodyPr/>
          <a:lstStyle/>
          <a:p>
            <a:r>
              <a:rPr lang="hu-HU" b="1" u="sng" dirty="0"/>
              <a:t>Kóros állapot, rokkantság: </a:t>
            </a:r>
            <a:r>
              <a:rPr lang="hu-HU" dirty="0"/>
              <a:t>Veleszületett vagy szerzett szerkezeti rendellenességek, hiányosságok, mint pl. egy ujj többlete vagy hiánya, a műtéttel eltávolított végtag vagy epehólyag hiánya, valamilyen idegrendszeri betegség után visszamaradó bénulások</a:t>
            </a:r>
          </a:p>
          <a:p>
            <a:r>
              <a:rPr lang="hu-HU" dirty="0"/>
              <a:t>A betegséggel való szembesülés alapvetően meg tudja változtatni az egyén viselkedését, magatartását. Ezek a reakciók természetesen sokféleképpen alakulhatnak aszerint, hogy még csak tünetekről, betegségérzetről, vagy már diagnosztizált kórképről, hirtelen támadt betegségről vagy lassan kialakuló, hosszú évekre elhúzódó folyamatról van-e szó, de az alapvető viselkedésformák jól </a:t>
            </a:r>
            <a:r>
              <a:rPr lang="hu-HU" dirty="0" err="1"/>
              <a:t>körülhatárolhatóak</a:t>
            </a:r>
            <a:r>
              <a:rPr lang="hu-HU" dirty="0"/>
              <a:t>.</a:t>
            </a:r>
          </a:p>
          <a:p>
            <a:r>
              <a:rPr lang="hu-HU" dirty="0"/>
              <a:t>A betegségek szubjektív és objektív tüneteinek ismerete mellett fontos a </a:t>
            </a:r>
            <a:r>
              <a:rPr lang="hu-HU" b="1" dirty="0"/>
              <a:t>pszichés tényezők</a:t>
            </a:r>
            <a:r>
              <a:rPr lang="hu-HU" dirty="0"/>
              <a:t> figyelembe vétele a kórképek diagnosztizálásában, a terápiák eredményességének értékelésében és a betegségek kimenetelének meghatározásakor.</a:t>
            </a:r>
          </a:p>
        </p:txBody>
      </p:sp>
    </p:spTree>
    <p:extLst>
      <p:ext uri="{BB962C8B-B14F-4D97-AF65-F5344CB8AC3E}">
        <p14:creationId xmlns:p14="http://schemas.microsoft.com/office/powerpoint/2010/main" val="591702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II. </a:t>
            </a:r>
            <a:r>
              <a:rPr lang="hu-HU" dirty="0" err="1"/>
              <a:t>Etiológia</a:t>
            </a:r>
            <a:r>
              <a:rPr lang="hu-HU" dirty="0"/>
              <a:t>-kóroktan</a:t>
            </a:r>
          </a:p>
        </p:txBody>
      </p:sp>
      <p:sp>
        <p:nvSpPr>
          <p:cNvPr id="3" name="Tartalom helye 2"/>
          <p:cNvSpPr>
            <a:spLocks noGrp="1"/>
          </p:cNvSpPr>
          <p:nvPr>
            <p:ph idx="1"/>
          </p:nvPr>
        </p:nvSpPr>
        <p:spPr>
          <a:xfrm>
            <a:off x="174812" y="1411942"/>
            <a:ext cx="11793070" cy="5446058"/>
          </a:xfrm>
        </p:spPr>
        <p:txBody>
          <a:bodyPr>
            <a:normAutofit/>
          </a:bodyPr>
          <a:lstStyle/>
          <a:p>
            <a:r>
              <a:rPr lang="hu-HU" sz="2800" dirty="0"/>
              <a:t>a gyakoribb betegséget kiváltó külső és belső, elsődleges és másodlagos té­nyezők jellemzése, csoportosítása, jelentőségének elemzése az egyes kórképek kiváltásában és lefolyásában</a:t>
            </a:r>
          </a:p>
          <a:p>
            <a:r>
              <a:rPr lang="hu-HU" sz="2800" dirty="0"/>
              <a:t>fontosabb élettelen kórokok és az általuk létrehozott kórállapotok</a:t>
            </a:r>
          </a:p>
          <a:p>
            <a:r>
              <a:rPr lang="hu-HU" sz="2800" dirty="0"/>
              <a:t>az élő kórokok egyes csoportjai, legfontosabb általános tulajdonságaik, az általuk létrehozott fertőzések jelleg</a:t>
            </a:r>
          </a:p>
          <a:p>
            <a:r>
              <a:rPr lang="hu-HU" sz="2800" dirty="0"/>
              <a:t> a pszichoszomatikus betegségek fogalmának meghatározása, keletkezésének és formáinak elemzése, valamint azoknak a genetikai okoknak a vizsgálata, amelyek közvetlenül részt vesznek bizonyos betegségek kialakulásban</a:t>
            </a:r>
          </a:p>
        </p:txBody>
      </p:sp>
    </p:spTree>
    <p:extLst>
      <p:ext uri="{BB962C8B-B14F-4D97-AF65-F5344CB8AC3E}">
        <p14:creationId xmlns:p14="http://schemas.microsoft.com/office/powerpoint/2010/main" val="875957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108228" y="0"/>
            <a:ext cx="11953784" cy="1400530"/>
          </a:xfrm>
        </p:spPr>
        <p:txBody>
          <a:bodyPr/>
          <a:lstStyle/>
          <a:p>
            <a:r>
              <a:rPr lang="pt-BR" sz="2400" b="1" dirty="0"/>
              <a:t>A betegségeket előidéző tényezők csoportosítása , jellemzése</a:t>
            </a:r>
            <a:br>
              <a:rPr lang="hu-HU" sz="2400" b="1" dirty="0"/>
            </a:br>
            <a:br>
              <a:rPr lang="hu-HU" sz="2400" b="1" dirty="0"/>
            </a:br>
            <a:endParaRPr lang="hu-HU" sz="2400" b="1" dirty="0"/>
          </a:p>
        </p:txBody>
      </p:sp>
      <p:sp>
        <p:nvSpPr>
          <p:cNvPr id="3" name="Tartalom helye 2"/>
          <p:cNvSpPr>
            <a:spLocks noGrp="1"/>
          </p:cNvSpPr>
          <p:nvPr>
            <p:ph idx="1"/>
          </p:nvPr>
        </p:nvSpPr>
        <p:spPr>
          <a:xfrm>
            <a:off x="108228" y="700265"/>
            <a:ext cx="11201399" cy="3200400"/>
          </a:xfrm>
        </p:spPr>
        <p:txBody>
          <a:bodyPr>
            <a:normAutofit lnSpcReduction="10000"/>
          </a:bodyPr>
          <a:lstStyle/>
          <a:p>
            <a:r>
              <a:rPr lang="hu-HU" dirty="0"/>
              <a:t>Az </a:t>
            </a:r>
            <a:r>
              <a:rPr lang="hu-HU" dirty="0" err="1"/>
              <a:t>etiológia</a:t>
            </a:r>
            <a:r>
              <a:rPr lang="hu-HU" dirty="0"/>
              <a:t> a kórtan egyik része, tudományága, magyar neve: k ó r o k t a n . Feladata a betegségeket kiváltó tényezők csoportosítása, a kórokok jellemzőinek leírása, jelentőségének elemzése, az általuk kiváltott betegségek jellegének meghatározása.</a:t>
            </a:r>
          </a:p>
          <a:p>
            <a:pPr marL="0" indent="0" algn="ctr">
              <a:buNone/>
            </a:pPr>
            <a:endParaRPr lang="hu-HU" dirty="0"/>
          </a:p>
          <a:p>
            <a:pPr marL="0" indent="0" algn="ctr">
              <a:buNone/>
            </a:pPr>
            <a:endParaRPr lang="hu-HU" dirty="0"/>
          </a:p>
          <a:p>
            <a:pPr marL="0" indent="0" algn="ctr">
              <a:buNone/>
            </a:pPr>
            <a:endParaRPr lang="hu-HU" dirty="0"/>
          </a:p>
          <a:p>
            <a:pPr marL="0" indent="0" algn="ctr">
              <a:buNone/>
            </a:pPr>
            <a:endParaRPr lang="hu-HU" b="1" u="sng" dirty="0"/>
          </a:p>
          <a:p>
            <a:pPr marL="0" indent="0" algn="ctr">
              <a:buNone/>
            </a:pPr>
            <a:r>
              <a:rPr lang="hu-HU" b="1" u="sng" dirty="0"/>
              <a:t>A betegséget kiváltó tényezők osztályozása </a:t>
            </a:r>
          </a:p>
        </p:txBody>
      </p:sp>
      <p:sp>
        <p:nvSpPr>
          <p:cNvPr id="4" name="Szövegdoboz 3"/>
          <p:cNvSpPr txBox="1"/>
          <p:nvPr/>
        </p:nvSpPr>
        <p:spPr>
          <a:xfrm>
            <a:off x="302559" y="3933673"/>
            <a:ext cx="4706471" cy="2031325"/>
          </a:xfrm>
          <a:prstGeom prst="rect">
            <a:avLst/>
          </a:prstGeom>
          <a:noFill/>
        </p:spPr>
        <p:txBody>
          <a:bodyPr wrap="square" rtlCol="0">
            <a:spAutoFit/>
          </a:bodyPr>
          <a:lstStyle/>
          <a:p>
            <a:pPr algn="ctr"/>
            <a:r>
              <a:rPr lang="hu-HU" b="1" u="sng" dirty="0"/>
              <a:t>Elsődleges (primer)</a:t>
            </a:r>
          </a:p>
          <a:p>
            <a:endParaRPr lang="hu-HU" dirty="0"/>
          </a:p>
          <a:p>
            <a:endParaRPr lang="hu-HU" dirty="0"/>
          </a:p>
          <a:p>
            <a:r>
              <a:rPr lang="hu-HU" dirty="0"/>
              <a:t>Külső(</a:t>
            </a:r>
            <a:r>
              <a:rPr lang="hu-HU" dirty="0" err="1"/>
              <a:t>exogén</a:t>
            </a:r>
            <a:r>
              <a:rPr lang="hu-HU" dirty="0"/>
              <a:t>)              Belső(endogén)</a:t>
            </a:r>
          </a:p>
          <a:p>
            <a:r>
              <a:rPr lang="hu-HU" dirty="0"/>
              <a:t>-élő                                  -genetikai</a:t>
            </a:r>
          </a:p>
          <a:p>
            <a:r>
              <a:rPr lang="hu-HU" dirty="0"/>
              <a:t>-élettelen</a:t>
            </a:r>
          </a:p>
          <a:p>
            <a:r>
              <a:rPr lang="hu-HU" dirty="0"/>
              <a:t>-</a:t>
            </a:r>
            <a:r>
              <a:rPr lang="hu-HU" dirty="0" err="1"/>
              <a:t>pszichoszociális</a:t>
            </a:r>
            <a:r>
              <a:rPr lang="hu-HU" dirty="0"/>
              <a:t> okok </a:t>
            </a:r>
          </a:p>
        </p:txBody>
      </p:sp>
      <p:cxnSp>
        <p:nvCxnSpPr>
          <p:cNvPr id="6" name="Egyenes összekötő nyíllal 5"/>
          <p:cNvCxnSpPr/>
          <p:nvPr/>
        </p:nvCxnSpPr>
        <p:spPr>
          <a:xfrm flipH="1">
            <a:off x="1546413" y="4383741"/>
            <a:ext cx="268940" cy="43030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8" name="Egyenes összekötő nyíllal 7"/>
          <p:cNvCxnSpPr/>
          <p:nvPr/>
        </p:nvCxnSpPr>
        <p:spPr>
          <a:xfrm>
            <a:off x="3092824" y="4383740"/>
            <a:ext cx="295835" cy="43030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0" name="Szövegdoboz 9"/>
          <p:cNvSpPr txBox="1"/>
          <p:nvPr/>
        </p:nvSpPr>
        <p:spPr>
          <a:xfrm>
            <a:off x="6400801" y="3940805"/>
            <a:ext cx="4814047" cy="1754326"/>
          </a:xfrm>
          <a:prstGeom prst="rect">
            <a:avLst/>
          </a:prstGeom>
          <a:noFill/>
        </p:spPr>
        <p:txBody>
          <a:bodyPr wrap="square" rtlCol="0">
            <a:spAutoFit/>
          </a:bodyPr>
          <a:lstStyle/>
          <a:p>
            <a:pPr algn="ctr"/>
            <a:r>
              <a:rPr lang="hu-HU" b="1" u="sng" dirty="0"/>
              <a:t>Másodlagos (szekunder)</a:t>
            </a:r>
          </a:p>
          <a:p>
            <a:endParaRPr lang="hu-HU" dirty="0"/>
          </a:p>
          <a:p>
            <a:endParaRPr lang="hu-HU" dirty="0"/>
          </a:p>
          <a:p>
            <a:r>
              <a:rPr lang="hu-HU" dirty="0"/>
              <a:t>Külső (</a:t>
            </a:r>
            <a:r>
              <a:rPr lang="hu-HU" dirty="0" err="1"/>
              <a:t>exogén</a:t>
            </a:r>
            <a:r>
              <a:rPr lang="hu-HU" dirty="0"/>
              <a:t>)     Belső (endogén)</a:t>
            </a:r>
          </a:p>
          <a:p>
            <a:r>
              <a:rPr lang="hu-HU" dirty="0"/>
              <a:t>-táplálkozás           -alkat</a:t>
            </a:r>
          </a:p>
          <a:p>
            <a:r>
              <a:rPr lang="hu-HU" dirty="0"/>
              <a:t>-időjárás                 -meglévő betegségek </a:t>
            </a:r>
          </a:p>
        </p:txBody>
      </p:sp>
      <p:cxnSp>
        <p:nvCxnSpPr>
          <p:cNvPr id="12" name="Egyenes összekötő nyíllal 11"/>
          <p:cNvCxnSpPr/>
          <p:nvPr/>
        </p:nvCxnSpPr>
        <p:spPr>
          <a:xfrm flipH="1">
            <a:off x="7725335" y="4383741"/>
            <a:ext cx="309283" cy="43030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Egyenes összekötő nyíllal 13"/>
          <p:cNvCxnSpPr/>
          <p:nvPr/>
        </p:nvCxnSpPr>
        <p:spPr>
          <a:xfrm>
            <a:off x="9597839" y="4383740"/>
            <a:ext cx="309283" cy="43030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5" name="Kép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6215" y="1833283"/>
            <a:ext cx="2045423" cy="1258722"/>
          </a:xfrm>
          <a:prstGeom prst="rect">
            <a:avLst/>
          </a:prstGeom>
        </p:spPr>
      </p:pic>
      <p:sp>
        <p:nvSpPr>
          <p:cNvPr id="7" name="Szövegdoboz 6"/>
          <p:cNvSpPr txBox="1"/>
          <p:nvPr/>
        </p:nvSpPr>
        <p:spPr>
          <a:xfrm>
            <a:off x="4606267" y="3132145"/>
            <a:ext cx="2205317" cy="338554"/>
          </a:xfrm>
          <a:prstGeom prst="rect">
            <a:avLst/>
          </a:prstGeom>
          <a:noFill/>
        </p:spPr>
        <p:txBody>
          <a:bodyPr wrap="square" rtlCol="0">
            <a:spAutoFit/>
          </a:bodyPr>
          <a:lstStyle/>
          <a:p>
            <a:r>
              <a:rPr lang="hu-HU" sz="800" dirty="0">
                <a:solidFill>
                  <a:schemeClr val="tx2">
                    <a:lumMod val="90000"/>
                  </a:schemeClr>
                </a:solidFill>
              </a:rPr>
              <a:t>https://www.recursosdeautoayuda.com/etiologia/</a:t>
            </a:r>
          </a:p>
        </p:txBody>
      </p:sp>
    </p:spTree>
    <p:extLst>
      <p:ext uri="{BB962C8B-B14F-4D97-AF65-F5344CB8AC3E}">
        <p14:creationId xmlns:p14="http://schemas.microsoft.com/office/powerpoint/2010/main" val="4154907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pt-BR" dirty="0"/>
              <a:t>Elsődleges, primer kórok</a:t>
            </a:r>
            <a:endParaRPr lang="hu-HU" dirty="0"/>
          </a:p>
        </p:txBody>
      </p:sp>
      <p:sp>
        <p:nvSpPr>
          <p:cNvPr id="3" name="Tartalom helye 2"/>
          <p:cNvSpPr>
            <a:spLocks noGrp="1"/>
          </p:cNvSpPr>
          <p:nvPr>
            <p:ph idx="1"/>
          </p:nvPr>
        </p:nvSpPr>
        <p:spPr>
          <a:xfrm>
            <a:off x="202358" y="1718777"/>
            <a:ext cx="11451759" cy="4195481"/>
          </a:xfrm>
        </p:spPr>
        <p:txBody>
          <a:bodyPr>
            <a:normAutofit/>
          </a:bodyPr>
          <a:lstStyle/>
          <a:p>
            <a:r>
              <a:rPr lang="hu-HU" sz="2400" dirty="0"/>
              <a:t>Primer kórok: olyan oki tényező, mely közvetlenül felelős a betegség kialakulásáért. </a:t>
            </a:r>
          </a:p>
          <a:p>
            <a:r>
              <a:rPr lang="hu-HU" sz="2400" dirty="0" err="1"/>
              <a:t>Exogén</a:t>
            </a:r>
            <a:r>
              <a:rPr lang="hu-HU" sz="2400" dirty="0"/>
              <a:t> és endogén kórokok</a:t>
            </a:r>
          </a:p>
          <a:p>
            <a:r>
              <a:rPr lang="hu-HU" sz="2400" dirty="0" err="1"/>
              <a:t>Exogén</a:t>
            </a:r>
            <a:r>
              <a:rPr lang="hu-HU" sz="2400" dirty="0"/>
              <a:t>: olyan primer kórok, mely a külvilágból származik </a:t>
            </a:r>
          </a:p>
          <a:p>
            <a:r>
              <a:rPr lang="hu-HU" sz="2400" dirty="0"/>
              <a:t>Endogén: olyan primer kórok, mely a szervezetben jön létre </a:t>
            </a:r>
          </a:p>
        </p:txBody>
      </p:sp>
    </p:spTree>
    <p:extLst>
      <p:ext uri="{BB962C8B-B14F-4D97-AF65-F5344CB8AC3E}">
        <p14:creationId xmlns:p14="http://schemas.microsoft.com/office/powerpoint/2010/main" val="17030419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Másodlagos, szekunder kórokok</a:t>
            </a:r>
          </a:p>
        </p:txBody>
      </p:sp>
      <p:sp>
        <p:nvSpPr>
          <p:cNvPr id="3" name="Tartalom helye 2"/>
          <p:cNvSpPr>
            <a:spLocks noGrp="1"/>
          </p:cNvSpPr>
          <p:nvPr>
            <p:ph idx="1"/>
          </p:nvPr>
        </p:nvSpPr>
        <p:spPr>
          <a:xfrm>
            <a:off x="498195" y="1313330"/>
            <a:ext cx="11187299" cy="5316070"/>
          </a:xfrm>
        </p:spPr>
        <p:txBody>
          <a:bodyPr/>
          <a:lstStyle/>
          <a:p>
            <a:r>
              <a:rPr lang="hu-HU" dirty="0"/>
              <a:t>Másodlagos, szekunder kórok: az elsődleges kórok hatását befolyásoló, azt elősegítő vagy gátló tényezők.</a:t>
            </a:r>
          </a:p>
          <a:p>
            <a:r>
              <a:rPr lang="hu-HU" dirty="0"/>
              <a:t>A </a:t>
            </a:r>
            <a:r>
              <a:rPr lang="hu-HU" b="1" u="sng" dirty="0"/>
              <a:t>pozitív</a:t>
            </a:r>
            <a:r>
              <a:rPr lang="hu-HU" dirty="0"/>
              <a:t>, tehát a kórokkal szemben védő hatások: a mennyiségileg és minősé­gileg megfelelő táplálkozás, a sport, az egészséges lakás- és munkakörülmények, a megfelelő higié­nés viszonyok, stb.</a:t>
            </a:r>
          </a:p>
          <a:p>
            <a:r>
              <a:rPr lang="hu-HU" b="1" dirty="0"/>
              <a:t>Endogén pozitív tényező</a:t>
            </a:r>
            <a:r>
              <a:rPr lang="hu-HU" dirty="0"/>
              <a:t>: az ellenálló képesség öröklötten fokozott volta.</a:t>
            </a:r>
          </a:p>
          <a:p>
            <a:r>
              <a:rPr lang="hu-HU" b="1" u="sng" dirty="0"/>
              <a:t>Negatív tényezők</a:t>
            </a:r>
            <a:r>
              <a:rPr lang="hu-HU" dirty="0"/>
              <a:t>: a hiányos vagy éppen célszerűtlen táplálkozás, a lehű­lés, túlmelegedés, a fizikai és szellemi megerőltetés. </a:t>
            </a:r>
          </a:p>
          <a:p>
            <a:r>
              <a:rPr lang="hu-HU" dirty="0"/>
              <a:t>Az </a:t>
            </a:r>
            <a:r>
              <a:rPr lang="hu-HU" b="1" u="sng" dirty="0"/>
              <a:t>endogén negatív tényezők </a:t>
            </a:r>
            <a:r>
              <a:rPr lang="hu-HU" dirty="0"/>
              <a:t>közül a legfontosabbak az anyagcsere veleszületett, ill. szerzett változásai. A cukorbetegek pl. közismereten hajlamosabbak gennyedéssel járó gyulladásokra és a tuberkulózisra.</a:t>
            </a:r>
          </a:p>
        </p:txBody>
      </p:sp>
    </p:spTree>
    <p:extLst>
      <p:ext uri="{BB962C8B-B14F-4D97-AF65-F5344CB8AC3E}">
        <p14:creationId xmlns:p14="http://schemas.microsoft.com/office/powerpoint/2010/main" val="2960934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ctrTitle"/>
          </p:nvPr>
        </p:nvSpPr>
        <p:spPr>
          <a:xfrm>
            <a:off x="1527686" y="864440"/>
            <a:ext cx="8825658" cy="3329581"/>
          </a:xfrm>
        </p:spPr>
        <p:txBody>
          <a:bodyPr/>
          <a:lstStyle/>
          <a:p>
            <a:pPr algn="ctr"/>
            <a:r>
              <a:rPr lang="hu-HU" sz="3600" b="1" dirty="0">
                <a:latin typeface="Tw Cen MT" panose="020B0602020104020603" pitchFamily="34" charset="-18"/>
              </a:rPr>
              <a:t>Ápolási szakmai alapismeretek: kórélettani alapismeretek I.</a:t>
            </a:r>
            <a:endParaRPr lang="hu-HU" b="1" dirty="0">
              <a:latin typeface="Tw Cen MT" panose="020B0602020104020603" pitchFamily="34" charset="-18"/>
            </a:endParaRPr>
          </a:p>
        </p:txBody>
      </p:sp>
      <p:pic>
        <p:nvPicPr>
          <p:cNvPr id="4" name="Hang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393694005"/>
      </p:ext>
    </p:extLst>
  </p:cSld>
  <p:clrMapOvr>
    <a:masterClrMapping/>
  </p:clrMapOvr>
  <mc:AlternateContent xmlns:mc="http://schemas.openxmlformats.org/markup-compatibility/2006" xmlns:p14="http://schemas.microsoft.com/office/powerpoint/2010/main">
    <mc:Choice Requires="p14">
      <p:transition spd="slow" p14:dur="2000" advTm="6307"/>
    </mc:Choice>
    <mc:Fallback xmlns="">
      <p:transition spd="slow" advTm="63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95272" y="0"/>
            <a:ext cx="9404723" cy="1400530"/>
          </a:xfrm>
        </p:spPr>
        <p:txBody>
          <a:bodyPr/>
          <a:lstStyle/>
          <a:p>
            <a:r>
              <a:rPr lang="hu-HU" dirty="0"/>
              <a:t>Primer kórokok</a:t>
            </a:r>
          </a:p>
        </p:txBody>
      </p:sp>
      <p:sp>
        <p:nvSpPr>
          <p:cNvPr id="3" name="Tartalom helye 2"/>
          <p:cNvSpPr>
            <a:spLocks noGrp="1"/>
          </p:cNvSpPr>
          <p:nvPr>
            <p:ph idx="1"/>
          </p:nvPr>
        </p:nvSpPr>
        <p:spPr>
          <a:xfrm>
            <a:off x="95272" y="869577"/>
            <a:ext cx="11348175" cy="5423647"/>
          </a:xfrm>
        </p:spPr>
        <p:txBody>
          <a:bodyPr/>
          <a:lstStyle/>
          <a:p>
            <a:pPr marL="0" indent="0">
              <a:buNone/>
            </a:pPr>
            <a:r>
              <a:rPr lang="hu-HU" dirty="0"/>
              <a:t>• </a:t>
            </a:r>
            <a:r>
              <a:rPr lang="hu-HU" sz="2400" dirty="0"/>
              <a:t>elsődleges szerepe van a betegség keletkezésében, tehát primer indítóok nélkül nem jön létre betegség;</a:t>
            </a:r>
          </a:p>
          <a:p>
            <a:pPr marL="0" indent="0">
              <a:buNone/>
            </a:pPr>
            <a:r>
              <a:rPr lang="hu-HU" sz="2400" dirty="0"/>
              <a:t>• mindig a primer kórok szabja meg a betegség sajátosságait (Pl. a </a:t>
            </a:r>
            <a:r>
              <a:rPr lang="hu-HU" sz="2400" dirty="0" err="1"/>
              <a:t>Mycobacterium</a:t>
            </a:r>
            <a:r>
              <a:rPr lang="hu-HU" sz="2400" dirty="0"/>
              <a:t> </a:t>
            </a:r>
            <a:r>
              <a:rPr lang="hu-HU" sz="2400" dirty="0" err="1"/>
              <a:t>tuberculosis</a:t>
            </a:r>
            <a:r>
              <a:rPr lang="hu-HU" sz="2400" dirty="0"/>
              <a:t> mindig csak tbc-s megbetegedést okoz).</a:t>
            </a:r>
          </a:p>
          <a:p>
            <a:r>
              <a:rPr lang="hu-HU" sz="2400" dirty="0"/>
              <a:t>Hogy valaki megbetegszik-e egy </a:t>
            </a:r>
            <a:r>
              <a:rPr lang="hu-HU" sz="2400" dirty="0" err="1"/>
              <a:t>mycobacteriumokkal</a:t>
            </a:r>
            <a:r>
              <a:rPr lang="hu-HU" sz="2400" dirty="0"/>
              <a:t> történt fertőződés után, illetve, hogy a betegség a szervezet mely részében zajlik és milyen súlyos formában, azt már a másodlagos tényezők döntik el.</a:t>
            </a:r>
          </a:p>
        </p:txBody>
      </p:sp>
      <p:pic>
        <p:nvPicPr>
          <p:cNvPr id="4" name="Kép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0559" y="4052944"/>
            <a:ext cx="3657600" cy="2240280"/>
          </a:xfrm>
          <a:prstGeom prst="rect">
            <a:avLst/>
          </a:prstGeom>
        </p:spPr>
      </p:pic>
      <p:sp>
        <p:nvSpPr>
          <p:cNvPr id="5" name="Szövegdoboz 4"/>
          <p:cNvSpPr txBox="1"/>
          <p:nvPr/>
        </p:nvSpPr>
        <p:spPr>
          <a:xfrm>
            <a:off x="3940559" y="6293224"/>
            <a:ext cx="3657600" cy="215444"/>
          </a:xfrm>
          <a:prstGeom prst="rect">
            <a:avLst/>
          </a:prstGeom>
          <a:noFill/>
        </p:spPr>
        <p:txBody>
          <a:bodyPr wrap="square" rtlCol="0">
            <a:spAutoFit/>
          </a:bodyPr>
          <a:lstStyle/>
          <a:p>
            <a:r>
              <a:rPr lang="hu-HU" sz="800" dirty="0"/>
              <a:t>https://en.wikipedia.org/wiki/Mycobacterium</a:t>
            </a:r>
          </a:p>
        </p:txBody>
      </p:sp>
    </p:spTree>
    <p:extLst>
      <p:ext uri="{BB962C8B-B14F-4D97-AF65-F5344CB8AC3E}">
        <p14:creationId xmlns:p14="http://schemas.microsoft.com/office/powerpoint/2010/main" val="3962864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9503" y="33823"/>
            <a:ext cx="9404723" cy="1400530"/>
          </a:xfrm>
        </p:spPr>
        <p:txBody>
          <a:bodyPr/>
          <a:lstStyle/>
          <a:p>
            <a:r>
              <a:rPr lang="hu-HU" dirty="0"/>
              <a:t>Primer, </a:t>
            </a:r>
            <a:r>
              <a:rPr lang="hu-HU" dirty="0" err="1"/>
              <a:t>exogén</a:t>
            </a:r>
            <a:r>
              <a:rPr lang="hu-HU" dirty="0"/>
              <a:t> kórokok</a:t>
            </a:r>
          </a:p>
        </p:txBody>
      </p:sp>
      <p:sp>
        <p:nvSpPr>
          <p:cNvPr id="3" name="Tartalom helye 2"/>
          <p:cNvSpPr>
            <a:spLocks noGrp="1"/>
          </p:cNvSpPr>
          <p:nvPr>
            <p:ph idx="1"/>
          </p:nvPr>
        </p:nvSpPr>
        <p:spPr>
          <a:xfrm>
            <a:off x="103330" y="1079230"/>
            <a:ext cx="8946541" cy="4195481"/>
          </a:xfrm>
        </p:spPr>
        <p:txBody>
          <a:bodyPr>
            <a:noAutofit/>
          </a:bodyPr>
          <a:lstStyle/>
          <a:p>
            <a:pPr marL="0" indent="0">
              <a:buNone/>
            </a:pPr>
            <a:r>
              <a:rPr lang="hu-HU" sz="1800" b="1" u="sng" dirty="0"/>
              <a:t>Élő kórokok: </a:t>
            </a:r>
            <a:r>
              <a:rPr lang="hu-HU" sz="1800" dirty="0"/>
              <a:t>egysejtű vagy többsejtű élőlények, amelyek az embert megbetegíthetik.</a:t>
            </a:r>
          </a:p>
          <a:p>
            <a:pPr>
              <a:buFont typeface="Wingdings" panose="05000000000000000000" pitchFamily="2" charset="2"/>
              <a:buChar char="Ø"/>
            </a:pPr>
            <a:r>
              <a:rPr lang="hu-HU" sz="1800" dirty="0"/>
              <a:t>baktériumok, vírusok, </a:t>
            </a:r>
            <a:r>
              <a:rPr lang="hu-HU" sz="1800" dirty="0" err="1"/>
              <a:t>protozoonok</a:t>
            </a:r>
            <a:r>
              <a:rPr lang="hu-HU" sz="1800" dirty="0"/>
              <a:t>, gombák, férgek és ízeltlábúak</a:t>
            </a:r>
          </a:p>
          <a:p>
            <a:pPr marL="0" indent="0">
              <a:buNone/>
            </a:pPr>
            <a:endParaRPr lang="hu-HU" sz="1800" dirty="0"/>
          </a:p>
          <a:p>
            <a:pPr marL="0" indent="0">
              <a:buNone/>
            </a:pPr>
            <a:r>
              <a:rPr lang="hu-HU" sz="1800" b="1" u="sng" dirty="0"/>
              <a:t>Élettelen kórokok: </a:t>
            </a:r>
          </a:p>
          <a:p>
            <a:pPr marL="0" indent="0">
              <a:buNone/>
            </a:pPr>
            <a:r>
              <a:rPr lang="hu-HU" sz="1800" dirty="0"/>
              <a:t>• mechanikai okok,</a:t>
            </a:r>
          </a:p>
          <a:p>
            <a:pPr marL="0" indent="0">
              <a:buNone/>
            </a:pPr>
            <a:r>
              <a:rPr lang="hu-HU" sz="1800" dirty="0"/>
              <a:t>• elektromosság,</a:t>
            </a:r>
          </a:p>
          <a:p>
            <a:pPr marL="0" indent="0">
              <a:buNone/>
            </a:pPr>
            <a:r>
              <a:rPr lang="hu-HU" sz="1800" dirty="0"/>
              <a:t>• sugárzás,</a:t>
            </a:r>
          </a:p>
          <a:p>
            <a:pPr marL="0" indent="0">
              <a:buNone/>
            </a:pPr>
            <a:r>
              <a:rPr lang="hu-HU" sz="1800" dirty="0"/>
              <a:t>• </a:t>
            </a:r>
            <a:r>
              <a:rPr lang="hu-HU" sz="1800" dirty="0" err="1"/>
              <a:t>hó'mérséklet</a:t>
            </a:r>
            <a:r>
              <a:rPr lang="hu-HU" sz="1800" dirty="0"/>
              <a:t>,</a:t>
            </a:r>
          </a:p>
          <a:p>
            <a:pPr marL="0" indent="0">
              <a:buNone/>
            </a:pPr>
            <a:r>
              <a:rPr lang="hu-HU" sz="1800" dirty="0"/>
              <a:t>• meteorológiai és klimatikus tényezők,</a:t>
            </a:r>
          </a:p>
          <a:p>
            <a:pPr marL="0" indent="0">
              <a:buNone/>
            </a:pPr>
            <a:r>
              <a:rPr lang="hu-HU" sz="1800" dirty="0"/>
              <a:t>• légnyomásváltozások,</a:t>
            </a:r>
          </a:p>
          <a:p>
            <a:pPr marL="0" indent="0">
              <a:buNone/>
            </a:pPr>
            <a:r>
              <a:rPr lang="hu-HU" sz="1800" dirty="0"/>
              <a:t>• mérgek.</a:t>
            </a:r>
          </a:p>
          <a:p>
            <a:pPr marL="0" indent="0">
              <a:buNone/>
            </a:pPr>
            <a:r>
              <a:rPr lang="hu-HU" sz="1800" dirty="0" err="1"/>
              <a:t>Pszichoszociális</a:t>
            </a:r>
            <a:r>
              <a:rPr lang="hu-HU" sz="1800" dirty="0"/>
              <a:t> kórokok</a:t>
            </a:r>
          </a:p>
          <a:p>
            <a:pPr marL="0" indent="0">
              <a:buNone/>
            </a:pPr>
            <a:r>
              <a:rPr lang="hu-HU" sz="1800" dirty="0"/>
              <a:t>Genetikai kórokok</a:t>
            </a:r>
          </a:p>
          <a:p>
            <a:endParaRPr lang="hu-HU" sz="1800" dirty="0"/>
          </a:p>
        </p:txBody>
      </p:sp>
      <p:sp>
        <p:nvSpPr>
          <p:cNvPr id="4" name="Szövegdoboz 3"/>
          <p:cNvSpPr txBox="1"/>
          <p:nvPr/>
        </p:nvSpPr>
        <p:spPr>
          <a:xfrm>
            <a:off x="8427032" y="1247899"/>
            <a:ext cx="1936376" cy="646331"/>
          </a:xfrm>
          <a:prstGeom prst="rect">
            <a:avLst/>
          </a:prstGeom>
          <a:noFill/>
        </p:spPr>
        <p:txBody>
          <a:bodyPr wrap="square" rtlCol="0">
            <a:spAutoFit/>
          </a:bodyPr>
          <a:lstStyle/>
          <a:p>
            <a:r>
              <a:rPr lang="hu-HU" dirty="0"/>
              <a:t>Mikrobiológia, </a:t>
            </a:r>
          </a:p>
          <a:p>
            <a:r>
              <a:rPr lang="hu-HU" dirty="0"/>
              <a:t>Parazitológia </a:t>
            </a:r>
          </a:p>
        </p:txBody>
      </p:sp>
      <p:sp>
        <p:nvSpPr>
          <p:cNvPr id="5" name="Bal oldali kapcsos zárójel 4"/>
          <p:cNvSpPr/>
          <p:nvPr/>
        </p:nvSpPr>
        <p:spPr>
          <a:xfrm>
            <a:off x="8014447" y="1178859"/>
            <a:ext cx="233499" cy="784412"/>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hu-HU"/>
          </a:p>
        </p:txBody>
      </p:sp>
    </p:spTree>
    <p:extLst>
      <p:ext uri="{BB962C8B-B14F-4D97-AF65-F5344CB8AC3E}">
        <p14:creationId xmlns:p14="http://schemas.microsoft.com/office/powerpoint/2010/main" val="555983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874059"/>
          </a:xfrm>
        </p:spPr>
        <p:txBody>
          <a:bodyPr/>
          <a:lstStyle/>
          <a:p>
            <a:r>
              <a:rPr lang="hu-HU" dirty="0"/>
              <a:t>Élő kórokok</a:t>
            </a:r>
          </a:p>
        </p:txBody>
      </p:sp>
      <p:sp>
        <p:nvSpPr>
          <p:cNvPr id="3" name="Tartalom helye 2"/>
          <p:cNvSpPr>
            <a:spLocks noGrp="1"/>
          </p:cNvSpPr>
          <p:nvPr>
            <p:ph idx="1"/>
          </p:nvPr>
        </p:nvSpPr>
        <p:spPr>
          <a:xfrm>
            <a:off x="283041" y="1340224"/>
            <a:ext cx="11429347" cy="5168152"/>
          </a:xfrm>
        </p:spPr>
        <p:txBody>
          <a:bodyPr/>
          <a:lstStyle/>
          <a:p>
            <a:pPr marL="0" indent="0" algn="ctr">
              <a:buNone/>
            </a:pPr>
            <a:r>
              <a:rPr lang="hu-HU" b="1" dirty="0"/>
              <a:t>NEM SEJTES RÉSZECSKÉK. VÍRUSOK</a:t>
            </a:r>
          </a:p>
          <a:p>
            <a:pPr marL="0" indent="0">
              <a:buNone/>
            </a:pPr>
            <a:r>
              <a:rPr lang="hu-HU" u="sng" dirty="0"/>
              <a:t>A vírusok általános tulajdonságai</a:t>
            </a:r>
          </a:p>
          <a:p>
            <a:r>
              <a:rPr lang="hu-HU" dirty="0"/>
              <a:t>ma ismert legkisebb mikroorganizmusok, nagyságuk 20-350 nanométer (nm)</a:t>
            </a:r>
          </a:p>
          <a:p>
            <a:r>
              <a:rPr lang="hu-HU" dirty="0"/>
              <a:t>önálló anyagcsererendszerrel nem rendelkeznek</a:t>
            </a:r>
          </a:p>
          <a:p>
            <a:r>
              <a:rPr lang="hu-HU" dirty="0"/>
              <a:t>kizárólag élő sejteken belül szaporodnak, annak anyagcsere folyamatait változtatják meg</a:t>
            </a:r>
          </a:p>
          <a:p>
            <a:pPr marL="0" indent="0">
              <a:buNone/>
            </a:pPr>
            <a:r>
              <a:rPr lang="hu-HU" dirty="0"/>
              <a:t>Két megjelenési formája:</a:t>
            </a:r>
          </a:p>
          <a:p>
            <a:pPr marL="0" indent="0">
              <a:buNone/>
            </a:pPr>
            <a:r>
              <a:rPr lang="hu-HU" b="1" u="sng" dirty="0" err="1"/>
              <a:t>Virion</a:t>
            </a:r>
            <a:r>
              <a:rPr lang="hu-HU" dirty="0"/>
              <a:t>- a sejtből kijutott részecske, meghatározott fizikai és kémiai szerkezettel</a:t>
            </a:r>
          </a:p>
          <a:p>
            <a:pPr marL="0" indent="0">
              <a:buNone/>
            </a:pPr>
            <a:r>
              <a:rPr lang="hu-HU" dirty="0"/>
              <a:t>rendelkezik, fertőzőképes, nem szaporodó, </a:t>
            </a:r>
            <a:r>
              <a:rPr lang="hu-HU" dirty="0" err="1"/>
              <a:t>infektív</a:t>
            </a:r>
            <a:r>
              <a:rPr lang="hu-HU" dirty="0"/>
              <a:t> genetikus információ</a:t>
            </a:r>
          </a:p>
          <a:p>
            <a:pPr marL="0" indent="0">
              <a:buNone/>
            </a:pPr>
            <a:r>
              <a:rPr lang="hu-HU" b="1" u="sng" dirty="0"/>
              <a:t>Vegetatív vírus </a:t>
            </a:r>
            <a:r>
              <a:rPr lang="hu-HU" dirty="0"/>
              <a:t>–szaporodó forma, a fertőzött gazdaszervezet sejtjeiben jelen lévő, azzal összetett egészet képező változat</a:t>
            </a:r>
          </a:p>
        </p:txBody>
      </p:sp>
    </p:spTree>
    <p:extLst>
      <p:ext uri="{BB962C8B-B14F-4D97-AF65-F5344CB8AC3E}">
        <p14:creationId xmlns:p14="http://schemas.microsoft.com/office/powerpoint/2010/main" val="36909180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Vírusok</a:t>
            </a:r>
          </a:p>
        </p:txBody>
      </p:sp>
      <p:sp>
        <p:nvSpPr>
          <p:cNvPr id="3" name="Tartalom helye 2"/>
          <p:cNvSpPr>
            <a:spLocks noGrp="1"/>
          </p:cNvSpPr>
          <p:nvPr>
            <p:ph idx="1"/>
          </p:nvPr>
        </p:nvSpPr>
        <p:spPr>
          <a:xfrm>
            <a:off x="94783" y="1192306"/>
            <a:ext cx="8946541" cy="4195481"/>
          </a:xfrm>
        </p:spPr>
        <p:txBody>
          <a:bodyPr/>
          <a:lstStyle/>
          <a:p>
            <a:r>
              <a:rPr lang="hu-HU" dirty="0"/>
              <a:t>Mikrobiológiai szempontból a vírus nem mikroba, nem mikroorganizmus, </a:t>
            </a:r>
            <a:r>
              <a:rPr lang="hu-HU" dirty="0" err="1"/>
              <a:t>járványlani</a:t>
            </a:r>
            <a:r>
              <a:rPr lang="hu-HU" dirty="0"/>
              <a:t> szempontból viszont a fertőző mikrobákra érvényes törvényszerűségek a fertőző vírusokra is vonatkoznak. </a:t>
            </a:r>
          </a:p>
          <a:p>
            <a:r>
              <a:rPr lang="hu-HU" dirty="0"/>
              <a:t>A mikrobák antigénjeihez hasonlóan </a:t>
            </a:r>
            <a:r>
              <a:rPr lang="hu-HU" b="1" dirty="0"/>
              <a:t>a vírusok fehérjéi</a:t>
            </a:r>
            <a:r>
              <a:rPr lang="hu-HU" dirty="0"/>
              <a:t> is </a:t>
            </a:r>
            <a:r>
              <a:rPr lang="hu-HU" b="1" dirty="0"/>
              <a:t>antigén természetűek</a:t>
            </a:r>
            <a:r>
              <a:rPr lang="hu-HU" dirty="0"/>
              <a:t>, </a:t>
            </a:r>
            <a:r>
              <a:rPr lang="hu-HU" b="1" dirty="0"/>
              <a:t>ellenük a szervezetben ellenanyag termelődik</a:t>
            </a:r>
            <a:r>
              <a:rPr lang="hu-HU" dirty="0"/>
              <a:t>.</a:t>
            </a:r>
          </a:p>
          <a:p>
            <a:r>
              <a:rPr lang="hu-HU" dirty="0"/>
              <a:t>Minden vírus megközelítőleg hasonló nagyságú szerkezeti, kémiai egységekből épül fel. Ezek fehérjemolekulák, melyek a központi elhelyezkedésű nukleinsavmagot körülvevő fehérjeburkot, a </a:t>
            </a:r>
            <a:r>
              <a:rPr lang="hu-HU" dirty="0" err="1"/>
              <a:t>kapszidot</a:t>
            </a:r>
            <a:r>
              <a:rPr lang="hu-HU" dirty="0"/>
              <a:t> alkotják.</a:t>
            </a:r>
          </a:p>
        </p:txBody>
      </p:sp>
      <p:pic>
        <p:nvPicPr>
          <p:cNvPr id="4" name="Kép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8382" y="4295588"/>
            <a:ext cx="3843618" cy="2562412"/>
          </a:xfrm>
          <a:prstGeom prst="rect">
            <a:avLst/>
          </a:prstGeom>
        </p:spPr>
      </p:pic>
      <p:sp>
        <p:nvSpPr>
          <p:cNvPr id="5" name="Szövegdoboz 4"/>
          <p:cNvSpPr txBox="1"/>
          <p:nvPr/>
        </p:nvSpPr>
        <p:spPr>
          <a:xfrm>
            <a:off x="9507071" y="4007224"/>
            <a:ext cx="2528047" cy="215444"/>
          </a:xfrm>
          <a:prstGeom prst="rect">
            <a:avLst/>
          </a:prstGeom>
          <a:noFill/>
        </p:spPr>
        <p:txBody>
          <a:bodyPr wrap="square" rtlCol="0">
            <a:spAutoFit/>
          </a:bodyPr>
          <a:lstStyle/>
          <a:p>
            <a:r>
              <a:rPr lang="hu-HU" sz="800" dirty="0">
                <a:solidFill>
                  <a:schemeClr val="tx2">
                    <a:lumMod val="90000"/>
                  </a:schemeClr>
                </a:solidFill>
              </a:rPr>
              <a:t>https://hu.wikipedia.org/wiki/V%C3%ADrus</a:t>
            </a:r>
          </a:p>
        </p:txBody>
      </p:sp>
    </p:spTree>
    <p:extLst>
      <p:ext uri="{BB962C8B-B14F-4D97-AF65-F5344CB8AC3E}">
        <p14:creationId xmlns:p14="http://schemas.microsoft.com/office/powerpoint/2010/main" val="27570479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Vírusok</a:t>
            </a:r>
          </a:p>
        </p:txBody>
      </p:sp>
      <p:sp>
        <p:nvSpPr>
          <p:cNvPr id="3" name="Tartalom helye 2"/>
          <p:cNvSpPr>
            <a:spLocks noGrp="1"/>
          </p:cNvSpPr>
          <p:nvPr>
            <p:ph idx="1"/>
          </p:nvPr>
        </p:nvSpPr>
        <p:spPr>
          <a:xfrm>
            <a:off x="283041" y="1420906"/>
            <a:ext cx="11106618" cy="4858870"/>
          </a:xfrm>
        </p:spPr>
        <p:txBody>
          <a:bodyPr/>
          <a:lstStyle/>
          <a:p>
            <a:pPr marL="0" indent="0">
              <a:buNone/>
            </a:pPr>
            <a:r>
              <a:rPr lang="hu-HU" b="1" dirty="0"/>
              <a:t>Nukleinsav-tartalmuk alapján </a:t>
            </a:r>
            <a:r>
              <a:rPr lang="hu-HU" dirty="0"/>
              <a:t>a vírusokat szintén két csoportra oszthatjuk: </a:t>
            </a:r>
          </a:p>
          <a:p>
            <a:r>
              <a:rPr lang="hu-HU" dirty="0"/>
              <a:t>a DNS- és </a:t>
            </a:r>
          </a:p>
          <a:p>
            <a:r>
              <a:rPr lang="hu-HU" dirty="0"/>
              <a:t>RNS-tartalmú családokra</a:t>
            </a:r>
          </a:p>
          <a:p>
            <a:pPr marL="0" indent="0">
              <a:buNone/>
            </a:pPr>
            <a:endParaRPr lang="hu-HU" dirty="0"/>
          </a:p>
          <a:p>
            <a:pPr marL="0" indent="0">
              <a:buNone/>
            </a:pPr>
            <a:r>
              <a:rPr lang="hu-HU" b="1" dirty="0"/>
              <a:t>A vírusok ellenállása fizikai és kémiai hatásokkal szemben</a:t>
            </a:r>
          </a:p>
          <a:p>
            <a:pPr marL="0" indent="0">
              <a:buNone/>
            </a:pPr>
            <a:r>
              <a:rPr lang="hu-HU" dirty="0"/>
              <a:t>50-60 °C-</a:t>
            </a:r>
            <a:r>
              <a:rPr lang="hu-HU" dirty="0" err="1"/>
              <a:t>on</a:t>
            </a:r>
            <a:r>
              <a:rPr lang="hu-HU" dirty="0"/>
              <a:t> a </a:t>
            </a:r>
            <a:r>
              <a:rPr lang="hu-HU" dirty="0" err="1"/>
              <a:t>virionok</a:t>
            </a:r>
            <a:r>
              <a:rPr lang="hu-HU" dirty="0"/>
              <a:t> zöme perceken belül elveszíti fertőző képességét</a:t>
            </a:r>
          </a:p>
          <a:p>
            <a:pPr marL="0" indent="0">
              <a:buNone/>
            </a:pPr>
            <a:r>
              <a:rPr lang="hu-HU" dirty="0"/>
              <a:t>hűtőszekrényben hosszabb ideig fertőző képesek maradnak </a:t>
            </a:r>
          </a:p>
          <a:p>
            <a:pPr marL="0" indent="0">
              <a:buNone/>
            </a:pPr>
            <a:r>
              <a:rPr lang="hu-HU" dirty="0"/>
              <a:t>Beszáradást nehezen tűrik, a sugárzás gyorsan pusztítja</a:t>
            </a:r>
          </a:p>
          <a:p>
            <a:pPr marL="0" indent="0">
              <a:buNone/>
            </a:pPr>
            <a:r>
              <a:rPr lang="hu-HU" dirty="0"/>
              <a:t>A vírusokra legerélyesebben ható </a:t>
            </a:r>
            <a:r>
              <a:rPr lang="hu-HU" dirty="0" err="1"/>
              <a:t>dezinficiens</a:t>
            </a:r>
            <a:r>
              <a:rPr lang="hu-HU" dirty="0"/>
              <a:t> a formalin, mely 2%-</a:t>
            </a:r>
            <a:r>
              <a:rPr lang="hu-HU" dirty="0" err="1"/>
              <a:t>os</a:t>
            </a:r>
            <a:r>
              <a:rPr lang="hu-HU" dirty="0"/>
              <a:t> oldatban kerül gyakorlati felhasználásra (pl. </a:t>
            </a:r>
            <a:r>
              <a:rPr lang="hu-HU" dirty="0" err="1"/>
              <a:t>Lysoform</a:t>
            </a:r>
            <a:r>
              <a:rPr lang="hu-HU" dirty="0"/>
              <a:t>)</a:t>
            </a:r>
          </a:p>
          <a:p>
            <a:pPr marL="0" indent="0">
              <a:buNone/>
            </a:pPr>
            <a:endParaRPr lang="hu-HU" dirty="0"/>
          </a:p>
          <a:p>
            <a:pPr marL="0" indent="0">
              <a:buNone/>
            </a:pPr>
            <a:endParaRPr lang="hu-HU" b="1" dirty="0"/>
          </a:p>
        </p:txBody>
      </p:sp>
    </p:spTree>
    <p:extLst>
      <p:ext uri="{BB962C8B-B14F-4D97-AF65-F5344CB8AC3E}">
        <p14:creationId xmlns:p14="http://schemas.microsoft.com/office/powerpoint/2010/main" val="1785835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Vírusok</a:t>
            </a:r>
          </a:p>
        </p:txBody>
      </p:sp>
      <p:sp>
        <p:nvSpPr>
          <p:cNvPr id="3" name="Tartalom helye 2"/>
          <p:cNvSpPr>
            <a:spLocks noGrp="1"/>
          </p:cNvSpPr>
          <p:nvPr>
            <p:ph idx="1"/>
          </p:nvPr>
        </p:nvSpPr>
        <p:spPr>
          <a:xfrm>
            <a:off x="767135" y="1340224"/>
            <a:ext cx="8946541" cy="4195481"/>
          </a:xfrm>
        </p:spPr>
        <p:txBody>
          <a:bodyPr>
            <a:noAutofit/>
          </a:bodyPr>
          <a:lstStyle/>
          <a:p>
            <a:pPr marL="0" indent="0">
              <a:buNone/>
            </a:pPr>
            <a:r>
              <a:rPr lang="hu-HU" sz="2800" b="1" dirty="0"/>
              <a:t>Kórokozó hatásuk mértéke</a:t>
            </a:r>
          </a:p>
          <a:p>
            <a:r>
              <a:rPr lang="hu-HU" sz="2800" dirty="0"/>
              <a:t>ha a vírusfertőzés a gazdasejt degenerációjához vezet, a betegség képét a sejtek hiányából adódó funkciózavar határozza meg</a:t>
            </a:r>
          </a:p>
          <a:p>
            <a:r>
              <a:rPr lang="hu-HU" sz="2800" dirty="0"/>
              <a:t>ha a vírusfertőzés a gazdasejt szaporodásához vezet, a klinikai kép jó- vagy rosszindulatú daganatos betegség,</a:t>
            </a:r>
          </a:p>
          <a:p>
            <a:r>
              <a:rPr lang="hu-HU" sz="2800" dirty="0"/>
              <a:t>ha a vírussal fertőzött sejt immunológiai úton károsodik, a vírusantigének specifikus </a:t>
            </a:r>
            <a:r>
              <a:rPr lang="hu-HU" sz="2800" dirty="0" err="1"/>
              <a:t>humorális</a:t>
            </a:r>
            <a:r>
              <a:rPr lang="hu-HU" sz="2800" dirty="0"/>
              <a:t> és celluláris immunválaszt indítanak meg</a:t>
            </a:r>
          </a:p>
        </p:txBody>
      </p:sp>
    </p:spTree>
    <p:extLst>
      <p:ext uri="{BB962C8B-B14F-4D97-AF65-F5344CB8AC3E}">
        <p14:creationId xmlns:p14="http://schemas.microsoft.com/office/powerpoint/2010/main" val="16379175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Vírusok</a:t>
            </a:r>
          </a:p>
        </p:txBody>
      </p:sp>
      <p:sp>
        <p:nvSpPr>
          <p:cNvPr id="3" name="Tartalom helye 2"/>
          <p:cNvSpPr>
            <a:spLocks noGrp="1"/>
          </p:cNvSpPr>
          <p:nvPr>
            <p:ph idx="1"/>
          </p:nvPr>
        </p:nvSpPr>
        <p:spPr>
          <a:xfrm>
            <a:off x="646111" y="2012577"/>
            <a:ext cx="10353582" cy="4415117"/>
          </a:xfrm>
        </p:spPr>
        <p:txBody>
          <a:bodyPr>
            <a:normAutofit lnSpcReduction="10000"/>
          </a:bodyPr>
          <a:lstStyle/>
          <a:p>
            <a:r>
              <a:rPr lang="hu-HU" dirty="0"/>
              <a:t>Ha a vírusnak több </a:t>
            </a:r>
            <a:r>
              <a:rPr lang="hu-HU" dirty="0" err="1"/>
              <a:t>szerotípusa</a:t>
            </a:r>
            <a:r>
              <a:rPr lang="hu-HU" dirty="0"/>
              <a:t> létezik, az egyik által okozott betegség kiállása után (mellett), a másik (vagy a többi) típustól is megkapható a fertőzés (influenza A. B, C ).</a:t>
            </a:r>
          </a:p>
          <a:p>
            <a:r>
              <a:rPr lang="hu-HU" dirty="0"/>
              <a:t>A szervezetbe történő bejutások: elsősorban a </a:t>
            </a:r>
            <a:r>
              <a:rPr lang="hu-HU" b="1" u="sng" dirty="0"/>
              <a:t>bőr, a légutak és a tápcsatorna</a:t>
            </a:r>
          </a:p>
          <a:p>
            <a:pPr marL="0" indent="0">
              <a:buNone/>
            </a:pPr>
            <a:r>
              <a:rPr lang="hu-HU" dirty="0">
                <a:sym typeface="Wingdings" panose="05000000000000000000" pitchFamily="2" charset="2"/>
              </a:rPr>
              <a:t>lokális és szisztémás változások </a:t>
            </a:r>
          </a:p>
          <a:p>
            <a:pPr marL="0" indent="0">
              <a:buNone/>
            </a:pPr>
            <a:r>
              <a:rPr lang="hu-HU" dirty="0"/>
              <a:t>Szóródásuk leggyakrabban a </a:t>
            </a:r>
            <a:r>
              <a:rPr lang="hu-HU" b="1" dirty="0"/>
              <a:t>véráram</a:t>
            </a:r>
            <a:r>
              <a:rPr lang="hu-HU" dirty="0"/>
              <a:t> útján történhet, de terjedhetnek a </a:t>
            </a:r>
            <a:r>
              <a:rPr lang="hu-HU" b="1" dirty="0"/>
              <a:t>nyirokutakon</a:t>
            </a:r>
            <a:r>
              <a:rPr lang="hu-HU" dirty="0"/>
              <a:t> és az </a:t>
            </a:r>
            <a:r>
              <a:rPr lang="hu-HU" b="1" dirty="0"/>
              <a:t>idegpályák</a:t>
            </a:r>
            <a:r>
              <a:rPr lang="hu-HU" dirty="0"/>
              <a:t> mentén is</a:t>
            </a:r>
          </a:p>
          <a:p>
            <a:pPr marL="0" indent="0">
              <a:buNone/>
            </a:pPr>
            <a:r>
              <a:rPr lang="hu-HU" b="1" dirty="0" err="1"/>
              <a:t>Viraemiáról</a:t>
            </a:r>
            <a:r>
              <a:rPr lang="hu-HU" dirty="0"/>
              <a:t> = a vírus a vérben jelen van. </a:t>
            </a:r>
          </a:p>
          <a:p>
            <a:pPr marL="0" indent="0">
              <a:buNone/>
            </a:pPr>
            <a:r>
              <a:rPr lang="hu-HU" dirty="0"/>
              <a:t>Ha a fertőzés nem jár klinikai tünetekkel, akkor </a:t>
            </a:r>
            <a:r>
              <a:rPr lang="hu-HU" b="1" dirty="0" err="1"/>
              <a:t>inapparensnek</a:t>
            </a:r>
            <a:r>
              <a:rPr lang="hu-HU" dirty="0"/>
              <a:t> nevezzük. </a:t>
            </a:r>
          </a:p>
          <a:p>
            <a:pPr marL="0" indent="0">
              <a:buNone/>
            </a:pPr>
            <a:r>
              <a:rPr lang="hu-HU" dirty="0"/>
              <a:t>Bizonyos vírusok a betegség lezajlása után klinikai tüneteket nem okozva a szervezetben maradnak (</a:t>
            </a:r>
            <a:r>
              <a:rPr lang="hu-HU" dirty="0" err="1"/>
              <a:t>perzisztálnak</a:t>
            </a:r>
            <a:r>
              <a:rPr lang="hu-HU" dirty="0"/>
              <a:t>), de valamilyen fizikai, kémiai és egyéb behatásokra (pl. menstruáció) ismét jellegzetes tüneteket okoznak (pl. </a:t>
            </a:r>
            <a:r>
              <a:rPr lang="hu-HU" dirty="0" err="1"/>
              <a:t>herpes</a:t>
            </a:r>
            <a:r>
              <a:rPr lang="hu-HU" dirty="0"/>
              <a:t>).</a:t>
            </a:r>
          </a:p>
        </p:txBody>
      </p:sp>
    </p:spTree>
    <p:extLst>
      <p:ext uri="{BB962C8B-B14F-4D97-AF65-F5344CB8AC3E}">
        <p14:creationId xmlns:p14="http://schemas.microsoft.com/office/powerpoint/2010/main" val="38553845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SEJTES PROKARYOTÁK BAKTÉRIUMOK</a:t>
            </a:r>
          </a:p>
        </p:txBody>
      </p:sp>
      <p:sp>
        <p:nvSpPr>
          <p:cNvPr id="3" name="Tartalom helye 2"/>
          <p:cNvSpPr>
            <a:spLocks noGrp="1"/>
          </p:cNvSpPr>
          <p:nvPr>
            <p:ph idx="1"/>
          </p:nvPr>
        </p:nvSpPr>
        <p:spPr>
          <a:xfrm>
            <a:off x="0" y="2550459"/>
            <a:ext cx="8946541" cy="4195481"/>
          </a:xfrm>
        </p:spPr>
        <p:txBody>
          <a:bodyPr/>
          <a:lstStyle/>
          <a:p>
            <a:r>
              <a:rPr lang="hu-HU" dirty="0"/>
              <a:t>Méret:1-2 µm</a:t>
            </a:r>
          </a:p>
          <a:p>
            <a:r>
              <a:rPr lang="hu-HU" dirty="0"/>
              <a:t>Alak: gömb, pálcika, spirál</a:t>
            </a:r>
          </a:p>
          <a:p>
            <a:pPr marL="0" indent="0">
              <a:buNone/>
            </a:pPr>
            <a:endParaRPr lang="hu-HU" dirty="0"/>
          </a:p>
          <a:p>
            <a:pPr marL="0" indent="0">
              <a:buNone/>
            </a:pPr>
            <a:r>
              <a:rPr lang="hu-HU" dirty="0"/>
              <a:t>A baktériumsejt szerkezete: </a:t>
            </a:r>
          </a:p>
          <a:p>
            <a:pPr marL="0" indent="0">
              <a:buNone/>
            </a:pPr>
            <a:r>
              <a:rPr lang="hu-HU" dirty="0"/>
              <a:t>esszenciális sejtalkotók (pl.sejtfal) </a:t>
            </a:r>
            <a:r>
              <a:rPr lang="hu-HU" dirty="0">
                <a:sym typeface="Wingdings" panose="05000000000000000000" pitchFamily="2" charset="2"/>
              </a:rPr>
              <a:t>nélkülözhetetlen</a:t>
            </a:r>
            <a:endParaRPr lang="hu-HU" dirty="0"/>
          </a:p>
          <a:p>
            <a:pPr marL="0" indent="0">
              <a:buNone/>
            </a:pPr>
            <a:r>
              <a:rPr lang="hu-HU" dirty="0"/>
              <a:t>járulékos elemek (</a:t>
            </a:r>
            <a:r>
              <a:rPr lang="hu-HU" dirty="0" err="1"/>
              <a:t>pl.tok,csilló</a:t>
            </a:r>
            <a:r>
              <a:rPr lang="hu-HU" dirty="0"/>
              <a:t>)</a:t>
            </a:r>
            <a:r>
              <a:rPr lang="hu-HU" dirty="0">
                <a:sym typeface="Wingdings" panose="05000000000000000000" pitchFamily="2" charset="2"/>
              </a:rPr>
              <a:t>nem befolyásolja </a:t>
            </a:r>
          </a:p>
          <a:p>
            <a:pPr marL="0" indent="0">
              <a:buNone/>
            </a:pPr>
            <a:r>
              <a:rPr lang="hu-HU" dirty="0">
                <a:sym typeface="Wingdings" panose="05000000000000000000" pitchFamily="2" charset="2"/>
              </a:rPr>
              <a:t>Rezisztencia: a spóra ellenállása hőre, bizonyos </a:t>
            </a:r>
            <a:r>
              <a:rPr lang="hu-HU" dirty="0" err="1">
                <a:sym typeface="Wingdings" panose="05000000000000000000" pitchFamily="2" charset="2"/>
              </a:rPr>
              <a:t>dezinficiensekre</a:t>
            </a:r>
            <a:endParaRPr lang="hu-HU" dirty="0">
              <a:sym typeface="Wingdings" panose="05000000000000000000" pitchFamily="2" charset="2"/>
            </a:endParaRPr>
          </a:p>
          <a:p>
            <a:pPr marL="0" indent="0">
              <a:buNone/>
            </a:pPr>
            <a:endParaRPr lang="hu-HU" dirty="0">
              <a:sym typeface="Wingdings" panose="05000000000000000000" pitchFamily="2" charset="2"/>
            </a:endParaRPr>
          </a:p>
          <a:p>
            <a:pPr marL="0" indent="0">
              <a:buNone/>
            </a:pPr>
            <a:r>
              <a:rPr lang="hu-HU" dirty="0">
                <a:sym typeface="Wingdings" panose="05000000000000000000" pitchFamily="2" charset="2"/>
              </a:rPr>
              <a:t>Baktériumok biokémiai tevékenysége: </a:t>
            </a:r>
            <a:r>
              <a:rPr lang="hu-HU" dirty="0" err="1">
                <a:sym typeface="Wingdings" panose="05000000000000000000" pitchFamily="2" charset="2"/>
              </a:rPr>
              <a:t>intra</a:t>
            </a:r>
            <a:r>
              <a:rPr lang="hu-HU" dirty="0">
                <a:sym typeface="Wingdings" panose="05000000000000000000" pitchFamily="2" charset="2"/>
              </a:rPr>
              <a:t> és extracelluláris enzimek</a:t>
            </a:r>
            <a:endParaRPr lang="hu-HU" dirty="0"/>
          </a:p>
        </p:txBody>
      </p:sp>
      <p:pic>
        <p:nvPicPr>
          <p:cNvPr id="4" name="Kép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0753" y="1219200"/>
            <a:ext cx="5271247" cy="2899186"/>
          </a:xfrm>
          <a:prstGeom prst="rect">
            <a:avLst/>
          </a:prstGeom>
        </p:spPr>
      </p:pic>
      <p:sp>
        <p:nvSpPr>
          <p:cNvPr id="5" name="Szövegdoboz 4"/>
          <p:cNvSpPr txBox="1"/>
          <p:nvPr/>
        </p:nvSpPr>
        <p:spPr>
          <a:xfrm>
            <a:off x="6920753" y="4118386"/>
            <a:ext cx="5033682" cy="215444"/>
          </a:xfrm>
          <a:prstGeom prst="rect">
            <a:avLst/>
          </a:prstGeom>
          <a:noFill/>
        </p:spPr>
        <p:txBody>
          <a:bodyPr wrap="square" rtlCol="0">
            <a:spAutoFit/>
          </a:bodyPr>
          <a:lstStyle/>
          <a:p>
            <a:r>
              <a:rPr lang="hu-HU" sz="800" dirty="0">
                <a:solidFill>
                  <a:schemeClr val="tx2">
                    <a:lumMod val="90000"/>
                  </a:schemeClr>
                </a:solidFill>
              </a:rPr>
              <a:t>https://arsratio.hu/</a:t>
            </a:r>
          </a:p>
        </p:txBody>
      </p:sp>
    </p:spTree>
    <p:extLst>
      <p:ext uri="{BB962C8B-B14F-4D97-AF65-F5344CB8AC3E}">
        <p14:creationId xmlns:p14="http://schemas.microsoft.com/office/powerpoint/2010/main" val="42467684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Baktériumok</a:t>
            </a:r>
          </a:p>
        </p:txBody>
      </p:sp>
      <p:sp>
        <p:nvSpPr>
          <p:cNvPr id="3" name="Tartalom helye 2"/>
          <p:cNvSpPr>
            <a:spLocks noGrp="1"/>
          </p:cNvSpPr>
          <p:nvPr>
            <p:ph idx="1"/>
          </p:nvPr>
        </p:nvSpPr>
        <p:spPr>
          <a:xfrm>
            <a:off x="363724" y="1407459"/>
            <a:ext cx="8390311" cy="4805082"/>
          </a:xfrm>
        </p:spPr>
        <p:txBody>
          <a:bodyPr/>
          <a:lstStyle/>
          <a:p>
            <a:r>
              <a:rPr lang="hu-HU" dirty="0"/>
              <a:t>Genetika: öröklődés, megváltozás jelenségei </a:t>
            </a:r>
          </a:p>
          <a:p>
            <a:r>
              <a:rPr lang="hu-HU" dirty="0"/>
              <a:t>Genotípus: baktérium genetikai állományának összessége </a:t>
            </a:r>
          </a:p>
          <a:p>
            <a:r>
              <a:rPr lang="hu-HU" dirty="0" err="1"/>
              <a:t>Fenotípus</a:t>
            </a:r>
            <a:r>
              <a:rPr lang="hu-HU" dirty="0"/>
              <a:t>: megnyilvánuló sajátosságok (nem örökletes)</a:t>
            </a:r>
          </a:p>
          <a:p>
            <a:endParaRPr lang="hu-HU" dirty="0"/>
          </a:p>
          <a:p>
            <a:r>
              <a:rPr lang="hu-HU" dirty="0"/>
              <a:t>Rezisztencia: különböző károsító hatásokkal, ártalmakkal szemben ellenállnak és megőrzik életképességüket.</a:t>
            </a:r>
          </a:p>
          <a:p>
            <a:endParaRPr lang="hu-HU" dirty="0"/>
          </a:p>
        </p:txBody>
      </p:sp>
      <p:sp>
        <p:nvSpPr>
          <p:cNvPr id="4" name="Jobbra nyíl 3"/>
          <p:cNvSpPr/>
          <p:nvPr/>
        </p:nvSpPr>
        <p:spPr>
          <a:xfrm>
            <a:off x="8038820" y="3191156"/>
            <a:ext cx="820271" cy="2958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5" name="Szövegdoboz 4"/>
          <p:cNvSpPr txBox="1"/>
          <p:nvPr/>
        </p:nvSpPr>
        <p:spPr>
          <a:xfrm>
            <a:off x="8859091" y="3015907"/>
            <a:ext cx="3276880" cy="646331"/>
          </a:xfrm>
          <a:prstGeom prst="rect">
            <a:avLst/>
          </a:prstGeom>
          <a:noFill/>
        </p:spPr>
        <p:txBody>
          <a:bodyPr wrap="square" rtlCol="0">
            <a:spAutoFit/>
          </a:bodyPr>
          <a:lstStyle/>
          <a:p>
            <a:r>
              <a:rPr lang="hu-HU" dirty="0" err="1"/>
              <a:t>bakteriosztatikus</a:t>
            </a:r>
            <a:endParaRPr lang="hu-HU" dirty="0"/>
          </a:p>
          <a:p>
            <a:r>
              <a:rPr lang="hu-HU" dirty="0"/>
              <a:t>baktericid hatások</a:t>
            </a:r>
          </a:p>
        </p:txBody>
      </p:sp>
      <p:sp>
        <p:nvSpPr>
          <p:cNvPr id="6" name="Lefelé nyíl 5"/>
          <p:cNvSpPr/>
          <p:nvPr/>
        </p:nvSpPr>
        <p:spPr>
          <a:xfrm>
            <a:off x="8315744" y="3694757"/>
            <a:ext cx="410136" cy="6762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Szövegdoboz 6"/>
          <p:cNvSpPr txBox="1"/>
          <p:nvPr/>
        </p:nvSpPr>
        <p:spPr>
          <a:xfrm>
            <a:off x="7879134" y="4441732"/>
            <a:ext cx="2171700" cy="646331"/>
          </a:xfrm>
          <a:prstGeom prst="rect">
            <a:avLst/>
          </a:prstGeom>
          <a:noFill/>
        </p:spPr>
        <p:txBody>
          <a:bodyPr wrap="square" rtlCol="0">
            <a:spAutoFit/>
          </a:bodyPr>
          <a:lstStyle/>
          <a:p>
            <a:r>
              <a:rPr lang="hu-HU" dirty="0"/>
              <a:t>elpusztításuk:</a:t>
            </a:r>
          </a:p>
          <a:p>
            <a:r>
              <a:rPr lang="hu-HU" b="1" dirty="0" err="1"/>
              <a:t>sterilezés</a:t>
            </a:r>
            <a:r>
              <a:rPr lang="hu-HU" dirty="0" err="1"/>
              <a:t>sel</a:t>
            </a:r>
            <a:endParaRPr lang="hu-HU" dirty="0"/>
          </a:p>
        </p:txBody>
      </p:sp>
    </p:spTree>
    <p:extLst>
      <p:ext uri="{BB962C8B-B14F-4D97-AF65-F5344CB8AC3E}">
        <p14:creationId xmlns:p14="http://schemas.microsoft.com/office/powerpoint/2010/main" val="27889761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Baktériumok</a:t>
            </a:r>
          </a:p>
        </p:txBody>
      </p:sp>
      <p:sp>
        <p:nvSpPr>
          <p:cNvPr id="3" name="Tartalom helye 2"/>
          <p:cNvSpPr>
            <a:spLocks noGrp="1"/>
          </p:cNvSpPr>
          <p:nvPr>
            <p:ph idx="1"/>
          </p:nvPr>
        </p:nvSpPr>
        <p:spPr>
          <a:xfrm>
            <a:off x="551328" y="1354560"/>
            <a:ext cx="8946541" cy="4195481"/>
          </a:xfrm>
        </p:spPr>
        <p:txBody>
          <a:bodyPr/>
          <a:lstStyle/>
          <a:p>
            <a:r>
              <a:rPr lang="hu-HU" dirty="0" err="1"/>
              <a:t>Patogenitás</a:t>
            </a:r>
            <a:r>
              <a:rPr lang="hu-HU" dirty="0"/>
              <a:t>: viszony a kórokozó és a gazdaszervezet között</a:t>
            </a:r>
          </a:p>
          <a:p>
            <a:r>
              <a:rPr lang="hu-HU" b="1" u="sng" dirty="0"/>
              <a:t>Virulencia:</a:t>
            </a:r>
            <a:r>
              <a:rPr lang="hu-HU" dirty="0"/>
              <a:t> a </a:t>
            </a:r>
            <a:r>
              <a:rPr lang="hu-HU" dirty="0" err="1"/>
              <a:t>patogenitás</a:t>
            </a:r>
            <a:r>
              <a:rPr lang="hu-HU" dirty="0"/>
              <a:t> fokozatai közötti mértékének jelölésére használják (mikrobák száma fejezi ki)</a:t>
            </a:r>
            <a:r>
              <a:rPr lang="hu-HU" dirty="0">
                <a:sym typeface="Wingdings" panose="05000000000000000000" pitchFamily="2" charset="2"/>
              </a:rPr>
              <a:t>oltásokkal fokozható</a:t>
            </a:r>
          </a:p>
          <a:p>
            <a:endParaRPr lang="hu-HU" dirty="0">
              <a:sym typeface="Wingdings" panose="05000000000000000000" pitchFamily="2" charset="2"/>
            </a:endParaRPr>
          </a:p>
          <a:p>
            <a:r>
              <a:rPr lang="hu-HU" dirty="0">
                <a:sym typeface="Wingdings" panose="05000000000000000000" pitchFamily="2" charset="2"/>
              </a:rPr>
              <a:t>1.Nem toxikus tényezők</a:t>
            </a:r>
          </a:p>
          <a:p>
            <a:r>
              <a:rPr lang="hu-HU" dirty="0">
                <a:sym typeface="Wingdings" panose="05000000000000000000" pitchFamily="2" charset="2"/>
              </a:rPr>
              <a:t>2.</a:t>
            </a:r>
            <a:r>
              <a:rPr lang="hu-HU" b="1" dirty="0">
                <a:sym typeface="Wingdings" panose="05000000000000000000" pitchFamily="2" charset="2"/>
              </a:rPr>
              <a:t>Toxikus</a:t>
            </a:r>
            <a:r>
              <a:rPr lang="hu-HU" dirty="0">
                <a:sym typeface="Wingdings" panose="05000000000000000000" pitchFamily="2" charset="2"/>
              </a:rPr>
              <a:t> tényezők</a:t>
            </a:r>
            <a:endParaRPr lang="hu-HU" dirty="0"/>
          </a:p>
        </p:txBody>
      </p:sp>
      <p:sp>
        <p:nvSpPr>
          <p:cNvPr id="4" name="Lefelé nyíl 3"/>
          <p:cNvSpPr/>
          <p:nvPr/>
        </p:nvSpPr>
        <p:spPr>
          <a:xfrm>
            <a:off x="1445559" y="2486149"/>
            <a:ext cx="228600" cy="5378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5" name="Szövegdoboz 4"/>
          <p:cNvSpPr txBox="1"/>
          <p:nvPr/>
        </p:nvSpPr>
        <p:spPr>
          <a:xfrm>
            <a:off x="1741392" y="2570424"/>
            <a:ext cx="1277471" cy="369332"/>
          </a:xfrm>
          <a:prstGeom prst="rect">
            <a:avLst/>
          </a:prstGeom>
          <a:noFill/>
        </p:spPr>
        <p:txBody>
          <a:bodyPr wrap="square" rtlCol="0">
            <a:spAutoFit/>
          </a:bodyPr>
          <a:lstStyle/>
          <a:p>
            <a:r>
              <a:rPr lang="hu-HU" dirty="0"/>
              <a:t>tényezői</a:t>
            </a:r>
          </a:p>
        </p:txBody>
      </p:sp>
      <p:sp>
        <p:nvSpPr>
          <p:cNvPr id="6" name="Lefelé nyíl 5"/>
          <p:cNvSpPr/>
          <p:nvPr/>
        </p:nvSpPr>
        <p:spPr>
          <a:xfrm rot="2620356">
            <a:off x="793613" y="3778951"/>
            <a:ext cx="342902" cy="8391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Szövegdoboz 6"/>
          <p:cNvSpPr txBox="1"/>
          <p:nvPr/>
        </p:nvSpPr>
        <p:spPr>
          <a:xfrm>
            <a:off x="0" y="4947436"/>
            <a:ext cx="3657601" cy="1200329"/>
          </a:xfrm>
          <a:prstGeom prst="rect">
            <a:avLst/>
          </a:prstGeom>
          <a:noFill/>
        </p:spPr>
        <p:txBody>
          <a:bodyPr wrap="square" rtlCol="0">
            <a:spAutoFit/>
          </a:bodyPr>
          <a:lstStyle/>
          <a:p>
            <a:r>
              <a:rPr lang="hu-HU" dirty="0" err="1"/>
              <a:t>Exotoxinok</a:t>
            </a:r>
            <a:r>
              <a:rPr lang="hu-HU" dirty="0"/>
              <a:t>: a baktérium választja ki magából és közvetlen hatást fejtenek ki</a:t>
            </a:r>
          </a:p>
          <a:p>
            <a:r>
              <a:rPr lang="hu-HU" dirty="0"/>
              <a:t>a sejtekre</a:t>
            </a:r>
          </a:p>
        </p:txBody>
      </p:sp>
      <p:sp>
        <p:nvSpPr>
          <p:cNvPr id="9" name="Szövegdoboz 8"/>
          <p:cNvSpPr txBox="1"/>
          <p:nvPr/>
        </p:nvSpPr>
        <p:spPr>
          <a:xfrm>
            <a:off x="3541640" y="4947435"/>
            <a:ext cx="4155141" cy="1200329"/>
          </a:xfrm>
          <a:prstGeom prst="rect">
            <a:avLst/>
          </a:prstGeom>
          <a:noFill/>
        </p:spPr>
        <p:txBody>
          <a:bodyPr wrap="square" rtlCol="0">
            <a:spAutoFit/>
          </a:bodyPr>
          <a:lstStyle/>
          <a:p>
            <a:r>
              <a:rPr lang="hu-HU" dirty="0" err="1"/>
              <a:t>Endotoxinok</a:t>
            </a:r>
            <a:r>
              <a:rPr lang="hu-HU" dirty="0"/>
              <a:t>: a baktérium szétesésekor válnak szabaddá, és csak egyetlen folyamatot indítanak el.</a:t>
            </a:r>
          </a:p>
        </p:txBody>
      </p:sp>
      <p:sp>
        <p:nvSpPr>
          <p:cNvPr id="10" name="Lefelé nyíl 9"/>
          <p:cNvSpPr/>
          <p:nvPr/>
        </p:nvSpPr>
        <p:spPr>
          <a:xfrm rot="19081318">
            <a:off x="3370188" y="3776109"/>
            <a:ext cx="342902" cy="7575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8" name="Szövegdoboz 7"/>
          <p:cNvSpPr txBox="1"/>
          <p:nvPr/>
        </p:nvSpPr>
        <p:spPr>
          <a:xfrm>
            <a:off x="47541" y="6291406"/>
            <a:ext cx="12115800" cy="369332"/>
          </a:xfrm>
          <a:prstGeom prst="rect">
            <a:avLst/>
          </a:prstGeom>
          <a:noFill/>
        </p:spPr>
        <p:txBody>
          <a:bodyPr wrap="square" rtlCol="0">
            <a:spAutoFit/>
          </a:bodyPr>
          <a:lstStyle/>
          <a:p>
            <a:r>
              <a:rPr lang="hu-HU" i="1" dirty="0"/>
              <a:t>Néhány fontosabb toxin: diftériatoxin, </a:t>
            </a:r>
            <a:r>
              <a:rPr lang="hu-HU" i="1" dirty="0" err="1"/>
              <a:t>tetanustoxin</a:t>
            </a:r>
            <a:r>
              <a:rPr lang="hu-HU" i="1" dirty="0"/>
              <a:t>. </a:t>
            </a:r>
            <a:r>
              <a:rPr lang="hu-HU" i="1" dirty="0" err="1"/>
              <a:t>botulotoxin</a:t>
            </a:r>
            <a:r>
              <a:rPr lang="hu-HU" i="1" dirty="0"/>
              <a:t>. </a:t>
            </a:r>
            <a:r>
              <a:rPr lang="hu-HU" i="1" dirty="0" err="1"/>
              <a:t>eritrogén</a:t>
            </a:r>
            <a:r>
              <a:rPr lang="hu-HU" i="1" dirty="0"/>
              <a:t> toxin, </a:t>
            </a:r>
            <a:r>
              <a:rPr lang="hu-HU" i="1" dirty="0" err="1"/>
              <a:t>staphylococcusenterotoxin</a:t>
            </a:r>
            <a:r>
              <a:rPr lang="hu-HU" i="1" dirty="0"/>
              <a:t>.</a:t>
            </a:r>
          </a:p>
        </p:txBody>
      </p:sp>
    </p:spTree>
    <p:extLst>
      <p:ext uri="{BB962C8B-B14F-4D97-AF65-F5344CB8AC3E}">
        <p14:creationId xmlns:p14="http://schemas.microsoft.com/office/powerpoint/2010/main" val="1821826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Tantárgyak</a:t>
            </a:r>
          </a:p>
        </p:txBody>
      </p:sp>
      <p:sp>
        <p:nvSpPr>
          <p:cNvPr id="3" name="Tartalom helye 2"/>
          <p:cNvSpPr>
            <a:spLocks noGrp="1"/>
          </p:cNvSpPr>
          <p:nvPr>
            <p:ph idx="1"/>
          </p:nvPr>
        </p:nvSpPr>
        <p:spPr>
          <a:xfrm>
            <a:off x="646111" y="2079812"/>
            <a:ext cx="11088688" cy="4195481"/>
          </a:xfrm>
        </p:spPr>
        <p:txBody>
          <a:bodyPr>
            <a:normAutofit/>
          </a:bodyPr>
          <a:lstStyle/>
          <a:p>
            <a:r>
              <a:rPr lang="hu-HU" b="1" u="sng" dirty="0"/>
              <a:t>Általános kórtani ismeretek, Betegség, Kóros állapot.</a:t>
            </a:r>
          </a:p>
          <a:p>
            <a:r>
              <a:rPr lang="hu-HU" b="1" u="sng" dirty="0"/>
              <a:t>A betegségek kóroktana, élő és élettelen kórokok ismertetése.</a:t>
            </a:r>
          </a:p>
          <a:p>
            <a:r>
              <a:rPr lang="hu-HU" dirty="0"/>
              <a:t>A betegségek lefolyása, szakaszai. A szervezet reakcióinak csoportosítása. Jelző reakciók (fájdalom, láz).</a:t>
            </a:r>
          </a:p>
          <a:p>
            <a:r>
              <a:rPr lang="hu-HU" dirty="0"/>
              <a:t>Aktív védekező mechanizmusok (természetes védőgátak, immunválasz, gyulladások).</a:t>
            </a:r>
          </a:p>
          <a:p>
            <a:r>
              <a:rPr lang="hu-HU" dirty="0"/>
              <a:t>Megváltozott védekező mechanizmusok (immunrendszer rendellenes működése).</a:t>
            </a:r>
          </a:p>
          <a:p>
            <a:r>
              <a:rPr lang="hu-HU" dirty="0"/>
              <a:t>A szövetek kóros elváltozásai (progresszív és regresszív szöveti elváltozások).</a:t>
            </a:r>
          </a:p>
          <a:p>
            <a:r>
              <a:rPr lang="hu-HU" dirty="0"/>
              <a:t>A daganatok fogalma, népegészségügyi jelentősége. Karcinogén tényezők. A daganatok általános jellemzése és osztályozása. A daganatok hatása a szervezetre. Rákmegelőző állapotok. Daganatra figyelmeztető jelek.</a:t>
            </a:r>
          </a:p>
          <a:p>
            <a:endParaRPr lang="hu-HU" dirty="0"/>
          </a:p>
        </p:txBody>
      </p:sp>
      <p:pic>
        <p:nvPicPr>
          <p:cNvPr id="4" name="Hang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367282182"/>
      </p:ext>
    </p:extLst>
  </p:cSld>
  <p:clrMapOvr>
    <a:masterClrMapping/>
  </p:clrMapOvr>
  <mc:AlternateContent xmlns:mc="http://schemas.openxmlformats.org/markup-compatibility/2006" xmlns:p14="http://schemas.microsoft.com/office/powerpoint/2010/main">
    <mc:Choice Requires="p14">
      <p:transition spd="slow" p14:dur="2000" advTm="19148"/>
    </mc:Choice>
    <mc:Fallback xmlns="">
      <p:transition spd="slow" advTm="191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Gombák</a:t>
            </a:r>
          </a:p>
        </p:txBody>
      </p:sp>
      <p:sp>
        <p:nvSpPr>
          <p:cNvPr id="3" name="Tartalom helye 2"/>
          <p:cNvSpPr>
            <a:spLocks noGrp="1"/>
          </p:cNvSpPr>
          <p:nvPr>
            <p:ph idx="1"/>
          </p:nvPr>
        </p:nvSpPr>
        <p:spPr>
          <a:xfrm>
            <a:off x="282388" y="941294"/>
            <a:ext cx="11909612" cy="5809130"/>
          </a:xfrm>
        </p:spPr>
        <p:txBody>
          <a:bodyPr>
            <a:normAutofit/>
          </a:bodyPr>
          <a:lstStyle/>
          <a:p>
            <a:pPr marL="0" indent="0" algn="ctr">
              <a:buNone/>
            </a:pPr>
            <a:r>
              <a:rPr lang="hu-HU" sz="2400" b="1" u="sng" dirty="0"/>
              <a:t>Általános tulajdonságaik</a:t>
            </a:r>
          </a:p>
          <a:p>
            <a:r>
              <a:rPr lang="hu-HU" dirty="0"/>
              <a:t>Klorofill nélküli, egy vagy többsejtűek, néhány mikrométertől néhány száz mikrométer méretűek</a:t>
            </a:r>
          </a:p>
          <a:p>
            <a:r>
              <a:rPr lang="hu-HU" dirty="0"/>
              <a:t>Gombasejt nagy részét víz alkotja </a:t>
            </a:r>
          </a:p>
          <a:p>
            <a:r>
              <a:rPr lang="hu-HU" dirty="0"/>
              <a:t>Sejtfaluk cellulózból, hemicellulózból, kitinből és kitinszerű anyagból áll</a:t>
            </a:r>
          </a:p>
          <a:p>
            <a:r>
              <a:rPr lang="hu-HU" dirty="0"/>
              <a:t>Plazmájukban a fajokra jellemző pigment a szaporítószervekben található</a:t>
            </a:r>
          </a:p>
          <a:p>
            <a:r>
              <a:rPr lang="hu-HU" dirty="0"/>
              <a:t>Felépítésük alapján kétféle típusuk ismeretes: a </a:t>
            </a:r>
            <a:r>
              <a:rPr lang="hu-HU" b="1" dirty="0"/>
              <a:t>fonalas</a:t>
            </a:r>
            <a:r>
              <a:rPr lang="hu-HU" dirty="0"/>
              <a:t> és </a:t>
            </a:r>
            <a:r>
              <a:rPr lang="hu-HU" b="1" dirty="0"/>
              <a:t>sarjadzó </a:t>
            </a:r>
            <a:r>
              <a:rPr lang="hu-HU" dirty="0"/>
              <a:t>gombák.</a:t>
            </a:r>
          </a:p>
          <a:p>
            <a:r>
              <a:rPr lang="hu-HU" dirty="0"/>
              <a:t>Spórákkal szaporodnak szexuális és aszexuális úton</a:t>
            </a:r>
          </a:p>
          <a:p>
            <a:r>
              <a:rPr lang="hu-HU" dirty="0"/>
              <a:t>Vízigényük nagy</a:t>
            </a:r>
          </a:p>
          <a:p>
            <a:r>
              <a:rPr lang="hu-HU" dirty="0"/>
              <a:t>Hő­mérsékletigényük és tűrőképességük fajonként eltérő</a:t>
            </a:r>
          </a:p>
          <a:p>
            <a:r>
              <a:rPr lang="hu-HU" dirty="0"/>
              <a:t>A gombák és a gombaspórák(</a:t>
            </a:r>
            <a:r>
              <a:rPr lang="hu-HU" dirty="0" err="1"/>
              <a:t>conidiumok</a:t>
            </a:r>
            <a:r>
              <a:rPr lang="hu-HU" dirty="0"/>
              <a:t>) ellenállása hővel, sugárzó energiákkal szemben általában a baktériumokkal megegyező, míg vegyszerekre valamivel nagyobb.</a:t>
            </a:r>
          </a:p>
        </p:txBody>
      </p:sp>
    </p:spTree>
    <p:extLst>
      <p:ext uri="{BB962C8B-B14F-4D97-AF65-F5344CB8AC3E}">
        <p14:creationId xmlns:p14="http://schemas.microsoft.com/office/powerpoint/2010/main" val="32173815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10381129" cy="1400530"/>
          </a:xfrm>
        </p:spPr>
        <p:txBody>
          <a:bodyPr/>
          <a:lstStyle/>
          <a:p>
            <a:r>
              <a:rPr lang="hu-HU" dirty="0"/>
              <a:t>Gombák osztályozása és kórokozó tulajdonsága</a:t>
            </a:r>
          </a:p>
        </p:txBody>
      </p:sp>
      <p:sp>
        <p:nvSpPr>
          <p:cNvPr id="3" name="Tartalom helye 2"/>
          <p:cNvSpPr>
            <a:spLocks noGrp="1"/>
          </p:cNvSpPr>
          <p:nvPr>
            <p:ph idx="1"/>
          </p:nvPr>
        </p:nvSpPr>
        <p:spPr>
          <a:xfrm>
            <a:off x="336830" y="2160494"/>
            <a:ext cx="8946541" cy="4195481"/>
          </a:xfrm>
        </p:spPr>
        <p:txBody>
          <a:bodyPr>
            <a:normAutofit/>
          </a:bodyPr>
          <a:lstStyle/>
          <a:p>
            <a:r>
              <a:rPr lang="hu-HU" sz="1800" dirty="0"/>
              <a:t>Talajban él, szaprofita </a:t>
            </a:r>
          </a:p>
          <a:p>
            <a:r>
              <a:rPr lang="hu-HU" sz="1800" dirty="0"/>
              <a:t>Fakultatív paraziták  élettelen anyagokon és élő szervezetekben is szaporodnak</a:t>
            </a:r>
          </a:p>
          <a:p>
            <a:r>
              <a:rPr lang="hu-HU" sz="1800" dirty="0"/>
              <a:t>Parazita gombafajok élete mindig élőlényhez kötött</a:t>
            </a:r>
          </a:p>
          <a:p>
            <a:r>
              <a:rPr lang="hu-HU" sz="1800" dirty="0"/>
              <a:t>Az emberi gombás megbetegedéseket két csoportba lehet sorolni:</a:t>
            </a:r>
          </a:p>
          <a:p>
            <a:pPr>
              <a:buFont typeface="Wingdings" panose="05000000000000000000" pitchFamily="2" charset="2"/>
              <a:buChar char="v"/>
            </a:pPr>
            <a:r>
              <a:rPr lang="hu-HU" sz="1800" b="1" u="sng" dirty="0" err="1"/>
              <a:t>dermatomycosisok</a:t>
            </a:r>
            <a:endParaRPr lang="hu-HU" sz="1800" b="1" u="sng" dirty="0"/>
          </a:p>
          <a:p>
            <a:pPr>
              <a:buFont typeface="Wingdings" panose="05000000000000000000" pitchFamily="2" charset="2"/>
              <a:buChar char="v"/>
            </a:pPr>
            <a:r>
              <a:rPr lang="hu-HU" sz="1800" b="1" u="sng" dirty="0"/>
              <a:t>sziszté­más (opportunista) </a:t>
            </a:r>
            <a:r>
              <a:rPr lang="hu-HU" sz="1800" b="1" u="sng" dirty="0" err="1"/>
              <a:t>mycosisok</a:t>
            </a:r>
            <a:endParaRPr lang="hu-HU" sz="1800" b="1" u="sng" dirty="0"/>
          </a:p>
          <a:p>
            <a:r>
              <a:rPr lang="hu-HU" sz="1800" dirty="0"/>
              <a:t>A két csoport közötti különbség, hogy a bőrgombásodások általá­ban csak kozmetikai problémát okoznak, a szisztémás esetek súlyosak, olykor halálosak is lehetnek.</a:t>
            </a:r>
          </a:p>
        </p:txBody>
      </p:sp>
      <p:pic>
        <p:nvPicPr>
          <p:cNvPr id="4" name="Kép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9905" y="1223682"/>
            <a:ext cx="3532095" cy="2649071"/>
          </a:xfrm>
          <a:prstGeom prst="rect">
            <a:avLst/>
          </a:prstGeom>
        </p:spPr>
      </p:pic>
      <p:sp>
        <p:nvSpPr>
          <p:cNvPr id="5" name="Szövegdoboz 4"/>
          <p:cNvSpPr txBox="1"/>
          <p:nvPr/>
        </p:nvSpPr>
        <p:spPr>
          <a:xfrm>
            <a:off x="336830" y="6032809"/>
            <a:ext cx="11523476" cy="646331"/>
          </a:xfrm>
          <a:prstGeom prst="rect">
            <a:avLst/>
          </a:prstGeom>
          <a:noFill/>
        </p:spPr>
        <p:txBody>
          <a:bodyPr wrap="square" rtlCol="0">
            <a:spAutoFit/>
          </a:bodyPr>
          <a:lstStyle/>
          <a:p>
            <a:r>
              <a:rPr lang="hu-HU" b="1" i="1" u="sng" dirty="0" err="1"/>
              <a:t>Dermatomycosisok</a:t>
            </a:r>
            <a:r>
              <a:rPr lang="hu-HU" b="1" i="1" u="sng" dirty="0"/>
              <a:t>:</a:t>
            </a:r>
            <a:r>
              <a:rPr lang="hu-HU" dirty="0"/>
              <a:t> </a:t>
            </a:r>
            <a:r>
              <a:rPr lang="hu-HU" i="1" dirty="0"/>
              <a:t>A bőr gombás megbetegedésein belül több alcsoport </a:t>
            </a:r>
            <a:r>
              <a:rPr lang="hu-HU" i="1" dirty="0" err="1"/>
              <a:t>különböztethető</a:t>
            </a:r>
            <a:r>
              <a:rPr lang="hu-HU" i="1" dirty="0"/>
              <a:t> meg:</a:t>
            </a:r>
          </a:p>
          <a:p>
            <a:r>
              <a:rPr lang="hu-HU" i="1" dirty="0" err="1"/>
              <a:t>dermatomycosisok</a:t>
            </a:r>
            <a:r>
              <a:rPr lang="hu-HU" i="1" dirty="0"/>
              <a:t>, </a:t>
            </a:r>
            <a:r>
              <a:rPr lang="hu-HU" i="1" dirty="0" err="1"/>
              <a:t>subcutan</a:t>
            </a:r>
            <a:r>
              <a:rPr lang="hu-HU" i="1" dirty="0"/>
              <a:t> </a:t>
            </a:r>
            <a:r>
              <a:rPr lang="hu-HU" i="1" dirty="0" err="1"/>
              <a:t>mycosisok</a:t>
            </a:r>
            <a:r>
              <a:rPr lang="hu-HU" i="1" dirty="0"/>
              <a:t>, </a:t>
            </a:r>
            <a:r>
              <a:rPr lang="hu-HU" i="1" dirty="0" err="1"/>
              <a:t>superficialis</a:t>
            </a:r>
            <a:r>
              <a:rPr lang="hu-HU" i="1" dirty="0"/>
              <a:t> </a:t>
            </a:r>
            <a:r>
              <a:rPr lang="hu-HU" i="1" dirty="0" err="1"/>
              <a:t>mycosisok</a:t>
            </a:r>
            <a:r>
              <a:rPr lang="hu-HU" i="1" dirty="0"/>
              <a:t> és szisztémás </a:t>
            </a:r>
            <a:r>
              <a:rPr lang="hu-HU" i="1" dirty="0" err="1"/>
              <a:t>mycosisok</a:t>
            </a:r>
            <a:r>
              <a:rPr lang="hu-HU" i="1" dirty="0"/>
              <a:t> bőrtünetei</a:t>
            </a:r>
          </a:p>
        </p:txBody>
      </p:sp>
      <p:sp>
        <p:nvSpPr>
          <p:cNvPr id="6" name="Szövegdoboz 5"/>
          <p:cNvSpPr txBox="1"/>
          <p:nvPr/>
        </p:nvSpPr>
        <p:spPr>
          <a:xfrm>
            <a:off x="8659905" y="3872753"/>
            <a:ext cx="3200401" cy="215444"/>
          </a:xfrm>
          <a:prstGeom prst="rect">
            <a:avLst/>
          </a:prstGeom>
          <a:noFill/>
        </p:spPr>
        <p:txBody>
          <a:bodyPr wrap="square" rtlCol="0">
            <a:spAutoFit/>
          </a:bodyPr>
          <a:lstStyle/>
          <a:p>
            <a:r>
              <a:rPr lang="hu-HU" sz="800" dirty="0">
                <a:solidFill>
                  <a:schemeClr val="tx2">
                    <a:lumMod val="90000"/>
                  </a:schemeClr>
                </a:solidFill>
              </a:rPr>
              <a:t>http://zoldujsag.hu/ezek-a-gombak-nem-a-barataink-45100</a:t>
            </a:r>
          </a:p>
        </p:txBody>
      </p:sp>
    </p:spTree>
    <p:extLst>
      <p:ext uri="{BB962C8B-B14F-4D97-AF65-F5344CB8AC3E}">
        <p14:creationId xmlns:p14="http://schemas.microsoft.com/office/powerpoint/2010/main" val="19126597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Gombák</a:t>
            </a:r>
          </a:p>
        </p:txBody>
      </p:sp>
      <p:sp>
        <p:nvSpPr>
          <p:cNvPr id="3" name="Tartalom helye 2"/>
          <p:cNvSpPr>
            <a:spLocks noGrp="1"/>
          </p:cNvSpPr>
          <p:nvPr>
            <p:ph idx="1"/>
          </p:nvPr>
        </p:nvSpPr>
        <p:spPr>
          <a:xfrm>
            <a:off x="0" y="842683"/>
            <a:ext cx="12192000" cy="6015317"/>
          </a:xfrm>
        </p:spPr>
        <p:txBody>
          <a:bodyPr>
            <a:normAutofit/>
          </a:bodyPr>
          <a:lstStyle/>
          <a:p>
            <a:pPr marL="0" indent="0">
              <a:buNone/>
            </a:pPr>
            <a:r>
              <a:rPr lang="hu-HU" b="1" dirty="0"/>
              <a:t>Szisztémás </a:t>
            </a:r>
            <a:r>
              <a:rPr lang="hu-HU" b="1" dirty="0" err="1"/>
              <a:t>mycosisok</a:t>
            </a:r>
            <a:endParaRPr lang="hu-HU" b="1" dirty="0"/>
          </a:p>
          <a:p>
            <a:r>
              <a:rPr lang="hu-HU" dirty="0"/>
              <a:t>spórák bekebelezése </a:t>
            </a:r>
            <a:r>
              <a:rPr lang="hu-HU" dirty="0">
                <a:sym typeface="Wingdings" panose="05000000000000000000" pitchFamily="2" charset="2"/>
              </a:rPr>
              <a:t> </a:t>
            </a:r>
            <a:r>
              <a:rPr lang="hu-HU" dirty="0"/>
              <a:t>fertőzés</a:t>
            </a:r>
          </a:p>
          <a:p>
            <a:r>
              <a:rPr lang="hu-HU" dirty="0"/>
              <a:t>első elváltozások </a:t>
            </a:r>
            <a:r>
              <a:rPr lang="hu-HU" dirty="0">
                <a:sym typeface="Wingdings" panose="05000000000000000000" pitchFamily="2" charset="2"/>
              </a:rPr>
              <a:t> </a:t>
            </a:r>
            <a:r>
              <a:rPr lang="hu-HU" dirty="0"/>
              <a:t>a tüdőben keletkeznek</a:t>
            </a:r>
          </a:p>
          <a:p>
            <a:r>
              <a:rPr lang="hu-HU" dirty="0"/>
              <a:t>szisztémás jellegű megbetegedést okoznak még az ún. opportunista </a:t>
            </a:r>
            <a:r>
              <a:rPr lang="hu-HU" dirty="0" err="1"/>
              <a:t>mycosisok</a:t>
            </a:r>
            <a:r>
              <a:rPr lang="hu-HU" dirty="0"/>
              <a:t> kórokozói (ezek csak immunhiányos betegekben okoznak elváltozásokat)</a:t>
            </a:r>
          </a:p>
          <a:p>
            <a:pPr marL="0" indent="0">
              <a:buNone/>
            </a:pPr>
            <a:r>
              <a:rPr lang="hu-HU" i="1" dirty="0"/>
              <a:t>pl. a Candida </a:t>
            </a:r>
            <a:r>
              <a:rPr lang="hu-HU" i="1" dirty="0" err="1"/>
              <a:t>albicans</a:t>
            </a:r>
            <a:r>
              <a:rPr lang="hu-HU" i="1" dirty="0"/>
              <a:t>, </a:t>
            </a:r>
            <a:r>
              <a:rPr lang="hu-HU" i="1" dirty="0" err="1"/>
              <a:t>Aspergillus</a:t>
            </a:r>
            <a:r>
              <a:rPr lang="hu-HU" i="1" dirty="0"/>
              <a:t> </a:t>
            </a:r>
            <a:r>
              <a:rPr lang="hu-HU" i="1" dirty="0" err="1"/>
              <a:t>fumigatus</a:t>
            </a:r>
            <a:r>
              <a:rPr lang="hu-HU" i="1" dirty="0"/>
              <a:t> stb.</a:t>
            </a:r>
          </a:p>
          <a:p>
            <a:pPr>
              <a:buFont typeface="Wingdings" panose="05000000000000000000" pitchFamily="2" charset="2"/>
              <a:buChar char="Ø"/>
            </a:pPr>
            <a:r>
              <a:rPr lang="hu-HU" dirty="0"/>
              <a:t>gombák </a:t>
            </a:r>
            <a:r>
              <a:rPr lang="hu-HU" dirty="0" err="1"/>
              <a:t>virulenciafaktorai</a:t>
            </a:r>
            <a:r>
              <a:rPr lang="hu-HU" dirty="0"/>
              <a:t> lehetnek </a:t>
            </a:r>
            <a:r>
              <a:rPr lang="hu-HU" dirty="0" err="1"/>
              <a:t>toxikusak</a:t>
            </a:r>
            <a:r>
              <a:rPr lang="hu-HU" dirty="0"/>
              <a:t> és atoxikusak</a:t>
            </a:r>
          </a:p>
          <a:p>
            <a:pPr>
              <a:buFont typeface="Wingdings" panose="05000000000000000000" pitchFamily="2" charset="2"/>
              <a:buChar char="Ø"/>
            </a:pPr>
            <a:r>
              <a:rPr lang="hu-HU" dirty="0"/>
              <a:t>egyesek </a:t>
            </a:r>
            <a:r>
              <a:rPr lang="hu-HU" dirty="0" err="1"/>
              <a:t>endotoxint</a:t>
            </a:r>
            <a:r>
              <a:rPr lang="hu-HU" dirty="0"/>
              <a:t>. mások </a:t>
            </a:r>
            <a:r>
              <a:rPr lang="hu-HU" dirty="0" err="1"/>
              <a:t>exotoxint</a:t>
            </a:r>
            <a:r>
              <a:rPr lang="hu-HU" dirty="0"/>
              <a:t> termelnek</a:t>
            </a:r>
          </a:p>
          <a:p>
            <a:pPr>
              <a:buFont typeface="Wingdings" panose="05000000000000000000" pitchFamily="2" charset="2"/>
              <a:buChar char="Ø"/>
            </a:pPr>
            <a:r>
              <a:rPr lang="hu-HU" dirty="0" err="1"/>
              <a:t>apsecifikus</a:t>
            </a:r>
            <a:r>
              <a:rPr lang="hu-HU" dirty="0"/>
              <a:t> védekezésben a </a:t>
            </a:r>
            <a:r>
              <a:rPr lang="hu-HU" b="1" u="sng" dirty="0"/>
              <a:t>bőr</a:t>
            </a:r>
            <a:r>
              <a:rPr lang="hu-HU" dirty="0"/>
              <a:t> játszik fontos szerepet </a:t>
            </a:r>
          </a:p>
          <a:p>
            <a:pPr>
              <a:buFont typeface="Wingdings" panose="05000000000000000000" pitchFamily="2" charset="2"/>
              <a:buChar char="Ø"/>
            </a:pPr>
            <a:r>
              <a:rPr lang="hu-HU" dirty="0"/>
              <a:t>a tüdő szisztémás </a:t>
            </a:r>
            <a:r>
              <a:rPr lang="hu-HU" dirty="0" err="1"/>
              <a:t>mycosisaiban</a:t>
            </a:r>
            <a:r>
              <a:rPr lang="hu-HU" dirty="0"/>
              <a:t> a </a:t>
            </a:r>
            <a:r>
              <a:rPr lang="hu-HU" b="1" u="sng" dirty="0"/>
              <a:t>légúti hámszövetek csillói, az alveoláris </a:t>
            </a:r>
            <a:r>
              <a:rPr lang="hu-HU" b="1" u="sng" dirty="0" err="1"/>
              <a:t>makrofágok</a:t>
            </a:r>
            <a:r>
              <a:rPr lang="hu-HU" b="1" u="sng" dirty="0"/>
              <a:t>, a máj, a lép, a nyirokcsomók és a csontvelő fixált szöveti </a:t>
            </a:r>
            <a:r>
              <a:rPr lang="hu-HU" b="1" u="sng" dirty="0" err="1"/>
              <a:t>makrofágjai</a:t>
            </a:r>
            <a:r>
              <a:rPr lang="hu-HU" b="1" u="sng" dirty="0"/>
              <a:t> </a:t>
            </a:r>
            <a:r>
              <a:rPr lang="hu-HU" dirty="0"/>
              <a:t>jutnak a védekezésben jelentős szerephez</a:t>
            </a:r>
          </a:p>
          <a:p>
            <a:pPr>
              <a:buFont typeface="Wingdings" panose="05000000000000000000" pitchFamily="2" charset="2"/>
              <a:buChar char="Ø"/>
            </a:pPr>
            <a:r>
              <a:rPr lang="hu-HU" dirty="0"/>
              <a:t>specifikus védekező reakcióknál a </a:t>
            </a:r>
            <a:r>
              <a:rPr lang="hu-HU" b="1" u="sng" dirty="0"/>
              <a:t>celluláris mechanizmusok </a:t>
            </a:r>
            <a:r>
              <a:rPr lang="hu-HU" dirty="0"/>
              <a:t>fontosabbak. mint a Immorális válaszok</a:t>
            </a:r>
          </a:p>
        </p:txBody>
      </p:sp>
    </p:spTree>
    <p:extLst>
      <p:ext uri="{BB962C8B-B14F-4D97-AF65-F5344CB8AC3E}">
        <p14:creationId xmlns:p14="http://schemas.microsoft.com/office/powerpoint/2010/main" val="41365827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Gombák</a:t>
            </a:r>
          </a:p>
        </p:txBody>
      </p:sp>
      <p:sp>
        <p:nvSpPr>
          <p:cNvPr id="3" name="Tartalom helye 2"/>
          <p:cNvSpPr>
            <a:spLocks noGrp="1"/>
          </p:cNvSpPr>
          <p:nvPr>
            <p:ph idx="1"/>
          </p:nvPr>
        </p:nvSpPr>
        <p:spPr>
          <a:xfrm>
            <a:off x="484747" y="1488141"/>
            <a:ext cx="11707253" cy="5100918"/>
          </a:xfrm>
        </p:spPr>
        <p:txBody>
          <a:bodyPr>
            <a:normAutofit/>
          </a:bodyPr>
          <a:lstStyle/>
          <a:p>
            <a:pPr marL="0" indent="0">
              <a:buNone/>
            </a:pPr>
            <a:r>
              <a:rPr lang="hu-HU" sz="2800" b="1" u="sng" dirty="0"/>
              <a:t>A </a:t>
            </a:r>
            <a:r>
              <a:rPr lang="hu-HU" sz="2800" b="1" u="sng" dirty="0" err="1"/>
              <a:t>mycosisok</a:t>
            </a:r>
            <a:r>
              <a:rPr lang="hu-HU" sz="2800" b="1" u="sng" dirty="0"/>
              <a:t> megjelenésének rizikótényezői:</a:t>
            </a:r>
          </a:p>
          <a:p>
            <a:r>
              <a:rPr lang="hu-HU" sz="2800" dirty="0"/>
              <a:t>tumorok, leukémiák, diabetes mellitus, veleszületett és szerzett immunhiányos állapotok,</a:t>
            </a:r>
          </a:p>
          <a:p>
            <a:r>
              <a:rPr lang="hu-HU" sz="2800" dirty="0"/>
              <a:t>traumák, égési sérülések gombás fertőzése, nagy dózisú sugárkezelés, </a:t>
            </a:r>
            <a:r>
              <a:rPr lang="hu-HU" sz="2800" dirty="0" err="1"/>
              <a:t>kortikoszteroidok</a:t>
            </a:r>
            <a:r>
              <a:rPr lang="hu-HU" sz="2800" dirty="0"/>
              <a:t>,</a:t>
            </a:r>
          </a:p>
          <a:p>
            <a:r>
              <a:rPr lang="hu-HU" sz="2800" dirty="0"/>
              <a:t>antibiotikumok hosszan tartó adagolása, </a:t>
            </a:r>
            <a:r>
              <a:rPr lang="hu-HU" sz="2800" dirty="0" err="1"/>
              <a:t>citosztatikus</a:t>
            </a:r>
            <a:r>
              <a:rPr lang="hu-HU" sz="2800" dirty="0"/>
              <a:t>- kezelés, krónikus alkoholisták és intravénás kábítószer-élvezők köre.</a:t>
            </a:r>
          </a:p>
        </p:txBody>
      </p:sp>
    </p:spTree>
    <p:extLst>
      <p:ext uri="{BB962C8B-B14F-4D97-AF65-F5344CB8AC3E}">
        <p14:creationId xmlns:p14="http://schemas.microsoft.com/office/powerpoint/2010/main" val="40449933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Paraziták</a:t>
            </a:r>
          </a:p>
        </p:txBody>
      </p:sp>
      <p:sp>
        <p:nvSpPr>
          <p:cNvPr id="3" name="Tartalom helye 2"/>
          <p:cNvSpPr>
            <a:spLocks noGrp="1"/>
          </p:cNvSpPr>
          <p:nvPr>
            <p:ph idx="1"/>
          </p:nvPr>
        </p:nvSpPr>
        <p:spPr>
          <a:xfrm>
            <a:off x="0" y="963706"/>
            <a:ext cx="11483788" cy="5598459"/>
          </a:xfrm>
        </p:spPr>
        <p:txBody>
          <a:bodyPr/>
          <a:lstStyle/>
          <a:p>
            <a:pPr marL="0" indent="0">
              <a:buNone/>
            </a:pPr>
            <a:r>
              <a:rPr lang="hu-HU" dirty="0"/>
              <a:t>A paraziták az emberben (belső) és az emberen (külső) élősködnek, és aránylag jól elhatárolható csoportokra oszthatók: </a:t>
            </a:r>
          </a:p>
          <a:p>
            <a:r>
              <a:rPr lang="hu-HU" dirty="0" err="1"/>
              <a:t>protozoonokra</a:t>
            </a:r>
            <a:r>
              <a:rPr lang="hu-HU" dirty="0"/>
              <a:t> (egysejtűek)</a:t>
            </a:r>
          </a:p>
          <a:p>
            <a:r>
              <a:rPr lang="hu-HU" dirty="0" err="1"/>
              <a:t>metazoonokra</a:t>
            </a:r>
            <a:r>
              <a:rPr lang="hu-HU" dirty="0"/>
              <a:t> (férgek)</a:t>
            </a:r>
          </a:p>
          <a:p>
            <a:r>
              <a:rPr lang="hu-HU" dirty="0"/>
              <a:t> ízeltlábúakra (</a:t>
            </a:r>
            <a:r>
              <a:rPr lang="hu-HU" dirty="0" err="1"/>
              <a:t>Arthropodák</a:t>
            </a:r>
            <a:r>
              <a:rPr lang="hu-HU" dirty="0"/>
              <a:t>)</a:t>
            </a:r>
          </a:p>
          <a:p>
            <a:pPr marL="0" indent="0">
              <a:buNone/>
            </a:pPr>
            <a:endParaRPr lang="hu-HU" dirty="0"/>
          </a:p>
          <a:p>
            <a:pPr>
              <a:buFont typeface="Wingdings" panose="05000000000000000000" pitchFamily="2" charset="2"/>
              <a:buChar char="§"/>
            </a:pPr>
            <a:r>
              <a:rPr lang="hu-HU" dirty="0"/>
              <a:t>A belső (endogén) paraziták többsége a bélhuzamban élősködik. </a:t>
            </a:r>
          </a:p>
          <a:p>
            <a:pPr>
              <a:buFont typeface="Wingdings" panose="05000000000000000000" pitchFamily="2" charset="2"/>
              <a:buChar char="§"/>
            </a:pPr>
            <a:r>
              <a:rPr lang="hu-HU" dirty="0"/>
              <a:t>A külső (</a:t>
            </a:r>
            <a:r>
              <a:rPr lang="hu-HU" dirty="0" err="1"/>
              <a:t>exogén</a:t>
            </a:r>
            <a:r>
              <a:rPr lang="hu-HU" dirty="0"/>
              <a:t>) paraziták egy része ma is nagy számban fordul elő, bár az általuk okozott vagy terjesztett betegsé­gek némelyike (pl. a malária) már nem honos hazánkban.</a:t>
            </a:r>
          </a:p>
        </p:txBody>
      </p:sp>
    </p:spTree>
    <p:extLst>
      <p:ext uri="{BB962C8B-B14F-4D97-AF65-F5344CB8AC3E}">
        <p14:creationId xmlns:p14="http://schemas.microsoft.com/office/powerpoint/2010/main" val="13820441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Paraziták</a:t>
            </a:r>
          </a:p>
        </p:txBody>
      </p:sp>
      <p:sp>
        <p:nvSpPr>
          <p:cNvPr id="3" name="Tartalom helye 2"/>
          <p:cNvSpPr>
            <a:spLocks noGrp="1"/>
          </p:cNvSpPr>
          <p:nvPr>
            <p:ph idx="1"/>
          </p:nvPr>
        </p:nvSpPr>
        <p:spPr>
          <a:xfrm>
            <a:off x="646111" y="1299883"/>
            <a:ext cx="8946541" cy="4195481"/>
          </a:xfrm>
        </p:spPr>
        <p:txBody>
          <a:bodyPr>
            <a:normAutofit/>
          </a:bodyPr>
          <a:lstStyle/>
          <a:p>
            <a:r>
              <a:rPr lang="hu-HU" sz="2800" dirty="0"/>
              <a:t>Protozoonok,20-400µm,  egy részük élősködő, terjesztő állat kell hozzá, </a:t>
            </a:r>
            <a:r>
              <a:rPr lang="hu-HU" sz="2800" dirty="0" err="1"/>
              <a:t>toxoplasmosis</a:t>
            </a:r>
            <a:r>
              <a:rPr lang="hu-HU" sz="2800" dirty="0"/>
              <a:t>, malária </a:t>
            </a:r>
            <a:r>
              <a:rPr lang="hu-HU" sz="2800" dirty="0" err="1"/>
              <a:t>pneumocystis</a:t>
            </a:r>
            <a:r>
              <a:rPr lang="hu-HU" sz="2800" dirty="0"/>
              <a:t>, </a:t>
            </a:r>
            <a:r>
              <a:rPr lang="hu-HU" sz="2800" dirty="0" err="1"/>
              <a:t>cryptosporidiosis</a:t>
            </a:r>
            <a:endParaRPr lang="hu-HU" sz="2800" dirty="0"/>
          </a:p>
          <a:p>
            <a:r>
              <a:rPr lang="hu-HU" sz="2800" dirty="0"/>
              <a:t>Férgek, többsejtű élősködők, széklet/talaj, szennyezett ételek, kéz, nyers hús</a:t>
            </a:r>
          </a:p>
          <a:p>
            <a:r>
              <a:rPr lang="hu-HU" sz="2800" dirty="0"/>
              <a:t>Rovarok, szúnyog, légy, kullancs</a:t>
            </a:r>
          </a:p>
          <a:p>
            <a:endParaRPr lang="hu-HU" sz="2800" dirty="0"/>
          </a:p>
          <a:p>
            <a:endParaRPr lang="hu-HU" sz="2800" dirty="0"/>
          </a:p>
        </p:txBody>
      </p:sp>
    </p:spTree>
    <p:extLst>
      <p:ext uri="{BB962C8B-B14F-4D97-AF65-F5344CB8AC3E}">
        <p14:creationId xmlns:p14="http://schemas.microsoft.com/office/powerpoint/2010/main" val="27887264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Élettelen kórokok</a:t>
            </a:r>
          </a:p>
        </p:txBody>
      </p:sp>
      <p:sp>
        <p:nvSpPr>
          <p:cNvPr id="3" name="Tartalom helye 2"/>
          <p:cNvSpPr>
            <a:spLocks noGrp="1"/>
          </p:cNvSpPr>
          <p:nvPr>
            <p:ph idx="1"/>
          </p:nvPr>
        </p:nvSpPr>
        <p:spPr>
          <a:xfrm>
            <a:off x="135124" y="1972235"/>
            <a:ext cx="12056876" cy="4195481"/>
          </a:xfrm>
        </p:spPr>
        <p:txBody>
          <a:bodyPr>
            <a:normAutofit/>
          </a:bodyPr>
          <a:lstStyle/>
          <a:p>
            <a:r>
              <a:rPr lang="hu-HU" sz="2800" dirty="0"/>
              <a:t>Környezeti ártalmak, táplálkozással kapcsolatos  betegségek</a:t>
            </a:r>
          </a:p>
          <a:p>
            <a:r>
              <a:rPr lang="hu-HU" sz="2800" dirty="0"/>
              <a:t>Kémiai anyagok, légutakon, tápcsatornán, bőrön</a:t>
            </a:r>
          </a:p>
          <a:p>
            <a:r>
              <a:rPr lang="hu-HU" sz="2800" dirty="0"/>
              <a:t>Fizikai tényezők: mechanikai, hő, elektromos-, sugár-  ártalmak</a:t>
            </a:r>
          </a:p>
        </p:txBody>
      </p:sp>
    </p:spTree>
    <p:extLst>
      <p:ext uri="{BB962C8B-B14F-4D97-AF65-F5344CB8AC3E}">
        <p14:creationId xmlns:p14="http://schemas.microsoft.com/office/powerpoint/2010/main" val="7728184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106924" y="0"/>
            <a:ext cx="12021018" cy="1400530"/>
          </a:xfrm>
        </p:spPr>
        <p:txBody>
          <a:bodyPr/>
          <a:lstStyle/>
          <a:p>
            <a:r>
              <a:rPr lang="hu-HU" dirty="0"/>
              <a:t>Fizikai tényező- mechanikai ártalmak</a:t>
            </a:r>
          </a:p>
        </p:txBody>
      </p:sp>
      <p:sp>
        <p:nvSpPr>
          <p:cNvPr id="3" name="Tartalom helye 2"/>
          <p:cNvSpPr>
            <a:spLocks noGrp="1"/>
          </p:cNvSpPr>
          <p:nvPr>
            <p:ph idx="1"/>
          </p:nvPr>
        </p:nvSpPr>
        <p:spPr>
          <a:xfrm>
            <a:off x="94782" y="700265"/>
            <a:ext cx="12097218" cy="5942582"/>
          </a:xfrm>
        </p:spPr>
        <p:txBody>
          <a:bodyPr/>
          <a:lstStyle/>
          <a:p>
            <a:r>
              <a:rPr lang="hu-HU" dirty="0"/>
              <a:t>hatás következménye attól függ, hogy csak a külső környezet felől éri a szervezetet (pl. ütések, lökéshullámok), vagy a bőrön, ill. nyálkahártyákon keresztül bekerül a szervezetbe (sebeket okozó eszközök), esetleg ott is keletkezik, mint pl. a vesekő, epekő. </a:t>
            </a:r>
          </a:p>
          <a:p>
            <a:r>
              <a:rPr lang="hu-HU" dirty="0"/>
              <a:t>a trauma hatása emellett függ a behatás helyétől, erejétől és időtartamától</a:t>
            </a:r>
          </a:p>
          <a:p>
            <a:pPr marL="0" indent="0">
              <a:buNone/>
            </a:pPr>
            <a:endParaRPr lang="hu-HU" dirty="0"/>
          </a:p>
          <a:p>
            <a:pPr marL="0" indent="0">
              <a:buNone/>
            </a:pPr>
            <a:r>
              <a:rPr lang="hu-HU" dirty="0"/>
              <a:t>a.)</a:t>
            </a:r>
            <a:r>
              <a:rPr lang="hu-HU" b="1" u="sng" dirty="0"/>
              <a:t>nyomás-kompresszió</a:t>
            </a:r>
            <a:r>
              <a:rPr lang="hu-HU" dirty="0"/>
              <a:t> (</a:t>
            </a:r>
            <a:r>
              <a:rPr lang="hu-HU" dirty="0">
                <a:sym typeface="Wingdings" panose="05000000000000000000" pitchFamily="2" charset="2"/>
              </a:rPr>
              <a:t></a:t>
            </a:r>
            <a:r>
              <a:rPr lang="hu-HU" dirty="0"/>
              <a:t>. </a:t>
            </a:r>
            <a:r>
              <a:rPr lang="hu-HU" dirty="0" err="1"/>
              <a:t>decubitus,tyúkszem,bütyök,varix</a:t>
            </a:r>
            <a:r>
              <a:rPr lang="hu-HU" dirty="0"/>
              <a:t>):</a:t>
            </a:r>
          </a:p>
          <a:p>
            <a:pPr marL="0" indent="0">
              <a:buNone/>
            </a:pPr>
            <a:r>
              <a:rPr lang="hu-HU" dirty="0"/>
              <a:t>Hosszabb fennállás után okoz kóros eltérést</a:t>
            </a:r>
          </a:p>
          <a:p>
            <a:pPr marL="0" indent="0">
              <a:buNone/>
            </a:pPr>
            <a:r>
              <a:rPr lang="hu-HU" dirty="0" err="1"/>
              <a:t>Oedema,vizenyő</a:t>
            </a:r>
            <a:r>
              <a:rPr lang="hu-HU" dirty="0" err="1">
                <a:sym typeface="Wingdings" panose="05000000000000000000" pitchFamily="2" charset="2"/>
              </a:rPr>
              <a:t>erek</a:t>
            </a:r>
            <a:r>
              <a:rPr lang="hu-HU" dirty="0">
                <a:sym typeface="Wingdings" panose="05000000000000000000" pitchFamily="2" charset="2"/>
              </a:rPr>
              <a:t> keringése károsodik</a:t>
            </a:r>
          </a:p>
          <a:p>
            <a:pPr marL="0" indent="0">
              <a:buNone/>
            </a:pPr>
            <a:endParaRPr lang="hu-HU" dirty="0">
              <a:sym typeface="Wingdings" panose="05000000000000000000" pitchFamily="2" charset="2"/>
            </a:endParaRPr>
          </a:p>
          <a:p>
            <a:pPr marL="0" indent="0">
              <a:buNone/>
            </a:pPr>
            <a:r>
              <a:rPr lang="hu-HU" dirty="0">
                <a:sym typeface="Wingdings" panose="05000000000000000000" pitchFamily="2" charset="2"/>
              </a:rPr>
              <a:t>b.)</a:t>
            </a:r>
            <a:r>
              <a:rPr lang="hu-HU" b="1" u="sng" dirty="0">
                <a:sym typeface="Wingdings" panose="05000000000000000000" pitchFamily="2" charset="2"/>
              </a:rPr>
              <a:t>dörzsölés</a:t>
            </a:r>
            <a:r>
              <a:rPr lang="hu-HU" dirty="0">
                <a:sym typeface="Wingdings" panose="05000000000000000000" pitchFamily="2" charset="2"/>
              </a:rPr>
              <a:t> (</a:t>
            </a:r>
            <a:r>
              <a:rPr lang="hu-HU" dirty="0" err="1">
                <a:sym typeface="Wingdings" panose="05000000000000000000" pitchFamily="2" charset="2"/>
              </a:rPr>
              <a:t>horzsolás,karcolás</a:t>
            </a:r>
            <a:r>
              <a:rPr lang="hu-HU" dirty="0">
                <a:sym typeface="Wingdings" panose="05000000000000000000" pitchFamily="2" charset="2"/>
              </a:rPr>
              <a:t>)</a:t>
            </a:r>
          </a:p>
          <a:p>
            <a:pPr marL="0" indent="0">
              <a:buNone/>
            </a:pPr>
            <a:r>
              <a:rPr lang="hu-HU" dirty="0">
                <a:sym typeface="Wingdings" panose="05000000000000000000" pitchFamily="2" charset="2"/>
              </a:rPr>
              <a:t>Felületes hámsérülések- fertőzések alakulhatnak ki</a:t>
            </a:r>
          </a:p>
          <a:p>
            <a:pPr marL="0" indent="0">
              <a:buNone/>
            </a:pPr>
            <a:endParaRPr lang="hu-HU" dirty="0">
              <a:sym typeface="Wingdings" panose="05000000000000000000" pitchFamily="2" charset="2"/>
            </a:endParaRPr>
          </a:p>
          <a:p>
            <a:pPr marL="0" indent="0">
              <a:buNone/>
            </a:pPr>
            <a:r>
              <a:rPr lang="hu-HU" dirty="0">
                <a:sym typeface="Wingdings" panose="05000000000000000000" pitchFamily="2" charset="2"/>
              </a:rPr>
              <a:t>c.)</a:t>
            </a:r>
            <a:r>
              <a:rPr lang="hu-HU" b="1" u="sng" dirty="0">
                <a:sym typeface="Wingdings" panose="05000000000000000000" pitchFamily="2" charset="2"/>
              </a:rPr>
              <a:t>rázkódás</a:t>
            </a:r>
            <a:r>
              <a:rPr lang="hu-HU" dirty="0">
                <a:sym typeface="Wingdings" panose="05000000000000000000" pitchFamily="2" charset="2"/>
              </a:rPr>
              <a:t>(agyrázkódás)</a:t>
            </a:r>
            <a:endParaRPr lang="hu-HU" dirty="0"/>
          </a:p>
        </p:txBody>
      </p:sp>
    </p:spTree>
    <p:extLst>
      <p:ext uri="{BB962C8B-B14F-4D97-AF65-F5344CB8AC3E}">
        <p14:creationId xmlns:p14="http://schemas.microsoft.com/office/powerpoint/2010/main" val="1854526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11120718" cy="1400530"/>
          </a:xfrm>
        </p:spPr>
        <p:txBody>
          <a:bodyPr/>
          <a:lstStyle/>
          <a:p>
            <a:r>
              <a:rPr lang="hu-HU" dirty="0"/>
              <a:t>Fizikai tényező- mechanikai ártalmak</a:t>
            </a:r>
          </a:p>
        </p:txBody>
      </p:sp>
      <p:sp>
        <p:nvSpPr>
          <p:cNvPr id="3" name="Tartalom helye 2"/>
          <p:cNvSpPr>
            <a:spLocks noGrp="1"/>
          </p:cNvSpPr>
          <p:nvPr>
            <p:ph idx="1"/>
          </p:nvPr>
        </p:nvSpPr>
        <p:spPr>
          <a:xfrm>
            <a:off x="94783" y="700265"/>
            <a:ext cx="11402452" cy="5956029"/>
          </a:xfrm>
        </p:spPr>
        <p:txBody>
          <a:bodyPr/>
          <a:lstStyle/>
          <a:p>
            <a:r>
              <a:rPr lang="hu-HU" dirty="0"/>
              <a:t>d)</a:t>
            </a:r>
            <a:r>
              <a:rPr lang="hu-HU" b="1" u="sng" dirty="0"/>
              <a:t>zúzódás</a:t>
            </a:r>
            <a:r>
              <a:rPr lang="hu-HU" dirty="0"/>
              <a:t>(</a:t>
            </a:r>
            <a:r>
              <a:rPr lang="hu-HU" dirty="0">
                <a:sym typeface="Wingdings" panose="05000000000000000000" pitchFamily="2" charset="2"/>
              </a:rPr>
              <a:t>vérömlenyek)</a:t>
            </a:r>
          </a:p>
          <a:p>
            <a:r>
              <a:rPr lang="hu-HU" dirty="0"/>
              <a:t>fedett mechanikai sérülést, az erőbehatás a szövetekben folytonosságmegszakadást okoz, de a bőr áthatoló sérülése nem következik be</a:t>
            </a:r>
          </a:p>
          <a:p>
            <a:r>
              <a:rPr lang="hu-HU" dirty="0"/>
              <a:t>gyulladás, fertőzés, </a:t>
            </a:r>
            <a:r>
              <a:rPr lang="hu-HU" dirty="0" err="1"/>
              <a:t>embolia</a:t>
            </a:r>
            <a:r>
              <a:rPr lang="hu-HU" dirty="0"/>
              <a:t> alakulhat ki</a:t>
            </a:r>
          </a:p>
          <a:p>
            <a:endParaRPr lang="hu-HU" dirty="0"/>
          </a:p>
          <a:p>
            <a:r>
              <a:rPr lang="hu-HU" dirty="0"/>
              <a:t>e.)</a:t>
            </a:r>
            <a:r>
              <a:rPr lang="hu-HU" b="1" u="sng" dirty="0" err="1"/>
              <a:t>feszítés,széthúzás,csavarás</a:t>
            </a:r>
            <a:endParaRPr lang="hu-HU" b="1" u="sng" dirty="0"/>
          </a:p>
          <a:p>
            <a:r>
              <a:rPr lang="hu-HU" dirty="0"/>
              <a:t>f.)</a:t>
            </a:r>
            <a:r>
              <a:rPr lang="hu-HU" b="1" u="sng" dirty="0"/>
              <a:t>sebzések</a:t>
            </a:r>
          </a:p>
          <a:p>
            <a:r>
              <a:rPr lang="hu-HU" dirty="0"/>
              <a:t>g.)</a:t>
            </a:r>
            <a:r>
              <a:rPr lang="hu-HU" b="1" u="sng" dirty="0"/>
              <a:t>robbanás</a:t>
            </a:r>
          </a:p>
          <a:p>
            <a:r>
              <a:rPr lang="hu-HU" dirty="0"/>
              <a:t>h.)</a:t>
            </a:r>
            <a:r>
              <a:rPr lang="hu-HU" b="1" u="sng" dirty="0"/>
              <a:t>mozgási betegség</a:t>
            </a:r>
          </a:p>
        </p:txBody>
      </p:sp>
    </p:spTree>
    <p:extLst>
      <p:ext uri="{BB962C8B-B14F-4D97-AF65-F5344CB8AC3E}">
        <p14:creationId xmlns:p14="http://schemas.microsoft.com/office/powerpoint/2010/main" val="20385847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z="3600" dirty="0"/>
              <a:t>AZ ELEKTROMOS ÁRAM ÉS A VILLÁMCSAPÁS OKOZTA ELVÁLTOZÁSOK</a:t>
            </a:r>
          </a:p>
        </p:txBody>
      </p:sp>
      <p:sp>
        <p:nvSpPr>
          <p:cNvPr id="3" name="Tartalom helye 2"/>
          <p:cNvSpPr>
            <a:spLocks noGrp="1"/>
          </p:cNvSpPr>
          <p:nvPr>
            <p:ph idx="1"/>
          </p:nvPr>
        </p:nvSpPr>
        <p:spPr/>
        <p:txBody>
          <a:bodyPr/>
          <a:lstStyle/>
          <a:p>
            <a:r>
              <a:rPr lang="hu-HU" dirty="0"/>
              <a:t>Áramütés következményeit meghatározó tényezők:</a:t>
            </a:r>
          </a:p>
          <a:p>
            <a:r>
              <a:rPr lang="hu-HU" dirty="0"/>
              <a:t>áram feszültsége, áramerősség, frekvencia, a hatás egyenesen arányos a behatás idejével és az érintkezési felület nagyságával, áram haladási pontja</a:t>
            </a:r>
          </a:p>
          <a:p>
            <a:r>
              <a:rPr lang="hu-HU" dirty="0"/>
              <a:t>Helyileg az elektromos energia égéseket okoz</a:t>
            </a:r>
          </a:p>
          <a:p>
            <a:r>
              <a:rPr lang="hu-HU" dirty="0"/>
              <a:t>Általános hatásként eszméletvesztés, izomgörcsök, légzésbénulás, szívritmuszavarok, szívmegállás következhet be</a:t>
            </a:r>
          </a:p>
        </p:txBody>
      </p:sp>
    </p:spTree>
    <p:extLst>
      <p:ext uri="{BB962C8B-B14F-4D97-AF65-F5344CB8AC3E}">
        <p14:creationId xmlns:p14="http://schemas.microsoft.com/office/powerpoint/2010/main" val="1253636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Fogalomtár</a:t>
            </a:r>
            <a:br>
              <a:rPr lang="hu-HU" dirty="0"/>
            </a:br>
            <a:endParaRPr lang="hu-HU" dirty="0"/>
          </a:p>
        </p:txBody>
      </p:sp>
      <p:sp>
        <p:nvSpPr>
          <p:cNvPr id="3" name="Tartalom helye 2"/>
          <p:cNvSpPr>
            <a:spLocks noGrp="1"/>
          </p:cNvSpPr>
          <p:nvPr>
            <p:ph idx="1"/>
          </p:nvPr>
        </p:nvSpPr>
        <p:spPr>
          <a:xfrm>
            <a:off x="353804" y="1498282"/>
            <a:ext cx="8946541" cy="4195481"/>
          </a:xfrm>
        </p:spPr>
        <p:txBody>
          <a:bodyPr>
            <a:noAutofit/>
          </a:bodyPr>
          <a:lstStyle/>
          <a:p>
            <a:pPr marL="0" indent="0">
              <a:buNone/>
            </a:pPr>
            <a:r>
              <a:rPr lang="hu-HU" sz="1600"/>
              <a:t>• afunkció: a működés megszűnése;</a:t>
            </a:r>
          </a:p>
          <a:p>
            <a:pPr marL="0" indent="0">
              <a:buNone/>
            </a:pPr>
            <a:r>
              <a:rPr lang="hu-HU" sz="1600"/>
              <a:t>• diszfunkció: rendellenes működés;</a:t>
            </a:r>
          </a:p>
          <a:p>
            <a:pPr marL="0" indent="0">
              <a:buNone/>
            </a:pPr>
            <a:r>
              <a:rPr lang="hu-HU" sz="1600"/>
              <a:t>• disszimuláció: a tünetek eltitkolása;</a:t>
            </a:r>
          </a:p>
          <a:p>
            <a:pPr marL="0" indent="0">
              <a:buNone/>
            </a:pPr>
            <a:r>
              <a:rPr lang="hu-HU" sz="1600"/>
              <a:t>• etiológia: kóroktan;</a:t>
            </a:r>
          </a:p>
          <a:p>
            <a:pPr marL="0" indent="0">
              <a:buNone/>
            </a:pPr>
            <a:r>
              <a:rPr lang="hu-HU" sz="1600"/>
              <a:t>• funkcionális: működésbeli;</a:t>
            </a:r>
          </a:p>
          <a:p>
            <a:pPr marL="0" indent="0">
              <a:buNone/>
            </a:pPr>
            <a:r>
              <a:rPr lang="hu-HU" sz="1600"/>
              <a:t>• hiperfunkció: túlműködés;</a:t>
            </a:r>
          </a:p>
          <a:p>
            <a:pPr marL="0" indent="0">
              <a:buNone/>
            </a:pPr>
            <a:r>
              <a:rPr lang="hu-HU" sz="1600"/>
              <a:t>• hipofunkció: csökkent működés;</a:t>
            </a:r>
          </a:p>
          <a:p>
            <a:pPr marL="0" indent="0">
              <a:buNone/>
            </a:pPr>
            <a:r>
              <a:rPr lang="hu-HU" sz="1600"/>
              <a:t>• homeosztázis: a szervezet belső egyensúlyi állapota;</a:t>
            </a:r>
          </a:p>
          <a:p>
            <a:pPr marL="0" indent="0">
              <a:buNone/>
            </a:pPr>
            <a:r>
              <a:rPr lang="hu-HU" sz="1600"/>
              <a:t>• normofunkció: megfelelő működés;</a:t>
            </a:r>
          </a:p>
          <a:p>
            <a:pPr marL="0" indent="0">
              <a:buNone/>
            </a:pPr>
            <a:r>
              <a:rPr lang="hu-HU" sz="1600"/>
              <a:t>• organikus: szervi;</a:t>
            </a:r>
          </a:p>
          <a:p>
            <a:pPr marL="0" indent="0">
              <a:buNone/>
            </a:pPr>
            <a:r>
              <a:rPr lang="hu-HU" sz="1600"/>
              <a:t>• patoanatómia: kórbonctan;</a:t>
            </a:r>
          </a:p>
          <a:p>
            <a:pPr marL="0" indent="0">
              <a:buNone/>
            </a:pPr>
            <a:r>
              <a:rPr lang="hu-HU" sz="1600"/>
              <a:t>• patofiziológia: kórélettan;</a:t>
            </a:r>
          </a:p>
          <a:p>
            <a:pPr marL="0" indent="0">
              <a:buNone/>
            </a:pPr>
            <a:r>
              <a:rPr lang="hu-HU" sz="1600"/>
              <a:t>• patogenezis, pathomechanizmus: kórfejlődés, a betegség kifejlődése;</a:t>
            </a:r>
          </a:p>
          <a:p>
            <a:pPr marL="0" indent="0">
              <a:buNone/>
            </a:pPr>
            <a:r>
              <a:rPr lang="hu-HU" sz="1600"/>
              <a:t>• patológia: kórtan.</a:t>
            </a:r>
            <a:endParaRPr lang="hu-HU" sz="1600" dirty="0"/>
          </a:p>
        </p:txBody>
      </p:sp>
    </p:spTree>
    <p:extLst>
      <p:ext uri="{BB962C8B-B14F-4D97-AF65-F5344CB8AC3E}">
        <p14:creationId xmlns:p14="http://schemas.microsoft.com/office/powerpoint/2010/main" val="40469260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Sugárzó energia, mint kórok</a:t>
            </a:r>
          </a:p>
        </p:txBody>
      </p:sp>
      <p:sp>
        <p:nvSpPr>
          <p:cNvPr id="3" name="Tartalom helye 2"/>
          <p:cNvSpPr>
            <a:spLocks noGrp="1"/>
          </p:cNvSpPr>
          <p:nvPr>
            <p:ph idx="1"/>
          </p:nvPr>
        </p:nvSpPr>
        <p:spPr/>
        <p:txBody>
          <a:bodyPr/>
          <a:lstStyle/>
          <a:p>
            <a:r>
              <a:rPr lang="hu-HU" dirty="0"/>
              <a:t>A.)elektromágneses sugárzások fizikai jellemzői</a:t>
            </a:r>
          </a:p>
          <a:p>
            <a:r>
              <a:rPr lang="hu-HU" dirty="0"/>
              <a:t>B.)</a:t>
            </a:r>
            <a:r>
              <a:rPr lang="hu-HU" dirty="0" err="1"/>
              <a:t>korposzkuláris</a:t>
            </a:r>
            <a:r>
              <a:rPr lang="hu-HU" dirty="0"/>
              <a:t> sugárzások fizikai jellemzői</a:t>
            </a:r>
          </a:p>
          <a:p>
            <a:r>
              <a:rPr lang="hu-HU" dirty="0"/>
              <a:t>C)a napfényben lévő sugarak, azok pozitív és negatív hatásai az emberi szervezetre </a:t>
            </a:r>
          </a:p>
          <a:p>
            <a:r>
              <a:rPr lang="hu-HU" dirty="0"/>
              <a:t>D) Az ionizáló sugárzások. Akut és krónikus sugárbetegség</a:t>
            </a:r>
          </a:p>
        </p:txBody>
      </p:sp>
    </p:spTree>
    <p:extLst>
      <p:ext uri="{BB962C8B-B14F-4D97-AF65-F5344CB8AC3E}">
        <p14:creationId xmlns:p14="http://schemas.microsoft.com/office/powerpoint/2010/main" val="19088655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15483"/>
            <a:ext cx="9404723" cy="1400530"/>
          </a:xfrm>
        </p:spPr>
        <p:txBody>
          <a:bodyPr/>
          <a:lstStyle/>
          <a:p>
            <a:r>
              <a:rPr lang="hu-HU" dirty="0"/>
              <a:t>A meleg lokális hatásai - Égés </a:t>
            </a:r>
          </a:p>
        </p:txBody>
      </p:sp>
      <p:sp>
        <p:nvSpPr>
          <p:cNvPr id="3" name="Tartalom helye 2"/>
          <p:cNvSpPr>
            <a:spLocks noGrp="1"/>
          </p:cNvSpPr>
          <p:nvPr>
            <p:ph idx="1"/>
          </p:nvPr>
        </p:nvSpPr>
        <p:spPr>
          <a:xfrm>
            <a:off x="0" y="1237129"/>
            <a:ext cx="11802034" cy="5378823"/>
          </a:xfrm>
        </p:spPr>
        <p:txBody>
          <a:bodyPr>
            <a:normAutofit/>
          </a:bodyPr>
          <a:lstStyle/>
          <a:p>
            <a:r>
              <a:rPr lang="hu-HU" b="1" dirty="0"/>
              <a:t>I. fokú égés: </a:t>
            </a:r>
            <a:r>
              <a:rPr lang="hu-HU" dirty="0"/>
              <a:t>A meleg hatására az érintett bőr, ill. nyálkahártya kipirul (</a:t>
            </a:r>
            <a:r>
              <a:rPr lang="hu-HU" dirty="0" err="1"/>
              <a:t>erythema</a:t>
            </a:r>
            <a:r>
              <a:rPr lang="hu-HU" dirty="0"/>
              <a:t>), ödé­mássá és fájdalmassá válik. Lényegében kisebb fokú gyulladás keletkezik, melynek jelenségeit a területben felszabaduló hisztamin váltja ki.</a:t>
            </a:r>
          </a:p>
          <a:p>
            <a:r>
              <a:rPr lang="hu-HU" b="1" dirty="0"/>
              <a:t>II. fokú égés: </a:t>
            </a:r>
            <a:r>
              <a:rPr lang="hu-HU" dirty="0"/>
              <a:t>Az égés már mélyebb szöveteket érint. Az </a:t>
            </a:r>
            <a:r>
              <a:rPr lang="hu-HU" dirty="0" err="1"/>
              <a:t>ereken</a:t>
            </a:r>
            <a:r>
              <a:rPr lang="hu-HU" dirty="0"/>
              <a:t> átszivárgó folyadék a hám mélyebb rétegeit szétválasztva, hólyagokban gyűlik össze. Ezeket a savóval telt hólyagokat bulláknak nevezzük. A hólyagok leválásával hámfosztott terület marad vissza, amely kaput jelent a kórokozók behatolásához, tehát nagy a fertőzésveszély. Bár a hám felső ré­tegei elhalnak, az irha károsodása reverzibilis, emiatt az elváltozás hegképződés nélkül is gyógyulhat.</a:t>
            </a:r>
          </a:p>
          <a:p>
            <a:r>
              <a:rPr lang="hu-HU" b="1" dirty="0"/>
              <a:t>III. fokú égés: </a:t>
            </a:r>
            <a:r>
              <a:rPr lang="hu-HU" dirty="0"/>
              <a:t>Harmadfokú égésben a hőhatás már makroszkópos elhalásokat okoz, részben a szövetek hőkoagulációja, részben az érkárosodások okozta keringési zavarok miatt. Az elhalt és beszáradt szövetek pörkösödnek, lelökődnek, pótlásuk pedig csak hegszövettel történhet. Az ilyen égési sebek rosszul, torzító hegekkel gyógyulnak, később pedig daganatosán átalakulhatnak.</a:t>
            </a:r>
          </a:p>
          <a:p>
            <a:r>
              <a:rPr lang="hu-HU" b="1" dirty="0"/>
              <a:t>IV. fokú égés: </a:t>
            </a:r>
            <a:r>
              <a:rPr lang="hu-HU" dirty="0"/>
              <a:t>A bőr és a mélyebb szövetek feketére színeződnek, tulajdonképpen elszenesednek.</a:t>
            </a:r>
          </a:p>
        </p:txBody>
      </p:sp>
    </p:spTree>
    <p:extLst>
      <p:ext uri="{BB962C8B-B14F-4D97-AF65-F5344CB8AC3E}">
        <p14:creationId xmlns:p14="http://schemas.microsoft.com/office/powerpoint/2010/main" val="8660979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820271"/>
          </a:xfrm>
        </p:spPr>
        <p:txBody>
          <a:bodyPr/>
          <a:lstStyle/>
          <a:p>
            <a:r>
              <a:rPr lang="hu-HU" dirty="0"/>
              <a:t>A hideg általános hatásai</a:t>
            </a:r>
            <a:br>
              <a:rPr lang="hu-HU" dirty="0"/>
            </a:br>
            <a:endParaRPr lang="hu-HU" dirty="0"/>
          </a:p>
        </p:txBody>
      </p:sp>
      <p:sp>
        <p:nvSpPr>
          <p:cNvPr id="3" name="Tartalom helye 2"/>
          <p:cNvSpPr>
            <a:spLocks noGrp="1"/>
          </p:cNvSpPr>
          <p:nvPr>
            <p:ph idx="1"/>
          </p:nvPr>
        </p:nvSpPr>
        <p:spPr>
          <a:xfrm>
            <a:off x="0" y="820271"/>
            <a:ext cx="12192000" cy="6037729"/>
          </a:xfrm>
        </p:spPr>
        <p:txBody>
          <a:bodyPr>
            <a:noAutofit/>
          </a:bodyPr>
          <a:lstStyle/>
          <a:p>
            <a:r>
              <a:rPr lang="hu-HU" sz="2200" dirty="0"/>
              <a:t>Hideg hatására a szervezet megpróbálja csökkenteni a </a:t>
            </a:r>
            <a:r>
              <a:rPr lang="hu-HU" sz="2200" dirty="0" err="1"/>
              <a:t>hőieadást</a:t>
            </a:r>
            <a:r>
              <a:rPr lang="hu-HU" sz="2200" dirty="0"/>
              <a:t>, és fokozni a hőtermelést</a:t>
            </a:r>
          </a:p>
          <a:p>
            <a:r>
              <a:rPr lang="hu-HU" sz="2200" dirty="0"/>
              <a:t>A bőr </a:t>
            </a:r>
            <a:r>
              <a:rPr lang="hu-HU" sz="2200" dirty="0" err="1"/>
              <a:t>erei</a:t>
            </a:r>
            <a:r>
              <a:rPr lang="hu-HU" sz="2200" dirty="0"/>
              <a:t> összehúzódnak, reflexes borzongás, libabőr, izomremegések jelentkeznek, az izomzat így termel hőt. A légzés gyorsul, a vérnyomás és az anyagcsere fokozódik, de mindez csak addig működik, míg el nem fogynak a glikogéntartalékok. Ezután azonban a hőszabályozás kimerül, a beteg elálmosodik, eszméletét veszti, a légzés és keringés fokozatosan romlik. A háttérben megint csak az idegrendszer károsodása áll. Az agynak és a gerincvelőnek 33 °C-OS maghőmérsékletnél kezd csökkeni a működé­se, 27 °C-nál beáll a tetszhalál, 25 °C alatti végbélhőmérsékletnél teljes reflexhiány következik be.</a:t>
            </a:r>
          </a:p>
          <a:p>
            <a:r>
              <a:rPr lang="hu-HU" sz="2200" dirty="0"/>
              <a:t>Az akut általános </a:t>
            </a:r>
            <a:r>
              <a:rPr lang="hu-HU" sz="2200" dirty="0" err="1"/>
              <a:t>hypothermia</a:t>
            </a:r>
            <a:r>
              <a:rPr lang="hu-HU" sz="2200" dirty="0"/>
              <a:t> kétféle úton okoz halált: alacsony hőmérsékleten a vérfesték egyszerűen nem tud oxigént leadni a szöveteknek, a másik gyakori ok pedig a kamra remegése.</a:t>
            </a:r>
          </a:p>
          <a:p>
            <a:r>
              <a:rPr lang="hu-HU" sz="2200" dirty="0"/>
              <a:t>A hideg hatásai között meg kell még említeni a „hidegallergiát". Egyes túlérzékeny embereken a hideg </a:t>
            </a:r>
            <a:r>
              <a:rPr lang="hu-HU" sz="2200" dirty="0" err="1"/>
              <a:t>testszerte</a:t>
            </a:r>
            <a:r>
              <a:rPr lang="hu-HU" sz="2200" dirty="0"/>
              <a:t> csalánkiütéseket okoz. Valószínűleg itt is hisztaminfelszabadulásról van szó.</a:t>
            </a:r>
          </a:p>
        </p:txBody>
      </p:sp>
    </p:spTree>
    <p:extLst>
      <p:ext uri="{BB962C8B-B14F-4D97-AF65-F5344CB8AC3E}">
        <p14:creationId xmlns:p14="http://schemas.microsoft.com/office/powerpoint/2010/main" val="33771887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Mesterséges </a:t>
            </a:r>
            <a:r>
              <a:rPr lang="hu-HU" dirty="0" err="1"/>
              <a:t>hypothermia</a:t>
            </a:r>
            <a:endParaRPr lang="hu-HU" dirty="0"/>
          </a:p>
        </p:txBody>
      </p:sp>
      <p:sp>
        <p:nvSpPr>
          <p:cNvPr id="3" name="Tartalom helye 2"/>
          <p:cNvSpPr>
            <a:spLocks noGrp="1"/>
          </p:cNvSpPr>
          <p:nvPr>
            <p:ph idx="1"/>
          </p:nvPr>
        </p:nvSpPr>
        <p:spPr/>
        <p:txBody>
          <a:bodyPr/>
          <a:lstStyle/>
          <a:p>
            <a:r>
              <a:rPr lang="hu-HU" dirty="0"/>
              <a:t>szervezet oxigénigénye oly mértékben csökken, hogy hűtéssel egyes szerveket hosszabb-rö­videbb időre ki lehet kapcsolni a keringésből.</a:t>
            </a:r>
          </a:p>
          <a:p>
            <a:r>
              <a:rPr lang="hu-HU" dirty="0"/>
              <a:t>30 °C alá hűtve az agy 8-10 percig is következmények nélkül tűri a </a:t>
            </a:r>
            <a:r>
              <a:rPr lang="hu-HU" dirty="0" err="1"/>
              <a:t>hypothermiát</a:t>
            </a:r>
            <a:r>
              <a:rPr lang="hu-HU" dirty="0"/>
              <a:t>, 20 °C alatt pedig akár 55 percig is. Ez akkora időnyereség, hogy ez idő alatt pl. szív-, ill. nagyérműtétek is elvégezhetők a keringés leállításával.</a:t>
            </a:r>
          </a:p>
        </p:txBody>
      </p:sp>
    </p:spTree>
    <p:extLst>
      <p:ext uri="{BB962C8B-B14F-4D97-AF65-F5344CB8AC3E}">
        <p14:creationId xmlns:p14="http://schemas.microsoft.com/office/powerpoint/2010/main" val="2491976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A hideg lokális hatásai – fagyás </a:t>
            </a:r>
          </a:p>
        </p:txBody>
      </p:sp>
      <p:sp>
        <p:nvSpPr>
          <p:cNvPr id="3" name="Tartalom helye 2"/>
          <p:cNvSpPr>
            <a:spLocks noGrp="1"/>
          </p:cNvSpPr>
          <p:nvPr>
            <p:ph idx="1"/>
          </p:nvPr>
        </p:nvSpPr>
        <p:spPr>
          <a:xfrm>
            <a:off x="148570" y="1905001"/>
            <a:ext cx="11922406" cy="4952999"/>
          </a:xfrm>
        </p:spPr>
        <p:txBody>
          <a:bodyPr/>
          <a:lstStyle/>
          <a:p>
            <a:r>
              <a:rPr lang="hu-HU" b="1" dirty="0"/>
              <a:t>I. fokú fagyás: </a:t>
            </a:r>
            <a:r>
              <a:rPr lang="hu-HU" dirty="0"/>
              <a:t>A vérbőség dominál. A lehűtött hely kipirul, esetleg kékesen elszíneződik (cianózis). Felmelegedés után a tünetek viszonylag gyorsan megszűnnek.</a:t>
            </a:r>
          </a:p>
          <a:p>
            <a:r>
              <a:rPr lang="hu-HU" b="1" dirty="0"/>
              <a:t>II. fokú fagyás:</a:t>
            </a:r>
            <a:r>
              <a:rPr lang="hu-HU" dirty="0"/>
              <a:t> A felmelegedést követően megnő az erek áteresztőképessége, a hám mé­lyebb rétegeiben savós-véres folyadékot tartalmazó hólyagok. bullák alakulnak ki.</a:t>
            </a:r>
          </a:p>
          <a:p>
            <a:r>
              <a:rPr lang="hu-HU" b="1" dirty="0"/>
              <a:t>III. fokú fagyás:</a:t>
            </a:r>
            <a:r>
              <a:rPr lang="hu-HU" dirty="0"/>
              <a:t> A felmelegedés után olyan súlyos anyagcserezavar alakul ki a szövetekben, hogy annak egyes részei elhalnak, gangrénássá válnak.</a:t>
            </a:r>
          </a:p>
        </p:txBody>
      </p:sp>
    </p:spTree>
    <p:extLst>
      <p:ext uri="{BB962C8B-B14F-4D97-AF65-F5344CB8AC3E}">
        <p14:creationId xmlns:p14="http://schemas.microsoft.com/office/powerpoint/2010/main" val="35654959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sz="3200" dirty="0"/>
              <a:t>LÉGKÖRI ÁRTALMAK.</a:t>
            </a:r>
            <a:br>
              <a:rPr lang="hu-HU" sz="3200" dirty="0"/>
            </a:br>
            <a:r>
              <a:rPr lang="hu-HU" sz="3200" dirty="0"/>
              <a:t>A LÉGNYOMÁSVÁLTOZÁS HATÁSAI AZ EMBERI SZERVEZETRE</a:t>
            </a:r>
          </a:p>
        </p:txBody>
      </p:sp>
      <p:sp>
        <p:nvSpPr>
          <p:cNvPr id="3" name="Tartalom helye 2"/>
          <p:cNvSpPr>
            <a:spLocks noGrp="1"/>
          </p:cNvSpPr>
          <p:nvPr>
            <p:ph idx="1"/>
          </p:nvPr>
        </p:nvSpPr>
        <p:spPr>
          <a:xfrm>
            <a:off x="323383" y="1582271"/>
            <a:ext cx="11868617" cy="5275729"/>
          </a:xfrm>
        </p:spPr>
        <p:txBody>
          <a:bodyPr>
            <a:normAutofit/>
          </a:bodyPr>
          <a:lstStyle/>
          <a:p>
            <a:pPr marL="0" indent="0">
              <a:buNone/>
            </a:pPr>
            <a:r>
              <a:rPr lang="hu-HU" dirty="0"/>
              <a:t>A LÉGNYOMÁSVÁLTOZÁS HATÁSAI AZ EMBERI SZERVEZETRE</a:t>
            </a:r>
          </a:p>
          <a:p>
            <a:pPr>
              <a:buFont typeface="Wingdings" panose="05000000000000000000" pitchFamily="2" charset="2"/>
              <a:buChar char="Ø"/>
            </a:pPr>
            <a:r>
              <a:rPr lang="hu-HU" b="1" u="sng" dirty="0"/>
              <a:t>A </a:t>
            </a:r>
            <a:r>
              <a:rPr lang="hu-HU" b="1" u="sng" dirty="0" err="1"/>
              <a:t>hypoxiát</a:t>
            </a:r>
            <a:r>
              <a:rPr lang="hu-HU" b="1" u="sng" dirty="0"/>
              <a:t> kiváltó tényezők és a szervezet reakciója az oxigénhiányra:</a:t>
            </a:r>
          </a:p>
          <a:p>
            <a:pPr marL="0" indent="0">
              <a:spcBef>
                <a:spcPts val="0"/>
              </a:spcBef>
              <a:buNone/>
            </a:pPr>
            <a:r>
              <a:rPr lang="hu-HU" sz="1600" dirty="0"/>
              <a:t>A levegő O2 tartalmának                Légzőszervi               Keringési                 Vérszegénység                       Sejtlégzési </a:t>
            </a:r>
          </a:p>
          <a:p>
            <a:pPr marL="0" indent="0">
              <a:spcBef>
                <a:spcPts val="0"/>
              </a:spcBef>
              <a:buNone/>
            </a:pPr>
            <a:r>
              <a:rPr lang="hu-HU" sz="1600" dirty="0"/>
              <a:t>Csökkenése                                        betegségek             </a:t>
            </a:r>
            <a:r>
              <a:rPr lang="hu-HU" sz="1600" dirty="0" err="1"/>
              <a:t>betegségek</a:t>
            </a:r>
            <a:r>
              <a:rPr lang="hu-HU" sz="1600" dirty="0"/>
              <a:t>                                                              zavar </a:t>
            </a:r>
          </a:p>
          <a:p>
            <a:pPr marL="0" indent="0">
              <a:spcBef>
                <a:spcPts val="0"/>
              </a:spcBef>
              <a:buNone/>
            </a:pPr>
            <a:endParaRPr lang="hu-HU" sz="1600" dirty="0"/>
          </a:p>
          <a:p>
            <a:pPr marL="0" indent="0">
              <a:spcBef>
                <a:spcPts val="0"/>
              </a:spcBef>
              <a:buNone/>
            </a:pPr>
            <a:endParaRPr lang="hu-HU" sz="1600" dirty="0"/>
          </a:p>
          <a:p>
            <a:pPr marL="0" indent="0" algn="ctr">
              <a:buNone/>
            </a:pPr>
            <a:r>
              <a:rPr lang="hu-HU" sz="1600" b="1" u="sng" dirty="0">
                <a:effectLst>
                  <a:outerShdw blurRad="38100" dist="38100" dir="2700000" algn="tl">
                    <a:srgbClr val="000000">
                      <a:alpha val="43137"/>
                    </a:srgbClr>
                  </a:outerShdw>
                </a:effectLst>
              </a:rPr>
              <a:t>HYPOXIA</a:t>
            </a:r>
          </a:p>
          <a:p>
            <a:pPr marL="0" indent="0" algn="ctr">
              <a:buNone/>
            </a:pPr>
            <a:endParaRPr lang="hu-HU" sz="1600" dirty="0"/>
          </a:p>
          <a:p>
            <a:pPr marL="0" indent="0" algn="ctr">
              <a:buNone/>
            </a:pPr>
            <a:endParaRPr lang="hu-HU" sz="1600" dirty="0"/>
          </a:p>
          <a:p>
            <a:pPr marL="0" indent="0">
              <a:spcBef>
                <a:spcPts val="0"/>
              </a:spcBef>
              <a:buNone/>
            </a:pPr>
            <a:r>
              <a:rPr lang="hu-HU" sz="1800" dirty="0"/>
              <a:t>Fokozott légzés                      Az </a:t>
            </a:r>
            <a:r>
              <a:rPr lang="hu-HU" sz="1800" dirty="0" err="1"/>
              <a:t>erythropoetin</a:t>
            </a:r>
            <a:r>
              <a:rPr lang="hu-HU" sz="1800" dirty="0"/>
              <a:t> termelés növekedése                    Szapora szívműködés </a:t>
            </a:r>
          </a:p>
          <a:p>
            <a:pPr marL="0" indent="0">
              <a:spcBef>
                <a:spcPts val="0"/>
              </a:spcBef>
              <a:buNone/>
            </a:pPr>
            <a:r>
              <a:rPr lang="hu-HU" sz="1800" dirty="0"/>
              <a:t>                                                                         (vesében) </a:t>
            </a:r>
          </a:p>
          <a:p>
            <a:pPr marL="0" indent="0">
              <a:spcBef>
                <a:spcPts val="0"/>
              </a:spcBef>
              <a:buNone/>
            </a:pPr>
            <a:endParaRPr lang="hu-HU" sz="1800" dirty="0"/>
          </a:p>
          <a:p>
            <a:pPr marL="0" indent="0" algn="ctr">
              <a:spcBef>
                <a:spcPts val="0"/>
              </a:spcBef>
              <a:buNone/>
            </a:pPr>
            <a:r>
              <a:rPr lang="hu-HU" sz="1600" dirty="0"/>
              <a:t>A csontvelő működés </a:t>
            </a:r>
          </a:p>
          <a:p>
            <a:pPr marL="0" indent="0" algn="ctr">
              <a:spcBef>
                <a:spcPts val="0"/>
              </a:spcBef>
              <a:buNone/>
            </a:pPr>
            <a:r>
              <a:rPr lang="hu-HU" sz="1600" dirty="0"/>
              <a:t>fokozódása</a:t>
            </a:r>
          </a:p>
          <a:p>
            <a:pPr marL="0" indent="0">
              <a:spcBef>
                <a:spcPts val="0"/>
              </a:spcBef>
              <a:buNone/>
            </a:pPr>
            <a:endParaRPr lang="hu-HU" sz="1600" dirty="0"/>
          </a:p>
          <a:p>
            <a:pPr marL="0" indent="0">
              <a:spcBef>
                <a:spcPts val="0"/>
              </a:spcBef>
              <a:buNone/>
            </a:pPr>
            <a:endParaRPr lang="hu-HU" sz="1600" dirty="0"/>
          </a:p>
          <a:p>
            <a:pPr marL="0" indent="0" algn="ctr">
              <a:spcBef>
                <a:spcPts val="0"/>
              </a:spcBef>
              <a:buNone/>
            </a:pPr>
            <a:r>
              <a:rPr lang="hu-HU" sz="1600" dirty="0"/>
              <a:t>A vörösvértestszám </a:t>
            </a:r>
          </a:p>
          <a:p>
            <a:pPr marL="0" indent="0" algn="ctr">
              <a:spcBef>
                <a:spcPts val="0"/>
              </a:spcBef>
              <a:buNone/>
            </a:pPr>
            <a:r>
              <a:rPr lang="hu-HU" sz="1600" dirty="0"/>
              <a:t>emelkedése </a:t>
            </a:r>
          </a:p>
        </p:txBody>
      </p:sp>
      <p:cxnSp>
        <p:nvCxnSpPr>
          <p:cNvPr id="5" name="Egyenes összekötő nyíllal 4"/>
          <p:cNvCxnSpPr/>
          <p:nvPr/>
        </p:nvCxnSpPr>
        <p:spPr>
          <a:xfrm flipH="1">
            <a:off x="2582489" y="3826808"/>
            <a:ext cx="3119718" cy="605118"/>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 name="Egyenes összekötő nyíllal 6"/>
          <p:cNvCxnSpPr/>
          <p:nvPr/>
        </p:nvCxnSpPr>
        <p:spPr>
          <a:xfrm>
            <a:off x="6239435" y="3926541"/>
            <a:ext cx="0" cy="40565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9" name="Egyenes összekötő nyíllal 8"/>
          <p:cNvCxnSpPr/>
          <p:nvPr/>
        </p:nvCxnSpPr>
        <p:spPr>
          <a:xfrm>
            <a:off x="6776664" y="3834653"/>
            <a:ext cx="2420471" cy="60511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3" name="Egyenes összekötő nyíllal 12"/>
          <p:cNvCxnSpPr/>
          <p:nvPr/>
        </p:nvCxnSpPr>
        <p:spPr>
          <a:xfrm>
            <a:off x="6313067" y="4854387"/>
            <a:ext cx="0" cy="40341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6" name="Egyenes összekötő nyíllal 15"/>
          <p:cNvCxnSpPr/>
          <p:nvPr/>
        </p:nvCxnSpPr>
        <p:spPr>
          <a:xfrm>
            <a:off x="6313067" y="5889812"/>
            <a:ext cx="26894" cy="37651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8" name="Egyenes összekötő nyíllal 17"/>
          <p:cNvCxnSpPr/>
          <p:nvPr/>
        </p:nvCxnSpPr>
        <p:spPr>
          <a:xfrm>
            <a:off x="1801906" y="3092824"/>
            <a:ext cx="3496235" cy="6185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Egyenes összekötő nyíllal 19"/>
          <p:cNvCxnSpPr/>
          <p:nvPr/>
        </p:nvCxnSpPr>
        <p:spPr>
          <a:xfrm>
            <a:off x="4975412" y="3119718"/>
            <a:ext cx="739588" cy="40667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Egyenes összekötő nyíllal 21"/>
          <p:cNvCxnSpPr/>
          <p:nvPr/>
        </p:nvCxnSpPr>
        <p:spPr>
          <a:xfrm>
            <a:off x="6212541" y="2968541"/>
            <a:ext cx="26894" cy="43356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5" name="Egyenes összekötő nyíllal 24"/>
          <p:cNvCxnSpPr/>
          <p:nvPr/>
        </p:nvCxnSpPr>
        <p:spPr>
          <a:xfrm flipH="1">
            <a:off x="6629400" y="3048612"/>
            <a:ext cx="1425388" cy="4777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7" name="Egyenes összekötő nyíllal 26"/>
          <p:cNvCxnSpPr/>
          <p:nvPr/>
        </p:nvCxnSpPr>
        <p:spPr>
          <a:xfrm flipH="1">
            <a:off x="6776664" y="3092824"/>
            <a:ext cx="3496889" cy="6185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85118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LÉGKÖRI ÁRTALMAK.</a:t>
            </a:r>
            <a:br>
              <a:rPr lang="hu-HU" dirty="0"/>
            </a:br>
            <a:endParaRPr lang="hu-HU" dirty="0"/>
          </a:p>
        </p:txBody>
      </p:sp>
      <p:sp>
        <p:nvSpPr>
          <p:cNvPr id="3" name="Tartalom helye 2"/>
          <p:cNvSpPr>
            <a:spLocks noGrp="1"/>
          </p:cNvSpPr>
          <p:nvPr>
            <p:ph idx="1"/>
          </p:nvPr>
        </p:nvSpPr>
        <p:spPr>
          <a:xfrm>
            <a:off x="229090" y="700265"/>
            <a:ext cx="11348828" cy="5929135"/>
          </a:xfrm>
        </p:spPr>
        <p:txBody>
          <a:bodyPr>
            <a:normAutofit/>
          </a:bodyPr>
          <a:lstStyle/>
          <a:p>
            <a:pPr marL="0" indent="0">
              <a:buNone/>
            </a:pPr>
            <a:r>
              <a:rPr lang="hu-HU" dirty="0"/>
              <a:t>Keszonbetegség</a:t>
            </a:r>
          </a:p>
          <a:p>
            <a:r>
              <a:rPr lang="hu-HU" dirty="0"/>
              <a:t>a dekompresszió, tehát a túlnyomás hirtelen megszüntetése (búvárok gyors emelkedése), ill. a hirtelen légritkulás (repülőgépek gyors emelkedése) okozza </a:t>
            </a:r>
          </a:p>
          <a:p>
            <a:r>
              <a:rPr lang="hu-HU" dirty="0"/>
              <a:t>A gyors dekompresszió veszélyes, mert a magas nyomáson a vér és a szövetek a levegőből nagyobb mennyiségű nitrogént oldanak. Hirtelen légnyomáscsökkenéskor az oldott gáz buborékok formájában szabadul fel</a:t>
            </a:r>
            <a:r>
              <a:rPr lang="hu-HU" dirty="0">
                <a:sym typeface="Wingdings" panose="05000000000000000000" pitchFamily="2" charset="2"/>
              </a:rPr>
              <a:t></a:t>
            </a:r>
            <a:r>
              <a:rPr lang="hu-HU" dirty="0"/>
              <a:t> leggyakrabban az izmokban, az ízületi üregekben, és a gerincvelő alsóbb szakaszaiban </a:t>
            </a:r>
            <a:r>
              <a:rPr lang="hu-HU" dirty="0" err="1"/>
              <a:t>keletkeznek</a:t>
            </a:r>
            <a:r>
              <a:rPr lang="hu-HU" dirty="0" err="1">
                <a:sym typeface="Wingdings" panose="05000000000000000000" pitchFamily="2" charset="2"/>
              </a:rPr>
              <a:t></a:t>
            </a:r>
            <a:r>
              <a:rPr lang="hu-HU" dirty="0" err="1"/>
              <a:t>Végtag</a:t>
            </a:r>
            <a:r>
              <a:rPr lang="hu-HU" dirty="0"/>
              <a:t>- és ízületi fájdalmak, beidegzési zavarok </a:t>
            </a:r>
          </a:p>
          <a:p>
            <a:r>
              <a:rPr lang="hu-HU" dirty="0"/>
              <a:t>szív koszorúsereibe vagy az agy </a:t>
            </a:r>
            <a:r>
              <a:rPr lang="hu-HU" dirty="0" err="1"/>
              <a:t>ereibe</a:t>
            </a:r>
            <a:r>
              <a:rPr lang="hu-HU" dirty="0"/>
              <a:t> sodródhatnak, és ott elzáródást okoznak</a:t>
            </a:r>
          </a:p>
          <a:p>
            <a:r>
              <a:rPr lang="hu-HU" dirty="0"/>
              <a:t>megelőzhető előzsilip segítségével, amelyben a dolgozó a mélybe való leszállás előtt nagyobb, munkavégzés után pedig a kisebb nyomású légkörhöz lassan, fokozatosan alkalmazkodik</a:t>
            </a:r>
          </a:p>
        </p:txBody>
      </p:sp>
    </p:spTree>
    <p:extLst>
      <p:ext uri="{BB962C8B-B14F-4D97-AF65-F5344CB8AC3E}">
        <p14:creationId xmlns:p14="http://schemas.microsoft.com/office/powerpoint/2010/main" val="19543233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LÉGKÖRI ÁRTALMAK.</a:t>
            </a:r>
            <a:br>
              <a:rPr lang="hu-HU" dirty="0"/>
            </a:br>
            <a:endParaRPr lang="hu-HU" dirty="0"/>
          </a:p>
        </p:txBody>
      </p:sp>
      <p:sp>
        <p:nvSpPr>
          <p:cNvPr id="3" name="Tartalom helye 2"/>
          <p:cNvSpPr>
            <a:spLocks noGrp="1"/>
          </p:cNvSpPr>
          <p:nvPr>
            <p:ph idx="1"/>
          </p:nvPr>
        </p:nvSpPr>
        <p:spPr>
          <a:xfrm>
            <a:off x="0" y="700265"/>
            <a:ext cx="12048565" cy="6157735"/>
          </a:xfrm>
        </p:spPr>
        <p:txBody>
          <a:bodyPr>
            <a:normAutofit/>
          </a:bodyPr>
          <a:lstStyle/>
          <a:p>
            <a:r>
              <a:rPr lang="hu-HU" dirty="0"/>
              <a:t>A meteorológiai tényezők hatása az egészséges és a beteg szervezetre</a:t>
            </a:r>
          </a:p>
          <a:p>
            <a:r>
              <a:rPr lang="hu-HU" dirty="0"/>
              <a:t>Orvosmeteorológia</a:t>
            </a:r>
          </a:p>
          <a:p>
            <a:pPr marL="0" indent="0" algn="ctr">
              <a:buNone/>
            </a:pPr>
            <a:r>
              <a:rPr lang="hu-HU" b="1" dirty="0"/>
              <a:t>Meteorológiai frontok </a:t>
            </a:r>
          </a:p>
          <a:p>
            <a:pPr>
              <a:buFont typeface="Wingdings" panose="05000000000000000000" pitchFamily="2" charset="2"/>
              <a:buChar char="Ø"/>
            </a:pPr>
            <a:r>
              <a:rPr lang="hu-HU" dirty="0"/>
              <a:t>Befolyásolják: a vegetatív idegrendszert, a munkavégző képességet, a pszichét, a reflexek élénkségét, különböző betegségek alakulását.</a:t>
            </a:r>
          </a:p>
          <a:p>
            <a:pPr>
              <a:buFont typeface="Wingdings" panose="05000000000000000000" pitchFamily="2" charset="2"/>
              <a:buChar char="Ø"/>
            </a:pPr>
            <a:r>
              <a:rPr lang="hu-HU" dirty="0"/>
              <a:t>Összefüggés az időjárás-változás és a reumatikus fájdalmak, seb- és idegfájdalmak, a fejfájások, a vérnyomásváltozások, asztmás rohamok kialakulása között</a:t>
            </a:r>
          </a:p>
          <a:p>
            <a:pPr marL="0" indent="0">
              <a:buNone/>
            </a:pPr>
            <a:r>
              <a:rPr lang="hu-HU" b="1" u="sng" dirty="0">
                <a:solidFill>
                  <a:srgbClr val="FF0000"/>
                </a:solidFill>
              </a:rPr>
              <a:t>Melegfront:</a:t>
            </a:r>
            <a:r>
              <a:rPr lang="hu-HU" dirty="0"/>
              <a:t> szimpatikus IR kerül izgalomba </a:t>
            </a:r>
            <a:r>
              <a:rPr lang="hu-HU" dirty="0">
                <a:sym typeface="Wingdings" panose="05000000000000000000" pitchFamily="2" charset="2"/>
              </a:rPr>
              <a:t>fokozódik az anyagcsere, emelkedik a vérnyomás, szaporább a szívműködés, emelkedik a vércukor szintje </a:t>
            </a:r>
            <a:r>
              <a:rPr lang="hu-HU" dirty="0" err="1">
                <a:sym typeface="Wingdings" panose="05000000000000000000" pitchFamily="2" charset="2"/>
              </a:rPr>
              <a:t>is,álmatlanság</a:t>
            </a:r>
            <a:r>
              <a:rPr lang="hu-HU" dirty="0">
                <a:sym typeface="Wingdings" panose="05000000000000000000" pitchFamily="2" charset="2"/>
              </a:rPr>
              <a:t>, nyugtalanság, pszichés ingerlékenységről, depressziós tünetek megjelenése, csökken a figyelemkoncentráció, a reflexidő hosszabbodhat, ezért a közlekedési balesetek gyakorisága is növekszik</a:t>
            </a:r>
          </a:p>
          <a:p>
            <a:pPr marL="0" indent="0">
              <a:buNone/>
            </a:pPr>
            <a:r>
              <a:rPr lang="hu-HU" b="1" u="sng" dirty="0">
                <a:solidFill>
                  <a:srgbClr val="00B0F0"/>
                </a:solidFill>
                <a:sym typeface="Wingdings" panose="05000000000000000000" pitchFamily="2" charset="2"/>
              </a:rPr>
              <a:t>Hidegfront: </a:t>
            </a:r>
            <a:r>
              <a:rPr lang="hu-HU" dirty="0">
                <a:sym typeface="Wingdings" panose="05000000000000000000" pitchFamily="2" charset="2"/>
              </a:rPr>
              <a:t>paraszimpatikus IR </a:t>
            </a:r>
            <a:r>
              <a:rPr lang="hu-HU" dirty="0" err="1">
                <a:sym typeface="Wingdings" panose="05000000000000000000" pitchFamily="2" charset="2"/>
              </a:rPr>
              <a:t>fokozódikvérnyomás</a:t>
            </a:r>
            <a:r>
              <a:rPr lang="hu-HU" dirty="0">
                <a:sym typeface="Wingdings" panose="05000000000000000000" pitchFamily="2" charset="2"/>
              </a:rPr>
              <a:t> csökken, a szívműködés </a:t>
            </a:r>
            <a:r>
              <a:rPr lang="hu-HU" dirty="0" err="1">
                <a:sym typeface="Wingdings" panose="05000000000000000000" pitchFamily="2" charset="2"/>
              </a:rPr>
              <a:t>gyengébb,erősödnek</a:t>
            </a:r>
            <a:r>
              <a:rPr lang="hu-HU" dirty="0">
                <a:sym typeface="Wingdings" panose="05000000000000000000" pitchFamily="2" charset="2"/>
              </a:rPr>
              <a:t> a reumás és migrén jellegű </a:t>
            </a:r>
            <a:r>
              <a:rPr lang="hu-HU" dirty="0" err="1">
                <a:sym typeface="Wingdings" panose="05000000000000000000" pitchFamily="2" charset="2"/>
              </a:rPr>
              <a:t>fájdalmak,csökken</a:t>
            </a:r>
            <a:r>
              <a:rPr lang="hu-HU" dirty="0">
                <a:sym typeface="Wingdings" panose="05000000000000000000" pitchFamily="2" charset="2"/>
              </a:rPr>
              <a:t> a vércukorérték, kábaság, a reflexidők megnyúlnak, az alvás mélyebbé </a:t>
            </a:r>
            <a:r>
              <a:rPr lang="hu-HU" dirty="0" err="1">
                <a:sym typeface="Wingdings" panose="05000000000000000000" pitchFamily="2" charset="2"/>
              </a:rPr>
              <a:t>válik,a</a:t>
            </a:r>
            <a:r>
              <a:rPr lang="hu-HU" dirty="0">
                <a:sym typeface="Wingdings" panose="05000000000000000000" pitchFamily="2" charset="2"/>
              </a:rPr>
              <a:t> munka üteme lassabb, a teljesítmény csökken, növekszik a görcskészség, fokozódik a trombó­ziskészség, halmozódhatnak az asztmás rohamok</a:t>
            </a:r>
            <a:endParaRPr lang="hu-HU" b="1" u="sng" dirty="0">
              <a:solidFill>
                <a:srgbClr val="00B0F0"/>
              </a:solidFill>
            </a:endParaRPr>
          </a:p>
        </p:txBody>
      </p:sp>
    </p:spTree>
    <p:extLst>
      <p:ext uri="{BB962C8B-B14F-4D97-AF65-F5344CB8AC3E}">
        <p14:creationId xmlns:p14="http://schemas.microsoft.com/office/powerpoint/2010/main" val="10634359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11040035" cy="1400530"/>
          </a:xfrm>
        </p:spPr>
        <p:txBody>
          <a:bodyPr/>
          <a:lstStyle/>
          <a:p>
            <a:r>
              <a:rPr lang="hu-HU" dirty="0"/>
              <a:t>Kémiai ártalmak, toxikológiai alapok</a:t>
            </a:r>
          </a:p>
        </p:txBody>
      </p:sp>
      <p:sp>
        <p:nvSpPr>
          <p:cNvPr id="3" name="Tartalom helye 2"/>
          <p:cNvSpPr>
            <a:spLocks noGrp="1"/>
          </p:cNvSpPr>
          <p:nvPr>
            <p:ph idx="1"/>
          </p:nvPr>
        </p:nvSpPr>
        <p:spPr>
          <a:xfrm>
            <a:off x="162017" y="1546411"/>
            <a:ext cx="12029983" cy="4316505"/>
          </a:xfrm>
        </p:spPr>
        <p:txBody>
          <a:bodyPr>
            <a:normAutofit/>
          </a:bodyPr>
          <a:lstStyle/>
          <a:p>
            <a:r>
              <a:rPr lang="hu-HU" sz="2400" dirty="0"/>
              <a:t>minden anyag egy bizonyos mennyiségben a szervezetben mérgező hatást fejthet ki</a:t>
            </a:r>
          </a:p>
          <a:p>
            <a:r>
              <a:rPr lang="hu-HU" sz="2400" dirty="0"/>
              <a:t>azokat az anyagokat tekintjük méregnek, amelyek az egészséges szervezetben aránylag kis koncentrációban is károsodást okoznak</a:t>
            </a:r>
          </a:p>
          <a:p>
            <a:r>
              <a:rPr lang="hu-HU" sz="2400" dirty="0"/>
              <a:t>nem szándékos mérgezések gyakran a h á z t a r t á s b a n következnek be (pl. szén-monoxid, mosó­szerek, rovarirtók stb.), </a:t>
            </a:r>
          </a:p>
          <a:p>
            <a:pPr>
              <a:buFont typeface="Wingdings" panose="05000000000000000000" pitchFamily="2" charset="2"/>
              <a:buChar char="Ø"/>
            </a:pPr>
            <a:r>
              <a:rPr lang="hu-HU" sz="2400" dirty="0"/>
              <a:t>balesetek következményei (robbanáskor, közúti baleseteknél)</a:t>
            </a:r>
          </a:p>
          <a:p>
            <a:pPr>
              <a:buFont typeface="Wingdings" panose="05000000000000000000" pitchFamily="2" charset="2"/>
              <a:buChar char="Ø"/>
            </a:pPr>
            <a:r>
              <a:rPr lang="hu-HU" sz="2400" dirty="0"/>
              <a:t>ételmérgezések (romlott ételek, mérgező adalékanyagok), </a:t>
            </a:r>
          </a:p>
          <a:p>
            <a:pPr>
              <a:buFont typeface="Wingdings" panose="05000000000000000000" pitchFamily="2" charset="2"/>
              <a:buChar char="Ø"/>
            </a:pPr>
            <a:r>
              <a:rPr lang="hu-HU" sz="2400" dirty="0"/>
              <a:t>gyógyszerek és élvezeti szerek</a:t>
            </a:r>
          </a:p>
        </p:txBody>
      </p:sp>
      <p:pic>
        <p:nvPicPr>
          <p:cNvPr id="4" name="Kép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4429" y="4780429"/>
            <a:ext cx="2077571" cy="2077571"/>
          </a:xfrm>
          <a:prstGeom prst="rect">
            <a:avLst/>
          </a:prstGeom>
        </p:spPr>
      </p:pic>
    </p:spTree>
    <p:extLst>
      <p:ext uri="{BB962C8B-B14F-4D97-AF65-F5344CB8AC3E}">
        <p14:creationId xmlns:p14="http://schemas.microsoft.com/office/powerpoint/2010/main" val="2061692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11631706" cy="1400530"/>
          </a:xfrm>
        </p:spPr>
        <p:txBody>
          <a:bodyPr/>
          <a:lstStyle/>
          <a:p>
            <a:r>
              <a:rPr lang="hu-HU" dirty="0"/>
              <a:t>Kémiai ártalmak, toxikológiai alapok</a:t>
            </a:r>
          </a:p>
        </p:txBody>
      </p:sp>
      <p:sp>
        <p:nvSpPr>
          <p:cNvPr id="3" name="Tartalom helye 2"/>
          <p:cNvSpPr>
            <a:spLocks noGrp="1"/>
          </p:cNvSpPr>
          <p:nvPr>
            <p:ph idx="1"/>
          </p:nvPr>
        </p:nvSpPr>
        <p:spPr>
          <a:xfrm>
            <a:off x="188912" y="700265"/>
            <a:ext cx="11819312" cy="6063606"/>
          </a:xfrm>
        </p:spPr>
        <p:txBody>
          <a:bodyPr/>
          <a:lstStyle/>
          <a:p>
            <a:pPr marL="0" indent="0">
              <a:buNone/>
            </a:pPr>
            <a:r>
              <a:rPr lang="hu-HU" dirty="0"/>
              <a:t>Mérgezés lefolyása függ:</a:t>
            </a:r>
          </a:p>
          <a:p>
            <a:r>
              <a:rPr lang="hu-HU" dirty="0"/>
              <a:t>mérgező szer koncentrációjától,</a:t>
            </a:r>
          </a:p>
          <a:p>
            <a:r>
              <a:rPr lang="hu-HU" dirty="0"/>
              <a:t>mennyiségétől, </a:t>
            </a:r>
          </a:p>
          <a:p>
            <a:r>
              <a:rPr lang="hu-HU" dirty="0"/>
              <a:t>kémiai tulajdonsá­gaitól, </a:t>
            </a:r>
          </a:p>
          <a:p>
            <a:r>
              <a:rPr lang="hu-HU" dirty="0"/>
              <a:t>a szervezetbe való bejutásának helyétől, </a:t>
            </a:r>
          </a:p>
          <a:p>
            <a:r>
              <a:rPr lang="hu-HU" dirty="0"/>
              <a:t>felszívódásának, átalakításának és kiürítésének sebességétől, </a:t>
            </a:r>
          </a:p>
          <a:p>
            <a:r>
              <a:rPr lang="hu-HU" dirty="0"/>
              <a:t>a mérgezett szervezet érzékenységétől</a:t>
            </a:r>
          </a:p>
          <a:p>
            <a:r>
              <a:rPr lang="hu-HU" dirty="0"/>
              <a:t>akkor a leggyorsabb, ha a mérgező vegyü­let közvetlenül a keringésbe kerül, de igen gyors a felszívódás a légutakon át is</a:t>
            </a:r>
          </a:p>
          <a:p>
            <a:r>
              <a:rPr lang="hu-HU" dirty="0"/>
              <a:t>Helyi és általános tünetek </a:t>
            </a:r>
          </a:p>
          <a:p>
            <a:r>
              <a:rPr lang="hu-HU" dirty="0"/>
              <a:t>Felismerés nehézsége, ha a beteg eszméletlen </a:t>
            </a:r>
            <a:r>
              <a:rPr lang="hu-HU" dirty="0">
                <a:sym typeface="Wingdings" panose="05000000000000000000" pitchFamily="2" charset="2"/>
              </a:rPr>
              <a:t></a:t>
            </a:r>
            <a:r>
              <a:rPr lang="hu-HU" b="1" dirty="0">
                <a:sym typeface="Wingdings" panose="05000000000000000000" pitchFamily="2" charset="2"/>
              </a:rPr>
              <a:t>gyanújelek</a:t>
            </a:r>
            <a:r>
              <a:rPr lang="hu-HU" dirty="0">
                <a:sym typeface="Wingdings" panose="05000000000000000000" pitchFamily="2" charset="2"/>
              </a:rPr>
              <a:t>: hirtelen kialakuló hányás, hasmenés, eszméletzavar, görcs, elkékülés, ha a tünetek étel vagy ital fogyasztása után jelennek </a:t>
            </a:r>
            <a:r>
              <a:rPr lang="hu-HU" dirty="0" err="1">
                <a:sym typeface="Wingdings" panose="05000000000000000000" pitchFamily="2" charset="2"/>
              </a:rPr>
              <a:t>meg,vagy</a:t>
            </a:r>
            <a:r>
              <a:rPr lang="hu-HU" dirty="0">
                <a:sym typeface="Wingdings" panose="05000000000000000000" pitchFamily="2" charset="2"/>
              </a:rPr>
              <a:t> olyan munkahelyen jönnek létre, ahol mérgező anyagokkal dolgoznak</a:t>
            </a:r>
            <a:endParaRPr lang="hu-HU" dirty="0"/>
          </a:p>
        </p:txBody>
      </p:sp>
    </p:spTree>
    <p:extLst>
      <p:ext uri="{BB962C8B-B14F-4D97-AF65-F5344CB8AC3E}">
        <p14:creationId xmlns:p14="http://schemas.microsoft.com/office/powerpoint/2010/main" val="1069936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Fogalomtár</a:t>
            </a:r>
          </a:p>
        </p:txBody>
      </p:sp>
      <p:sp>
        <p:nvSpPr>
          <p:cNvPr id="3" name="Tartalom helye 2"/>
          <p:cNvSpPr>
            <a:spLocks noGrp="1"/>
          </p:cNvSpPr>
          <p:nvPr>
            <p:ph idx="1"/>
          </p:nvPr>
        </p:nvSpPr>
        <p:spPr>
          <a:xfrm>
            <a:off x="158560" y="587189"/>
            <a:ext cx="5973299" cy="4195481"/>
          </a:xfrm>
        </p:spPr>
        <p:txBody>
          <a:bodyPr>
            <a:noAutofit/>
          </a:bodyPr>
          <a:lstStyle/>
          <a:p>
            <a:pPr marL="0" indent="0">
              <a:buNone/>
            </a:pPr>
            <a:r>
              <a:rPr lang="hu-HU" sz="1600" dirty="0"/>
              <a:t>• abrázió: horzsolás, lekaparás, lekopás;</a:t>
            </a:r>
          </a:p>
          <a:p>
            <a:pPr marL="0" indent="0">
              <a:buNone/>
            </a:pPr>
            <a:r>
              <a:rPr lang="hu-HU" sz="1600" dirty="0"/>
              <a:t>• </a:t>
            </a:r>
            <a:r>
              <a:rPr lang="hu-HU" sz="1600" dirty="0" err="1"/>
              <a:t>akcesszorikus</a:t>
            </a:r>
            <a:r>
              <a:rPr lang="hu-HU" sz="1600" dirty="0"/>
              <a:t> elemek: a baktériumok járulékos alkotórészei;</a:t>
            </a:r>
          </a:p>
          <a:p>
            <a:pPr marL="0" indent="0">
              <a:buNone/>
            </a:pPr>
            <a:r>
              <a:rPr lang="hu-HU" sz="1600" dirty="0"/>
              <a:t>• </a:t>
            </a:r>
            <a:r>
              <a:rPr lang="hu-HU" sz="1600" dirty="0" err="1"/>
              <a:t>arthropodák</a:t>
            </a:r>
            <a:r>
              <a:rPr lang="hu-HU" sz="1600" dirty="0"/>
              <a:t>: ízeltlábúak;</a:t>
            </a:r>
          </a:p>
          <a:p>
            <a:pPr marL="0" indent="0">
              <a:buNone/>
            </a:pPr>
            <a:r>
              <a:rPr lang="hu-HU" sz="1600" dirty="0"/>
              <a:t>• </a:t>
            </a:r>
            <a:r>
              <a:rPr lang="hu-HU" sz="1600" dirty="0" err="1"/>
              <a:t>attenuálás</a:t>
            </a:r>
            <a:r>
              <a:rPr lang="hu-HU" sz="1600" dirty="0"/>
              <a:t>: a kórokozó megbetegítőképességének csökkentése;</a:t>
            </a:r>
          </a:p>
          <a:p>
            <a:pPr marL="0" indent="0">
              <a:buNone/>
            </a:pPr>
            <a:r>
              <a:rPr lang="hu-HU" sz="1600" dirty="0"/>
              <a:t>• bacilus: pálcika alakú baktérium;</a:t>
            </a:r>
          </a:p>
          <a:p>
            <a:pPr marL="0" indent="0">
              <a:buNone/>
            </a:pPr>
            <a:r>
              <a:rPr lang="hu-HU" sz="1600" dirty="0"/>
              <a:t>• baktericid hatás: baktériumölő hatás;</a:t>
            </a:r>
          </a:p>
          <a:p>
            <a:pPr marL="0" indent="0">
              <a:buNone/>
            </a:pPr>
            <a:r>
              <a:rPr lang="hu-HU" sz="1600" dirty="0"/>
              <a:t>• </a:t>
            </a:r>
            <a:r>
              <a:rPr lang="hu-HU" sz="1600" dirty="0" err="1"/>
              <a:t>bakteriosztatikus</a:t>
            </a:r>
            <a:r>
              <a:rPr lang="hu-HU" sz="1600" dirty="0"/>
              <a:t> hatás: a baktériumok szaporodását gátló hatás;</a:t>
            </a:r>
          </a:p>
          <a:p>
            <a:pPr marL="0" indent="0">
              <a:buNone/>
            </a:pPr>
            <a:r>
              <a:rPr lang="hu-HU" sz="1600" dirty="0"/>
              <a:t>• bulla: hólyag;</a:t>
            </a:r>
          </a:p>
          <a:p>
            <a:pPr marL="0" indent="0">
              <a:buNone/>
            </a:pPr>
            <a:r>
              <a:rPr lang="hu-HU" sz="1600" dirty="0"/>
              <a:t>• </a:t>
            </a:r>
            <a:r>
              <a:rPr lang="hu-HU" sz="1600" dirty="0" err="1"/>
              <a:t>cataracta</a:t>
            </a:r>
            <a:r>
              <a:rPr lang="hu-HU" sz="1600" dirty="0"/>
              <a:t>: szürkehályog;</a:t>
            </a:r>
          </a:p>
          <a:p>
            <a:pPr marL="0" indent="0">
              <a:buNone/>
            </a:pPr>
            <a:r>
              <a:rPr lang="hu-HU" sz="1600" dirty="0"/>
              <a:t>• </a:t>
            </a:r>
            <a:r>
              <a:rPr lang="hu-HU" sz="1600" dirty="0" err="1"/>
              <a:t>clavus</a:t>
            </a:r>
            <a:r>
              <a:rPr lang="hu-HU" sz="1600" dirty="0"/>
              <a:t>: tyúkszem;</a:t>
            </a:r>
          </a:p>
          <a:p>
            <a:pPr marL="0" indent="0">
              <a:buNone/>
            </a:pPr>
            <a:r>
              <a:rPr lang="hu-HU" sz="1600" dirty="0"/>
              <a:t>• </a:t>
            </a:r>
            <a:r>
              <a:rPr lang="hu-HU" sz="1600" dirty="0" err="1"/>
              <a:t>Coccus</a:t>
            </a:r>
            <a:r>
              <a:rPr lang="hu-HU" sz="1600" dirty="0"/>
              <a:t>: gömb alakú baktérium;</a:t>
            </a:r>
          </a:p>
          <a:p>
            <a:pPr marL="0" indent="0">
              <a:buNone/>
            </a:pPr>
            <a:r>
              <a:rPr lang="hu-HU" sz="1600" dirty="0"/>
              <a:t>• </a:t>
            </a:r>
            <a:r>
              <a:rPr lang="hu-HU" sz="1600" dirty="0" err="1"/>
              <a:t>combustio</a:t>
            </a:r>
            <a:r>
              <a:rPr lang="hu-HU" sz="1600" dirty="0"/>
              <a:t>: égés;</a:t>
            </a:r>
          </a:p>
          <a:p>
            <a:pPr marL="0" indent="0">
              <a:buNone/>
            </a:pPr>
            <a:r>
              <a:rPr lang="hu-HU" sz="1600" dirty="0"/>
              <a:t>• </a:t>
            </a:r>
            <a:r>
              <a:rPr lang="hu-HU" sz="1600" dirty="0" err="1"/>
              <a:t>compressio</a:t>
            </a:r>
            <a:r>
              <a:rPr lang="hu-HU" sz="1600" dirty="0"/>
              <a:t>: összenyomás;</a:t>
            </a:r>
          </a:p>
          <a:p>
            <a:pPr marL="0" indent="0">
              <a:buNone/>
            </a:pPr>
            <a:r>
              <a:rPr lang="hu-HU" sz="1600" dirty="0"/>
              <a:t>• </a:t>
            </a:r>
            <a:r>
              <a:rPr lang="hu-HU" sz="1600" dirty="0" err="1"/>
              <a:t>congelatio</a:t>
            </a:r>
            <a:r>
              <a:rPr lang="hu-HU" sz="1600" dirty="0"/>
              <a:t>: fagyás;</a:t>
            </a:r>
          </a:p>
          <a:p>
            <a:pPr marL="0" indent="0">
              <a:buNone/>
            </a:pPr>
            <a:r>
              <a:rPr lang="hu-HU" sz="1600" dirty="0"/>
              <a:t>• </a:t>
            </a:r>
            <a:r>
              <a:rPr lang="hu-HU" sz="1600" dirty="0" err="1"/>
              <a:t>conidiumok</a:t>
            </a:r>
            <a:r>
              <a:rPr lang="hu-HU" sz="1600" dirty="0"/>
              <a:t>: gombaspórák;</a:t>
            </a:r>
          </a:p>
        </p:txBody>
      </p:sp>
      <p:sp>
        <p:nvSpPr>
          <p:cNvPr id="5" name="Szövegdoboz 4"/>
          <p:cNvSpPr txBox="1"/>
          <p:nvPr/>
        </p:nvSpPr>
        <p:spPr>
          <a:xfrm>
            <a:off x="6131859" y="999565"/>
            <a:ext cx="5741894" cy="5706035"/>
          </a:xfrm>
          <a:prstGeom prst="rect">
            <a:avLst/>
          </a:prstGeom>
          <a:noFill/>
        </p:spPr>
        <p:txBody>
          <a:bodyPr wrap="square" rtlCol="0">
            <a:spAutoFit/>
          </a:bodyPr>
          <a:lstStyle/>
          <a:p>
            <a:r>
              <a:rPr lang="hu-HU" dirty="0"/>
              <a:t>• </a:t>
            </a:r>
            <a:r>
              <a:rPr lang="hu-HU" dirty="0" err="1"/>
              <a:t>conjunctivitis</a:t>
            </a:r>
            <a:r>
              <a:rPr lang="hu-HU" dirty="0"/>
              <a:t>: kötőhártya-gyulladás;</a:t>
            </a:r>
          </a:p>
          <a:p>
            <a:r>
              <a:rPr lang="hu-HU" dirty="0"/>
              <a:t>• </a:t>
            </a:r>
            <a:r>
              <a:rPr lang="hu-HU" dirty="0" err="1"/>
              <a:t>corticovisceralis</a:t>
            </a:r>
            <a:r>
              <a:rPr lang="hu-HU" dirty="0"/>
              <a:t> kapcsolat: az agykéreg és a zsigeri szervek közötti kapcsolat;</a:t>
            </a:r>
          </a:p>
          <a:p>
            <a:r>
              <a:rPr lang="hu-HU" dirty="0"/>
              <a:t>• </a:t>
            </a:r>
            <a:r>
              <a:rPr lang="hu-HU" dirty="0" err="1"/>
              <a:t>dermatomycosis</a:t>
            </a:r>
            <a:r>
              <a:rPr lang="hu-HU" dirty="0"/>
              <a:t>: bőrgombásodások;</a:t>
            </a:r>
          </a:p>
          <a:p>
            <a:r>
              <a:rPr lang="hu-HU" dirty="0"/>
              <a:t>• </a:t>
            </a:r>
            <a:r>
              <a:rPr lang="hu-HU" dirty="0" err="1"/>
              <a:t>distorsio</a:t>
            </a:r>
            <a:r>
              <a:rPr lang="hu-HU" dirty="0"/>
              <a:t>: rándulás;</a:t>
            </a:r>
          </a:p>
          <a:p>
            <a:r>
              <a:rPr lang="hu-HU" dirty="0"/>
              <a:t>• </a:t>
            </a:r>
            <a:r>
              <a:rPr lang="hu-HU" dirty="0" err="1"/>
              <a:t>endotoxin</a:t>
            </a:r>
            <a:r>
              <a:rPr lang="hu-HU" dirty="0"/>
              <a:t>: a csak a baktériumok szétesésekor szabaddá váló méreganyag;</a:t>
            </a:r>
          </a:p>
          <a:p>
            <a:r>
              <a:rPr lang="hu-HU" dirty="0"/>
              <a:t>• </a:t>
            </a:r>
            <a:r>
              <a:rPr lang="hu-HU" dirty="0" err="1"/>
              <a:t>erythema</a:t>
            </a:r>
            <a:r>
              <a:rPr lang="hu-HU" dirty="0"/>
              <a:t>: bőrpír;</a:t>
            </a:r>
          </a:p>
          <a:p>
            <a:r>
              <a:rPr lang="hu-HU" dirty="0"/>
              <a:t>• esszenciális elemek: a baktériumok számára nélkülözhetetlen alkotórészek;</a:t>
            </a:r>
          </a:p>
          <a:p>
            <a:r>
              <a:rPr lang="hu-HU" dirty="0"/>
              <a:t>• </a:t>
            </a:r>
            <a:r>
              <a:rPr lang="hu-HU" dirty="0" err="1"/>
              <a:t>excoriatio</a:t>
            </a:r>
            <a:r>
              <a:rPr lang="hu-HU" dirty="0"/>
              <a:t>: bőrhorzsolás;</a:t>
            </a:r>
          </a:p>
          <a:p>
            <a:r>
              <a:rPr lang="hu-HU" dirty="0"/>
              <a:t>• </a:t>
            </a:r>
            <a:r>
              <a:rPr lang="hu-HU" dirty="0" err="1"/>
              <a:t>exotoxin</a:t>
            </a:r>
            <a:r>
              <a:rPr lang="hu-HU" dirty="0"/>
              <a:t>: a baktérium által kiválasztott méreganyag;</a:t>
            </a:r>
          </a:p>
          <a:p>
            <a:r>
              <a:rPr lang="hu-HU" dirty="0"/>
              <a:t>• </a:t>
            </a:r>
            <a:r>
              <a:rPr lang="hu-HU" dirty="0" err="1"/>
              <a:t>fotokeratitis</a:t>
            </a:r>
            <a:r>
              <a:rPr lang="hu-HU" dirty="0"/>
              <a:t>: fényhatás okozta szaruhártya-gyulladás;</a:t>
            </a:r>
          </a:p>
          <a:p>
            <a:r>
              <a:rPr lang="hu-HU" dirty="0"/>
              <a:t>• </a:t>
            </a:r>
            <a:r>
              <a:rPr lang="hu-HU" dirty="0" err="1"/>
              <a:t>fotosensibilisatio</a:t>
            </a:r>
            <a:r>
              <a:rPr lang="hu-HU" dirty="0"/>
              <a:t>: a bőr napfényérzékenységének fokozódása;</a:t>
            </a:r>
          </a:p>
          <a:p>
            <a:r>
              <a:rPr lang="hu-HU" dirty="0"/>
              <a:t>• </a:t>
            </a:r>
            <a:r>
              <a:rPr lang="hu-HU" dirty="0" err="1"/>
              <a:t>fractura</a:t>
            </a:r>
            <a:r>
              <a:rPr lang="hu-HU" dirty="0"/>
              <a:t>: törés;</a:t>
            </a:r>
          </a:p>
          <a:p>
            <a:r>
              <a:rPr lang="hu-HU" dirty="0"/>
              <a:t>*</a:t>
            </a:r>
            <a:r>
              <a:rPr lang="hu-HU" dirty="0" err="1"/>
              <a:t>frictio</a:t>
            </a:r>
            <a:r>
              <a:rPr lang="hu-HU" dirty="0"/>
              <a:t>: dörzsölés;</a:t>
            </a:r>
          </a:p>
          <a:p>
            <a:r>
              <a:rPr lang="hu-HU" dirty="0"/>
              <a:t>• </a:t>
            </a:r>
            <a:r>
              <a:rPr lang="hu-HU" dirty="0" err="1"/>
              <a:t>haematoma</a:t>
            </a:r>
            <a:r>
              <a:rPr lang="hu-HU" dirty="0"/>
              <a:t>: vérömleny;</a:t>
            </a:r>
          </a:p>
        </p:txBody>
      </p:sp>
    </p:spTree>
    <p:extLst>
      <p:ext uri="{BB962C8B-B14F-4D97-AF65-F5344CB8AC3E}">
        <p14:creationId xmlns:p14="http://schemas.microsoft.com/office/powerpoint/2010/main" val="19857053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10381129" cy="1089212"/>
          </a:xfrm>
        </p:spPr>
        <p:txBody>
          <a:bodyPr/>
          <a:lstStyle/>
          <a:p>
            <a:r>
              <a:rPr lang="hu-HU" dirty="0"/>
              <a:t>Mérgezés </a:t>
            </a:r>
          </a:p>
        </p:txBody>
      </p:sp>
      <p:sp>
        <p:nvSpPr>
          <p:cNvPr id="3" name="Tartalom helye 2"/>
          <p:cNvSpPr>
            <a:spLocks noGrp="1"/>
          </p:cNvSpPr>
          <p:nvPr>
            <p:ph idx="1"/>
          </p:nvPr>
        </p:nvSpPr>
        <p:spPr>
          <a:xfrm>
            <a:off x="108230" y="856130"/>
            <a:ext cx="8946541" cy="4195481"/>
          </a:xfrm>
        </p:spPr>
        <p:txBody>
          <a:bodyPr/>
          <a:lstStyle/>
          <a:p>
            <a:pPr marL="0" indent="0">
              <a:buNone/>
            </a:pPr>
            <a:r>
              <a:rPr lang="hu-HU" dirty="0"/>
              <a:t>A mérgezések kezelésének három eleme van:</a:t>
            </a:r>
          </a:p>
          <a:p>
            <a:pPr>
              <a:buFont typeface="Wingdings" panose="05000000000000000000" pitchFamily="2" charset="2"/>
              <a:buChar char="Ø"/>
            </a:pPr>
            <a:r>
              <a:rPr lang="hu-HU" dirty="0"/>
              <a:t>A még fel nem szívódott méreg felszívódásának megakadályozása és eltávolítása a szervezetből.</a:t>
            </a:r>
          </a:p>
          <a:p>
            <a:pPr>
              <a:buFont typeface="Wingdings" panose="05000000000000000000" pitchFamily="2" charset="2"/>
              <a:buChar char="Ø"/>
            </a:pPr>
            <a:r>
              <a:rPr lang="hu-HU" dirty="0"/>
              <a:t>A már felszívódott méreg hatástalanítása.</a:t>
            </a:r>
          </a:p>
          <a:p>
            <a:pPr>
              <a:buFont typeface="Wingdings" panose="05000000000000000000" pitchFamily="2" charset="2"/>
              <a:buChar char="Ø"/>
            </a:pPr>
            <a:r>
              <a:rPr lang="hu-HU" dirty="0"/>
              <a:t>A mérgezés hatására kialakult működészavarok kezelése.</a:t>
            </a:r>
          </a:p>
        </p:txBody>
      </p:sp>
      <p:pic>
        <p:nvPicPr>
          <p:cNvPr id="4" name="Kép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5984" y="2498629"/>
            <a:ext cx="3467584" cy="4039164"/>
          </a:xfrm>
          <a:prstGeom prst="rect">
            <a:avLst/>
          </a:prstGeom>
        </p:spPr>
      </p:pic>
      <p:sp>
        <p:nvSpPr>
          <p:cNvPr id="5" name="Szövegdoboz 4"/>
          <p:cNvSpPr txBox="1"/>
          <p:nvPr/>
        </p:nvSpPr>
        <p:spPr>
          <a:xfrm>
            <a:off x="8280202" y="6519446"/>
            <a:ext cx="3361765" cy="338554"/>
          </a:xfrm>
          <a:prstGeom prst="rect">
            <a:avLst/>
          </a:prstGeom>
          <a:noFill/>
        </p:spPr>
        <p:txBody>
          <a:bodyPr wrap="square" rtlCol="0">
            <a:spAutoFit/>
          </a:bodyPr>
          <a:lstStyle/>
          <a:p>
            <a:r>
              <a:rPr lang="hu-HU" sz="800" dirty="0">
                <a:solidFill>
                  <a:schemeClr val="tx2">
                    <a:lumMod val="90000"/>
                  </a:schemeClr>
                </a:solidFill>
              </a:rPr>
              <a:t>https://hu.depositphotos.com/vector-images/toxikol%C3%B3gia.html?qview=123644720</a:t>
            </a:r>
          </a:p>
        </p:txBody>
      </p:sp>
    </p:spTree>
    <p:extLst>
      <p:ext uri="{BB962C8B-B14F-4D97-AF65-F5344CB8AC3E}">
        <p14:creationId xmlns:p14="http://schemas.microsoft.com/office/powerpoint/2010/main" val="16380147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Összefoglaló- </a:t>
            </a:r>
            <a:r>
              <a:rPr lang="hu-HU" dirty="0" err="1"/>
              <a:t>Etiológia</a:t>
            </a:r>
            <a:r>
              <a:rPr lang="hu-HU" dirty="0"/>
              <a:t>, kóroktan </a:t>
            </a:r>
          </a:p>
        </p:txBody>
      </p:sp>
      <p:sp>
        <p:nvSpPr>
          <p:cNvPr id="3" name="Tartalom helye 2"/>
          <p:cNvSpPr>
            <a:spLocks noGrp="1"/>
          </p:cNvSpPr>
          <p:nvPr>
            <p:ph idx="1"/>
          </p:nvPr>
        </p:nvSpPr>
        <p:spPr>
          <a:xfrm>
            <a:off x="229090" y="842683"/>
            <a:ext cx="11962910" cy="5894293"/>
          </a:xfrm>
        </p:spPr>
        <p:txBody>
          <a:bodyPr>
            <a:normAutofit/>
          </a:bodyPr>
          <a:lstStyle/>
          <a:p>
            <a:r>
              <a:rPr lang="hu-HU" dirty="0"/>
              <a:t>Az élettelen kórokok lehetnek mechanikus jellegűek. Az általuk létrehozott elváltozás lehet összenyomás, rázkódás, zúzódás, horzsolás, törés, ficam, rándulás, repedés, sebzés és mozgási betegség.</a:t>
            </a:r>
          </a:p>
          <a:p>
            <a:r>
              <a:rPr lang="hu-HU" dirty="0"/>
              <a:t>Az elektromos áram bizonyos paraméterek esetén a szervezetben helyileg égést, általános tünetként légzési, ill. keringési zavarokat, görcsöket, súlyos esetben halált okozhat.</a:t>
            </a:r>
          </a:p>
          <a:p>
            <a:r>
              <a:rPr lang="hu-HU" dirty="0"/>
              <a:t>A sugárzások lehetnek elektromágneses és korpuszkuláris jellegűek. A sugárzások közül jelentős hatással van a szervezetre a napfényben megtalálható infravörös, a látható fény tartományába eső és az ultraibolya sugárzás. A röntgensugárzásra és egyéb ionizáló sugárzásokra a szervezet sejtjei kü­lönböző mértékben érzékenyek, erős sugárhatás esetén akut, ill. krónikus sugárbetegség jön létre. A sejtekre kifejten károsító hatás miatt azonban hasznosak lehetnek a daganatos sejtek elpusztításában.</a:t>
            </a:r>
          </a:p>
          <a:p>
            <a:r>
              <a:rPr lang="hu-HU" dirty="0"/>
              <a:t>A környezeti hőmérséklet változásai a szervezet különböző védekező, kompenzáló tényezőkkel reagál. A túlzott meleghatásra a szervezet túlmelegedése, hőpangás. hőguta jöhet létre, a túlzott hideghatás pedig a szervezet kihűlését okozhatja. A lokálisan ható meleg, ill. hideg a szövetek égését, ill. fagyását okozza. Mindkét ártalomnak több fokozatát különíthetjük el.</a:t>
            </a:r>
          </a:p>
        </p:txBody>
      </p:sp>
    </p:spTree>
    <p:extLst>
      <p:ext uri="{BB962C8B-B14F-4D97-AF65-F5344CB8AC3E}">
        <p14:creationId xmlns:p14="http://schemas.microsoft.com/office/powerpoint/2010/main" val="4493396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Összefoglaló- </a:t>
            </a:r>
            <a:r>
              <a:rPr lang="hu-HU" dirty="0" err="1"/>
              <a:t>Etiológia</a:t>
            </a:r>
            <a:r>
              <a:rPr lang="hu-HU" dirty="0"/>
              <a:t>, kóroktan </a:t>
            </a:r>
          </a:p>
        </p:txBody>
      </p:sp>
      <p:sp>
        <p:nvSpPr>
          <p:cNvPr id="3" name="Tartalom helye 2"/>
          <p:cNvSpPr>
            <a:spLocks noGrp="1"/>
          </p:cNvSpPr>
          <p:nvPr>
            <p:ph idx="1"/>
          </p:nvPr>
        </p:nvSpPr>
        <p:spPr>
          <a:xfrm>
            <a:off x="147918" y="779930"/>
            <a:ext cx="12044082" cy="6078070"/>
          </a:xfrm>
        </p:spPr>
        <p:txBody>
          <a:bodyPr>
            <a:normAutofit/>
          </a:bodyPr>
          <a:lstStyle/>
          <a:p>
            <a:r>
              <a:rPr lang="hu-HU" dirty="0"/>
              <a:t>A légnyomásváltozások közül a </a:t>
            </a:r>
            <a:r>
              <a:rPr lang="hu-HU" dirty="0" err="1"/>
              <a:t>hypoxia</a:t>
            </a:r>
            <a:r>
              <a:rPr lang="hu-HU" dirty="0"/>
              <a:t> hatása jelentős. A csökkent oxigénkínálattal járó </a:t>
            </a:r>
            <a:r>
              <a:rPr lang="hu-HU" dirty="0" err="1"/>
              <a:t>hypoxiás</a:t>
            </a:r>
            <a:r>
              <a:rPr lang="hu-HU" dirty="0"/>
              <a:t> állapotokban a tüneteket a szervezet kompenzációs mechanizmusai adják. Ezek elsősorban a hegyi betegségben jellegzetesek, de ezek a tünetek </a:t>
            </a:r>
            <a:r>
              <a:rPr lang="hu-HU" dirty="0" err="1"/>
              <a:t>megfigyelhetőek</a:t>
            </a:r>
            <a:r>
              <a:rPr lang="hu-HU" dirty="0"/>
              <a:t> mindenféle eredetű oxigénhiány esetén is.</a:t>
            </a:r>
          </a:p>
          <a:p>
            <a:r>
              <a:rPr lang="hu-HU" dirty="0"/>
              <a:t>Az időjárási tényezőknek a szervezetre kifejtett hatásaival az orvosmeteorológia foglalkozik. A kü­lönböző időjárási frontok nem csak mindennapi működéseinket befolyásolhatják, de kiválthatják, ronthatják, ill. javíthatják is egyes betegségek tüneteit.</a:t>
            </a:r>
          </a:p>
          <a:p>
            <a:r>
              <a:rPr lang="hu-HU" dirty="0"/>
              <a:t>A mérgek szervezetre kifejtett hatásait a méreg </a:t>
            </a:r>
            <a:r>
              <a:rPr lang="hu-HU" dirty="0" err="1"/>
              <a:t>anyagán</a:t>
            </a:r>
            <a:r>
              <a:rPr lang="hu-HU" dirty="0"/>
              <a:t> kívül számos egyéb tényező befolyásolja. A mérgezések leggyakoribb tüneteinek ismerete segít a mérgezéses állapotok felismerésében és a teendők meghatározásában.</a:t>
            </a:r>
          </a:p>
        </p:txBody>
      </p:sp>
    </p:spTree>
    <p:extLst>
      <p:ext uri="{BB962C8B-B14F-4D97-AF65-F5344CB8AC3E}">
        <p14:creationId xmlns:p14="http://schemas.microsoft.com/office/powerpoint/2010/main" val="2132058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normAutofit/>
          </a:bodyPr>
          <a:lstStyle/>
          <a:p>
            <a:pPr marL="0" indent="0">
              <a:buNone/>
            </a:pPr>
            <a:r>
              <a:rPr lang="hu-HU" sz="3600" dirty="0"/>
              <a:t>Köszönöm a megtisztelő figyelmet! </a:t>
            </a:r>
          </a:p>
        </p:txBody>
      </p:sp>
    </p:spTree>
    <p:extLst>
      <p:ext uri="{BB962C8B-B14F-4D97-AF65-F5344CB8AC3E}">
        <p14:creationId xmlns:p14="http://schemas.microsoft.com/office/powerpoint/2010/main" val="2110535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Felhasznált irodalom </a:t>
            </a:r>
          </a:p>
        </p:txBody>
      </p:sp>
      <p:sp>
        <p:nvSpPr>
          <p:cNvPr id="3" name="Tartalom helye 2"/>
          <p:cNvSpPr>
            <a:spLocks noGrp="1"/>
          </p:cNvSpPr>
          <p:nvPr>
            <p:ph idx="1"/>
          </p:nvPr>
        </p:nvSpPr>
        <p:spPr/>
        <p:txBody>
          <a:bodyPr/>
          <a:lstStyle/>
          <a:p>
            <a:r>
              <a:rPr lang="hu-HU" dirty="0"/>
              <a:t>Jurányi R. -Vágvölgyi Á. (2008): Általános kórtan, immunitástan, járványtan </a:t>
            </a:r>
            <a:r>
              <a:rPr lang="hu-HU" dirty="0" err="1"/>
              <a:t>ETI,Budapest</a:t>
            </a:r>
            <a:endParaRPr lang="hu-HU" dirty="0"/>
          </a:p>
          <a:p>
            <a:r>
              <a:rPr lang="hu-HU" dirty="0"/>
              <a:t>Vágvölgyi Ágnes (2016): Általános kórtan Műszaki Könyvkiadó, Budapest</a:t>
            </a:r>
          </a:p>
        </p:txBody>
      </p:sp>
    </p:spTree>
    <p:extLst>
      <p:ext uri="{BB962C8B-B14F-4D97-AF65-F5344CB8AC3E}">
        <p14:creationId xmlns:p14="http://schemas.microsoft.com/office/powerpoint/2010/main" val="35131763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Önellenőrző kérdések </a:t>
            </a:r>
          </a:p>
        </p:txBody>
      </p:sp>
      <p:sp>
        <p:nvSpPr>
          <p:cNvPr id="3" name="Tartalom helye 2"/>
          <p:cNvSpPr>
            <a:spLocks noGrp="1"/>
          </p:cNvSpPr>
          <p:nvPr>
            <p:ph idx="1"/>
          </p:nvPr>
        </p:nvSpPr>
        <p:spPr>
          <a:xfrm>
            <a:off x="215154" y="847166"/>
            <a:ext cx="11161058" cy="5836022"/>
          </a:xfrm>
        </p:spPr>
        <p:txBody>
          <a:bodyPr/>
          <a:lstStyle/>
          <a:p>
            <a:r>
              <a:rPr lang="hu-HU" dirty="0"/>
              <a:t>Hasonlítsa össze a betegség és a kóros állapot fogalmát!</a:t>
            </a:r>
          </a:p>
          <a:p>
            <a:r>
              <a:rPr lang="hu-HU" dirty="0"/>
              <a:t>Sorolja fel a kórokok leggyakoribb bejutási helyeit!</a:t>
            </a:r>
          </a:p>
          <a:p>
            <a:r>
              <a:rPr lang="hu-HU" dirty="0"/>
              <a:t>Jellemezze a betegségeket lefolyásuk időtartama szerint!</a:t>
            </a:r>
          </a:p>
          <a:p>
            <a:r>
              <a:rPr lang="hu-HU" dirty="0"/>
              <a:t>Sorolja fel és jellemezze a betegségek egyes szakaszait!</a:t>
            </a:r>
          </a:p>
          <a:p>
            <a:r>
              <a:rPr lang="hu-HU"/>
              <a:t>Gyűjtse </a:t>
            </a:r>
            <a:r>
              <a:rPr lang="hu-HU" dirty="0"/>
              <a:t>össze a betegségek kimenetelének lehetőségeit!</a:t>
            </a:r>
          </a:p>
        </p:txBody>
      </p:sp>
    </p:spTree>
    <p:extLst>
      <p:ext uri="{BB962C8B-B14F-4D97-AF65-F5344CB8AC3E}">
        <p14:creationId xmlns:p14="http://schemas.microsoft.com/office/powerpoint/2010/main" val="3263023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766482"/>
          </a:xfrm>
        </p:spPr>
        <p:txBody>
          <a:bodyPr/>
          <a:lstStyle/>
          <a:p>
            <a:r>
              <a:rPr lang="hu-HU" dirty="0"/>
              <a:t>Fogalomtár</a:t>
            </a:r>
          </a:p>
        </p:txBody>
      </p:sp>
      <p:sp>
        <p:nvSpPr>
          <p:cNvPr id="3" name="Tartalom helye 2"/>
          <p:cNvSpPr>
            <a:spLocks noGrp="1"/>
          </p:cNvSpPr>
          <p:nvPr>
            <p:ph idx="1"/>
          </p:nvPr>
        </p:nvSpPr>
        <p:spPr>
          <a:xfrm>
            <a:off x="1" y="977153"/>
            <a:ext cx="6575612" cy="4195481"/>
          </a:xfrm>
        </p:spPr>
        <p:txBody>
          <a:bodyPr>
            <a:noAutofit/>
          </a:bodyPr>
          <a:lstStyle/>
          <a:p>
            <a:pPr marL="0" indent="0">
              <a:buNone/>
            </a:pPr>
            <a:r>
              <a:rPr lang="hu-HU" sz="1800" dirty="0"/>
              <a:t>hibernáció: a normális testhőmérséklet mesterséges csökkentése;</a:t>
            </a:r>
          </a:p>
          <a:p>
            <a:pPr marL="0" indent="0">
              <a:buNone/>
            </a:pPr>
            <a:r>
              <a:rPr lang="hu-HU" sz="1800" dirty="0"/>
              <a:t>• </a:t>
            </a:r>
            <a:r>
              <a:rPr lang="hu-HU" sz="1800" dirty="0" err="1"/>
              <a:t>hypoxia</a:t>
            </a:r>
            <a:r>
              <a:rPr lang="hu-HU" sz="1800" dirty="0"/>
              <a:t>: a vér csökkent oxigéntelítettsége;</a:t>
            </a:r>
          </a:p>
          <a:p>
            <a:pPr marL="0" indent="0">
              <a:buNone/>
            </a:pPr>
            <a:r>
              <a:rPr lang="hu-HU" sz="1800" dirty="0"/>
              <a:t>• </a:t>
            </a:r>
            <a:r>
              <a:rPr lang="hu-HU" sz="1800" dirty="0" err="1"/>
              <a:t>hyperaemia</a:t>
            </a:r>
            <a:r>
              <a:rPr lang="hu-HU" sz="1800" dirty="0"/>
              <a:t>: vérbőség;</a:t>
            </a:r>
          </a:p>
          <a:p>
            <a:pPr marL="0" indent="0">
              <a:buNone/>
            </a:pPr>
            <a:r>
              <a:rPr lang="hu-HU" sz="1800" dirty="0"/>
              <a:t>• </a:t>
            </a:r>
            <a:r>
              <a:rPr lang="hu-HU" sz="1800" dirty="0" err="1"/>
              <a:t>hyperpyrexia</a:t>
            </a:r>
            <a:r>
              <a:rPr lang="hu-HU" sz="1800" dirty="0"/>
              <a:t>: magas láz;</a:t>
            </a:r>
          </a:p>
          <a:p>
            <a:pPr marL="0" indent="0">
              <a:buNone/>
            </a:pPr>
            <a:r>
              <a:rPr lang="hu-HU" sz="1800" dirty="0"/>
              <a:t>• </a:t>
            </a:r>
            <a:r>
              <a:rPr lang="hu-HU" sz="1800" dirty="0" err="1"/>
              <a:t>inapparens</a:t>
            </a:r>
            <a:r>
              <a:rPr lang="hu-HU" sz="1800" dirty="0"/>
              <a:t>: klinikai tünetekkel nem járó fertőzés;</a:t>
            </a:r>
          </a:p>
          <a:p>
            <a:pPr marL="0" indent="0">
              <a:buNone/>
            </a:pPr>
            <a:r>
              <a:rPr lang="hu-HU" sz="1800" dirty="0"/>
              <a:t>• </a:t>
            </a:r>
            <a:r>
              <a:rPr lang="hu-HU" sz="1800" dirty="0" err="1"/>
              <a:t>insolatio</a:t>
            </a:r>
            <a:r>
              <a:rPr lang="hu-HU" sz="1800" dirty="0"/>
              <a:t> </a:t>
            </a:r>
            <a:r>
              <a:rPr lang="hu-HU" sz="1800" dirty="0" err="1"/>
              <a:t>cerebri</a:t>
            </a:r>
            <a:r>
              <a:rPr lang="hu-HU" sz="1800" dirty="0"/>
              <a:t>: napszúrás;</a:t>
            </a:r>
          </a:p>
          <a:p>
            <a:pPr marL="0" indent="0">
              <a:buNone/>
            </a:pPr>
            <a:r>
              <a:rPr lang="hu-HU" sz="1800" dirty="0"/>
              <a:t>• </a:t>
            </a:r>
            <a:r>
              <a:rPr lang="hu-HU" sz="1800" dirty="0" err="1"/>
              <a:t>kapszid</a:t>
            </a:r>
            <a:r>
              <a:rPr lang="hu-HU" sz="1800" dirty="0"/>
              <a:t>: a vírusok fehérjeburka;</a:t>
            </a:r>
          </a:p>
          <a:p>
            <a:pPr marL="0" indent="0">
              <a:buNone/>
            </a:pPr>
            <a:r>
              <a:rPr lang="hu-HU" sz="1800" dirty="0"/>
              <a:t>• </a:t>
            </a:r>
            <a:r>
              <a:rPr lang="hu-HU" sz="1800" dirty="0" err="1"/>
              <a:t>kinetosis</a:t>
            </a:r>
            <a:r>
              <a:rPr lang="hu-HU" sz="1800" dirty="0"/>
              <a:t>: mozgási betegség;</a:t>
            </a:r>
          </a:p>
          <a:p>
            <a:pPr marL="0" indent="0">
              <a:buNone/>
            </a:pPr>
            <a:r>
              <a:rPr lang="hu-HU" sz="1800" dirty="0"/>
              <a:t>• „</a:t>
            </a:r>
            <a:r>
              <a:rPr lang="hu-HU" sz="1800" dirty="0" err="1"/>
              <a:t>locus</a:t>
            </a:r>
            <a:r>
              <a:rPr lang="hu-HU" sz="1800" dirty="0"/>
              <a:t> </a:t>
            </a:r>
            <a:r>
              <a:rPr lang="hu-HU" sz="1800" dirty="0" err="1"/>
              <a:t>minoris</a:t>
            </a:r>
            <a:r>
              <a:rPr lang="hu-HU" sz="1800" dirty="0"/>
              <a:t> </a:t>
            </a:r>
            <a:r>
              <a:rPr lang="hu-HU" sz="1800" dirty="0" err="1"/>
              <a:t>resistentiae</a:t>
            </a:r>
            <a:r>
              <a:rPr lang="hu-HU" sz="1800" dirty="0"/>
              <a:t>": gyenge ellenállású hely;</a:t>
            </a:r>
          </a:p>
          <a:p>
            <a:pPr marL="0" indent="0">
              <a:buNone/>
            </a:pPr>
            <a:r>
              <a:rPr lang="hu-HU" sz="1800" dirty="0"/>
              <a:t>• </a:t>
            </a:r>
            <a:r>
              <a:rPr lang="hu-HU" sz="1800" dirty="0" err="1"/>
              <a:t>luxatio</a:t>
            </a:r>
            <a:r>
              <a:rPr lang="hu-HU" sz="1800" dirty="0"/>
              <a:t>: ficam;</a:t>
            </a:r>
          </a:p>
          <a:p>
            <a:pPr marL="0" indent="0">
              <a:buNone/>
            </a:pPr>
            <a:r>
              <a:rPr lang="hu-HU" sz="1800" dirty="0"/>
              <a:t>• marker: genetikus bélyeg;</a:t>
            </a:r>
          </a:p>
          <a:p>
            <a:pPr marL="0" indent="0">
              <a:buNone/>
            </a:pPr>
            <a:r>
              <a:rPr lang="hu-HU" sz="1800" dirty="0"/>
              <a:t>• </a:t>
            </a:r>
            <a:r>
              <a:rPr lang="hu-HU" sz="1800" dirty="0" err="1"/>
              <a:t>metazoonok</a:t>
            </a:r>
            <a:r>
              <a:rPr lang="hu-HU" sz="1800" dirty="0"/>
              <a:t>: férgek;</a:t>
            </a:r>
          </a:p>
          <a:p>
            <a:pPr marL="0" indent="0">
              <a:buNone/>
            </a:pPr>
            <a:r>
              <a:rPr lang="hu-HU" sz="1800" dirty="0"/>
              <a:t>• modifikáció: módosulás;</a:t>
            </a:r>
          </a:p>
          <a:p>
            <a:pPr marL="0" indent="0">
              <a:buNone/>
            </a:pPr>
            <a:endParaRPr lang="hu-HU" sz="1800" dirty="0"/>
          </a:p>
        </p:txBody>
      </p:sp>
      <p:sp>
        <p:nvSpPr>
          <p:cNvPr id="4" name="Szövegdoboz 3"/>
          <p:cNvSpPr txBox="1"/>
          <p:nvPr/>
        </p:nvSpPr>
        <p:spPr>
          <a:xfrm>
            <a:off x="6266329" y="1089212"/>
            <a:ext cx="5647765" cy="4801314"/>
          </a:xfrm>
          <a:prstGeom prst="rect">
            <a:avLst/>
          </a:prstGeom>
          <a:noFill/>
        </p:spPr>
        <p:txBody>
          <a:bodyPr wrap="square" rtlCol="0">
            <a:spAutoFit/>
          </a:bodyPr>
          <a:lstStyle/>
          <a:p>
            <a:r>
              <a:rPr lang="hu-HU" dirty="0"/>
              <a:t>opportunista baktériumok: betegséget csak immunhiány esetén okozó baktériumok;</a:t>
            </a:r>
          </a:p>
          <a:p>
            <a:r>
              <a:rPr lang="hu-HU" dirty="0"/>
              <a:t>• paraziták: csak a gazdaszervezetben életképes kórokozó;</a:t>
            </a:r>
          </a:p>
          <a:p>
            <a:r>
              <a:rPr lang="hu-HU" dirty="0"/>
              <a:t>• </a:t>
            </a:r>
            <a:r>
              <a:rPr lang="hu-HU" dirty="0" err="1"/>
              <a:t>passzálás</a:t>
            </a:r>
            <a:r>
              <a:rPr lang="hu-HU" dirty="0"/>
              <a:t>: sorozatos átoltások;</a:t>
            </a:r>
          </a:p>
          <a:p>
            <a:r>
              <a:rPr lang="hu-HU" dirty="0"/>
              <a:t>• </a:t>
            </a:r>
            <a:r>
              <a:rPr lang="hu-HU" dirty="0" err="1"/>
              <a:t>patogenitás</a:t>
            </a:r>
            <a:r>
              <a:rPr lang="hu-HU" dirty="0"/>
              <a:t>: a mikroorganizmusok megbetegítőképessége;</a:t>
            </a:r>
          </a:p>
          <a:p>
            <a:r>
              <a:rPr lang="hu-HU" dirty="0"/>
              <a:t>• </a:t>
            </a:r>
            <a:r>
              <a:rPr lang="hu-HU" dirty="0" err="1"/>
              <a:t>pernio</a:t>
            </a:r>
            <a:r>
              <a:rPr lang="hu-HU" dirty="0"/>
              <a:t>: fagydaganat;</a:t>
            </a:r>
          </a:p>
          <a:p>
            <a:r>
              <a:rPr lang="hu-HU" dirty="0"/>
              <a:t>• </a:t>
            </a:r>
            <a:r>
              <a:rPr lang="hu-HU" dirty="0" err="1"/>
              <a:t>protozoonok</a:t>
            </a:r>
            <a:r>
              <a:rPr lang="hu-HU" dirty="0"/>
              <a:t>: egysejtű paraziták;• P S B : pszichoszomatikus betegség;</a:t>
            </a:r>
          </a:p>
          <a:p>
            <a:r>
              <a:rPr lang="hu-HU" dirty="0"/>
              <a:t>• </a:t>
            </a:r>
            <a:r>
              <a:rPr lang="hu-HU" dirty="0" err="1"/>
              <a:t>ruptura</a:t>
            </a:r>
            <a:r>
              <a:rPr lang="hu-HU" dirty="0"/>
              <a:t>: repedés;</a:t>
            </a:r>
          </a:p>
          <a:p>
            <a:r>
              <a:rPr lang="hu-HU" dirty="0"/>
              <a:t>• </a:t>
            </a:r>
            <a:r>
              <a:rPr lang="hu-HU" dirty="0" err="1"/>
              <a:t>Spirillum</a:t>
            </a:r>
            <a:r>
              <a:rPr lang="hu-HU" dirty="0"/>
              <a:t>: csavarmenetes baktérium;</a:t>
            </a:r>
          </a:p>
          <a:p>
            <a:r>
              <a:rPr lang="hu-HU" dirty="0"/>
              <a:t>• </a:t>
            </a:r>
            <a:r>
              <a:rPr lang="hu-HU" dirty="0" err="1"/>
              <a:t>Spirochaeta</a:t>
            </a:r>
            <a:r>
              <a:rPr lang="hu-HU" dirty="0"/>
              <a:t>: hosszú, sokcsavarulatos baktériumok;</a:t>
            </a:r>
          </a:p>
          <a:p>
            <a:r>
              <a:rPr lang="hu-HU" dirty="0"/>
              <a:t>• </a:t>
            </a:r>
            <a:r>
              <a:rPr lang="hu-HU" dirty="0" err="1"/>
              <a:t>Staphylococcus</a:t>
            </a:r>
            <a:r>
              <a:rPr lang="hu-HU" dirty="0"/>
              <a:t>: csoportokban elhelyezkedő baktériumok;</a:t>
            </a:r>
          </a:p>
          <a:p>
            <a:r>
              <a:rPr lang="hu-HU" dirty="0"/>
              <a:t>• </a:t>
            </a:r>
            <a:r>
              <a:rPr lang="hu-HU" dirty="0" err="1"/>
              <a:t>Streptococcus</a:t>
            </a:r>
            <a:r>
              <a:rPr lang="hu-HU" dirty="0"/>
              <a:t>: láncképző baktériumok;</a:t>
            </a:r>
          </a:p>
        </p:txBody>
      </p:sp>
    </p:spTree>
    <p:extLst>
      <p:ext uri="{BB962C8B-B14F-4D97-AF65-F5344CB8AC3E}">
        <p14:creationId xmlns:p14="http://schemas.microsoft.com/office/powerpoint/2010/main" val="3283683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Fogalomtár</a:t>
            </a:r>
          </a:p>
        </p:txBody>
      </p:sp>
      <p:sp>
        <p:nvSpPr>
          <p:cNvPr id="3" name="Tartalom helye 2"/>
          <p:cNvSpPr>
            <a:spLocks noGrp="1"/>
          </p:cNvSpPr>
          <p:nvPr>
            <p:ph idx="1"/>
          </p:nvPr>
        </p:nvSpPr>
        <p:spPr>
          <a:xfrm>
            <a:off x="121676" y="1057836"/>
            <a:ext cx="10851124" cy="5289177"/>
          </a:xfrm>
        </p:spPr>
        <p:txBody>
          <a:bodyPr>
            <a:normAutofit fontScale="70000" lnSpcReduction="20000"/>
          </a:bodyPr>
          <a:lstStyle/>
          <a:p>
            <a:pPr marL="0" indent="0">
              <a:buNone/>
            </a:pPr>
            <a:r>
              <a:rPr lang="hu-HU" sz="2900" dirty="0"/>
              <a:t>• szaprofiták: betegséget nem okozó baktériumok;</a:t>
            </a:r>
          </a:p>
          <a:p>
            <a:pPr marL="0" indent="0">
              <a:buNone/>
            </a:pPr>
            <a:r>
              <a:rPr lang="hu-HU" sz="2900" dirty="0"/>
              <a:t>• szisztémás </a:t>
            </a:r>
            <a:r>
              <a:rPr lang="hu-HU" sz="2900" dirty="0" err="1"/>
              <a:t>mycosisok</a:t>
            </a:r>
            <a:r>
              <a:rPr lang="hu-HU" sz="2900" dirty="0"/>
              <a:t>: belső szervi gombás megbetegedések;</a:t>
            </a:r>
          </a:p>
          <a:p>
            <a:pPr marL="0" indent="0">
              <a:buNone/>
            </a:pPr>
            <a:r>
              <a:rPr lang="hu-HU" sz="2900" dirty="0"/>
              <a:t>• toxikológia: méregtan;</a:t>
            </a:r>
          </a:p>
          <a:p>
            <a:pPr marL="0" indent="0">
              <a:buNone/>
            </a:pPr>
            <a:r>
              <a:rPr lang="hu-HU" sz="2900" dirty="0"/>
              <a:t>• toxin: méreg;</a:t>
            </a:r>
          </a:p>
          <a:p>
            <a:pPr marL="0" indent="0">
              <a:buNone/>
            </a:pPr>
            <a:r>
              <a:rPr lang="hu-HU" sz="2900" dirty="0"/>
              <a:t>• t r a u m a : sérülés;</a:t>
            </a:r>
          </a:p>
          <a:p>
            <a:pPr marL="0" indent="0">
              <a:buNone/>
            </a:pPr>
            <a:r>
              <a:rPr lang="hu-HU" sz="2900" dirty="0"/>
              <a:t>• vegetatív vírus: a fertőzött sejtben lévő szaporodó vírusforma;</a:t>
            </a:r>
          </a:p>
          <a:p>
            <a:pPr marL="0" indent="0">
              <a:buNone/>
            </a:pPr>
            <a:r>
              <a:rPr lang="hu-HU" sz="2900" dirty="0"/>
              <a:t>• </a:t>
            </a:r>
            <a:r>
              <a:rPr lang="hu-HU" sz="2900" dirty="0" err="1"/>
              <a:t>viraemia</a:t>
            </a:r>
            <a:r>
              <a:rPr lang="hu-HU" sz="2900" dirty="0"/>
              <a:t>: a vírus jelenléte a vérben:</a:t>
            </a:r>
          </a:p>
          <a:p>
            <a:pPr marL="0" indent="0">
              <a:buNone/>
            </a:pPr>
            <a:r>
              <a:rPr lang="hu-HU" sz="2900" dirty="0"/>
              <a:t>• </a:t>
            </a:r>
            <a:r>
              <a:rPr lang="hu-HU" sz="2900" dirty="0" err="1"/>
              <a:t>virion</a:t>
            </a:r>
            <a:r>
              <a:rPr lang="hu-HU" sz="2900" dirty="0"/>
              <a:t>: a vírusnak a fertőzött sejtből kijutott, </a:t>
            </a:r>
            <a:r>
              <a:rPr lang="hu-HU" sz="2900" dirty="0" err="1"/>
              <a:t>fertó'zőképes</a:t>
            </a:r>
            <a:r>
              <a:rPr lang="hu-HU" sz="2900" dirty="0"/>
              <a:t> alakja;</a:t>
            </a:r>
          </a:p>
          <a:p>
            <a:pPr marL="0" indent="0">
              <a:buNone/>
            </a:pPr>
            <a:r>
              <a:rPr lang="hu-HU" sz="2900" dirty="0"/>
              <a:t>• virulencia: a </a:t>
            </a:r>
            <a:r>
              <a:rPr lang="hu-HU" sz="2900" dirty="0" err="1"/>
              <a:t>patogenitás</a:t>
            </a:r>
            <a:r>
              <a:rPr lang="hu-HU" sz="2900" dirty="0"/>
              <a:t> mértéke;</a:t>
            </a:r>
          </a:p>
          <a:p>
            <a:pPr marL="0" indent="0">
              <a:buNone/>
            </a:pPr>
            <a:r>
              <a:rPr lang="hu-HU" sz="2900" dirty="0"/>
              <a:t>• </a:t>
            </a:r>
            <a:r>
              <a:rPr lang="hu-HU" sz="2900" dirty="0" err="1"/>
              <a:t>vírusegzaltáció</a:t>
            </a:r>
            <a:r>
              <a:rPr lang="hu-HU" sz="2900" dirty="0"/>
              <a:t>, víruskölcsönhatás: amikor az egyik vírus bejutása elősegíti a másikét;</a:t>
            </a:r>
          </a:p>
          <a:p>
            <a:pPr marL="0" indent="0">
              <a:buNone/>
            </a:pPr>
            <a:r>
              <a:rPr lang="hu-HU" sz="2900" dirty="0"/>
              <a:t>• vírusinterferencia: víruskölcsönhatás, amikor az egyik vírus szervezetbe való bejutása</a:t>
            </a:r>
          </a:p>
          <a:p>
            <a:pPr marL="0" indent="0">
              <a:buNone/>
            </a:pPr>
            <a:r>
              <a:rPr lang="hu-HU" sz="2900" dirty="0"/>
              <a:t>megakadályozza a másikét:</a:t>
            </a:r>
          </a:p>
          <a:p>
            <a:pPr marL="0" indent="0">
              <a:buNone/>
            </a:pPr>
            <a:r>
              <a:rPr lang="hu-HU" sz="2900" dirty="0"/>
              <a:t>• </a:t>
            </a:r>
            <a:r>
              <a:rPr lang="hu-HU" sz="2900" dirty="0" err="1"/>
              <a:t>vulnus</a:t>
            </a:r>
            <a:r>
              <a:rPr lang="hu-HU" sz="2900" dirty="0"/>
              <a:t>: seb,</a:t>
            </a:r>
          </a:p>
          <a:p>
            <a:pPr marL="0" indent="0">
              <a:buNone/>
            </a:pPr>
            <a:endParaRPr lang="hu-HU" dirty="0"/>
          </a:p>
        </p:txBody>
      </p:sp>
    </p:spTree>
    <p:extLst>
      <p:ext uri="{BB962C8B-B14F-4D97-AF65-F5344CB8AC3E}">
        <p14:creationId xmlns:p14="http://schemas.microsoft.com/office/powerpoint/2010/main" val="1100268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404723" cy="1400530"/>
          </a:xfrm>
        </p:spPr>
        <p:txBody>
          <a:bodyPr/>
          <a:lstStyle/>
          <a:p>
            <a:r>
              <a:rPr lang="hu-HU" dirty="0"/>
              <a:t>I. A kórtan tárgya </a:t>
            </a:r>
          </a:p>
        </p:txBody>
      </p:sp>
      <p:sp>
        <p:nvSpPr>
          <p:cNvPr id="3" name="Tartalom helye 2"/>
          <p:cNvSpPr>
            <a:spLocks noGrp="1"/>
          </p:cNvSpPr>
          <p:nvPr>
            <p:ph idx="1"/>
          </p:nvPr>
        </p:nvSpPr>
        <p:spPr>
          <a:xfrm>
            <a:off x="0" y="769072"/>
            <a:ext cx="8946541" cy="1512341"/>
          </a:xfrm>
        </p:spPr>
        <p:txBody>
          <a:bodyPr/>
          <a:lstStyle/>
          <a:p>
            <a:r>
              <a:rPr lang="hu-HU" b="1" u="sng" dirty="0"/>
              <a:t>Kórtan vagy patológia: </a:t>
            </a:r>
            <a:r>
              <a:rPr lang="hu-HU" dirty="0"/>
              <a:t>az orvostudománynak az az ága, amely a betegségek okával, a kórokozókkal, az általuk előidézett elváltozásokkal és a beteg szervezetben megváltozott életfolyamatokkal foglalkozik. </a:t>
            </a:r>
          </a:p>
        </p:txBody>
      </p:sp>
      <p:cxnSp>
        <p:nvCxnSpPr>
          <p:cNvPr id="5" name="Egyenes összekötő nyíllal 4"/>
          <p:cNvCxnSpPr/>
          <p:nvPr/>
        </p:nvCxnSpPr>
        <p:spPr>
          <a:xfrm flipH="1">
            <a:off x="2118559" y="2169602"/>
            <a:ext cx="353323" cy="69789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7" name="Egyenes összekötő nyíllal 6"/>
          <p:cNvCxnSpPr/>
          <p:nvPr/>
        </p:nvCxnSpPr>
        <p:spPr>
          <a:xfrm>
            <a:off x="7365021" y="2169602"/>
            <a:ext cx="369904" cy="58384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2" name="Szövegdoboz 11"/>
          <p:cNvSpPr txBox="1"/>
          <p:nvPr/>
        </p:nvSpPr>
        <p:spPr>
          <a:xfrm>
            <a:off x="88446" y="3050485"/>
            <a:ext cx="4766872" cy="3477875"/>
          </a:xfrm>
          <a:prstGeom prst="rect">
            <a:avLst/>
          </a:prstGeom>
          <a:noFill/>
        </p:spPr>
        <p:txBody>
          <a:bodyPr wrap="square" rtlCol="0">
            <a:spAutoFit/>
          </a:bodyPr>
          <a:lstStyle/>
          <a:p>
            <a:r>
              <a:rPr lang="hu-HU" sz="2000" b="1" i="1" dirty="0"/>
              <a:t>Kórbonctan (</a:t>
            </a:r>
            <a:r>
              <a:rPr lang="hu-HU" sz="2000" b="1" i="1" dirty="0" err="1"/>
              <a:t>patoanatómia</a:t>
            </a:r>
            <a:r>
              <a:rPr lang="hu-HU" sz="2000" b="1" i="1" dirty="0"/>
              <a:t>)</a:t>
            </a:r>
          </a:p>
          <a:p>
            <a:pPr marL="285750" indent="-285750">
              <a:buFont typeface="Arial" panose="020B0604020202020204" pitchFamily="34" charset="0"/>
              <a:buChar char="•"/>
            </a:pPr>
            <a:r>
              <a:rPr lang="hu-HU" sz="2000" dirty="0"/>
              <a:t>szerveknek és szöveteknek a különböző betegsé­gekben megfigyelhető makroszkópos és mikroszkópos morfológiai jellemzőit írja le</a:t>
            </a:r>
          </a:p>
          <a:p>
            <a:pPr marL="285750" indent="-285750">
              <a:buFont typeface="Arial" panose="020B0604020202020204" pitchFamily="34" charset="0"/>
              <a:buChar char="•"/>
            </a:pPr>
            <a:r>
              <a:rPr lang="hu-HU" sz="2000" dirty="0"/>
              <a:t>megfigyeli egy szerv méretének, alakjának, színének, tapintatának stb. változásait, vizsgálja a szövettani kép eltéréseit is (kórszövettan).</a:t>
            </a:r>
          </a:p>
        </p:txBody>
      </p:sp>
      <p:sp>
        <p:nvSpPr>
          <p:cNvPr id="16" name="Szövegdoboz 15"/>
          <p:cNvSpPr txBox="1"/>
          <p:nvPr/>
        </p:nvSpPr>
        <p:spPr>
          <a:xfrm>
            <a:off x="6263302" y="3057967"/>
            <a:ext cx="5366478" cy="2554545"/>
          </a:xfrm>
          <a:prstGeom prst="rect">
            <a:avLst/>
          </a:prstGeom>
          <a:noFill/>
        </p:spPr>
        <p:txBody>
          <a:bodyPr wrap="square" rtlCol="0">
            <a:spAutoFit/>
          </a:bodyPr>
          <a:lstStyle/>
          <a:p>
            <a:r>
              <a:rPr lang="hu-HU" sz="2000" b="1" i="1" dirty="0"/>
              <a:t>Kórélettan (</a:t>
            </a:r>
            <a:r>
              <a:rPr lang="hu-HU" sz="2000" b="1" i="1" dirty="0" err="1"/>
              <a:t>patofiziológia</a:t>
            </a:r>
            <a:r>
              <a:rPr lang="hu-HU" sz="2000" b="1" i="1" dirty="0"/>
              <a:t>) </a:t>
            </a:r>
          </a:p>
          <a:p>
            <a:pPr marL="285750" indent="-285750">
              <a:buFont typeface="Arial" panose="020B0604020202020204" pitchFamily="34" charset="0"/>
              <a:buChar char="•"/>
            </a:pPr>
            <a:r>
              <a:rPr lang="hu-HU" sz="2000" dirty="0"/>
              <a:t>a betegség által megzavart életműködéseket vizsgálja</a:t>
            </a:r>
          </a:p>
          <a:p>
            <a:pPr marL="285750" indent="-285750">
              <a:buFont typeface="Arial" panose="020B0604020202020204" pitchFamily="34" charset="0"/>
              <a:buChar char="•"/>
            </a:pPr>
            <a:r>
              <a:rPr lang="hu-HU" sz="2000" dirty="0" err="1"/>
              <a:t>elemzi</a:t>
            </a:r>
            <a:r>
              <a:rPr lang="hu-HU" sz="2000" dirty="0"/>
              <a:t> a kóros folyamatok törvényszerűségeit, az egyes betegségek keletkezésének, kialakulá­sának, lefolyásának általános szabályszerűségeit.</a:t>
            </a:r>
          </a:p>
        </p:txBody>
      </p:sp>
    </p:spTree>
    <p:extLst>
      <p:ext uri="{BB962C8B-B14F-4D97-AF65-F5344CB8AC3E}">
        <p14:creationId xmlns:p14="http://schemas.microsoft.com/office/powerpoint/2010/main" val="1597511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10358203" cy="1199213"/>
          </a:xfrm>
        </p:spPr>
        <p:txBody>
          <a:bodyPr/>
          <a:lstStyle/>
          <a:p>
            <a:r>
              <a:rPr lang="hu-HU" dirty="0"/>
              <a:t>A kórélettan részterületei</a:t>
            </a:r>
          </a:p>
        </p:txBody>
      </p:sp>
      <p:sp>
        <p:nvSpPr>
          <p:cNvPr id="3" name="Tartalom helye 2"/>
          <p:cNvSpPr>
            <a:spLocks noGrp="1"/>
          </p:cNvSpPr>
          <p:nvPr>
            <p:ph idx="1"/>
          </p:nvPr>
        </p:nvSpPr>
        <p:spPr>
          <a:xfrm>
            <a:off x="0" y="1588223"/>
            <a:ext cx="12192000" cy="4195481"/>
          </a:xfrm>
        </p:spPr>
        <p:txBody>
          <a:bodyPr>
            <a:noAutofit/>
          </a:bodyPr>
          <a:lstStyle/>
          <a:p>
            <a:pPr marL="0" indent="0">
              <a:buNone/>
            </a:pPr>
            <a:r>
              <a:rPr lang="hu-HU" sz="2400" b="1" dirty="0"/>
              <a:t>Általános kórtan</a:t>
            </a:r>
          </a:p>
          <a:p>
            <a:r>
              <a:rPr lang="hu-HU" sz="2400" dirty="0"/>
              <a:t>a betegségek </a:t>
            </a:r>
            <a:r>
              <a:rPr lang="hu-HU" sz="2400" b="1" dirty="0"/>
              <a:t>okait</a:t>
            </a:r>
            <a:r>
              <a:rPr lang="hu-HU" sz="2400" dirty="0"/>
              <a:t>, </a:t>
            </a:r>
            <a:r>
              <a:rPr lang="hu-HU" sz="2400" b="1" dirty="0"/>
              <a:t>kialakulásuk </a:t>
            </a:r>
            <a:r>
              <a:rPr lang="hu-HU" sz="2400" dirty="0"/>
              <a:t>törvényszerűségeit, </a:t>
            </a:r>
            <a:r>
              <a:rPr lang="hu-HU" sz="2400" b="1" dirty="0"/>
              <a:t>elemi jelenségeit </a:t>
            </a:r>
            <a:r>
              <a:rPr lang="hu-HU" sz="2400" dirty="0"/>
              <a:t>tanulmányozza, és </a:t>
            </a:r>
            <a:r>
              <a:rPr lang="hu-HU" sz="2400" b="1" dirty="0"/>
              <a:t>jellege szerint osztályozza </a:t>
            </a:r>
          </a:p>
          <a:p>
            <a:r>
              <a:rPr lang="hu-HU" sz="2400" dirty="0"/>
              <a:t>külön </a:t>
            </a:r>
            <a:r>
              <a:rPr lang="hu-HU" sz="2400" dirty="0" err="1"/>
              <a:t>elemzi</a:t>
            </a:r>
            <a:r>
              <a:rPr lang="hu-HU" sz="2400" dirty="0"/>
              <a:t> a </a:t>
            </a:r>
            <a:r>
              <a:rPr lang="hu-HU" sz="2400" b="1" dirty="0"/>
              <a:t>gyulladásokat</a:t>
            </a:r>
            <a:r>
              <a:rPr lang="hu-HU" sz="2400" dirty="0"/>
              <a:t>, a </a:t>
            </a:r>
            <a:r>
              <a:rPr lang="hu-HU" sz="2400" b="1" dirty="0"/>
              <a:t>daganatképződést</a:t>
            </a:r>
            <a:r>
              <a:rPr lang="hu-HU" sz="2400" dirty="0"/>
              <a:t>, az </a:t>
            </a:r>
            <a:r>
              <a:rPr lang="hu-HU" sz="2400" dirty="0" err="1"/>
              <a:t>elfajulásos</a:t>
            </a:r>
            <a:r>
              <a:rPr lang="hu-HU" sz="2400" dirty="0"/>
              <a:t> folyamatokat stb. </a:t>
            </a:r>
          </a:p>
          <a:p>
            <a:pPr marL="0" indent="0">
              <a:buNone/>
            </a:pPr>
            <a:endParaRPr lang="hu-HU" sz="2400" dirty="0"/>
          </a:p>
          <a:p>
            <a:pPr marL="0" indent="0">
              <a:buNone/>
            </a:pPr>
            <a:r>
              <a:rPr lang="hu-HU" sz="2400" dirty="0"/>
              <a:t>A kórfolyamatoknak vizsgálja az</a:t>
            </a:r>
          </a:p>
          <a:p>
            <a:pPr marL="0" indent="0">
              <a:buNone/>
            </a:pPr>
            <a:r>
              <a:rPr lang="hu-HU" sz="2400" dirty="0"/>
              <a:t>• </a:t>
            </a:r>
            <a:r>
              <a:rPr lang="hu-HU" sz="2400" b="1" dirty="0"/>
              <a:t>okait</a:t>
            </a:r>
            <a:r>
              <a:rPr lang="hu-HU" sz="2400" dirty="0"/>
              <a:t> (</a:t>
            </a:r>
            <a:r>
              <a:rPr lang="hu-HU" sz="2400" dirty="0" err="1"/>
              <a:t>etiológia</a:t>
            </a:r>
            <a:r>
              <a:rPr lang="hu-HU" sz="2400" dirty="0"/>
              <a:t>),</a:t>
            </a:r>
          </a:p>
          <a:p>
            <a:pPr marL="0" indent="0">
              <a:buNone/>
            </a:pPr>
            <a:r>
              <a:rPr lang="hu-HU" sz="2400" dirty="0"/>
              <a:t>• </a:t>
            </a:r>
            <a:r>
              <a:rPr lang="hu-HU" sz="2400" b="1" dirty="0"/>
              <a:t>a folyamatok kifejlődésének dinamikáját </a:t>
            </a:r>
            <a:r>
              <a:rPr lang="hu-HU" sz="2400" dirty="0"/>
              <a:t>(</a:t>
            </a:r>
            <a:r>
              <a:rPr lang="hu-HU" sz="2400" dirty="0" err="1"/>
              <a:t>patogenezis</a:t>
            </a:r>
            <a:r>
              <a:rPr lang="hu-HU" sz="2400" dirty="0"/>
              <a:t>, </a:t>
            </a:r>
            <a:r>
              <a:rPr lang="hu-HU" sz="2400" dirty="0" err="1"/>
              <a:t>patomechanizmus</a:t>
            </a:r>
            <a:r>
              <a:rPr lang="hu-HU" sz="2400" dirty="0"/>
              <a:t>), és tárgyalja a kórképek kimenetelét is.</a:t>
            </a:r>
          </a:p>
        </p:txBody>
      </p:sp>
    </p:spTree>
    <p:extLst>
      <p:ext uri="{BB962C8B-B14F-4D97-AF65-F5344CB8AC3E}">
        <p14:creationId xmlns:p14="http://schemas.microsoft.com/office/powerpoint/2010/main" val="30917511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21AB8F6582EA244B5E4BCF27D7BFAA1" ma:contentTypeVersion="2" ma:contentTypeDescription="Új dokumentum létrehozása." ma:contentTypeScope="" ma:versionID="54f24e6cc8f3183c6fa125099b342526">
  <xsd:schema xmlns:xsd="http://www.w3.org/2001/XMLSchema" xmlns:xs="http://www.w3.org/2001/XMLSchema" xmlns:p="http://schemas.microsoft.com/office/2006/metadata/properties" xmlns:ns2="cf0129bd-0b42-4155-885b-6074fa7fc0c4" targetNamespace="http://schemas.microsoft.com/office/2006/metadata/properties" ma:root="true" ma:fieldsID="3dc14443adc959497dc6ef8cff929100" ns2:_="">
    <xsd:import namespace="cf0129bd-0b42-4155-885b-6074fa7fc0c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0129bd-0b42-4155-885b-6074fa7fc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E98E72-5551-480D-AE42-8CB6D006D5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0129bd-0b42-4155-885b-6074fa7fc0c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21F40A4-8A49-48EE-942B-D175B813DAFB}">
  <ds:schemaRefs>
    <ds:schemaRef ds:uri="http://schemas.microsoft.com/sharepoint/v3/contenttype/forms"/>
  </ds:schemaRefs>
</ds:datastoreItem>
</file>

<file path=customXml/itemProps3.xml><?xml version="1.0" encoding="utf-8"?>
<ds:datastoreItem xmlns:ds="http://schemas.openxmlformats.org/officeDocument/2006/customXml" ds:itemID="{7F324C33-D8DC-4B91-BFE5-4626B573F636}">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Ion</Template>
  <TotalTime>901</TotalTime>
  <Words>4690</Words>
  <Application>Microsoft Office PowerPoint</Application>
  <PresentationFormat>Szélesvásznú</PresentationFormat>
  <Paragraphs>459</Paragraphs>
  <Slides>55</Slides>
  <Notes>0</Notes>
  <HiddenSlides>0</HiddenSlides>
  <MMClips>2</MMClips>
  <ScaleCrop>false</ScaleCrop>
  <HeadingPairs>
    <vt:vector size="6" baseType="variant">
      <vt:variant>
        <vt:lpstr>Használt betűtípusok</vt:lpstr>
      </vt:variant>
      <vt:variant>
        <vt:i4>5</vt:i4>
      </vt:variant>
      <vt:variant>
        <vt:lpstr>Téma</vt:lpstr>
      </vt:variant>
      <vt:variant>
        <vt:i4>1</vt:i4>
      </vt:variant>
      <vt:variant>
        <vt:lpstr>Diacímek</vt:lpstr>
      </vt:variant>
      <vt:variant>
        <vt:i4>55</vt:i4>
      </vt:variant>
    </vt:vector>
  </HeadingPairs>
  <TitlesOfParts>
    <vt:vector size="61" baseType="lpstr">
      <vt:lpstr>Arial</vt:lpstr>
      <vt:lpstr>Century Gothic</vt:lpstr>
      <vt:lpstr>Tw Cen MT</vt:lpstr>
      <vt:lpstr>Wingdings</vt:lpstr>
      <vt:lpstr>Wingdings 3</vt:lpstr>
      <vt:lpstr>Ion</vt:lpstr>
      <vt:lpstr>GINOP-5.3.5-18-2019-00115 A munkaerőhiány és az elöregedő társadalom okozta, az egészségügyi intézményeket érintő foglalkoztatási válsághelyzetek megelőzése és kezelése az ápoló képzés szintjeinek és hatásköreinek fejlesztésével</vt:lpstr>
      <vt:lpstr>Ápolási szakmai alapismeretek: kórélettani alapismeretek I.</vt:lpstr>
      <vt:lpstr>Tantárgyak</vt:lpstr>
      <vt:lpstr>Fogalomtár </vt:lpstr>
      <vt:lpstr>Fogalomtár</vt:lpstr>
      <vt:lpstr>Fogalomtár</vt:lpstr>
      <vt:lpstr>Fogalomtár</vt:lpstr>
      <vt:lpstr>I. A kórtan tárgya </vt:lpstr>
      <vt:lpstr>A kórélettan részterületei</vt:lpstr>
      <vt:lpstr>PowerPoint-bemutató</vt:lpstr>
      <vt:lpstr>E G É S Z s é g és B E T E G s é g</vt:lpstr>
      <vt:lpstr>E G É S Z s é g és B E T E G s é g</vt:lpstr>
      <vt:lpstr>Funkcionális betegség - organikus betegség</vt:lpstr>
      <vt:lpstr>Betegség </vt:lpstr>
      <vt:lpstr>Betegség vagy kóros állapot? </vt:lpstr>
      <vt:lpstr>II. Etiológia-kóroktan</vt:lpstr>
      <vt:lpstr>A betegségeket előidéző tényezők csoportosítása , jellemzése  </vt:lpstr>
      <vt:lpstr>Elsődleges, primer kórok</vt:lpstr>
      <vt:lpstr>Másodlagos, szekunder kórokok</vt:lpstr>
      <vt:lpstr>Primer kórokok</vt:lpstr>
      <vt:lpstr>Primer, exogén kórokok</vt:lpstr>
      <vt:lpstr>Élő kórokok</vt:lpstr>
      <vt:lpstr>Vírusok</vt:lpstr>
      <vt:lpstr>Vírusok</vt:lpstr>
      <vt:lpstr>Vírusok</vt:lpstr>
      <vt:lpstr>Vírusok</vt:lpstr>
      <vt:lpstr>SEJTES PROKARYOTÁK BAKTÉRIUMOK</vt:lpstr>
      <vt:lpstr>Baktériumok</vt:lpstr>
      <vt:lpstr>Baktériumok</vt:lpstr>
      <vt:lpstr>Gombák</vt:lpstr>
      <vt:lpstr>Gombák osztályozása és kórokozó tulajdonsága</vt:lpstr>
      <vt:lpstr>Gombák</vt:lpstr>
      <vt:lpstr>Gombák</vt:lpstr>
      <vt:lpstr>Paraziták</vt:lpstr>
      <vt:lpstr>Paraziták</vt:lpstr>
      <vt:lpstr>Élettelen kórokok</vt:lpstr>
      <vt:lpstr>Fizikai tényező- mechanikai ártalmak</vt:lpstr>
      <vt:lpstr>Fizikai tényező- mechanikai ártalmak</vt:lpstr>
      <vt:lpstr>AZ ELEKTROMOS ÁRAM ÉS A VILLÁMCSAPÁS OKOZTA ELVÁLTOZÁSOK</vt:lpstr>
      <vt:lpstr>Sugárzó energia, mint kórok</vt:lpstr>
      <vt:lpstr>A meleg lokális hatásai - Égés </vt:lpstr>
      <vt:lpstr>A hideg általános hatásai </vt:lpstr>
      <vt:lpstr>Mesterséges hypothermia</vt:lpstr>
      <vt:lpstr>A hideg lokális hatásai – fagyás </vt:lpstr>
      <vt:lpstr>LÉGKÖRI ÁRTALMAK. A LÉGNYOMÁSVÁLTOZÁS HATÁSAI AZ EMBERI SZERVEZETRE</vt:lpstr>
      <vt:lpstr>LÉGKÖRI ÁRTALMAK. </vt:lpstr>
      <vt:lpstr>LÉGKÖRI ÁRTALMAK. </vt:lpstr>
      <vt:lpstr>Kémiai ártalmak, toxikológiai alapok</vt:lpstr>
      <vt:lpstr>Kémiai ártalmak, toxikológiai alapok</vt:lpstr>
      <vt:lpstr>Mérgezés </vt:lpstr>
      <vt:lpstr>Összefoglaló- Etiológia, kóroktan </vt:lpstr>
      <vt:lpstr>Összefoglaló- Etiológia, kóroktan </vt:lpstr>
      <vt:lpstr>PowerPoint-bemutató</vt:lpstr>
      <vt:lpstr>Felhasznált irodalom </vt:lpstr>
      <vt:lpstr>Önellenőrző kérdések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Ápolási szakmai alapismeretek: kórélettani alapismeretek</dc:title>
  <dc:creator>dolgozo</dc:creator>
  <cp:lastModifiedBy>Novák Emese</cp:lastModifiedBy>
  <cp:revision>49</cp:revision>
  <dcterms:created xsi:type="dcterms:W3CDTF">2020-11-19T12:01:59Z</dcterms:created>
  <dcterms:modified xsi:type="dcterms:W3CDTF">2021-05-27T11:08:57Z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0x010100621AB8F6582EA244B5E4BCF27D7BFAA1</vt:lpwstr>
  </property>
</Properties>
</file>