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68" r:id="rId5"/>
    <p:sldId id="369" r:id="rId6"/>
    <p:sldId id="259" r:id="rId7"/>
    <p:sldId id="257" r:id="rId8"/>
    <p:sldId id="258" r:id="rId9"/>
    <p:sldId id="267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370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C7A07-96C3-42AF-943D-953C86C3D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3557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EE38DF-F503-4E79-B1B0-16489708A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3232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ts val="3200"/>
              </a:lnSpc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D965B-87A4-4F43-BE02-800BCCDF4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 anchor="ctr" anchorCtr="0"/>
          <a:lstStyle/>
          <a:p>
            <a:fld id="{403CB87E-4591-47A1-9046-CF63F17215EF}" type="datetime2">
              <a:rPr lang="en-US" smtClean="0"/>
              <a:t>Thursday, May 27,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ED35B-CBF1-40D9-BAA7-CF9E1E22B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7328" y="6217920"/>
            <a:ext cx="7196328" cy="640080"/>
          </a:xfrm>
        </p:spPr>
        <p:txBody>
          <a:bodyPr anchor="ctr" anchorCtr="0"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6653A-450D-4BDE-8718-99F2D931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03152" y="0"/>
            <a:ext cx="685800" cy="685800"/>
          </a:xfrm>
        </p:spPr>
        <p:txBody>
          <a:bodyPr/>
          <a:lstStyle>
            <a:lvl1pPr algn="ctr">
              <a:defRPr/>
            </a:lvl1pPr>
          </a:lstStyle>
          <a:p>
            <a:fld id="{3A4F6043-7A67-491B-98BC-F933DED72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7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D930A-6467-4C46-BA13-A0F5EC12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1977A-7872-4BE8-8C5C-D2099BEDB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B8191-8A0C-4077-9A2D-0255BF81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7F0E-8070-4DFE-A821-9A699EDBAD7E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41B40-57AC-45F3-9AAC-DC2BEBB12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D65F4-29FA-451A-878F-768E426A7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0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76A9FC-D582-4FC8-B641-9F77B4DD1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3A1683-12F6-4BA6-AD1A-F98C60951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41D6-1E1A-4A54-A9B4-57F86865F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34AE-C7BF-46E5-A968-01C6641F6476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541D6-4702-4421-AEB2-D6CA3AADB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C9F43-CD60-4C38-94C9-0E6D3B72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511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14413-82C1-4EBC-8C6B-BC5F842D1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F029A-192E-4A44-ACC7-6C5212C77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1825625"/>
            <a:ext cx="10543031" cy="420638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1A7D4-E57E-4789-896B-B2A051BF94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3DE70B-B772-416E-A790-995760B1742E}" type="datetime2">
              <a:rPr lang="en-US" smtClean="0"/>
              <a:t>Thursday, May 27,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B63EE-3B35-4F8A-BDA3-E778BFE14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39EF2-7937-4C30-A883-7F7BD028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67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AF4BC-D1E9-40F0-A26B-9EA9B6B69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1081941"/>
            <a:ext cx="10543032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974A6-FAB9-47DA-8F1A-701DFC8DF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3961666"/>
            <a:ext cx="10543032" cy="1500187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4E2B4-314C-4D4F-8938-E437A2EF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0CDE-A6F1-4138-AF12-ED09E8E5FB6B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2F23-6986-4A36-97F0-13F305A2D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BA1B9-2423-42BD-A553-DC5703F6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99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64F76-994F-4AB5-B17B-46C0C2FA5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69B3B-A540-4556-98C8-1F49704A79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0624" y="1825625"/>
            <a:ext cx="5599176" cy="4206382"/>
          </a:xfrm>
        </p:spPr>
        <p:txBody>
          <a:bodyPr/>
          <a:lstStyle>
            <a:lvl1pPr marL="457200" indent="-457200">
              <a:buFont typeface="Wingdings 2" panose="05020102010507070707" pitchFamily="18" charset="2"/>
              <a:buChar char="¬"/>
              <a:defRPr/>
            </a:lvl1pPr>
            <a:lvl2pPr marL="800100" indent="-342900">
              <a:buFont typeface="Wingdings 2" panose="05020102010507070707" pitchFamily="18" charset="2"/>
              <a:buChar char="¬"/>
              <a:defRPr/>
            </a:lvl2pPr>
            <a:lvl3pPr marL="1257300" indent="-342900">
              <a:buFont typeface="Wingdings 2" panose="05020102010507070707" pitchFamily="18" charset="2"/>
              <a:buChar char="¬"/>
              <a:defRPr/>
            </a:lvl3pPr>
            <a:lvl4pPr marL="1657350" indent="-285750">
              <a:buFont typeface="Wingdings 2" panose="05020102010507070707" pitchFamily="18" charset="2"/>
              <a:buChar char="¬"/>
              <a:defRPr/>
            </a:lvl4pPr>
            <a:lvl5pPr marL="2114550" indent="-28575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72438-7C63-48F2-9D6F-2461BFD6D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791456" cy="4206382"/>
          </a:xfrm>
        </p:spPr>
        <p:txBody>
          <a:bodyPr/>
          <a:lstStyle>
            <a:lvl1pPr marL="228600" indent="-228600">
              <a:buFont typeface="Wingdings 2" panose="05020102010507070707" pitchFamily="18" charset="2"/>
              <a:buChar char="¬"/>
              <a:defRPr/>
            </a:lvl1pPr>
            <a:lvl2pPr marL="685800" indent="-228600">
              <a:buFont typeface="Wingdings 2" panose="05020102010507070707" pitchFamily="18" charset="2"/>
              <a:buChar char="¬"/>
              <a:defRPr/>
            </a:lvl2pPr>
            <a:lvl3pPr marL="1143000" indent="-228600">
              <a:buFont typeface="Wingdings 2" panose="05020102010507070707" pitchFamily="18" charset="2"/>
              <a:buChar char="¬"/>
              <a:defRPr/>
            </a:lvl3pPr>
            <a:lvl4pPr marL="1600200" indent="-228600">
              <a:buFont typeface="Wingdings 2" panose="05020102010507070707" pitchFamily="18" charset="2"/>
              <a:buChar char="¬"/>
              <a:defRPr/>
            </a:lvl4pPr>
            <a:lvl5pPr marL="2057400" indent="-22860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A1B49-6AAA-4DA7-970F-B75899F1A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5F8B1-DB7B-4D28-A97D-40FB2DD1EF78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E3649A-B9A2-4737-B47E-758DC1406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C1407-C705-451C-878E-8175DCCD5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6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F9955-0460-4A20-8FC6-30059556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95DDA7-4AAD-4EBE-880C-200E5F10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681163"/>
            <a:ext cx="554969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17496-E470-4CF6-884C-F07390A46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0624" y="2505075"/>
            <a:ext cx="5549697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C438EA-D381-4F22-A911-ECDD6D04F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70321" y="1681163"/>
            <a:ext cx="4993335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F255FA-A04D-49F2-8DB4-3CC082D0D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70321" y="2505075"/>
            <a:ext cx="4993335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6298F3-0AEC-4811-99A4-B78AE3A7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14039161-23B8-4738-9069-73EBE8884FDD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690B4-8A9A-4717-8B0B-2C9212926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8F00A-44BE-4E0A-B1CE-1FC48965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76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1F235-FBFF-453E-B90A-5758ED47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938306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43A871-5A76-4349-99F0-C46C77380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4D44-7693-499F-AC6C-11696134FE3F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2E803-8BD9-40A2-8389-C19DA114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414ED-B772-4B84-813E-E34C9A97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529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562BDD-CBFF-4046-A6B2-A9ECCB7E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F2AE-472C-4EF3-ABB2-24BAA9AE3CF7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90B5F6-6C28-4A86-AFD0-D7F93D461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10D5C-1634-451B-8D99-4D47EB3A1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6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12261-8522-4437-B612-7C7100D1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10543032" cy="1600200"/>
          </a:xfrm>
        </p:spPr>
        <p:txBody>
          <a:bodyPr anchor="b">
            <a:noAutofit/>
          </a:bodyPr>
          <a:lstStyle>
            <a:lvl1pPr>
              <a:defRPr sz="5200">
                <a:latin typeface="Dante (Headings)2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AA0AF-3F50-42BD-84B4-E70C3D004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199340"/>
            <a:ext cx="5780468" cy="366171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9C702B-2C4D-4590-8BEE-31940145C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94813E-250B-4422-AE46-5E1AB964A4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EAEA162C-A7C1-4263-9453-1BAFF8C39559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B5B81-E9CC-45F3-8EF1-35D2C8FF1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A7E97-5A73-4602-9582-6CDACB91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7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5334B-3019-4CA1-B658-779001922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4489180" cy="16002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D3CC12-FD6B-41A3-BF67-D600CC438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DB2BD5-DC18-460B-BFCC-5B2447D2B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F6305-9768-4792-866C-91238D4569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64DF6793-3458-4587-8168-65F0C37A92D2}" type="datetime2">
              <a:rPr lang="en-US" smtClean="0"/>
              <a:t>Thursday, May 27,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BF050-0FF1-499F-936E-FAAE50DC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02C2E-1542-46B4-85B1-7A4B3F772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3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586836B-C327-49CB-ADF2-2E730C4A91BF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310F61-136C-42B3-981B-FDE3DD0A8135}"/>
              </a:ext>
            </a:extLst>
          </p:cNvPr>
          <p:cNvSpPr/>
          <p:nvPr/>
        </p:nvSpPr>
        <p:spPr>
          <a:xfrm>
            <a:off x="1478322" y="709375"/>
            <a:ext cx="10713675" cy="541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2AF870-601F-4570-A8A9-1003F893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CCECD-B6E7-4C40-8A84-65FD5A3F0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825625"/>
            <a:ext cx="105430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EFA4D-0E39-4E26-B43C-5D1084B3B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624" y="6217920"/>
            <a:ext cx="2743200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352ED3-3C46-4C9A-9738-67B2D875E7E2}" type="datetime2">
              <a:rPr lang="en-US" smtClean="0"/>
              <a:pPr/>
              <a:t>Thursday, May 27,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851EA-2F2C-4012-8B96-51179BDD11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67328" y="6217920"/>
            <a:ext cx="7196328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B8ACB-7A60-4D76-A149-0C57A30E0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3152" y="0"/>
            <a:ext cx="685800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78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Wingdings 2" panose="05020102010507070707" pitchFamily="18" charset="2"/>
        <a:buChar char="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betegjog.h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betegjog.hu/dokumentumletoltes.php?tip=letoltesek&amp;kod=2&amp;file=1997_cliv_hun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  <a:t>GINOP-5.3.5-18-2019-00115</a:t>
            </a:r>
            <a:b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</a:br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97EA7B-96F6-40F6-A355-DAC089318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chemeClr val="bg1"/>
                </a:solidFill>
              </a:rPr>
              <a:t>Kórház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F0F2AA3-2C2E-4631-9EB0-00D7E34C5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Ellátórendszer csúcsán álló szolgáltató egység, engedélyezett fekvőbeteg- ellátást nyújt állandó orvosi felügyelettel és irányítással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Törvény szerint legalább belgyógyászati, sebészeti és egy másik szakirányú tevékenységgel rendelkezik a progresszivitásnak megfelelően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+ EKG, UH, radiológia, labor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Legalább 80 ággyal működik</a:t>
            </a:r>
          </a:p>
        </p:txBody>
      </p:sp>
    </p:spTree>
    <p:extLst>
      <p:ext uri="{BB962C8B-B14F-4D97-AF65-F5344CB8AC3E}">
        <p14:creationId xmlns:p14="http://schemas.microsoft.com/office/powerpoint/2010/main" val="4285696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A9B16BE-0F76-4F14-A20B-ABC708B2E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Feladatkörök szerinti felosztás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6AA66A8-DD69-484C-9E32-C16131E85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Kiemelt kórház: országos feladatkörű speciális intézmény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Súlyponti kórház: progresszivitás magasabb szintjén álló, legalább 50 km sugarú körben fed le fekvőbeteg- ellátást és sürgősségi ellátást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Területi kórház: egy adott térséghez kapcsolódó általános ellátást végez, együttműködik a közeli kiemelt kórházakkal, rendelőintézetekkel, háziorvosokkal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Szakkórház: egy egészségügyi szakmában és ahhoz szorosan kapcsolódó társszakmákban nyújt teljeskörű szolgáltatást, teljes diagnosztikai háttérrel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Klinikai centrum: orvos-és egészségtudományi képzéseket nyújtó egyetemekhez csatlakoznak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94138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13F5C65B-0F4F-4E9F-BE23-C6438BBB2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216" y="431830"/>
            <a:ext cx="10543031" cy="6004481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Országos Intézet/Gyógyintézet: minisztérium által fenntartott, országos lefedettségű ellátást biztosító intézet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Sürgősségi osztály: sajátos ellátást nyújtó, nem konkrét szakmához kötődő ellátás, </a:t>
            </a: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amely azokat az eseteket látja el, amelyekben valamilyen azonnali beavatkozást igénylő állapot lép föl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Ápolási Osztály: fekvőbeteg- ellátás sajátos egysége, folyamatos, de orvosi ellátást már nem igénylők számára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Hospice: palliatív ellátás a gyógyíthatatlan megbetegedésben szenvedők számára, mely a hozzátartozók, gyászolók támogatását is biztosítja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Ügyeleti ellátás: sürgős ellátást igénylő panaszokkal érkezők ellátása</a:t>
            </a:r>
          </a:p>
        </p:txBody>
      </p:sp>
    </p:spTree>
    <p:extLst>
      <p:ext uri="{BB962C8B-B14F-4D97-AF65-F5344CB8AC3E}">
        <p14:creationId xmlns:p14="http://schemas.microsoft.com/office/powerpoint/2010/main" val="198386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2DEA092A-446E-4710-80AE-DA07DDE52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372863"/>
            <a:ext cx="11324532" cy="5659146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Beteg út (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patient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path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): </a:t>
            </a: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  <a:ea typeface="Verdana" panose="020B0604030504040204" pitchFamily="34" charset="0"/>
              </a:rPr>
              <a:t>a finanszírozó vagy a tulajdonos által kialakított ellátás-szervezési megoldás, amely meghatározza, hogy egyes betegségek esetén a beteg milyen láncolaton keresztül, mely szolgáltatóknál veheti igénybe az ellátást. Az általános betegutak: háziorvos → szakambulancia → centrum vagy háziorvos → területi kórház.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Verdana" panose="020B0604030504040204" pitchFamily="34" charset="0"/>
              </a:rPr>
              <a:t>Várólista: törvényszerű velejárója az ellátórendszernek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Verdana" panose="020B0604030504040204" pitchFamily="34" charset="0"/>
              </a:rPr>
              <a:t>                     központi várólista: nagy költségű ellátások igénybevételére váró betegek jegyzése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Verdana" panose="020B0604030504040204" pitchFamily="34" charset="0"/>
              </a:rPr>
              <a:t>                     intézményi várólista: az adott intézet betegellátási sorrendjét adja meg</a:t>
            </a:r>
          </a:p>
          <a:p>
            <a:pPr marL="0" indent="0">
              <a:buNone/>
            </a:pPr>
            <a:endParaRPr lang="hu-HU" dirty="0">
              <a:solidFill>
                <a:schemeClr val="bg2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249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AC2A835-BA3C-4FFA-9783-716543F2B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284" y="2469133"/>
            <a:ext cx="1054303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 betegek jogai és kötelességei</a:t>
            </a:r>
            <a:b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4146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B7579F-B843-4B1E-B900-0BA96451B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Az egyén szerepe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18C29DD-C986-406B-9095-2E31FC728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Mindenki köteles tiszteletben tartani mások azon jogait, hogy védelmezzék saját egészségüket és megelőzzék a  betegségeket, továbbá mindenki köteles tiszteletben tartani a gyógyuláshoz és rehabilitációhoz való jogot</a:t>
            </a:r>
          </a:p>
          <a:p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Mindenkinek joga van az ismeretszerzéshez, tájékoztatáshoz, és joga van, hogy a tőle elvárható módon felelősséget vállaljon egészségéért </a:t>
            </a:r>
          </a:p>
        </p:txBody>
      </p:sp>
    </p:spTree>
    <p:extLst>
      <p:ext uri="{BB962C8B-B14F-4D97-AF65-F5344CB8AC3E}">
        <p14:creationId xmlns:p14="http://schemas.microsoft.com/office/powerpoint/2010/main" val="2392460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7989467-7010-4F82-89F0-E7C32F528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Az egészségügyi ellátáshoz való jog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8A5BEA5-BAB4-4C24-B3FA-AF0D7B2F9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Mindenkinek joga van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az életmentő, súlyos vagy maradandó egészségkárosodás megelőzését biztosító ellátáshoz, illetve fájdalmának csillapításához és szenvedéseinek csökkentéséhez,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az egészségi állapota által indokolt egészségügyi ellátáshoz.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az állapota által szakmailag indokolt szintű egészségügyi szolgáltató és a választott orvos egyetértésével az ellátást végző orvos megválasztásához, melynek joga az egészségügyi szolgáltató működési rendjének megfelelően érvényesíthető. A beteg bármely, a kezelőorvos által megállapított diagnózissal, terápiával, intézetből történő elbocsátással szemben kezdeményezheti más orvos által történő kivizsgálását.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65478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9BC1CBB-AD4F-4EE4-BF5E-F86F12D9B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Az emberi méltósághoz való jog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7708C31-632B-4DD6-8F7C-4A45E2929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Az egészségügyi ellátás során a beteg emberi méltóságához való jogot tiszteletben kell tartani.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betegen kizárólag az ellátásához szükséges beavatkozások végezhetők el.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Az ellátás során a beteget jogaiban csak az egészségügyi állapota által indokolt ideig lehet korlátozni.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személyes szabadsága ellátása során kizárólag a beteg vagy mások élete, valamint egészsége védelmében korlátozható. Korlátozó módszerek vagy eljárások alkalmazását a beteg kezelőorvosa rendelheti el.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beteget </a:t>
            </a:r>
            <a:r>
              <a:rPr lang="hu-HU" b="1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csak méltányolható okból és ideig szabad várakoztatni</a:t>
            </a: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ellátása során a ruházata csak a szükséges időre és a szakmailag indokolt mértékben távolítható el.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94610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082B6A7-B6F6-42D1-94B6-27F54C2E8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A kapcsolattartáshoz való jog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58E8A12-40E7-4777-9B10-8F35091CB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kapcsolattartási jogokat a beteg a fekvő-beteg gyógyintézetben levő feltételektől függően, betegtársai jogainak tiszteletben tartásával, valamint a betegellátást nem zavarva gyakorolhatja. Ennek részletes szabályait az intézet házirendje határozza meg.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elhelyezése során jogosult más személyekkel írásban és szóban egyaránt kapcsolatot tartani, valamint látogatókat fogadni. A beteg megtilthatja, hogy kezelésének tényét másokkal megosszák.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súlyos állapotú betegnek joga van arra, hogy az általa megjelölt személy mellette tartózkodjon.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kiskorú betegnek joga van arra, hogy szülője, törvényes képviselője, vagy az általuk megjelölt személy mellette tartózkodjon.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szülő nőnek joga van arra, hogy az általa megjelölt nagykorú személy a vajúdás és a szülés folyamata alatt vele lehessen, a szülést követően pedig arra, hogy az újszülöttel egy helyiségben tartózkodjon.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3258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63FE47-420C-4020-9E78-0528F436C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Az intézmény elhagyásához való jog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6AA9C20-2C26-4582-8395-F0985D2802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betegnek joga van a gyógyintézetet elhagyni, amennyiben azzal mások testi épségét, egészségét nem veszélyezteti. A beteg távozási szándékát a kezelőorvosnak köteles bejelenteni, amennyiben azonban a beteg bejelentés nélkül hagyja el az intézményt, ha a beteg állapota indokolja, a gyógyintézet értesíti a hatáskörrel rendelkező hatóságokat, cselekvőképtelen beteg esetén pedig a törvényes képviselőt.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gyógyintézetből történő elbocsátásáról a beteget, valamint a hozzátartozóját legalább 24 órával az elbocsátás időpontja előtt tájékoztatni kell.</a:t>
            </a:r>
          </a:p>
          <a:p>
            <a:pPr marL="0" indent="0" algn="just">
              <a:buNone/>
            </a:pPr>
            <a:endParaRPr lang="hu-HU" b="0" i="0" dirty="0">
              <a:solidFill>
                <a:srgbClr val="6C6C6C"/>
              </a:solidFill>
              <a:effectLst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80033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31D34339-FFB2-4F3E-B9F2-D0E8D4951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1855443"/>
            <a:ext cx="10543031" cy="4206383"/>
          </a:xfrm>
        </p:spPr>
        <p:txBody>
          <a:bodyPr/>
          <a:lstStyle/>
          <a:p>
            <a:pPr marL="0" indent="0" algn="ctr">
              <a:buNone/>
            </a:pPr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Az etika és jog sajátosságai az egészségügyi ellátásban</a:t>
            </a:r>
          </a:p>
          <a:p>
            <a:pPr marL="0" indent="0" algn="ctr">
              <a:buNone/>
            </a:pPr>
            <a:endParaRPr lang="hu-HU" sz="28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 algn="ctr">
              <a:buNone/>
            </a:pPr>
            <a:r>
              <a:rPr lang="hu-HU" sz="2000" b="1" dirty="0">
                <a:solidFill>
                  <a:schemeClr val="bg1"/>
                </a:solidFill>
                <a:latin typeface="Tw Cen MT" panose="020B0602020104020603" pitchFamily="34" charset="-18"/>
              </a:rPr>
              <a:t>Az</a:t>
            </a:r>
            <a:r>
              <a:rPr lang="hu-HU" sz="2000" b="1" dirty="0">
                <a:latin typeface="Tw Cen MT" panose="020B0602020104020603" pitchFamily="34" charset="-18"/>
              </a:rPr>
              <a:t> </a:t>
            </a:r>
            <a:r>
              <a:rPr lang="hu-HU" sz="2000" b="1" dirty="0">
                <a:solidFill>
                  <a:schemeClr val="bg1"/>
                </a:solidFill>
                <a:latin typeface="Tw Cen MT" panose="020B0602020104020603" pitchFamily="34" charset="-18"/>
              </a:rPr>
              <a:t>egészségügyi ellátórendszer</a:t>
            </a:r>
          </a:p>
          <a:p>
            <a:pPr algn="ctr"/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53307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17AC70B-543D-4DCE-9CCC-D82B31BCC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chemeClr val="bg1"/>
                </a:solidFill>
                <a:latin typeface="Tw Cen MT" panose="020B0602020104020603" pitchFamily="34" charset="-18"/>
              </a:rPr>
              <a:t>A tájékoztatáshoz való jog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EF1481A-7689-4882-81DC-A22EEFB46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1825625"/>
            <a:ext cx="10543031" cy="460180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jogosult, hogy tájékoztatást kapjon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egészségi állapotáról, orvosi megítéléséről,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javasolt vizsgálatokról, beavatkozásokról,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javasolt vizsgálatok, beavatkozások kockázatairól,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vizsgálatok, beavatkozások elvégzésének tervezett időpontjairól,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döntési jogáról a javasolt vizsgálatok, beavatkozások tekintetében,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lehetséges alternatív eljárásokról, módszerekről,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az ellátás folyamatáról és várható kimeneteléről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további ellátásokról,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javasolt életmódról.</a:t>
            </a: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betegnek jogában áll a tájékoztatás során-után további kérdések feltételére.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betegnek joga van megismerni ellátása során az egyes vizsgálatok, beavatkozások eredményét.</a:t>
            </a:r>
          </a:p>
          <a:p>
            <a:pPr marL="0" indent="0" algn="just">
              <a:buNone/>
            </a:pPr>
            <a:endParaRPr lang="hu-HU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cselekvőképtelen és korlátozottan cselekvőképes betegnek is joga van a korának és pszichés állapotának megfelelő tájékoztatáshoz.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08643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C479A9F-D3AB-4C5E-A344-AC222FF2D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chemeClr val="bg1"/>
                </a:solidFill>
                <a:latin typeface="Tw Cen MT" panose="020B0602020104020603" pitchFamily="34" charset="-18"/>
              </a:rPr>
              <a:t>Az önrendelkezéshez való jog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E4007AD-7B5D-45B5-9C2F-808B6A0A8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2411551"/>
            <a:ext cx="10543031" cy="4206383"/>
          </a:xfrm>
        </p:spPr>
        <p:txBody>
          <a:bodyPr/>
          <a:lstStyle/>
          <a:p>
            <a:pPr algn="just"/>
            <a:r>
              <a:rPr lang="hu-HU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Ezen belül a beteg szabadon dönthet arról, hogy kíván-e egészségügyi ellátást igénybe venni, és természetesen ahhoz is joga van, hogy mely beavatkozások elvégzésébe egyezik bele és melyeket utasítja vissza. A betegnek tovább joga van ahhoz, hogy a kivizsgálását és kezelését érintő kérdések és döntésekben részt vegyen.</a:t>
            </a:r>
          </a:p>
          <a:p>
            <a:pPr algn="just"/>
            <a:br>
              <a:rPr lang="hu-HU" dirty="0">
                <a:solidFill>
                  <a:srgbClr val="6C6C6C"/>
                </a:solidFill>
                <a:effectLst/>
              </a:rPr>
            </a:br>
            <a:endParaRPr lang="hu-HU" dirty="0">
              <a:solidFill>
                <a:srgbClr val="6C6C6C"/>
              </a:solidFill>
              <a:effectLst/>
            </a:endParaRPr>
          </a:p>
          <a:p>
            <a:pPr algn="just"/>
            <a:br>
              <a:rPr lang="hu-HU" dirty="0">
                <a:solidFill>
                  <a:srgbClr val="6C6C6C"/>
                </a:solidFill>
                <a:effectLst/>
              </a:rPr>
            </a:br>
            <a:br>
              <a:rPr lang="hu-HU" b="0" i="0" dirty="0">
                <a:solidFill>
                  <a:srgbClr val="767676"/>
                </a:solidFill>
                <a:effectLst/>
              </a:rPr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72076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1CC8D5-8BBA-4F35-8198-B819D4E5A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chemeClr val="bg1"/>
                </a:solidFill>
                <a:latin typeface="Tw Cen MT" panose="020B0602020104020603" pitchFamily="34" charset="-18"/>
              </a:rPr>
              <a:t>Az ellátás visszautasításának joga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3BFCAD9-8E81-49B0-AB20-89225C4CE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cselekvőképes beteget megilleti az ellátás visszautasításának joga, kivéve, ha annak elmaradása mások életét vagy testi épségét veszélyeztetné.</a:t>
            </a:r>
          </a:p>
          <a:p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Életfenntartó vagy életmentő beavatkozás csak abban az esetben utasítható vissza, ha a beteg olyan súlyos betegségben szenved, amely az orvostudomány szerint rövid időn belül megfelelő ellátás mellett is halálhoz vezet és gyógyíthatatlan. 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nem utasíthatja vissza az életfenntartó vagy életmentő beavatkozást, amennyiben várandós, és előre láthatóan képes a gyermek kihordására.</a:t>
            </a:r>
          </a:p>
          <a:p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Cselekvőképtelen és korlátozottan cselekvőképes beteg esetén az életfenntartó és életmentő beavatkozások nem utasíthatók vissza.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8305733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944FCA7-F53C-4E6C-97D8-7FDB40592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933916" cy="1325563"/>
          </a:xfrm>
        </p:spPr>
        <p:txBody>
          <a:bodyPr>
            <a:noAutofit/>
          </a:bodyPr>
          <a:lstStyle/>
          <a:p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Az egészségügyi dokumentáció megtekintésének joga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21C6543-7DB3-4106-8699-5373788B9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jogosult: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gyógykezeléssel összefüggő adatainak kezeléséről tájékoztatást kapni,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rá vonatkozó egészségügyi adatokat megismerni,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az egészségügyi dokumentációba betekinteni, azokról másolatot kérni és készíteni,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fekvőbeteg-gyógyintézetből történő elbocsátás esetén zárójelentést kapni,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egészségügyi adatairól indokolt célra saját költségén összefoglaló, avagy kivonatos írásos véleményt kérni.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cselekvőképtelen beteg készült dokumentációba való betekintési jog az általa megbízott személyt, korlátozottan cselekvőképes beteg esetén a betekintés a beteget, illetve a megjelölt képviselőt, ennek hiányában a törvényes képviselőt illeti meg.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74515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4551289-3BB8-4247-8F4C-849ADF2D4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chemeClr val="bg1"/>
                </a:solidFill>
                <a:latin typeface="Tw Cen MT" panose="020B0602020104020603" pitchFamily="34" charset="-18"/>
              </a:rPr>
              <a:t>Az orvosi titoktartáshoz való jog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35E86D0-E9EE-4459-9C0E-FF8B68E87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jogosult arra, hogy az egészségügyi ellátása során közreműködő személyek az ellátása során tudomásukra jutott adatokat csak az arra jogosult személlyel közöljék, és azokat bizalmasan kezeljék.</a:t>
            </a: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betegnek joga van arról nyilatkozatot tenni, hogy betegségéről, illetve annak kimeneteléről kiknek adható ki információ, valamint kiket zár ki részleges vagy teljes mértékben a megismerésből.</a:t>
            </a:r>
          </a:p>
          <a:p>
            <a:pPr algn="just"/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jogosult arra, hogy megnevezze azt a személyt, akit az elhelyezéséről, egészségi állapotáról értesíthetnek, valamint joga van bármely személyt ebből kizárni.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520156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4B097AD-BD30-4D3B-8419-0D002ED8E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A beteg kötelezettségei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B8211ED-8EA4-43AA-B6F8-3208F46F3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4" y="1435007"/>
            <a:ext cx="10543031" cy="505786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az egészségügyi szolgáltatás igénybevételekor köteles tisztában tartani az erre vonatkozó jogszabályokat és az egészségügyi szolgáltató működési rendjét.</a:t>
            </a:r>
          </a:p>
          <a:p>
            <a:pPr marL="0" indent="0" algn="just">
              <a:buNone/>
            </a:pPr>
            <a:endParaRPr lang="hu-HU" sz="2600" b="0" i="0" dirty="0">
              <a:solidFill>
                <a:schemeClr val="bg1"/>
              </a:solidFill>
              <a:effectLst/>
              <a:latin typeface="Tw Cen MT" panose="020B0602020104020603" pitchFamily="34" charset="-18"/>
            </a:endParaRPr>
          </a:p>
          <a:p>
            <a:pPr algn="just"/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beteg, amennyiben egészségi állapota engedi, köteles az ellátása során közreműködő egészségügyi dolgozókkal az alábbiak szerint együttműködni: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tájékoztatni őket mindenről, amely szükséges a kórisme megállapításához, a beavatkozások elvégzéséhez, így különösképpen korábbi betegségekről, gyógyszer vagy gyógyhatású készítmény szedéséről, egészségkárosító kockázati tényezőiről,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tájékoztatni őket saját betegségével összefüggésben </a:t>
            </a:r>
            <a:r>
              <a:rPr lang="hu-HU" sz="2600" b="0" i="0" dirty="0" err="1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mindarról</a:t>
            </a: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, amely mások életét vagy testi épségét veszélyeztetheti, különösképpen a fertőző betegségekről,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fertőző betegségek esetén megnevezni azokat a személyeket, akiktől a fertőző betegséget megkaphatta, illetve akiket megfertőzhetett,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tájékoztatni őket minden olyan jognyilatkozatáról, amelyek az egészségügyet érintik,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köteles a gyógykezelésével kapcsolatban tőlük kapott rendelkezéseket betartani,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gyógyintézet házirendjét betartani,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jogszabály által előírt, vagy az egészségügyi szolgáltató által megállapított térítési díjat megfizetni,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személyes adatait hitelesen igazolni.</a:t>
            </a:r>
          </a:p>
          <a:p>
            <a:pPr algn="just"/>
            <a:r>
              <a:rPr lang="hu-HU" sz="26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beteg és hozzátartozóinak joggyakorlása nem sértheti az egészségügyi dolgozók törvényben foglalt jogait.</a:t>
            </a:r>
          </a:p>
          <a:p>
            <a:pPr marL="0" indent="0" algn="just">
              <a:buNone/>
            </a:pPr>
            <a:endParaRPr lang="hu-HU" b="0" i="0" dirty="0">
              <a:solidFill>
                <a:srgbClr val="6C6C6C"/>
              </a:solidFill>
              <a:effectLst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77292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5CAF76C-9462-4390-9176-3187632E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Felhasznált irodalom: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FE603AF-B919-48A4-9E7C-47C1D66F4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>
                <a:solidFill>
                  <a:schemeClr val="bg1"/>
                </a:solidFill>
                <a:effectLst/>
                <a:latin typeface="Tw Cen MT" panose="020B0602020104020603" pitchFamily="34" charset="-18"/>
                <a:ea typeface="Calibri" panose="020F0502020204030204" pitchFamily="34" charset="0"/>
              </a:rPr>
              <a:t>(2012). In Oláh A. </a:t>
            </a:r>
            <a:r>
              <a:rPr lang="hu-HU" sz="2400" i="1" dirty="0">
                <a:solidFill>
                  <a:schemeClr val="bg1"/>
                </a:solidFill>
                <a:effectLst/>
                <a:latin typeface="Tw Cen MT" panose="020B0602020104020603" pitchFamily="34" charset="-18"/>
                <a:ea typeface="Calibri" panose="020F0502020204030204" pitchFamily="34" charset="0"/>
              </a:rPr>
              <a:t>Az ápolástudomány tankönyve </a:t>
            </a:r>
            <a:r>
              <a:rPr lang="hu-HU" sz="2400" dirty="0">
                <a:solidFill>
                  <a:schemeClr val="bg1"/>
                </a:solidFill>
                <a:effectLst/>
                <a:latin typeface="Tw Cen MT" panose="020B0602020104020603" pitchFamily="34" charset="-18"/>
                <a:ea typeface="Calibri" panose="020F0502020204030204" pitchFamily="34" charset="0"/>
              </a:rPr>
              <a:t>Budapest, Medicina Könyvkiadó, 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www.eubetegjog.hu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Dr. Ágoston István PTE- ETK Egészségügyi jog diasor</a:t>
            </a:r>
          </a:p>
        </p:txBody>
      </p:sp>
    </p:spTree>
    <p:extLst>
      <p:ext uri="{BB962C8B-B14F-4D97-AF65-F5344CB8AC3E}">
        <p14:creationId xmlns:p14="http://schemas.microsoft.com/office/powerpoint/2010/main" val="1941440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A0F834-FFE2-4A4B-B01B-641CB5204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Főbb fogalmak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3D3C52B-CBBA-4646-ACF7-6E6AC68B4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1835564"/>
            <a:ext cx="10543031" cy="4206383"/>
          </a:xfrm>
        </p:spPr>
        <p:txBody>
          <a:bodyPr>
            <a:normAutofit lnSpcReduction="10000"/>
          </a:bodyPr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Prevenció= megelőzés (pl. betegség kialakulásának)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Rehabilitáció= </a:t>
            </a: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Azon egészségügyi eljárások, ellátások összessége, amelyek célja a betegség miatt kialakult funkcióveszteség (mozgáskorlátozottság, beszédzavar, csökkent szívteljesítmény, meddőség, stb.) helyreállítása vagy pótlása, illetve kompenzáló új képességek kifejlesztése 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EKG= elektrokardiográfia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UH= ultrahang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P</a:t>
            </a: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rogresszív ellátás elve= az egészségügyi ellátás hierarchikusan egymásra épülő, feladatmegosztáson alapuló, </a:t>
            </a:r>
            <a:r>
              <a:rPr lang="hu-HU" b="0" i="0" dirty="0" err="1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piramisszerűen</a:t>
            </a: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 szervezett, az ellátás során kötelező kapcsolat- és szabályrendszerét jelenti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87360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82DD7F4-C322-44E9-B0DB-E464B9D46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20736"/>
            <a:ext cx="10543032" cy="1325563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bg1"/>
                </a:solidFill>
                <a:latin typeface="Tw Cen MT" panose="020B0602020104020603" pitchFamily="34" charset="-18"/>
              </a:rPr>
              <a:t>Felépítése és jellemzői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66BBEA6-477D-44F6-B1BA-2F4A70A0C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Osztott feladatellátás: állam, önkormányzatok, egészségbiztosítási rendszer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Háttere: a TB önálló egészségbiztosítási alapja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NAV által gyűjtött járulékból gazdálkodik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A lakosság egészére kiterjed és teljeskörű ellátást biztosít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Tulajdonviszony: állam, önkormányzatok, egyház, magántulajdon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Finanszírozása: duális befektetés és fenntartás tulajdonos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                működési feltételek Egészségbiztosítási Pénztár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EMMI- Emberi Erőforrások Minisztériuma egészségügyért felelős államtitkár</a:t>
            </a:r>
          </a:p>
          <a:p>
            <a:pPr marL="0" indent="0">
              <a:buNone/>
            </a:pP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A magyar egészségügyi rendszer alapjait az </a:t>
            </a:r>
            <a:r>
              <a:rPr lang="hu-HU" b="1" i="0" u="sng" dirty="0">
                <a:solidFill>
                  <a:schemeClr val="bg1"/>
                </a:solidFill>
                <a:effectLst/>
                <a:latin typeface="Tw Cen MT" panose="020B0602020104020603" pitchFamily="34" charset="-1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Egészségügyről szóló</a:t>
            </a:r>
            <a:r>
              <a:rPr lang="hu-HU" b="0" i="0" u="sng" dirty="0">
                <a:solidFill>
                  <a:schemeClr val="bg1"/>
                </a:solidFill>
                <a:effectLst/>
                <a:latin typeface="Tw Cen MT" panose="020B0602020104020603" pitchFamily="34" charset="-1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1997. évi CLIV. törvény</a:t>
            </a:r>
            <a:r>
              <a:rPr lang="hu-HU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 rögzíti.</a:t>
            </a:r>
            <a:endParaRPr lang="hu-HU" b="1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056895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F34C237C-2BC9-4CA3-B245-FA4FF557F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44" y="391249"/>
            <a:ext cx="10543031" cy="6075502"/>
          </a:xfrm>
        </p:spPr>
        <p:txBody>
          <a:bodyPr>
            <a:normAutofit fontScale="92500" lnSpcReduction="10000"/>
          </a:bodyPr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Alapvetően kétszintes ellátási rendszer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</a:t>
            </a: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háziorvosi rendszerre épül</a:t>
            </a:r>
          </a:p>
          <a:p>
            <a:endParaRPr lang="hu-HU" dirty="0">
              <a:solidFill>
                <a:schemeClr val="bg1"/>
              </a:solidFill>
              <a:latin typeface="Tw Cen MT" panose="020B0602020104020603" pitchFamily="34" charset="-18"/>
              <a:sym typeface="Wingdings" panose="05000000000000000000" pitchFamily="2" charset="2"/>
            </a:endParaRPr>
          </a:p>
          <a:p>
            <a:r>
              <a:rPr lang="hu-HU" b="1" u="sng" dirty="0">
                <a:solidFill>
                  <a:schemeClr val="bg1"/>
                </a:solidFill>
                <a:latin typeface="Tw Cen MT" panose="020B0602020104020603" pitchFamily="34" charset="-18"/>
              </a:rPr>
              <a:t>Alapellátás: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lakosság-közeli ellátási forma, amely az általánosan igénybe vett ellátást biztosítja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Mindenki számára elérhető lakóhelye közelében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Célja és feladata egy hosszútávú kapcsolat kialakítása a páciens és az orvos között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közösség egészségét fejlesztő prevenciós tevékenység, egyén egészségi állapotának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nyomonkövetése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, felvilágosítása, gyógykezelése, gondozása, rehabilitációja, beteg otthonában történő ellátása, szakorvos irányítása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Praxisokra épül, nem egyenlő a háziorvosi ellátással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Mo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.-i területei: háziorvosi, házi gyermekorvosi ellátás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    fogorvosi alapellátás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    védőnői ellátás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    alapellátáshoz kapcsolódó ügyeleti ellátás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    iskola- egészségügyi ellátás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54620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D63091F-3DFD-4BA4-8942-77BBFA5FE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2015. Évi CXXIII. Törvény az egészségügyi alapellátásról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E46BFC9-4C83-493F-B595-0A90299F1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alapellátáshoz kapcsolódó otthoni szakápolás és otthoni hospice ellátás a beteg lakó- vagy tartózkodási helyén nyújtható szolgáltatások, amelynek célja a fekvőbeteg- gyógyintézeti ellátás kiváltása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Ezen tevékenységek csak a páciens háziorvosának szakmai felügyelete mellett végezhetőek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otthoni szakápolás és otthoni hospice ellátás szakmai szabályait a </a:t>
            </a: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20/1996 (VII.26.) NM rendelet az otthoni szakápolási tevékenységről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, valamint a </a:t>
            </a: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60/2003 (X.20.) ESZCSM rendelet az egészségügyi szolgáltatások nyújtásához szükséges minimumfeltételek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szabályozza</a:t>
            </a:r>
          </a:p>
        </p:txBody>
      </p:sp>
    </p:spTree>
    <p:extLst>
      <p:ext uri="{BB962C8B-B14F-4D97-AF65-F5344CB8AC3E}">
        <p14:creationId xmlns:p14="http://schemas.microsoft.com/office/powerpoint/2010/main" val="294717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DBA152C-2124-420D-AE8E-12B5474DA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chemeClr val="bg1"/>
                </a:solidFill>
              </a:rPr>
              <a:t>A háziorvosi ellátás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E56AA02-F570-444C-AA42-BBF41C162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alapellátás meghatározó területe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Területi alapokon körzetre tagozódik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felnőtt, gyermek (14 éven aluli), vegyes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Háziorvos végzi a páciensek alapszintű kezelését, gyűjti az egyének egészségügyi dokumentációit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ellátás a kötelező egészségbiztosítás finanszírozza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2079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1921D6-EE3E-44D8-97B3-88D5D8893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Szakellátás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600266D-1E25-4CFF-A6BC-18DC372FF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2651617"/>
            <a:ext cx="10543031" cy="4206383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Egyes betegségcsoportok ellátására specializálódott terület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Szakorvos által nyújtott ellátás, mely általában beutalóval vehető igénybe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Meghatározott ideig történik a diagnosztikus és/vagy terápiás ellátás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Részei: járó-és fekvőbeteg ellátás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5405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E0A24E7F-5486-4E68-85B0-5CA43D23A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215" y="351932"/>
            <a:ext cx="10543031" cy="6235299"/>
          </a:xfrm>
        </p:spPr>
        <p:txBody>
          <a:bodyPr>
            <a:normAutofit lnSpcReduction="10000"/>
          </a:bodyPr>
          <a:lstStyle/>
          <a:p>
            <a:r>
              <a:rPr lang="hu-HU" b="1" u="sng" dirty="0">
                <a:solidFill>
                  <a:schemeClr val="bg1"/>
                </a:solidFill>
                <a:latin typeface="Tw Cen MT" panose="020B0602020104020603" pitchFamily="34" charset="-18"/>
              </a:rPr>
              <a:t>Járóbeteg- ellátás: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Egyszeri, illetve alkalomszerű egészségügyi, valamint fekvőbeteg- ellátást nem igénylő krónikus betegségek esetén folyamatos szakorvosi ellátás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Kiváltható: egynapos sebészet, nappali kórházi ellátás, otthoni szakápolás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Általában rendelőintézetben történik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legalább négy szakterületen nyújt egészségügyi szolgáltatást, radiológiai és laboratóriumi háttérrel biztosítva</a:t>
            </a:r>
          </a:p>
          <a:p>
            <a:pPr marL="0" indent="0">
              <a:buNone/>
            </a:pPr>
            <a:endParaRPr lang="hu-HU" dirty="0">
              <a:solidFill>
                <a:schemeClr val="bg1"/>
              </a:solidFill>
              <a:latin typeface="Tw Cen MT" panose="020B0602020104020603" pitchFamily="34" charset="-18"/>
              <a:sym typeface="Wingdings" panose="05000000000000000000" pitchFamily="2" charset="2"/>
            </a:endParaRPr>
          </a:p>
          <a:p>
            <a:r>
              <a:rPr lang="hu-HU" b="1" u="sng" dirty="0">
                <a:solidFill>
                  <a:schemeClr val="bg1"/>
                </a:solidFill>
                <a:latin typeface="Tw Cen MT" panose="020B0602020104020603" pitchFamily="34" charset="-18"/>
              </a:rPr>
              <a:t>Fekvőbeteg- ellátás: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Fekvőbeteg intézeti keretek között nyújtott ellátás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Aktív-és krónikus fekvőbeteg- ellátás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Aktív fekvőbeteg- ellátás: rövid időtartamú, előre tervezhető, célja az egészségi állapot mielőbbi helyreállítása, stabilizálása, szövődmények kialakulásának megelőzése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Krónikus fekvőbeteg- ellátás: hosszútávú ellátás, befejezése nem tervezhető</a:t>
            </a:r>
          </a:p>
          <a:p>
            <a:pPr>
              <a:buFont typeface="Wingdings" panose="05000000000000000000" pitchFamily="2" charset="2"/>
              <a:buChar char="§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1797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setVTI">
  <a:themeElements>
    <a:clrScheme name="Office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Dante">
      <a:majorFont>
        <a:latin typeface="Dante"/>
        <a:ea typeface=""/>
        <a:cs typeface=""/>
      </a:majorFont>
      <a:minorFont>
        <a:latin typeface="Dan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setVTI" id="{17A3166B-76FF-4669-8F6D-D4251AE158D8}" vid="{4532814A-B5F8-4CFD-BC69-A007D492DA4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CC7957-BFB9-4D35-89B0-E97FECD919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2DECB06-3566-44BF-97AB-24DFC7EAF2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6693B04-02B9-4E7B-8B5A-D14A130457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1946</Words>
  <Application>Microsoft Office PowerPoint</Application>
  <PresentationFormat>Szélesvásznú</PresentationFormat>
  <Paragraphs>165</Paragraphs>
  <Slides>26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26</vt:i4>
      </vt:variant>
    </vt:vector>
  </HeadingPairs>
  <TitlesOfParts>
    <vt:vector size="33" baseType="lpstr">
      <vt:lpstr>Arial</vt:lpstr>
      <vt:lpstr>Dante</vt:lpstr>
      <vt:lpstr>Dante (Headings)2</vt:lpstr>
      <vt:lpstr>Tw Cen MT</vt:lpstr>
      <vt:lpstr>Wingdings</vt:lpstr>
      <vt:lpstr>Wingdings 2</vt:lpstr>
      <vt:lpstr>OffsetVTI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PowerPoint-bemutató</vt:lpstr>
      <vt:lpstr>Főbb fogalmak</vt:lpstr>
      <vt:lpstr>Felépítése és jellemzői</vt:lpstr>
      <vt:lpstr>PowerPoint-bemutató</vt:lpstr>
      <vt:lpstr>2015. Évi CXXIII. Törvény az egészségügyi alapellátásról</vt:lpstr>
      <vt:lpstr>A háziorvosi ellátás</vt:lpstr>
      <vt:lpstr>Szakellátás</vt:lpstr>
      <vt:lpstr>PowerPoint-bemutató</vt:lpstr>
      <vt:lpstr>Kórház</vt:lpstr>
      <vt:lpstr>Feladatkörök szerinti felosztás</vt:lpstr>
      <vt:lpstr>PowerPoint-bemutató</vt:lpstr>
      <vt:lpstr>PowerPoint-bemutató</vt:lpstr>
      <vt:lpstr>A betegek jogai és kötelességei </vt:lpstr>
      <vt:lpstr>Az egyén szerepe</vt:lpstr>
      <vt:lpstr>Az egészségügyi ellátáshoz való jog</vt:lpstr>
      <vt:lpstr>Az emberi méltósághoz való jog</vt:lpstr>
      <vt:lpstr>A kapcsolattartáshoz való jog</vt:lpstr>
      <vt:lpstr>Az intézmény elhagyásához való jog</vt:lpstr>
      <vt:lpstr>A tájékoztatáshoz való jog</vt:lpstr>
      <vt:lpstr>Az önrendelkezéshez való jog</vt:lpstr>
      <vt:lpstr>Az ellátás visszautasításának joga</vt:lpstr>
      <vt:lpstr>Az egészségügyi dokumentáció megtekintésének joga</vt:lpstr>
      <vt:lpstr>Az orvosi titoktartáshoz való jog</vt:lpstr>
      <vt:lpstr>A beteg kötelezettségei</vt:lpstr>
      <vt:lpstr>Felhasznált irodalom: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etika és jog sajátosságai az egészségügyi ellátásban</dc:title>
  <dc:creator>Pusztai Dorina Erzsébet</dc:creator>
  <cp:lastModifiedBy>Novák Emese</cp:lastModifiedBy>
  <cp:revision>20</cp:revision>
  <dcterms:created xsi:type="dcterms:W3CDTF">2021-01-16T09:51:45Z</dcterms:created>
  <dcterms:modified xsi:type="dcterms:W3CDTF">2021-05-27T10:34:06Z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