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94" r:id="rId5"/>
    <p:sldId id="256" r:id="rId6"/>
    <p:sldId id="290" r:id="rId7"/>
    <p:sldId id="291" r:id="rId8"/>
    <p:sldId id="292" r:id="rId9"/>
    <p:sldId id="293" r:id="rId10"/>
    <p:sldId id="257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65" r:id="rId19"/>
    <p:sldId id="266" r:id="rId20"/>
    <p:sldId id="267" r:id="rId21"/>
    <p:sldId id="268" r:id="rId22"/>
    <p:sldId id="269" r:id="rId23"/>
    <p:sldId id="270" r:id="rId24"/>
    <p:sldId id="271" r:id="rId25"/>
    <p:sldId id="272" r:id="rId26"/>
    <p:sldId id="273" r:id="rId27"/>
    <p:sldId id="274" r:id="rId28"/>
    <p:sldId id="275" r:id="rId29"/>
    <p:sldId id="276" r:id="rId30"/>
    <p:sldId id="277" r:id="rId31"/>
    <p:sldId id="278" r:id="rId32"/>
    <p:sldId id="279" r:id="rId33"/>
    <p:sldId id="280" r:id="rId34"/>
    <p:sldId id="281" r:id="rId35"/>
    <p:sldId id="282" r:id="rId36"/>
    <p:sldId id="283" r:id="rId37"/>
    <p:sldId id="284" r:id="rId38"/>
    <p:sldId id="285" r:id="rId39"/>
    <p:sldId id="286" r:id="rId40"/>
    <p:sldId id="287" r:id="rId41"/>
    <p:sldId id="288" r:id="rId42"/>
    <p:sldId id="289" r:id="rId4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38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heme" Target="theme/theme1.xml"/><Relationship Id="rId20" Type="http://schemas.openxmlformats.org/officeDocument/2006/relationships/slide" Target="slides/slide16.xml"/><Relationship Id="rId41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5/27/2021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áma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ím és képaláír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dézet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385828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évkárty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5/27/2021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kép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5/27/2021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5/27/2021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5/27/2021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5/27/2021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5/27/2021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7000"/>
                </a:schemeClr>
              </a:gs>
              <a:gs pos="69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13"/>
          <a:stretch/>
        </p:blipFill>
        <p:spPr>
          <a:xfrm>
            <a:off x="8000197" y="0"/>
            <a:ext cx="1603387" cy="1143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199"/>
          <a:stretch/>
        </p:blipFill>
        <p:spPr>
          <a:xfrm>
            <a:off x="8609012" y="6092866"/>
            <a:ext cx="993734" cy="76513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5/27/2021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D85DEF7-8A17-404F-8613-F92932B7F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9487" y="2553757"/>
            <a:ext cx="8534400" cy="1507067"/>
          </a:xfrm>
        </p:spPr>
        <p:txBody>
          <a:bodyPr>
            <a:normAutofit/>
          </a:bodyPr>
          <a:lstStyle/>
          <a:p>
            <a:pPr algn="ctr"/>
            <a:r>
              <a:rPr lang="hu-HU" sz="1600" b="1" dirty="0">
                <a:latin typeface="Tw Cen MT" panose="020B0602020104020603" pitchFamily="34" charset="-18"/>
              </a:rPr>
              <a:t>GINOP-5.3.5-18-2019-00115</a:t>
            </a:r>
            <a:br>
              <a:rPr lang="hu-HU" b="1" dirty="0">
                <a:latin typeface="Tw Cen MT" panose="020B0602020104020603" pitchFamily="34" charset="-18"/>
              </a:rPr>
            </a:br>
            <a:r>
              <a:rPr lang="hu-HU" sz="1600" b="1" dirty="0">
                <a:latin typeface="Tw Cen MT" panose="020B0602020104020603" pitchFamily="34" charset="-18"/>
              </a:rPr>
              <a:t>A munkaerőhiány és az elöregedő társadalom okozta, az egészségügyi intézményeket érintő foglalkoztatási válsághelyzetek megelőzése és kezelése az ápoló képzés szintjeinek és hatásköreinek fejlesztésével</a:t>
            </a: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DE4384DD-F304-48D4-BED9-5B25415C095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896350" y="4371975"/>
            <a:ext cx="3295650" cy="24860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Tartalom helye 4">
            <a:extLst>
              <a:ext uri="{FF2B5EF4-FFF2-40B4-BE49-F238E27FC236}">
                <a16:creationId xmlns:a16="http://schemas.microsoft.com/office/drawing/2014/main" id="{F19B4F11-6F5D-43DF-8094-4143BC5532AD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2495550" cy="895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442228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28600" y="1586753"/>
            <a:ext cx="11483788" cy="50560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2400" b="1" dirty="0">
                <a:latin typeface="Tw Cen MT" panose="020B0602020104020603" pitchFamily="34" charset="-18"/>
              </a:rPr>
              <a:t>4.Tevékenység</a:t>
            </a:r>
          </a:p>
          <a:p>
            <a:pPr marL="0" indent="0">
              <a:buNone/>
            </a:pPr>
            <a:r>
              <a:rPr lang="hu-HU" sz="2400" dirty="0">
                <a:latin typeface="Tw Cen MT" panose="020B0602020104020603" pitchFamily="34" charset="-18"/>
              </a:rPr>
              <a:t>Feladat, cselekvés végrehajtása az egyén által, mely a szervezet működésének egyéni vetületét tükrözi (járáskép, gondolkodási folyamatok). </a:t>
            </a:r>
          </a:p>
          <a:p>
            <a:pPr marL="0" indent="0">
              <a:buNone/>
            </a:pPr>
            <a:endParaRPr lang="hu-HU" sz="2400" dirty="0">
              <a:latin typeface="Tw Cen MT" panose="020B0602020104020603" pitchFamily="34" charset="-18"/>
            </a:endParaRPr>
          </a:p>
          <a:p>
            <a:pPr marL="0" indent="0">
              <a:buNone/>
            </a:pPr>
            <a:r>
              <a:rPr lang="hu-HU" sz="2400" b="1" dirty="0">
                <a:latin typeface="Tw Cen MT" panose="020B0602020104020603" pitchFamily="34" charset="-18"/>
              </a:rPr>
              <a:t>5.Részvétel </a:t>
            </a:r>
          </a:p>
          <a:p>
            <a:pPr marL="0" indent="0">
              <a:buNone/>
            </a:pPr>
            <a:r>
              <a:rPr lang="hu-HU" sz="2400" dirty="0">
                <a:latin typeface="Tw Cen MT" panose="020B0602020104020603" pitchFamily="34" charset="-18"/>
              </a:rPr>
              <a:t>Az egyén meghatározott élethelyzetbe való bekapcsolódása, az abban való közreműködése, ennek akadályozottsága a rokkantság. </a:t>
            </a:r>
          </a:p>
          <a:p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9796143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400530"/>
          </a:xfrm>
        </p:spPr>
        <p:txBody>
          <a:bodyPr/>
          <a:lstStyle/>
          <a:p>
            <a:pPr algn="ctr"/>
            <a:r>
              <a:rPr lang="hu-HU" sz="3600" dirty="0">
                <a:latin typeface="Tw Cen MT" panose="020B0602020104020603" pitchFamily="34" charset="-18"/>
              </a:rPr>
              <a:t>Fogyatékosság értelmezése </a:t>
            </a:r>
            <a:br>
              <a:rPr lang="hu-HU" sz="3600" dirty="0">
                <a:latin typeface="Tw Cen MT" panose="020B0602020104020603" pitchFamily="34" charset="-18"/>
              </a:rPr>
            </a:br>
            <a:r>
              <a:rPr lang="hu-HU" sz="3600" dirty="0">
                <a:latin typeface="Tw Cen MT" panose="020B0602020104020603" pitchFamily="34" charset="-18"/>
              </a:rPr>
              <a:t>WHO szerinti modell 2000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1641" y="1999130"/>
            <a:ext cx="10635970" cy="4630270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hu-HU" b="1" dirty="0">
                <a:latin typeface="Tw Cen MT" panose="020B0602020104020603" pitchFamily="34" charset="-18"/>
              </a:rPr>
              <a:t>Betegség/Egészség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hu-HU" b="1" dirty="0">
                <a:latin typeface="Tw Cen MT" panose="020B0602020104020603" pitchFamily="34" charset="-18"/>
              </a:rPr>
              <a:t>Rendellenesség</a:t>
            </a:r>
          </a:p>
          <a:p>
            <a:endParaRPr lang="hu-HU" dirty="0"/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r>
              <a:rPr lang="hu-HU" b="1" dirty="0">
                <a:latin typeface="Tw Cen MT" panose="020B0602020104020603" pitchFamily="34" charset="-18"/>
              </a:rPr>
              <a:t>Károsodás </a:t>
            </a:r>
            <a:r>
              <a:rPr lang="hu-HU" b="1" dirty="0"/>
              <a:t>  </a:t>
            </a:r>
            <a:r>
              <a:rPr lang="hu-HU" dirty="0"/>
              <a:t>                                     </a:t>
            </a:r>
            <a:r>
              <a:rPr lang="hu-HU" b="1" dirty="0">
                <a:latin typeface="Tw Cen MT" panose="020B0602020104020603" pitchFamily="34" charset="-18"/>
              </a:rPr>
              <a:t>Tevékenység  </a:t>
            </a:r>
            <a:r>
              <a:rPr lang="hu-HU" b="1" dirty="0"/>
              <a:t>                                           </a:t>
            </a:r>
            <a:r>
              <a:rPr lang="hu-HU" b="1" dirty="0">
                <a:latin typeface="Tw Cen MT" panose="020B0602020104020603" pitchFamily="34" charset="-18"/>
              </a:rPr>
              <a:t>Részvétel</a:t>
            </a:r>
            <a:r>
              <a:rPr lang="hu-HU" b="1" dirty="0"/>
              <a:t> </a:t>
            </a:r>
          </a:p>
          <a:p>
            <a:endParaRPr lang="hu-HU" dirty="0"/>
          </a:p>
          <a:p>
            <a:endParaRPr lang="hu-HU" dirty="0"/>
          </a:p>
          <a:p>
            <a:pPr marL="0" indent="0">
              <a:buNone/>
            </a:pPr>
            <a:r>
              <a:rPr lang="hu-HU" b="1" dirty="0">
                <a:latin typeface="Tw Cen MT" panose="020B0602020104020603" pitchFamily="34" charset="-18"/>
              </a:rPr>
              <a:t>                         Személy                                                                        Környezet </a:t>
            </a:r>
          </a:p>
        </p:txBody>
      </p:sp>
      <p:cxnSp>
        <p:nvCxnSpPr>
          <p:cNvPr id="5" name="Szögletes összekötő 4"/>
          <p:cNvCxnSpPr/>
          <p:nvPr/>
        </p:nvCxnSpPr>
        <p:spPr>
          <a:xfrm>
            <a:off x="5701553" y="2649071"/>
            <a:ext cx="3563471" cy="712694"/>
          </a:xfrm>
          <a:prstGeom prst="bentConnector3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zögletes összekötő 7"/>
          <p:cNvCxnSpPr/>
          <p:nvPr/>
        </p:nvCxnSpPr>
        <p:spPr>
          <a:xfrm rot="10800000" flipV="1">
            <a:off x="2339789" y="2649071"/>
            <a:ext cx="3281083" cy="712694"/>
          </a:xfrm>
          <a:prstGeom prst="bentConnector3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Egyenes összekötő nyíllal 9"/>
          <p:cNvCxnSpPr/>
          <p:nvPr/>
        </p:nvCxnSpPr>
        <p:spPr>
          <a:xfrm>
            <a:off x="5620872" y="2649071"/>
            <a:ext cx="0" cy="88750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zögletes összekötő 11"/>
          <p:cNvCxnSpPr/>
          <p:nvPr/>
        </p:nvCxnSpPr>
        <p:spPr>
          <a:xfrm>
            <a:off x="5620872" y="3953435"/>
            <a:ext cx="3496234" cy="699247"/>
          </a:xfrm>
          <a:prstGeom prst="bentConnector3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zögletes összekötő 13"/>
          <p:cNvCxnSpPr/>
          <p:nvPr/>
        </p:nvCxnSpPr>
        <p:spPr>
          <a:xfrm rot="10800000" flipV="1">
            <a:off x="2783542" y="3953435"/>
            <a:ext cx="2837331" cy="551330"/>
          </a:xfrm>
          <a:prstGeom prst="bentConnector3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gyenes összekötő nyíllal 15"/>
          <p:cNvCxnSpPr/>
          <p:nvPr/>
        </p:nvCxnSpPr>
        <p:spPr>
          <a:xfrm>
            <a:off x="3980330" y="3361765"/>
            <a:ext cx="981635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gyenes összekötő nyíllal 17"/>
          <p:cNvCxnSpPr/>
          <p:nvPr/>
        </p:nvCxnSpPr>
        <p:spPr>
          <a:xfrm flipH="1">
            <a:off x="6373906" y="3361765"/>
            <a:ext cx="1109382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gyenes összekötő nyíllal 19"/>
          <p:cNvCxnSpPr/>
          <p:nvPr/>
        </p:nvCxnSpPr>
        <p:spPr>
          <a:xfrm>
            <a:off x="4202207" y="4504765"/>
            <a:ext cx="988358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gyenes összekötő nyíllal 21"/>
          <p:cNvCxnSpPr/>
          <p:nvPr/>
        </p:nvCxnSpPr>
        <p:spPr>
          <a:xfrm flipH="1">
            <a:off x="6373906" y="4652682"/>
            <a:ext cx="995083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5989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0" y="0"/>
            <a:ext cx="11349318" cy="5701553"/>
          </a:xfrm>
        </p:spPr>
        <p:txBody>
          <a:bodyPr>
            <a:normAutofit fontScale="92500" lnSpcReduction="10000"/>
          </a:bodyPr>
          <a:lstStyle/>
          <a:p>
            <a:r>
              <a:rPr lang="hu-HU" sz="2800" b="1" dirty="0">
                <a:latin typeface="Tw Cen MT" panose="020B0602020104020603" pitchFamily="34" charset="-18"/>
              </a:rPr>
              <a:t>1.Személyes tényezők</a:t>
            </a:r>
            <a:r>
              <a:rPr lang="hu-HU" sz="2800" dirty="0">
                <a:latin typeface="Tw Cen MT" panose="020B0602020104020603" pitchFamily="34" charset="-18"/>
              </a:rPr>
              <a:t>: az egyén sajátosságait tükröző tényezők: életkor, nem, társadalmi helyzet, képzettség, élet,-munka tapasztalatok stb. </a:t>
            </a:r>
          </a:p>
          <a:p>
            <a:r>
              <a:rPr lang="hu-HU" sz="2800" b="1" dirty="0">
                <a:latin typeface="Tw Cen MT" panose="020B0602020104020603" pitchFamily="34" charset="-18"/>
              </a:rPr>
              <a:t>2.Környezeti tényezők: </a:t>
            </a:r>
            <a:r>
              <a:rPr lang="hu-HU" sz="2800" dirty="0">
                <a:latin typeface="Tw Cen MT" panose="020B0602020104020603" pitchFamily="34" charset="-18"/>
              </a:rPr>
              <a:t>a külvilágnak az egyén életkörülményeit, közegét befolyásoló tényezői (természetes és mesterséges környezet, társadalmi viszonyok, körülmények, szolgáltatások, szabályozások, attitűdök)</a:t>
            </a:r>
          </a:p>
          <a:p>
            <a:pPr marL="0" indent="0">
              <a:buNone/>
            </a:pPr>
            <a:endParaRPr lang="hu-HU" sz="2800" dirty="0">
              <a:latin typeface="Tw Cen MT" panose="020B0602020104020603" pitchFamily="34" charset="-18"/>
            </a:endParaRPr>
          </a:p>
          <a:p>
            <a:pPr marL="0" indent="0">
              <a:buNone/>
            </a:pPr>
            <a:r>
              <a:rPr lang="hu-H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" panose="020B0602020104020603" pitchFamily="34" charset="-18"/>
              </a:rPr>
              <a:t>I. Rehabilitáció </a:t>
            </a:r>
          </a:p>
          <a:p>
            <a:pPr marL="0" indent="0">
              <a:buNone/>
            </a:pPr>
            <a:r>
              <a:rPr lang="hu-HU" sz="2800" dirty="0">
                <a:latin typeface="Tw Cen MT" panose="020B0602020104020603" pitchFamily="34" charset="-18"/>
              </a:rPr>
              <a:t>Rehabilitáció alatt azt a szervezett tevékenységet értjük, amelyet a társadalom biztosít a huzamosan vagy véglegesen fogyatékos vagy rokkant embereknek, hogy megmaradt képességeikkel ismét elfoglalhassák helyüket a társadalomban. A rehabilitáció orvosi, nevelési, foglalkoztatási, és szociális intézkedések tervszerű, együttes és összehangolt, az egyénre szabott alkalmazása, amelyben a rehabilitálandó ember tevőleges részvétele nélkülözhetetlen. </a:t>
            </a:r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endParaRPr lang="hu-HU" dirty="0"/>
          </a:p>
        </p:txBody>
      </p:sp>
      <p:sp>
        <p:nvSpPr>
          <p:cNvPr id="4" name="Szövegdoboz 3"/>
          <p:cNvSpPr txBox="1"/>
          <p:nvPr/>
        </p:nvSpPr>
        <p:spPr>
          <a:xfrm>
            <a:off x="1978520" y="5959681"/>
            <a:ext cx="80547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" panose="020B0602020104020603" pitchFamily="34" charset="-18"/>
              </a:rPr>
              <a:t>A rehabilitáció az ellátórendszerből nem hagyható ki! </a:t>
            </a:r>
          </a:p>
        </p:txBody>
      </p:sp>
    </p:spTree>
    <p:extLst>
      <p:ext uri="{BB962C8B-B14F-4D97-AF65-F5344CB8AC3E}">
        <p14:creationId xmlns:p14="http://schemas.microsoft.com/office/powerpoint/2010/main" val="10093747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" y="1"/>
            <a:ext cx="11618258" cy="6669740"/>
          </a:xfrm>
        </p:spPr>
        <p:txBody>
          <a:bodyPr>
            <a:normAutofit fontScale="92500" lnSpcReduction="10000"/>
          </a:bodyPr>
          <a:lstStyle/>
          <a:p>
            <a:r>
              <a:rPr lang="hu-HU" dirty="0">
                <a:latin typeface="Tw Cen MT" panose="020B0602020104020603" pitchFamily="34" charset="-18"/>
              </a:rPr>
              <a:t>Strassbourg,1992.10.06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u-HU" dirty="0">
                <a:latin typeface="Tw Cen MT" panose="020B0602020104020603" pitchFamily="34" charset="-18"/>
              </a:rPr>
              <a:t>A rokkant, fogyatékos személy számára a legszélesebb körű lehetőség biztosítása a társadalmi, gazdasági részvételre.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u-HU" dirty="0">
                <a:latin typeface="Tw Cen MT" panose="020B0602020104020603" pitchFamily="34" charset="-18"/>
              </a:rPr>
              <a:t>Lehetőleg a legteljesebb fokú függetlenség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u-HU" dirty="0">
                <a:latin typeface="Tw Cen MT" panose="020B0602020104020603" pitchFamily="34" charset="-18"/>
              </a:rPr>
              <a:t>Legnagyobb mértékű önmagára támaszkodás esélyeinek megteremtése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u-HU" dirty="0">
                <a:latin typeface="Tw Cen MT" panose="020B0602020104020603" pitchFamily="34" charset="-18"/>
              </a:rPr>
              <a:t>Ne játsszanak a társadalomban másodlagos szerepet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u-HU" dirty="0">
                <a:latin typeface="Tw Cen MT" panose="020B0602020104020603" pitchFamily="34" charset="-18"/>
              </a:rPr>
              <a:t>Minél aktívabb szerepük legyen a rehabilitációs folyamatban </a:t>
            </a:r>
          </a:p>
          <a:p>
            <a:pPr>
              <a:buFont typeface="Wingdings" panose="05000000000000000000" pitchFamily="2" charset="2"/>
              <a:buChar char="ü"/>
            </a:pPr>
            <a:endParaRPr lang="hu-HU" dirty="0">
              <a:latin typeface="Tw Cen MT" panose="020B0602020104020603" pitchFamily="34" charset="-18"/>
            </a:endParaRPr>
          </a:p>
          <a:p>
            <a:pPr marL="0" indent="0">
              <a:buNone/>
            </a:pPr>
            <a:r>
              <a:rPr lang="hu-H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" panose="020B0602020104020603" pitchFamily="34" charset="-18"/>
              </a:rPr>
              <a:t>II.A rehabilitáció célja 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1.Munkaképesség helyreállítása: Nem azonos a tünetmentességgel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2.A pszichés egyensúly és stabilitás megerősítése: A pszichopatológiai tünetek fennállása ellenére a munkaképesség helyreállhat. 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3.Személyiség korrekciója, a viselkedés formálása: Az élettörténet ismeretében – ép személyiségi összetevők erősítése. 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4.Megszüntetni a maradandó károsodás negatív hatásait: A deprimáló és izoláló hatás megszüntetése, önállóság helyreállítása, függőség csökkentése. 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5.Kialakítani a szabadidő megszervezésének igényét és formáit. 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6. A családba, munkahelyre való visszatérés előkészítése. </a:t>
            </a:r>
          </a:p>
        </p:txBody>
      </p:sp>
    </p:spTree>
    <p:extLst>
      <p:ext uri="{BB962C8B-B14F-4D97-AF65-F5344CB8AC3E}">
        <p14:creationId xmlns:p14="http://schemas.microsoft.com/office/powerpoint/2010/main" val="17908151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" panose="020B0602020104020603" pitchFamily="34" charset="-18"/>
              </a:rPr>
              <a:t>III. A rehabilitáció formái: 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1. </a:t>
            </a:r>
            <a:r>
              <a:rPr lang="hu-HU" b="1" dirty="0">
                <a:latin typeface="Tw Cen MT" panose="020B0602020104020603" pitchFamily="34" charset="-18"/>
              </a:rPr>
              <a:t>Orvosi rehabilitáció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dirty="0">
                <a:latin typeface="Tw Cen MT" panose="020B0602020104020603" pitchFamily="34" charset="-18"/>
              </a:rPr>
              <a:t>Orvostudomány saját eszközeivel nyújt a fogyatékos embereknek tevékenységet (diagnosztika, terápia, prevenció, </a:t>
            </a:r>
            <a:r>
              <a:rPr lang="hu-HU" dirty="0" err="1">
                <a:latin typeface="Tw Cen MT" panose="020B0602020104020603" pitchFamily="34" charset="-18"/>
              </a:rPr>
              <a:t>stb</a:t>
            </a:r>
            <a:r>
              <a:rPr lang="hu-HU" dirty="0">
                <a:latin typeface="Tw Cen MT" panose="020B0602020104020603" pitchFamily="34" charset="-18"/>
              </a:rPr>
              <a:t>) </a:t>
            </a:r>
            <a:r>
              <a:rPr lang="hu-HU" dirty="0">
                <a:latin typeface="Tw Cen MT" panose="020B0602020104020603" pitchFamily="34" charset="-18"/>
                <a:sym typeface="Wingdings" panose="05000000000000000000" pitchFamily="2" charset="2"/>
              </a:rPr>
              <a:t>önállóság visszanyerése, munkahelyre, társadalomba való visszailleszkedés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dirty="0">
                <a:latin typeface="Tw Cen MT" panose="020B0602020104020603" pitchFamily="34" charset="-18"/>
                <a:sym typeface="Wingdings" panose="05000000000000000000" pitchFamily="2" charset="2"/>
              </a:rPr>
              <a:t>Meglévő funkciók pontos megítélése, fejlesztése és tréningje 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  <a:sym typeface="Wingdings" panose="05000000000000000000" pitchFamily="2" charset="2"/>
              </a:rPr>
              <a:t>2. </a:t>
            </a:r>
            <a:r>
              <a:rPr lang="hu-HU" b="1" dirty="0">
                <a:latin typeface="Tw Cen MT" panose="020B0602020104020603" pitchFamily="34" charset="-18"/>
                <a:sym typeface="Wingdings" panose="05000000000000000000" pitchFamily="2" charset="2"/>
              </a:rPr>
              <a:t>Pedagógiai rehabilitáció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dirty="0">
                <a:latin typeface="Tw Cen MT" panose="020B0602020104020603" pitchFamily="34" charset="-18"/>
                <a:sym typeface="Wingdings" panose="05000000000000000000" pitchFamily="2" charset="2"/>
              </a:rPr>
              <a:t>Fogyatékos gyermekek speciális oktatása, gyógypedagógiai nevelése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dirty="0">
                <a:latin typeface="Tw Cen MT" panose="020B0602020104020603" pitchFamily="34" charset="-18"/>
                <a:sym typeface="Wingdings" panose="05000000000000000000" pitchFamily="2" charset="2"/>
              </a:rPr>
              <a:t>Munkaképes korúak szakmai képzése, átképzése 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  <a:sym typeface="Wingdings" panose="05000000000000000000" pitchFamily="2" charset="2"/>
              </a:rPr>
              <a:t>3. </a:t>
            </a:r>
            <a:r>
              <a:rPr lang="hu-HU" b="1" dirty="0">
                <a:latin typeface="Tw Cen MT" panose="020B0602020104020603" pitchFamily="34" charset="-18"/>
                <a:sym typeface="Wingdings" panose="05000000000000000000" pitchFamily="2" charset="2"/>
              </a:rPr>
              <a:t>Foglalkozási rehabilitáció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  <a:sym typeface="Wingdings" panose="05000000000000000000" pitchFamily="2" charset="2"/>
              </a:rPr>
              <a:t>Olyan munkahely, ahol a fogyatékos vagy rokkant ember állapotromlás nélkül tud dolgozni (szakmai képzés, átképzés)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  <a:sym typeface="Wingdings" panose="05000000000000000000" pitchFamily="2" charset="2"/>
              </a:rPr>
              <a:t>4. </a:t>
            </a:r>
            <a:r>
              <a:rPr lang="hu-HU" b="1" dirty="0">
                <a:latin typeface="Tw Cen MT" panose="020B0602020104020603" pitchFamily="34" charset="-18"/>
                <a:sym typeface="Wingdings" panose="05000000000000000000" pitchFamily="2" charset="2"/>
              </a:rPr>
              <a:t>Szociális rehabilitáció 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  <a:sym typeface="Wingdings" panose="05000000000000000000" pitchFamily="2" charset="2"/>
              </a:rPr>
              <a:t>Anyagi támogatás, szociális gondozás, rehabilitációs segédeszközök, akadály mentesítés, közlekedési lehetőségek, érdekképviseleti szervek, társadalom szemléletének formálása 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  <a:sym typeface="Wingdings" panose="05000000000000000000" pitchFamily="2" charset="2"/>
              </a:rPr>
              <a:t>5. </a:t>
            </a:r>
            <a:r>
              <a:rPr lang="hu-HU" b="1" dirty="0">
                <a:latin typeface="Tw Cen MT" panose="020B0602020104020603" pitchFamily="34" charset="-18"/>
                <a:sym typeface="Wingdings" panose="05000000000000000000" pitchFamily="2" charset="2"/>
              </a:rPr>
              <a:t>Pszichiátriai rehabilitáció 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  <a:sym typeface="Wingdings" panose="05000000000000000000" pitchFamily="2" charset="2"/>
              </a:rPr>
              <a:t>Pszichés ártalmat szenvedett egyént olyan állapotba hozza, hogy a társadalmi környezetbe megfelelően tudjon beilleszkedni</a:t>
            </a:r>
          </a:p>
        </p:txBody>
      </p:sp>
    </p:spTree>
    <p:extLst>
      <p:ext uri="{BB962C8B-B14F-4D97-AF65-F5344CB8AC3E}">
        <p14:creationId xmlns:p14="http://schemas.microsoft.com/office/powerpoint/2010/main" val="24497290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1400530"/>
          </a:xfrm>
        </p:spPr>
        <p:txBody>
          <a:bodyPr/>
          <a:lstStyle/>
          <a:p>
            <a:r>
              <a:rPr lang="hu-HU" dirty="0">
                <a:latin typeface="Tw Cen MT" panose="020B0602020104020603" pitchFamily="34" charset="-18"/>
              </a:rPr>
              <a:t>IV. Rehabilitációs alapelvek és szemléletek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68942" y="1532966"/>
            <a:ext cx="11923058" cy="5123328"/>
          </a:xfrm>
        </p:spPr>
        <p:txBody>
          <a:bodyPr/>
          <a:lstStyle/>
          <a:p>
            <a:pPr marL="0" indent="0">
              <a:buNone/>
            </a:pPr>
            <a:r>
              <a:rPr lang="hu-HU" b="1" dirty="0">
                <a:latin typeface="Tw Cen MT" panose="020B0602020104020603" pitchFamily="34" charset="-18"/>
              </a:rPr>
              <a:t>1.Folyamatos és komplex tevékenység legyen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dirty="0">
                <a:latin typeface="Tw Cen MT" panose="020B0602020104020603" pitchFamily="34" charset="-18"/>
              </a:rPr>
              <a:t>Gyógykezelés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dirty="0">
                <a:latin typeface="Tw Cen MT" panose="020B0602020104020603" pitchFamily="34" charset="-18"/>
              </a:rPr>
              <a:t>Gondozás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dirty="0">
                <a:latin typeface="Tw Cen MT" panose="020B0602020104020603" pitchFamily="34" charset="-18"/>
              </a:rPr>
              <a:t>Készségek fejlesztése stb. </a:t>
            </a:r>
          </a:p>
          <a:p>
            <a:pPr marL="0" indent="0">
              <a:buNone/>
            </a:pPr>
            <a:r>
              <a:rPr lang="hu-HU" b="1" dirty="0">
                <a:latin typeface="Tw Cen MT" panose="020B0602020104020603" pitchFamily="34" charset="-18"/>
              </a:rPr>
              <a:t>2.Célirányos tevékenység legyen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dirty="0">
                <a:latin typeface="Tw Cen MT" panose="020B0602020104020603" pitchFamily="34" charset="-18"/>
              </a:rPr>
              <a:t>A rehabilitációs diagnózisra épülő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dirty="0">
                <a:latin typeface="Tw Cen MT" panose="020B0602020104020603" pitchFamily="34" charset="-18"/>
              </a:rPr>
              <a:t>Egyénre szabott program alapján </a:t>
            </a:r>
          </a:p>
          <a:p>
            <a:pPr marL="0" indent="0">
              <a:buNone/>
            </a:pPr>
            <a:r>
              <a:rPr lang="hu-HU" b="1" dirty="0">
                <a:latin typeface="Tw Cen MT" panose="020B0602020104020603" pitchFamily="34" charset="-18"/>
              </a:rPr>
              <a:t>3.Lépcsőzetesség legyen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dirty="0">
                <a:latin typeface="Tw Cen MT" panose="020B0602020104020603" pitchFamily="34" charset="-18"/>
              </a:rPr>
              <a:t>Adott időpontban a beteg állapotának megfelelő (optimális stimuláció)- az </a:t>
            </a:r>
            <a:r>
              <a:rPr lang="hu-HU" dirty="0" err="1">
                <a:latin typeface="Tw Cen MT" panose="020B0602020104020603" pitchFamily="34" charset="-18"/>
              </a:rPr>
              <a:t>alulstimuláltság</a:t>
            </a:r>
            <a:r>
              <a:rPr lang="hu-HU" dirty="0">
                <a:latin typeface="Tw Cen MT" panose="020B0602020104020603" pitchFamily="34" charset="-18"/>
              </a:rPr>
              <a:t> inaktivitáshoz, a </a:t>
            </a:r>
            <a:r>
              <a:rPr lang="hu-HU" dirty="0" err="1">
                <a:latin typeface="Tw Cen MT" panose="020B0602020104020603" pitchFamily="34" charset="-18"/>
              </a:rPr>
              <a:t>túlstimuláltság</a:t>
            </a:r>
            <a:r>
              <a:rPr lang="hu-HU" dirty="0">
                <a:latin typeface="Tw Cen MT" panose="020B0602020104020603" pitchFamily="34" charset="-18"/>
              </a:rPr>
              <a:t> szorongáshoz vezet</a:t>
            </a:r>
          </a:p>
          <a:p>
            <a:pPr marL="0" indent="0">
              <a:buNone/>
            </a:pPr>
            <a:r>
              <a:rPr lang="hu-HU" b="1" dirty="0">
                <a:latin typeface="Tw Cen MT" panose="020B0602020104020603" pitchFamily="34" charset="-18"/>
              </a:rPr>
              <a:t>4.Optimális körülmények kialakítására törekedjék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dirty="0">
                <a:latin typeface="Tw Cen MT" panose="020B0602020104020603" pitchFamily="34" charset="-18"/>
              </a:rPr>
              <a:t>Vegye figyelembe a fejleszthetőség határait, de ezen belül a legmagasabb szintet érje el </a:t>
            </a: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0929" y="2009617"/>
            <a:ext cx="4877223" cy="2085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5445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61365" y="349624"/>
            <a:ext cx="11456893" cy="6360458"/>
          </a:xfrm>
        </p:spPr>
        <p:txBody>
          <a:bodyPr/>
          <a:lstStyle/>
          <a:p>
            <a:pPr marL="0" indent="0">
              <a:buNone/>
            </a:pPr>
            <a:r>
              <a:rPr lang="hu-HU" b="1" dirty="0">
                <a:latin typeface="Tw Cen MT" panose="020B0602020104020603" pitchFamily="34" charset="-18"/>
              </a:rPr>
              <a:t>5.Az elért szint fenntartása- optimális feltételek biztosítása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dirty="0">
                <a:latin typeface="Tw Cen MT" panose="020B0602020104020603" pitchFamily="34" charset="-18"/>
              </a:rPr>
              <a:t>Visszaesések elkerülése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dirty="0">
                <a:latin typeface="Tw Cen MT" panose="020B0602020104020603" pitchFamily="34" charset="-18"/>
              </a:rPr>
              <a:t>Az élet újabb és újabb problémáival való megküzdés segítése </a:t>
            </a:r>
          </a:p>
          <a:p>
            <a:pPr marL="0" indent="0">
              <a:buNone/>
            </a:pPr>
            <a:r>
              <a:rPr lang="hu-HU" b="1" dirty="0">
                <a:latin typeface="Tw Cen MT" panose="020B0602020104020603" pitchFamily="34" charset="-18"/>
              </a:rPr>
              <a:t>6.Reintegráció, a szociális adaptáció kialakítása 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Egészségkárosodás teljes vagy részleges korrekciója nem azonos a teljesítőképesség helyreállításával </a:t>
            </a:r>
          </a:p>
          <a:p>
            <a:pPr marL="0" indent="0">
              <a:buNone/>
            </a:pPr>
            <a:r>
              <a:rPr lang="hu-HU" b="1" dirty="0">
                <a:latin typeface="Tw Cen MT" panose="020B0602020104020603" pitchFamily="34" charset="-18"/>
              </a:rPr>
              <a:t>7.A beteg bevonása rehabilitációs tevékenységbe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A folyamat aktív, kreatív és kezdeményező résztvevője kell legyen </a:t>
            </a:r>
          </a:p>
          <a:p>
            <a:pPr marL="0" indent="0">
              <a:buNone/>
            </a:pPr>
            <a:r>
              <a:rPr lang="hu-HU" b="1" dirty="0">
                <a:latin typeface="Tw Cen MT" panose="020B0602020104020603" pitchFamily="34" charset="-18"/>
              </a:rPr>
              <a:t>8.A környezet elfogadó, toleráns viszonyulásának kialakítása. </a:t>
            </a:r>
          </a:p>
          <a:p>
            <a:pPr marL="0" indent="0">
              <a:buNone/>
            </a:pPr>
            <a:endParaRPr lang="hu-HU" dirty="0">
              <a:latin typeface="Tw Cen MT" panose="020B0602020104020603" pitchFamily="34" charset="-18"/>
            </a:endParaRP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A sikeres rehabilitációs </a:t>
            </a:r>
            <a:r>
              <a:rPr lang="hu-HU" b="1" dirty="0">
                <a:latin typeface="Tw Cen MT" panose="020B0602020104020603" pitchFamily="34" charset="-18"/>
              </a:rPr>
              <a:t>SZEMLÉLETI </a:t>
            </a:r>
            <a:r>
              <a:rPr lang="hu-HU" dirty="0">
                <a:latin typeface="Tw Cen MT" panose="020B0602020104020603" pitchFamily="34" charset="-18"/>
              </a:rPr>
              <a:t>kérdés: 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1.Preventív szemlélet: betegség mielőbbi felismerése, gyógykezelés biztosítása, krónikus betegség megelőzése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2.Rehabilitációs szemlélet: környezethez való harmonikus illeszkedés elősegítése</a:t>
            </a:r>
          </a:p>
        </p:txBody>
      </p:sp>
    </p:spTree>
    <p:extLst>
      <p:ext uri="{BB962C8B-B14F-4D97-AF65-F5344CB8AC3E}">
        <p14:creationId xmlns:p14="http://schemas.microsoft.com/office/powerpoint/2010/main" val="10528061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95835" y="470648"/>
            <a:ext cx="11295529" cy="6104964"/>
          </a:xfrm>
        </p:spPr>
        <p:txBody>
          <a:bodyPr/>
          <a:lstStyle/>
          <a:p>
            <a:pPr marL="0" indent="0">
              <a:buNone/>
            </a:pPr>
            <a:r>
              <a:rPr lang="hu-HU" b="1" dirty="0">
                <a:latin typeface="Tw Cen MT" panose="020B0602020104020603" pitchFamily="34" charset="-18"/>
              </a:rPr>
              <a:t>3.Közösségi betegellátás elve 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Szolgáltatások könnyen elérhető környezetben szerveződjenek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A segítő team olyanokkal egészüljön ki, akik a beteg környezetéhez tartoznak 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Szoros kapcsolat kiépítése a háziorvosi, egyéb egészségügyi szolgáltatásokkal, közösségi szerveződésekkel, civil szervekkel </a:t>
            </a:r>
          </a:p>
          <a:p>
            <a:pPr marL="0" indent="0">
              <a:buNone/>
            </a:pPr>
            <a:endParaRPr lang="hu-HU" dirty="0">
              <a:latin typeface="Tw Cen MT" panose="020B0602020104020603" pitchFamily="34" charset="-18"/>
            </a:endParaRPr>
          </a:p>
          <a:p>
            <a:pPr marL="0" indent="0">
              <a:buNone/>
            </a:pPr>
            <a:r>
              <a:rPr lang="hu-HU" b="1" dirty="0">
                <a:latin typeface="Tw Cen MT" panose="020B0602020104020603" pitchFamily="34" charset="-18"/>
              </a:rPr>
              <a:t>4.Orvos-beteg partneri kapcsolat kialakítása 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A beteg ismerje meg betegségét, aktívan vegyen részt a gyógykezelésben </a:t>
            </a:r>
          </a:p>
          <a:p>
            <a:pPr marL="0" indent="0">
              <a:buNone/>
            </a:pPr>
            <a:endParaRPr lang="hu-HU" dirty="0">
              <a:latin typeface="Tw Cen MT" panose="020B0602020104020603" pitchFamily="34" charset="-18"/>
            </a:endParaRPr>
          </a:p>
          <a:p>
            <a:pPr marL="0" indent="0">
              <a:buNone/>
            </a:pPr>
            <a:r>
              <a:rPr lang="hu-HU" b="1" dirty="0">
                <a:latin typeface="Tw Cen MT" panose="020B0602020104020603" pitchFamily="34" charset="-18"/>
              </a:rPr>
              <a:t>5.Családtagok segítése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A sérülékeny hozzátartozók orvosi-pszichológiai támogatása </a:t>
            </a:r>
          </a:p>
        </p:txBody>
      </p:sp>
    </p:spTree>
    <p:extLst>
      <p:ext uri="{BB962C8B-B14F-4D97-AF65-F5344CB8AC3E}">
        <p14:creationId xmlns:p14="http://schemas.microsoft.com/office/powerpoint/2010/main" val="27579919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400530"/>
          </a:xfrm>
        </p:spPr>
        <p:txBody>
          <a:bodyPr/>
          <a:lstStyle/>
          <a:p>
            <a:r>
              <a:rPr lang="hu-HU" sz="3600" dirty="0">
                <a:latin typeface="Tw Cen MT" panose="020B0602020104020603" pitchFamily="34" charset="-18"/>
              </a:rPr>
              <a:t>V.A rehabilitációs folyamatot befolyásoló tényezők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88259" y="1400530"/>
            <a:ext cx="11174505" cy="497337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1.Preamorbid összetevők (nehezen leküzdhető)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dirty="0">
                <a:latin typeface="Tw Cen MT" panose="020B0602020104020603" pitchFamily="34" charset="-18"/>
              </a:rPr>
              <a:t>Alacsony intellektuális szint, iskolázottság hiánya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dirty="0">
                <a:latin typeface="Tw Cen MT" panose="020B0602020104020603" pitchFamily="34" charset="-18"/>
              </a:rPr>
              <a:t>Megelőző munkahelyi karrier hiánya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dirty="0">
                <a:latin typeface="Tw Cen MT" panose="020B0602020104020603" pitchFamily="34" charset="-18"/>
              </a:rPr>
              <a:t>Meglévő izoláció 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2.Primer összetevők (optimális gyógyszer beállítással korrigálhatók)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dirty="0" err="1">
                <a:latin typeface="Tw Cen MT" panose="020B0602020104020603" pitchFamily="34" charset="-18"/>
              </a:rPr>
              <a:t>Psyhopatológiai</a:t>
            </a:r>
            <a:r>
              <a:rPr lang="hu-HU" dirty="0">
                <a:latin typeface="Tw Cen MT" panose="020B0602020104020603" pitchFamily="34" charset="-18"/>
              </a:rPr>
              <a:t> tünetek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dirty="0" err="1">
                <a:latin typeface="Tw Cen MT" panose="020B0602020104020603" pitchFamily="34" charset="-18"/>
              </a:rPr>
              <a:t>Residualis</a:t>
            </a:r>
            <a:r>
              <a:rPr lang="hu-HU" dirty="0">
                <a:latin typeface="Tw Cen MT" panose="020B0602020104020603" pitchFamily="34" charset="-18"/>
              </a:rPr>
              <a:t> tünetegyüttesek 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3.Szekunder összetevők (rehabilitáció korai megkezdésével megelőzhetők)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dirty="0" err="1">
                <a:latin typeface="Tw Cen MT" panose="020B0602020104020603" pitchFamily="34" charset="-18"/>
              </a:rPr>
              <a:t>Stigmatizáció</a:t>
            </a:r>
            <a:r>
              <a:rPr lang="hu-HU" dirty="0">
                <a:latin typeface="Tw Cen MT" panose="020B0602020104020603" pitchFamily="34" charset="-18"/>
              </a:rPr>
              <a:t>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dirty="0" err="1">
                <a:latin typeface="Tw Cen MT" panose="020B0602020104020603" pitchFamily="34" charset="-18"/>
              </a:rPr>
              <a:t>Hospitalizáció</a:t>
            </a:r>
            <a:r>
              <a:rPr lang="hu-HU" dirty="0">
                <a:latin typeface="Tw Cen MT" panose="020B0602020104020603" pitchFamily="34" charset="-18"/>
              </a:rPr>
              <a:t> következményei: önállótlanság, függőség, döntésképtelenség,- hosszabb kórházi tartózkodást követően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dirty="0">
                <a:latin typeface="Tw Cen MT" panose="020B0602020104020603" pitchFamily="34" charset="-18"/>
              </a:rPr>
              <a:t>Ügyintézés és önálló életvezetési képtelenség </a:t>
            </a:r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6381628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1400530"/>
          </a:xfrm>
        </p:spPr>
        <p:txBody>
          <a:bodyPr/>
          <a:lstStyle/>
          <a:p>
            <a:r>
              <a:rPr lang="hu-HU" dirty="0">
                <a:latin typeface="Tw Cen MT" panose="020B0602020104020603" pitchFamily="34" charset="-18"/>
              </a:rPr>
              <a:t>VI. A rehabilitáció színterei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47918" y="833718"/>
            <a:ext cx="11725835" cy="5862917"/>
          </a:xfrm>
        </p:spPr>
        <p:txBody>
          <a:bodyPr/>
          <a:lstStyle/>
          <a:p>
            <a:r>
              <a:rPr lang="hu-HU" dirty="0">
                <a:latin typeface="Tw Cen MT" panose="020B0602020104020603" pitchFamily="34" charset="-18"/>
              </a:rPr>
              <a:t>A rehabilitációt már az akut kórházi kezelés elején meg kell kezdeni a család bevonásával. 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1.Fekvőbeteg intézmények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hu-HU" dirty="0">
                <a:latin typeface="Tw Cen MT" panose="020B0602020104020603" pitchFamily="34" charset="-18"/>
              </a:rPr>
              <a:t>Rehabilitációs osztály, ambulancia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hu-HU" dirty="0">
                <a:latin typeface="Tw Cen MT" panose="020B0602020104020603" pitchFamily="34" charset="-18"/>
              </a:rPr>
              <a:t>Rehabilitációs szakkórház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hu-HU" dirty="0">
                <a:latin typeface="Tw Cen MT" panose="020B0602020104020603" pitchFamily="34" charset="-18"/>
              </a:rPr>
              <a:t>Szanatórium 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2.Átmeneti intézmények 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Az osztályos és ambuláns kezelés közötti űrt betöltő ellátási formák 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Nappali Kórház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Éjszakai Szanatórium 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Gyógyító célú foglalkoztatás 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Gondozó hálózat </a:t>
            </a: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4990" y="4131236"/>
            <a:ext cx="3674633" cy="2449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3176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683171" y="297730"/>
            <a:ext cx="8825658" cy="3329581"/>
          </a:xfrm>
        </p:spPr>
        <p:txBody>
          <a:bodyPr/>
          <a:lstStyle/>
          <a:p>
            <a:pPr algn="ctr"/>
            <a:r>
              <a:rPr lang="hu-HU" sz="3600" b="1" dirty="0">
                <a:latin typeface="Tw Cen MT" panose="020B0602020104020603" pitchFamily="34" charset="-18"/>
              </a:rPr>
              <a:t>Akadályozottság,</a:t>
            </a:r>
            <a:r>
              <a:rPr lang="hu-HU" b="1" dirty="0">
                <a:latin typeface="Tw Cen MT" panose="020B0602020104020603" pitchFamily="34" charset="-18"/>
              </a:rPr>
              <a:t> </a:t>
            </a:r>
            <a:r>
              <a:rPr lang="hu-HU" sz="3600" b="1" dirty="0">
                <a:latin typeface="Tw Cen MT" panose="020B0602020104020603" pitchFamily="34" charset="-18"/>
              </a:rPr>
              <a:t>esélyegyenlőség, habilitáció, rehabilitáció</a:t>
            </a:r>
          </a:p>
        </p:txBody>
      </p:sp>
      <p:pic>
        <p:nvPicPr>
          <p:cNvPr id="4" name="Hang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53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470"/>
    </mc:Choice>
    <mc:Fallback xmlns="">
      <p:transition spd="slow" advTm="747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42047" y="497542"/>
            <a:ext cx="11456893" cy="6010834"/>
          </a:xfrm>
        </p:spPr>
        <p:txBody>
          <a:bodyPr/>
          <a:lstStyle/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3.Kiegészítő intézmények 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Akkor szükségesek, ha a visszatérés az átmeneti intézményekből a régi életformába nem sikerül azonnal </a:t>
            </a:r>
            <a:r>
              <a:rPr lang="hu-HU" dirty="0">
                <a:latin typeface="Tw Cen MT" panose="020B0602020104020603" pitchFamily="34" charset="-18"/>
                <a:sym typeface="Wingdings" panose="05000000000000000000" pitchFamily="2" charset="2"/>
              </a:rPr>
              <a:t>továbbképzés, önálló életvitel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dirty="0">
                <a:latin typeface="Tw Cen MT" panose="020B0602020104020603" pitchFamily="34" charset="-18"/>
                <a:sym typeface="Wingdings" panose="05000000000000000000" pitchFamily="2" charset="2"/>
              </a:rPr>
              <a:t>Védett szállás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dirty="0">
                <a:latin typeface="Tw Cen MT" panose="020B0602020104020603" pitchFamily="34" charset="-18"/>
                <a:sym typeface="Wingdings" panose="05000000000000000000" pitchFamily="2" charset="2"/>
              </a:rPr>
              <a:t>Védett bérlemény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dirty="0">
                <a:latin typeface="Tw Cen MT" panose="020B0602020104020603" pitchFamily="34" charset="-18"/>
                <a:sym typeface="Wingdings" panose="05000000000000000000" pitchFamily="2" charset="2"/>
              </a:rPr>
              <a:t>Védett lakás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dirty="0">
                <a:latin typeface="Tw Cen MT" panose="020B0602020104020603" pitchFamily="34" charset="-18"/>
                <a:sym typeface="Wingdings" panose="05000000000000000000" pitchFamily="2" charset="2"/>
              </a:rPr>
              <a:t>Védett munkahely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dirty="0">
                <a:latin typeface="Tw Cen MT" panose="020B0602020104020603" pitchFamily="34" charset="-18"/>
                <a:sym typeface="Wingdings" panose="05000000000000000000" pitchFamily="2" charset="2"/>
              </a:rPr>
              <a:t>Rehabilitációs célszervezet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dirty="0">
                <a:latin typeface="Tw Cen MT" panose="020B0602020104020603" pitchFamily="34" charset="-18"/>
                <a:sym typeface="Wingdings" panose="05000000000000000000" pitchFamily="2" charset="2"/>
              </a:rPr>
              <a:t>Átképző intézmények 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  <a:sym typeface="Wingdings" panose="05000000000000000000" pitchFamily="2" charset="2"/>
              </a:rPr>
              <a:t>4.Lakóközösség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dirty="0">
                <a:latin typeface="Tw Cen MT" panose="020B0602020104020603" pitchFamily="34" charset="-18"/>
                <a:sym typeface="Wingdings" panose="05000000000000000000" pitchFamily="2" charset="2"/>
              </a:rPr>
              <a:t>Család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dirty="0">
                <a:latin typeface="Tw Cen MT" panose="020B0602020104020603" pitchFamily="34" charset="-18"/>
                <a:sym typeface="Wingdings" panose="05000000000000000000" pitchFamily="2" charset="2"/>
              </a:rPr>
              <a:t>Barátok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dirty="0">
                <a:latin typeface="Tw Cen MT" panose="020B0602020104020603" pitchFamily="34" charset="-18"/>
                <a:sym typeface="Wingdings" panose="05000000000000000000" pitchFamily="2" charset="2"/>
              </a:rPr>
              <a:t>Munkatársak </a:t>
            </a:r>
          </a:p>
        </p:txBody>
      </p:sp>
    </p:spTree>
    <p:extLst>
      <p:ext uri="{BB962C8B-B14F-4D97-AF65-F5344CB8AC3E}">
        <p14:creationId xmlns:p14="http://schemas.microsoft.com/office/powerpoint/2010/main" val="919997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1400530"/>
          </a:xfrm>
        </p:spPr>
        <p:txBody>
          <a:bodyPr/>
          <a:lstStyle/>
          <a:p>
            <a:pPr algn="ctr"/>
            <a:r>
              <a:rPr lang="hu-HU" dirty="0">
                <a:latin typeface="Tw Cen MT" panose="020B0602020104020603" pitchFamily="34" charset="-18"/>
              </a:rPr>
              <a:t>A rehabilitációs team tagjai </a:t>
            </a:r>
          </a:p>
        </p:txBody>
      </p:sp>
      <p:sp>
        <p:nvSpPr>
          <p:cNvPr id="4" name="Ellipszis 3"/>
          <p:cNvSpPr/>
          <p:nvPr/>
        </p:nvSpPr>
        <p:spPr>
          <a:xfrm>
            <a:off x="4598894" y="2850776"/>
            <a:ext cx="3913094" cy="18422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Családtagok </a:t>
            </a:r>
          </a:p>
          <a:p>
            <a:pPr algn="ctr"/>
            <a:endParaRPr lang="hu-HU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algn="ctr"/>
            <a:r>
              <a:rPr lang="hu-HU" sz="2400" b="1" u="sng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Rehabilitálandó személy </a:t>
            </a:r>
            <a:endParaRPr lang="hu-HU" sz="2400" b="1" u="sng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Szövegdoboz 4"/>
          <p:cNvSpPr txBox="1"/>
          <p:nvPr/>
        </p:nvSpPr>
        <p:spPr>
          <a:xfrm>
            <a:off x="591670" y="834009"/>
            <a:ext cx="2810435" cy="258532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hu-HU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Orvos</a:t>
            </a:r>
          </a:p>
          <a:p>
            <a:r>
              <a:rPr lang="hu-HU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Nővér</a:t>
            </a:r>
          </a:p>
          <a:p>
            <a:r>
              <a:rPr lang="hu-HU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Pszichológus </a:t>
            </a:r>
          </a:p>
          <a:p>
            <a:r>
              <a:rPr lang="hu-HU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Foglalkoztató</a:t>
            </a:r>
          </a:p>
          <a:p>
            <a:r>
              <a:rPr lang="hu-HU" b="1" spc="50" dirty="0" err="1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Fizioterapeuta</a:t>
            </a:r>
            <a:endParaRPr lang="hu-HU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  <a:p>
            <a:r>
              <a:rPr lang="hu-HU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Gyógytornász</a:t>
            </a:r>
          </a:p>
          <a:p>
            <a:r>
              <a:rPr lang="hu-HU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Konduktor</a:t>
            </a:r>
          </a:p>
          <a:p>
            <a:r>
              <a:rPr lang="hu-HU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Dietetikus </a:t>
            </a:r>
            <a:endParaRPr lang="hu-HU" dirty="0"/>
          </a:p>
          <a:p>
            <a:endParaRPr lang="hu-HU" dirty="0"/>
          </a:p>
        </p:txBody>
      </p:sp>
      <p:sp>
        <p:nvSpPr>
          <p:cNvPr id="6" name="Szövegdoboz 5"/>
          <p:cNvSpPr txBox="1"/>
          <p:nvPr/>
        </p:nvSpPr>
        <p:spPr>
          <a:xfrm>
            <a:off x="1237130" y="5734787"/>
            <a:ext cx="2850776" cy="646331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hu-HU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Pedagógus </a:t>
            </a:r>
          </a:p>
          <a:p>
            <a:r>
              <a:rPr lang="hu-HU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Gyógypedagógus </a:t>
            </a:r>
          </a:p>
        </p:txBody>
      </p:sp>
      <p:sp>
        <p:nvSpPr>
          <p:cNvPr id="8" name="Szövegdoboz 7"/>
          <p:cNvSpPr txBox="1"/>
          <p:nvPr/>
        </p:nvSpPr>
        <p:spPr>
          <a:xfrm>
            <a:off x="8463430" y="1661084"/>
            <a:ext cx="2702858" cy="36933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hu-H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Szociális munkás </a:t>
            </a:r>
            <a:endParaRPr lang="hu-HU" dirty="0"/>
          </a:p>
        </p:txBody>
      </p:sp>
      <p:sp>
        <p:nvSpPr>
          <p:cNvPr id="9" name="Szövegdoboz 8"/>
          <p:cNvSpPr txBox="1"/>
          <p:nvPr/>
        </p:nvSpPr>
        <p:spPr>
          <a:xfrm>
            <a:off x="8794375" y="4626792"/>
            <a:ext cx="3146613" cy="1754326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hu-H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Családsegítő szakemberei:</a:t>
            </a:r>
          </a:p>
          <a:p>
            <a:r>
              <a:rPr lang="hu-H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Jogász</a:t>
            </a:r>
          </a:p>
          <a:p>
            <a:r>
              <a:rPr lang="hu-H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Életvezetési tanácsadó</a:t>
            </a:r>
          </a:p>
          <a:p>
            <a:r>
              <a:rPr lang="hu-H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Egyházi közösség </a:t>
            </a:r>
          </a:p>
          <a:p>
            <a:r>
              <a:rPr lang="hu-H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Lakóközösség </a:t>
            </a:r>
          </a:p>
        </p:txBody>
      </p:sp>
      <p:cxnSp>
        <p:nvCxnSpPr>
          <p:cNvPr id="11" name="Egyenes összekötő nyíllal 10"/>
          <p:cNvCxnSpPr/>
          <p:nvPr/>
        </p:nvCxnSpPr>
        <p:spPr>
          <a:xfrm>
            <a:off x="3657600" y="1940987"/>
            <a:ext cx="1394385" cy="88800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gyenes összekötő nyíllal 12"/>
          <p:cNvCxnSpPr/>
          <p:nvPr/>
        </p:nvCxnSpPr>
        <p:spPr>
          <a:xfrm flipH="1">
            <a:off x="7745506" y="2167013"/>
            <a:ext cx="874059" cy="56274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gyenes összekötő nyíllal 14"/>
          <p:cNvCxnSpPr/>
          <p:nvPr/>
        </p:nvCxnSpPr>
        <p:spPr>
          <a:xfrm flipH="1">
            <a:off x="4249271" y="4693024"/>
            <a:ext cx="802714" cy="68681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gyenes összekötő nyíllal 16"/>
          <p:cNvCxnSpPr/>
          <p:nvPr/>
        </p:nvCxnSpPr>
        <p:spPr>
          <a:xfrm>
            <a:off x="7879976" y="4693024"/>
            <a:ext cx="739589" cy="62477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36722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>
                <a:latin typeface="Tw Cen MT" panose="020B0602020104020603" pitchFamily="34" charset="-18"/>
              </a:rPr>
              <a:t>A rehabilitációs folyamat összetevői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09936" y="1452282"/>
            <a:ext cx="10286347" cy="4849905"/>
          </a:xfrm>
        </p:spPr>
        <p:txBody>
          <a:bodyPr>
            <a:normAutofit/>
          </a:bodyPr>
          <a:lstStyle/>
          <a:p>
            <a:r>
              <a:rPr lang="hu-HU" b="1" dirty="0">
                <a:latin typeface="Tw Cen MT" panose="020B0602020104020603" pitchFamily="34" charset="-18"/>
              </a:rPr>
              <a:t>1.Rehabilitációs diagnózis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dirty="0">
                <a:latin typeface="Tw Cen MT" panose="020B0602020104020603" pitchFamily="34" charset="-18"/>
              </a:rPr>
              <a:t>Klinikai diagnózis megerősítése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dirty="0">
                <a:latin typeface="Tw Cen MT" panose="020B0602020104020603" pitchFamily="34" charset="-18"/>
              </a:rPr>
              <a:t>Funkciók felmérése, megmaradt képességek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dirty="0">
                <a:latin typeface="Tw Cen MT" panose="020B0602020104020603" pitchFamily="34" charset="-18"/>
              </a:rPr>
              <a:t>Rehabilitációs motivációs szint meghatározása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dirty="0">
                <a:latin typeface="Tw Cen MT" panose="020B0602020104020603" pitchFamily="34" charset="-18"/>
              </a:rPr>
              <a:t>Személyiség ismerete: intellektus, kulturális szint, előképzettség, érdeklődési kör stb.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dirty="0">
                <a:latin typeface="Tw Cen MT" panose="020B0602020104020603" pitchFamily="34" charset="-18"/>
              </a:rPr>
              <a:t>Az elvárt készségek számbavétele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dirty="0">
                <a:latin typeface="Tw Cen MT" panose="020B0602020104020603" pitchFamily="34" charset="-18"/>
              </a:rPr>
              <a:t>A rehabilitáció feltételeinek körül határolása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dirty="0">
                <a:latin typeface="Tw Cen MT" panose="020B0602020104020603" pitchFamily="34" charset="-18"/>
              </a:rPr>
              <a:t>A munkaképesség szintje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dirty="0">
                <a:latin typeface="Tw Cen MT" panose="020B0602020104020603" pitchFamily="34" charset="-18"/>
              </a:rPr>
              <a:t>A viselkedés jellegzetességei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dirty="0">
                <a:latin typeface="Tw Cen MT" panose="020B0602020104020603" pitchFamily="34" charset="-18"/>
              </a:rPr>
              <a:t>Kommunikatív készség az önálló tevékenységekben </a:t>
            </a:r>
          </a:p>
        </p:txBody>
      </p:sp>
    </p:spTree>
    <p:extLst>
      <p:ext uri="{BB962C8B-B14F-4D97-AF65-F5344CB8AC3E}">
        <p14:creationId xmlns:p14="http://schemas.microsoft.com/office/powerpoint/2010/main" val="8936797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68941" y="591672"/>
            <a:ext cx="11174505" cy="6091516"/>
          </a:xfrm>
        </p:spPr>
        <p:txBody>
          <a:bodyPr/>
          <a:lstStyle/>
          <a:p>
            <a:r>
              <a:rPr lang="hu-HU" b="1" dirty="0">
                <a:latin typeface="Tw Cen MT" panose="020B0602020104020603" pitchFamily="34" charset="-18"/>
              </a:rPr>
              <a:t>2.Rehabilitációs terv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dirty="0">
                <a:latin typeface="Tw Cen MT" panose="020B0602020104020603" pitchFamily="34" charset="-18"/>
              </a:rPr>
              <a:t>Célok kitűzése: rövid és hosszú távú (elérhető) célok, azok hierarchiája, problémák elemzése, stb.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dirty="0">
                <a:latin typeface="Tw Cen MT" panose="020B0602020104020603" pitchFamily="34" charset="-18"/>
              </a:rPr>
              <a:t>Megfelelő programok kialakítása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dirty="0">
                <a:latin typeface="Tw Cen MT" panose="020B0602020104020603" pitchFamily="34" charset="-18"/>
              </a:rPr>
              <a:t>Terápiás szerződés megkötése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dirty="0">
                <a:latin typeface="Tw Cen MT" panose="020B0602020104020603" pitchFamily="34" charset="-18"/>
              </a:rPr>
              <a:t>A terápiás terv rendszeres értékelése sz.sz. módosítása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dirty="0">
                <a:latin typeface="Tw Cen MT" panose="020B0602020104020603" pitchFamily="34" charset="-18"/>
              </a:rPr>
              <a:t>A hozzátartozók feladatainak megbeszélése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dirty="0">
                <a:latin typeface="Tw Cen MT" panose="020B0602020104020603" pitchFamily="34" charset="-18"/>
              </a:rPr>
              <a:t>A munkahellyel való kapcsolat elősegítése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dirty="0">
                <a:latin typeface="Tw Cen MT" panose="020B0602020104020603" pitchFamily="34" charset="-18"/>
              </a:rPr>
              <a:t>Személyi feltételek biztosítása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dirty="0">
                <a:latin typeface="Tw Cen MT" panose="020B0602020104020603" pitchFamily="34" charset="-18"/>
              </a:rPr>
              <a:t>Tárgyi feltételek megteremtése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dirty="0">
                <a:latin typeface="Tw Cen MT" panose="020B0602020104020603" pitchFamily="34" charset="-18"/>
              </a:rPr>
              <a:t>Szociális érdekvédelem </a:t>
            </a: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0606" y="3761347"/>
            <a:ext cx="5233148" cy="2921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6006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88260" y="242048"/>
            <a:ext cx="11551022" cy="6279776"/>
          </a:xfrm>
        </p:spPr>
        <p:txBody>
          <a:bodyPr/>
          <a:lstStyle/>
          <a:p>
            <a:r>
              <a:rPr lang="hu-HU" b="1" dirty="0">
                <a:latin typeface="Tw Cen MT" panose="020B0602020104020603" pitchFamily="34" charset="-18"/>
              </a:rPr>
              <a:t>Módszerei: 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1.A beavatkozások integrációja 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A biológiai, pszicho és </a:t>
            </a:r>
            <a:r>
              <a:rPr lang="hu-HU" dirty="0" err="1">
                <a:latin typeface="Tw Cen MT" panose="020B0602020104020603" pitchFamily="34" charset="-18"/>
              </a:rPr>
              <a:t>szocio</a:t>
            </a:r>
            <a:r>
              <a:rPr lang="hu-HU" dirty="0">
                <a:latin typeface="Tw Cen MT" panose="020B0602020104020603" pitchFamily="34" charset="-18"/>
              </a:rPr>
              <a:t> terápiás módszerek egymás melletti alkalmazása 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2.A szelekció (kiválasztás) módja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Nem a kórisme, hanem a beteg aktuális állapota alapján történik 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3.Csoportos foglalkozások előtérbe helyezése 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Elősegítik a kommunikációt, az interakciókat, növelik az önbizalmat, az önállóságot, az adaptációs készséget, segítenek az egyéni problémák megértésében és megoldásában. </a:t>
            </a:r>
          </a:p>
          <a:p>
            <a:pPr marL="0" indent="0">
              <a:buNone/>
            </a:pPr>
            <a:r>
              <a:rPr lang="hu-HU" dirty="0" err="1">
                <a:latin typeface="Tw Cen MT" panose="020B0602020104020603" pitchFamily="34" charset="-18"/>
              </a:rPr>
              <a:t>Strassbourg</a:t>
            </a:r>
            <a:r>
              <a:rPr lang="hu-HU" dirty="0">
                <a:latin typeface="Tw Cen MT" panose="020B0602020104020603" pitchFamily="34" charset="-18"/>
              </a:rPr>
              <a:t>, 1992.10.06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A rehabilitációt segítő nemzeti programok 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A személy teljes részvételét segítő eszközök a rehabilitációs eljárásban 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Az érintettek számára megadni a lehetőséget, a rehabilitáció korai megkezdésére 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A betegeség, károsodás okát vagy okait a felismeréskor azonnal megszüntetni vagy a legcsekélyebb fokra csökkenteni. </a:t>
            </a:r>
          </a:p>
        </p:txBody>
      </p:sp>
    </p:spTree>
    <p:extLst>
      <p:ext uri="{BB962C8B-B14F-4D97-AF65-F5344CB8AC3E}">
        <p14:creationId xmlns:p14="http://schemas.microsoft.com/office/powerpoint/2010/main" val="42435736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68941" y="430306"/>
            <a:ext cx="10972799" cy="6051176"/>
          </a:xfrm>
        </p:spPr>
        <p:txBody>
          <a:bodyPr/>
          <a:lstStyle/>
          <a:p>
            <a:r>
              <a:rPr lang="hu-HU" dirty="0" err="1">
                <a:latin typeface="Tw Cen MT" panose="020B0602020104020603" pitchFamily="34" charset="-18"/>
              </a:rPr>
              <a:t>Strassbourg</a:t>
            </a:r>
            <a:r>
              <a:rPr lang="hu-HU" dirty="0">
                <a:latin typeface="Tw Cen MT" panose="020B0602020104020603" pitchFamily="34" charset="-18"/>
              </a:rPr>
              <a:t>, 1992.10.06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Bázisa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dirty="0">
                <a:latin typeface="Tw Cen MT" panose="020B0602020104020603" pitchFamily="34" charset="-18"/>
              </a:rPr>
              <a:t>A lehető legkorábbi időpontban meghatározott részletes diagnózis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dirty="0">
                <a:latin typeface="Tw Cen MT" panose="020B0602020104020603" pitchFamily="34" charset="-18"/>
              </a:rPr>
              <a:t>Az összetett rehabilitációs terv elkészítése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dirty="0">
                <a:latin typeface="Tw Cen MT" panose="020B0602020104020603" pitchFamily="34" charset="-18"/>
              </a:rPr>
              <a:t>A speciálisan szükséges kezelések sorozata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dirty="0">
                <a:latin typeface="Tw Cen MT" panose="020B0602020104020603" pitchFamily="34" charset="-18"/>
              </a:rPr>
              <a:t>A megbízható rehabilitációs technikák </a:t>
            </a:r>
          </a:p>
          <a:p>
            <a:pPr marL="0" indent="0">
              <a:buNone/>
            </a:pPr>
            <a:endParaRPr lang="hu-HU" dirty="0"/>
          </a:p>
          <a:p>
            <a:pPr>
              <a:buFont typeface="Wingdings" panose="05000000000000000000" pitchFamily="2" charset="2"/>
              <a:buChar char="v"/>
            </a:pPr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3778" y="3594803"/>
            <a:ext cx="3780327" cy="2512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0066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>
                <a:latin typeface="Tw Cen MT" panose="020B0602020104020603" pitchFamily="34" charset="-18"/>
              </a:rPr>
              <a:t>Szocioterápiás</a:t>
            </a:r>
            <a:r>
              <a:rPr lang="hu-HU" dirty="0">
                <a:latin typeface="Tw Cen MT" panose="020B0602020104020603" pitchFamily="34" charset="-18"/>
              </a:rPr>
              <a:t> módszerek, rehabilitációs speciális technikák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103312" y="2729753"/>
            <a:ext cx="8946541" cy="3518646"/>
          </a:xfrm>
        </p:spPr>
        <p:txBody>
          <a:bodyPr>
            <a:normAutofit/>
          </a:bodyPr>
          <a:lstStyle/>
          <a:p>
            <a:r>
              <a:rPr lang="hu-HU" sz="2400" dirty="0" err="1">
                <a:latin typeface="Tw Cen MT" panose="020B0602020104020603" pitchFamily="34" charset="-18"/>
              </a:rPr>
              <a:t>Szocioterápia</a:t>
            </a:r>
            <a:r>
              <a:rPr lang="hu-HU" sz="2400" dirty="0">
                <a:latin typeface="Tw Cen MT" panose="020B0602020104020603" pitchFamily="34" charset="-18"/>
              </a:rPr>
              <a:t> az egyén társas kapcsolatainak társadalmi környezetének pozitív hatásaira épülő terápiás beavatkozás, mely a szociális tanulást, kreatív önmegvalósulást segíti. A rehabilitáció legfőbb eszköze, mivel célja a beteg tevékenységének helyreállítása, és elveszett képességeinek visszaadása, a társadalomba való visszahelyezése. </a:t>
            </a:r>
          </a:p>
        </p:txBody>
      </p:sp>
    </p:spTree>
    <p:extLst>
      <p:ext uri="{BB962C8B-B14F-4D97-AF65-F5344CB8AC3E}">
        <p14:creationId xmlns:p14="http://schemas.microsoft.com/office/powerpoint/2010/main" val="120853053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400530"/>
          </a:xfrm>
        </p:spPr>
        <p:txBody>
          <a:bodyPr/>
          <a:lstStyle/>
          <a:p>
            <a:r>
              <a:rPr lang="hu-HU" sz="4000" dirty="0">
                <a:latin typeface="Tw Cen MT" panose="020B0602020104020603" pitchFamily="34" charset="-18"/>
              </a:rPr>
              <a:t>1.Kórházi (</a:t>
            </a:r>
            <a:r>
              <a:rPr lang="hu-HU" sz="4000" dirty="0" err="1">
                <a:latin typeface="Tw Cen MT" panose="020B0602020104020603" pitchFamily="34" charset="-18"/>
              </a:rPr>
              <a:t>intramurális</a:t>
            </a:r>
            <a:r>
              <a:rPr lang="hu-HU" sz="4000" dirty="0">
                <a:latin typeface="Tw Cen MT" panose="020B0602020104020603" pitchFamily="34" charset="-18"/>
              </a:rPr>
              <a:t>) </a:t>
            </a:r>
            <a:r>
              <a:rPr lang="hu-HU" sz="4000" dirty="0" err="1">
                <a:latin typeface="Tw Cen MT" panose="020B0602020104020603" pitchFamily="34" charset="-18"/>
              </a:rPr>
              <a:t>szocioterápia</a:t>
            </a:r>
            <a:r>
              <a:rPr lang="hu-HU" sz="4000" dirty="0">
                <a:latin typeface="Tw Cen MT" panose="020B0602020104020603" pitchFamily="34" charset="-18"/>
              </a:rPr>
              <a:t> sikere függ: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0" y="1400530"/>
            <a:ext cx="11887200" cy="5282658"/>
          </a:xfrm>
        </p:spPr>
        <p:txBody>
          <a:bodyPr>
            <a:normAutofit/>
          </a:bodyPr>
          <a:lstStyle/>
          <a:p>
            <a:r>
              <a:rPr lang="hu-HU" dirty="0">
                <a:latin typeface="Tw Cen MT" panose="020B0602020104020603" pitchFamily="34" charset="-18"/>
              </a:rPr>
              <a:t>Pszichiátriai osztály struktúrájától, vezetési stílusától </a:t>
            </a:r>
          </a:p>
          <a:p>
            <a:r>
              <a:rPr lang="hu-HU" dirty="0">
                <a:latin typeface="Tw Cen MT" panose="020B0602020104020603" pitchFamily="34" charset="-18"/>
              </a:rPr>
              <a:t>A személyzet, betegek kapcsolatrendszerétől </a:t>
            </a:r>
          </a:p>
          <a:p>
            <a:r>
              <a:rPr lang="hu-HU" dirty="0">
                <a:latin typeface="Tw Cen MT" panose="020B0602020104020603" pitchFamily="34" charset="-18"/>
              </a:rPr>
              <a:t>Az osztály nyitott vagy zárt jellegétől </a:t>
            </a:r>
          </a:p>
          <a:p>
            <a:r>
              <a:rPr lang="hu-HU" dirty="0">
                <a:latin typeface="Tw Cen MT" panose="020B0602020104020603" pitchFamily="34" charset="-18"/>
              </a:rPr>
              <a:t>Autokratikus vagy demokratikus szervezéstől </a:t>
            </a:r>
          </a:p>
          <a:p>
            <a:pPr marL="0" indent="0">
              <a:buNone/>
            </a:pPr>
            <a:endParaRPr lang="hu-HU" dirty="0">
              <a:latin typeface="Tw Cen MT" panose="020B0602020104020603" pitchFamily="34" charset="-18"/>
            </a:endParaRP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A nyitott rendszerként működő osztály jellemzői: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dirty="0">
                <a:latin typeface="Tw Cen MT" panose="020B0602020104020603" pitchFamily="34" charset="-18"/>
              </a:rPr>
              <a:t>Demokratikus vezetési stílus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dirty="0">
                <a:latin typeface="Tw Cen MT" panose="020B0602020104020603" pitchFamily="34" charset="-18"/>
              </a:rPr>
              <a:t>Jól működő kapcsolat a külvilág és az osztály között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dirty="0">
                <a:latin typeface="Tw Cen MT" panose="020B0602020104020603" pitchFamily="34" charset="-18"/>
              </a:rPr>
              <a:t>A személyzet beállítódása partneri – betegcentrikus – empátiás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dirty="0">
                <a:latin typeface="Tw Cen MT" panose="020B0602020104020603" pitchFamily="34" charset="-18"/>
              </a:rPr>
              <a:t>Sokrétűek és jól kimunkáltak a formák a betegek és a személyzet, ill. a betegek egymás közötti érintkezésében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dirty="0">
                <a:latin typeface="Tw Cen MT" panose="020B0602020104020603" pitchFamily="34" charset="-18"/>
              </a:rPr>
              <a:t>A betegek megőrzik emberi kapcsolataikat, eredeti szokásaikat, sőt, az egyes terápia formák erre épülnek, rehabilitációs esélyeik javulnak. </a:t>
            </a:r>
          </a:p>
        </p:txBody>
      </p:sp>
    </p:spTree>
    <p:extLst>
      <p:ext uri="{BB962C8B-B14F-4D97-AF65-F5344CB8AC3E}">
        <p14:creationId xmlns:p14="http://schemas.microsoft.com/office/powerpoint/2010/main" val="263222353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82388" y="457200"/>
            <a:ext cx="11591365" cy="6172200"/>
          </a:xfrm>
        </p:spPr>
        <p:txBody>
          <a:bodyPr/>
          <a:lstStyle/>
          <a:p>
            <a:r>
              <a:rPr lang="hu-HU" dirty="0">
                <a:latin typeface="Tw Cen MT" panose="020B0602020104020603" pitchFamily="34" charset="-18"/>
              </a:rPr>
              <a:t>A zárt rendszerként működő osztály </a:t>
            </a:r>
          </a:p>
          <a:p>
            <a:r>
              <a:rPr lang="hu-HU" dirty="0">
                <a:latin typeface="Tw Cen MT" panose="020B0602020104020603" pitchFamily="34" charset="-18"/>
              </a:rPr>
              <a:t>A betegtől kapott információk a szituációra, és nem a beteg problémáira vonatkoznak</a:t>
            </a:r>
          </a:p>
          <a:p>
            <a:r>
              <a:rPr lang="hu-HU" dirty="0">
                <a:latin typeface="Tw Cen MT" panose="020B0602020104020603" pitchFamily="34" charset="-18"/>
              </a:rPr>
              <a:t>Az osztály totális jellege a beteget </a:t>
            </a:r>
            <a:r>
              <a:rPr lang="hu-HU" dirty="0" err="1">
                <a:latin typeface="Tw Cen MT" panose="020B0602020104020603" pitchFamily="34" charset="-18"/>
              </a:rPr>
              <a:t>infantilizálja</a:t>
            </a:r>
            <a:r>
              <a:rPr lang="hu-HU" dirty="0">
                <a:latin typeface="Tw Cen MT" panose="020B0602020104020603" pitchFamily="34" charset="-18"/>
              </a:rPr>
              <a:t>, regresszív állapotban tartja, elveszti a felelősséget saját sorsáért</a:t>
            </a:r>
          </a:p>
          <a:p>
            <a:r>
              <a:rPr lang="hu-HU" dirty="0">
                <a:latin typeface="Tw Cen MT" panose="020B0602020104020603" pitchFamily="34" charset="-18"/>
              </a:rPr>
              <a:t>Megszakadnak korábbi emberi kapcsolatai </a:t>
            </a:r>
          </a:p>
          <a:p>
            <a:r>
              <a:rPr lang="hu-HU" dirty="0">
                <a:latin typeface="Tw Cen MT" panose="020B0602020104020603" pitchFamily="34" charset="-18"/>
              </a:rPr>
              <a:t>Minimálisra csökkenti a rehabilitáció esélyét </a:t>
            </a:r>
          </a:p>
          <a:p>
            <a:pPr marL="0" indent="0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25650412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11792418" cy="1400530"/>
          </a:xfrm>
        </p:spPr>
        <p:txBody>
          <a:bodyPr/>
          <a:lstStyle/>
          <a:p>
            <a:r>
              <a:rPr lang="hu-HU" dirty="0">
                <a:latin typeface="Tw Cen MT" panose="020B0602020104020603" pitchFamily="34" charset="-18"/>
              </a:rPr>
              <a:t>Kórházon kívüli (</a:t>
            </a:r>
            <a:r>
              <a:rPr lang="hu-HU" dirty="0" err="1">
                <a:latin typeface="Tw Cen MT" panose="020B0602020104020603" pitchFamily="34" charset="-18"/>
              </a:rPr>
              <a:t>extramurális</a:t>
            </a:r>
            <a:r>
              <a:rPr lang="hu-HU" dirty="0">
                <a:latin typeface="Tw Cen MT" panose="020B0602020104020603" pitchFamily="34" charset="-18"/>
              </a:rPr>
              <a:t>) </a:t>
            </a:r>
            <a:r>
              <a:rPr lang="hu-HU" dirty="0" err="1">
                <a:latin typeface="Tw Cen MT" panose="020B0602020104020603" pitchFamily="34" charset="-18"/>
              </a:rPr>
              <a:t>szocioterápiák</a:t>
            </a:r>
            <a:r>
              <a:rPr lang="hu-HU" dirty="0">
                <a:latin typeface="Tw Cen MT" panose="020B0602020104020603" pitchFamily="34" charset="-18"/>
              </a:rPr>
              <a:t>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>
                <a:latin typeface="Tw Cen MT" panose="020B0602020104020603" pitchFamily="34" charset="-18"/>
              </a:rPr>
              <a:t>Kezdetben a harmadlagos prevenció módszereként alakultak ki </a:t>
            </a:r>
          </a:p>
          <a:p>
            <a:r>
              <a:rPr lang="hu-HU" dirty="0">
                <a:latin typeface="Tw Cen MT" panose="020B0602020104020603" pitchFamily="34" charset="-18"/>
              </a:rPr>
              <a:t>Később a másodlagos prevencióhoz is kapcsolódtak </a:t>
            </a:r>
          </a:p>
          <a:p>
            <a:r>
              <a:rPr lang="hu-HU" dirty="0">
                <a:latin typeface="Tw Cen MT" panose="020B0602020104020603" pitchFamily="34" charset="-18"/>
              </a:rPr>
              <a:t>Jelenleg a közösségi ellátások mindinkább előtérbe kerülnek </a:t>
            </a:r>
          </a:p>
          <a:p>
            <a:endParaRPr lang="hu-HU" dirty="0">
              <a:latin typeface="Tw Cen MT" panose="020B0602020104020603" pitchFamily="34" charset="-18"/>
            </a:endParaRPr>
          </a:p>
          <a:p>
            <a:r>
              <a:rPr lang="hu-HU" dirty="0">
                <a:latin typeface="Tw Cen MT" panose="020B0602020104020603" pitchFamily="34" charset="-18"/>
              </a:rPr>
              <a:t>Fő összetevői:</a:t>
            </a:r>
          </a:p>
          <a:p>
            <a:r>
              <a:rPr lang="hu-HU" dirty="0">
                <a:latin typeface="Tw Cen MT" panose="020B0602020104020603" pitchFamily="34" charset="-18"/>
              </a:rPr>
              <a:t>A folyamatos és mindig elérhető követéssel végzett pszichiátriai gondozás</a:t>
            </a:r>
          </a:p>
          <a:p>
            <a:r>
              <a:rPr lang="hu-HU" dirty="0">
                <a:latin typeface="Tw Cen MT" panose="020B0602020104020603" pitchFamily="34" charset="-18"/>
              </a:rPr>
              <a:t>A korai betegség felismerés és terápiás beavatkozások </a:t>
            </a:r>
          </a:p>
          <a:p>
            <a:r>
              <a:rPr lang="hu-HU" dirty="0">
                <a:latin typeface="Tw Cen MT" panose="020B0602020104020603" pitchFamily="34" charset="-18"/>
              </a:rPr>
              <a:t>Házi ápolás, hozzátartozók bevonásával </a:t>
            </a:r>
          </a:p>
          <a:p>
            <a:r>
              <a:rPr lang="hu-HU" dirty="0">
                <a:latin typeface="Tw Cen MT" panose="020B0602020104020603" pitchFamily="34" charset="-18"/>
              </a:rPr>
              <a:t>Mobil krízis- szolgáltatás és rehabilitáció </a:t>
            </a:r>
          </a:p>
        </p:txBody>
      </p:sp>
    </p:spTree>
    <p:extLst>
      <p:ext uri="{BB962C8B-B14F-4D97-AF65-F5344CB8AC3E}">
        <p14:creationId xmlns:p14="http://schemas.microsoft.com/office/powerpoint/2010/main" val="6123047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1400530"/>
          </a:xfrm>
        </p:spPr>
        <p:txBody>
          <a:bodyPr/>
          <a:lstStyle/>
          <a:p>
            <a:r>
              <a:rPr lang="hu-HU" dirty="0">
                <a:latin typeface="Tw Cen MT" panose="020B0602020104020603" pitchFamily="34" charset="-18"/>
              </a:rPr>
              <a:t>Tantárgyak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95835" y="1035424"/>
            <a:ext cx="11429999" cy="5526741"/>
          </a:xfrm>
        </p:spPr>
        <p:txBody>
          <a:bodyPr/>
          <a:lstStyle/>
          <a:p>
            <a:r>
              <a:rPr lang="hu-HU" b="1" dirty="0"/>
              <a:t>Egészségszociológia </a:t>
            </a:r>
            <a:r>
              <a:rPr lang="hu-HU" dirty="0"/>
              <a:t>(egészségkultúra, népegészségügyi szűrővizsgálatok): az egészségszociológia alapfogalmai, nemzetközi és hazai egészségi állapot-, morbiditás és mortalitási adatai. Társadalmi struktúra és rétegződés, társadalmi egyenlőtlenségek. Képet kapnak a hazai szűrővizsgálatok rendszeréről. Egészségkultúra fogalma összetevői.</a:t>
            </a:r>
          </a:p>
          <a:p>
            <a:r>
              <a:rPr lang="hu-HU" b="1" dirty="0"/>
              <a:t>Általános rehabilitáció: </a:t>
            </a:r>
            <a:r>
              <a:rPr lang="hu-HU" dirty="0"/>
              <a:t>a rehabilitáció fogalma, célja, komplex rehabilitáció jelentése, az ápolási munka témát érintő összetevői</a:t>
            </a:r>
          </a:p>
          <a:p>
            <a:r>
              <a:rPr lang="hu-HU" b="1" dirty="0"/>
              <a:t>Gyógyászati segédeszközök alkalmazása: </a:t>
            </a:r>
            <a:r>
              <a:rPr lang="hu-HU" dirty="0"/>
              <a:t>a beteg kényelmét, és biztonságát szolgáló eszközökről és technikáiról</a:t>
            </a:r>
          </a:p>
          <a:p>
            <a:r>
              <a:rPr lang="hu-HU" b="1" dirty="0"/>
              <a:t>Otthonápolás: </a:t>
            </a:r>
            <a:r>
              <a:rPr lang="hu-HU" dirty="0"/>
              <a:t>az otthonápolás jelentősége, szakmai keretrendszerei</a:t>
            </a:r>
          </a:p>
        </p:txBody>
      </p:sp>
      <p:pic>
        <p:nvPicPr>
          <p:cNvPr id="4" name="Hang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333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4321"/>
    </mc:Choice>
    <mc:Fallback xmlns="">
      <p:transition spd="slow" advTm="7432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47918" y="389966"/>
            <a:ext cx="11618258" cy="6131858"/>
          </a:xfrm>
        </p:spPr>
        <p:txBody>
          <a:bodyPr/>
          <a:lstStyle/>
          <a:p>
            <a:pPr marL="0" indent="0">
              <a:buNone/>
            </a:pPr>
            <a:r>
              <a:rPr lang="hu-HU" b="1" dirty="0">
                <a:latin typeface="Tw Cen MT" panose="020B0602020104020603" pitchFamily="34" charset="-18"/>
              </a:rPr>
              <a:t>1.Egyéni pszichoterápiák </a:t>
            </a:r>
          </a:p>
          <a:p>
            <a:r>
              <a:rPr lang="hu-HU" dirty="0">
                <a:latin typeface="Tw Cen MT" panose="020B0602020104020603" pitchFamily="34" charset="-18"/>
              </a:rPr>
              <a:t>Szorongásos, </a:t>
            </a:r>
            <a:r>
              <a:rPr lang="hu-HU" dirty="0" err="1">
                <a:latin typeface="Tw Cen MT" panose="020B0602020104020603" pitchFamily="34" charset="-18"/>
              </a:rPr>
              <a:t>szomatoform</a:t>
            </a:r>
            <a:r>
              <a:rPr lang="hu-HU" dirty="0">
                <a:latin typeface="Tw Cen MT" panose="020B0602020104020603" pitchFamily="34" charset="-18"/>
              </a:rPr>
              <a:t>, depresszív stb. kórképeknél, személyiségzavarok egyes eseteiben alkalmazhatók az egyedi motiváltságnak megfelelően de pszichotikus állapotokban mélyíthetik a regressziót </a:t>
            </a:r>
          </a:p>
          <a:p>
            <a:pPr marL="0" indent="0">
              <a:buNone/>
            </a:pPr>
            <a:r>
              <a:rPr lang="hu-HU" b="1" dirty="0">
                <a:latin typeface="Tw Cen MT" panose="020B0602020104020603" pitchFamily="34" charset="-18"/>
              </a:rPr>
              <a:t>2.Csoport pszichoterápiák </a:t>
            </a:r>
          </a:p>
          <a:p>
            <a:r>
              <a:rPr lang="hu-HU" dirty="0">
                <a:latin typeface="Tw Cen MT" panose="020B0602020104020603" pitchFamily="34" charset="-18"/>
              </a:rPr>
              <a:t>A csoporthelyzet, a csoport dinamika fokozatos viselkedés korrekciót tesz lehetővé </a:t>
            </a:r>
          </a:p>
          <a:p>
            <a:pPr marL="0" indent="0">
              <a:buNone/>
            </a:pPr>
            <a:r>
              <a:rPr lang="hu-HU" b="1" dirty="0">
                <a:latin typeface="Tw Cen MT" panose="020B0602020104020603" pitchFamily="34" charset="-18"/>
              </a:rPr>
              <a:t>3.Családterápiás beavatkozások </a:t>
            </a:r>
          </a:p>
          <a:p>
            <a:r>
              <a:rPr lang="hu-HU" dirty="0">
                <a:latin typeface="Tw Cen MT" panose="020B0602020104020603" pitchFamily="34" charset="-18"/>
              </a:rPr>
              <a:t>A diszfunkcionálisan működő családi rendszer korrekcióját segíti </a:t>
            </a:r>
          </a:p>
          <a:p>
            <a:pPr marL="0" indent="0">
              <a:buNone/>
            </a:pPr>
            <a:r>
              <a:rPr lang="hu-HU" b="1" dirty="0">
                <a:latin typeface="Tw Cen MT" panose="020B0602020104020603" pitchFamily="34" charset="-18"/>
              </a:rPr>
              <a:t>4.Szupportív (támogató) pszichoterápiák </a:t>
            </a:r>
          </a:p>
          <a:p>
            <a:r>
              <a:rPr lang="hu-HU" dirty="0">
                <a:latin typeface="Tw Cen MT" panose="020B0602020104020603" pitchFamily="34" charset="-18"/>
              </a:rPr>
              <a:t>Segíti a beteget a mindennapi problémák megoldásában, a családba történő visszailleszkedésbe </a:t>
            </a:r>
          </a:p>
          <a:p>
            <a:pPr marL="0" indent="0">
              <a:buNone/>
            </a:pPr>
            <a:r>
              <a:rPr lang="hu-HU" b="1" dirty="0">
                <a:latin typeface="Tw Cen MT" panose="020B0602020104020603" pitchFamily="34" charset="-18"/>
              </a:rPr>
              <a:t>5.Pszichoedukáció</a:t>
            </a:r>
          </a:p>
          <a:p>
            <a:r>
              <a:rPr lang="hu-HU" dirty="0">
                <a:latin typeface="Tw Cen MT" panose="020B0602020104020603" pitchFamily="34" charset="-18"/>
              </a:rPr>
              <a:t>Megtervezett felvilágosítás a beteg és hozzátartozói részére, a megbetegedés fontosabb kérdéseiről, az oktatási segédanyagok, kérdőívek segítségével történik, a betegek és hozzátartozóik is beszélhetnek tapasztalataikról</a:t>
            </a:r>
          </a:p>
        </p:txBody>
      </p:sp>
    </p:spTree>
    <p:extLst>
      <p:ext uri="{BB962C8B-B14F-4D97-AF65-F5344CB8AC3E}">
        <p14:creationId xmlns:p14="http://schemas.microsoft.com/office/powerpoint/2010/main" val="369325139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21024" y="161365"/>
            <a:ext cx="11376211" cy="6508375"/>
          </a:xfrm>
        </p:spPr>
        <p:txBody>
          <a:bodyPr/>
          <a:lstStyle/>
          <a:p>
            <a:pPr marL="0" indent="0">
              <a:buNone/>
            </a:pPr>
            <a:r>
              <a:rPr lang="hu-HU" b="1" dirty="0">
                <a:latin typeface="Tw Cen MT" panose="020B0602020104020603" pitchFamily="34" charset="-18"/>
              </a:rPr>
              <a:t>6.Stressz-kezelés </a:t>
            </a:r>
          </a:p>
          <a:p>
            <a:r>
              <a:rPr lang="hu-HU" dirty="0">
                <a:latin typeface="Tw Cen MT" panose="020B0602020104020603" pitchFamily="34" charset="-18"/>
              </a:rPr>
              <a:t>A sérülékenység modelljén alapul. Célja nem a stressz csökkentése, hanem a stressz feldolgozás technikájának tanítása 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Módszerei: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dirty="0">
                <a:latin typeface="Tw Cen MT" panose="020B0602020104020603" pitchFamily="34" charset="-18"/>
              </a:rPr>
              <a:t>Kommunikációs tréning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dirty="0">
                <a:latin typeface="Tw Cen MT" panose="020B0602020104020603" pitchFamily="34" charset="-18"/>
              </a:rPr>
              <a:t>Probléma megoldó tréning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dirty="0">
                <a:latin typeface="Tw Cen MT" panose="020B0602020104020603" pitchFamily="34" charset="-18"/>
              </a:rPr>
              <a:t>Krízis kezelése 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7.Szociális készségek tréningje </a:t>
            </a:r>
          </a:p>
          <a:p>
            <a:r>
              <a:rPr lang="hu-HU" dirty="0">
                <a:latin typeface="Tw Cen MT" panose="020B0602020104020603" pitchFamily="34" charset="-18"/>
              </a:rPr>
              <a:t>Az önálló életvitelre való felkészítés </a:t>
            </a:r>
            <a:r>
              <a:rPr lang="hu-HU" dirty="0">
                <a:latin typeface="Tw Cen MT" panose="020B0602020104020603" pitchFamily="34" charset="-18"/>
                <a:sym typeface="Wingdings" panose="05000000000000000000" pitchFamily="2" charset="2"/>
              </a:rPr>
              <a:t> rehabilitációs törekvések eredményessége</a:t>
            </a:r>
          </a:p>
          <a:p>
            <a:pPr marL="0" indent="0">
              <a:buNone/>
            </a:pPr>
            <a:r>
              <a:rPr lang="hu-HU" u="sng" dirty="0">
                <a:latin typeface="Tw Cen MT" panose="020B0602020104020603" pitchFamily="34" charset="-18"/>
                <a:sym typeface="Wingdings" panose="05000000000000000000" pitchFamily="2" charset="2"/>
              </a:rPr>
              <a:t>Asszertív tréning:</a:t>
            </a:r>
            <a:r>
              <a:rPr lang="hu-HU" dirty="0">
                <a:latin typeface="Tw Cen MT" panose="020B0602020104020603" pitchFamily="34" charset="-18"/>
                <a:sym typeface="Wingdings" panose="05000000000000000000" pitchFamily="2" charset="2"/>
              </a:rPr>
              <a:t> célja a hatékony önérvényesítés, az önértékelés, kapcsolatteremtő készség visszaállítása, érzelmek megfelelő kifejezésének fejlesztése, képesek legyenek személyes jogaik képviseletére (mindennapos szociális jogvédelem) </a:t>
            </a:r>
          </a:p>
          <a:p>
            <a:pPr marL="0" indent="0">
              <a:buNone/>
            </a:pPr>
            <a:r>
              <a:rPr lang="hu-HU" u="sng" dirty="0">
                <a:latin typeface="Tw Cen MT" panose="020B0602020104020603" pitchFamily="34" charset="-18"/>
                <a:sym typeface="Wingdings" panose="05000000000000000000" pitchFamily="2" charset="2"/>
              </a:rPr>
              <a:t>Életviteli készségek tréningje: </a:t>
            </a:r>
            <a:r>
              <a:rPr lang="hu-HU" dirty="0">
                <a:latin typeface="Tw Cen MT" panose="020B0602020104020603" pitchFamily="34" charset="-18"/>
                <a:sym typeface="Wingdings" panose="05000000000000000000" pitchFamily="2" charset="2"/>
              </a:rPr>
              <a:t>a mindennapi élethez szükséges tevékenységek gyakorlása – helyzetgyakorlatok , modellnyújtás </a:t>
            </a:r>
            <a:endParaRPr lang="hu-HU" dirty="0">
              <a:latin typeface="Tw Cen MT" panose="020B0602020104020603" pitchFamily="34" charset="-18"/>
            </a:endParaRPr>
          </a:p>
          <a:p>
            <a:pPr marL="0" indent="0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48879856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>
                <a:latin typeface="Tw Cen MT" panose="020B0602020104020603" pitchFamily="34" charset="-18"/>
              </a:rPr>
              <a:t>Rehabilitációs foglalkoztató terápiák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>
                <a:latin typeface="Tw Cen MT" panose="020B0602020104020603" pitchFamily="34" charset="-18"/>
              </a:rPr>
              <a:t>Bármely humán tevékenységre építhetők </a:t>
            </a:r>
          </a:p>
          <a:p>
            <a:r>
              <a:rPr lang="hu-HU" dirty="0">
                <a:latin typeface="Tw Cen MT" panose="020B0602020104020603" pitchFamily="34" charset="-18"/>
              </a:rPr>
              <a:t>Akkor eredményesek, ha segítik a személyiség kibontakozását, a társas kapcsolatok kialakítását </a:t>
            </a:r>
          </a:p>
          <a:p>
            <a:r>
              <a:rPr lang="hu-HU" dirty="0">
                <a:latin typeface="Tw Cen MT" panose="020B0602020104020603" pitchFamily="34" charset="-18"/>
              </a:rPr>
              <a:t>A különböző módszerek egymást kiegészíthetik </a:t>
            </a:r>
          </a:p>
          <a:p>
            <a:pPr marL="0" indent="0">
              <a:buNone/>
            </a:pPr>
            <a:r>
              <a:rPr lang="hu-HU" b="1" dirty="0">
                <a:latin typeface="Tw Cen MT" panose="020B0602020104020603" pitchFamily="34" charset="-18"/>
              </a:rPr>
              <a:t>1.Munkaterápia 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A foglalkoztatási rehabilitáció a munkaképesség helyreállításában és a </a:t>
            </a:r>
            <a:r>
              <a:rPr lang="hu-HU" dirty="0" err="1">
                <a:latin typeface="Tw Cen MT" panose="020B0602020104020603" pitchFamily="34" charset="-18"/>
              </a:rPr>
              <a:t>resszocioalizációban</a:t>
            </a:r>
            <a:r>
              <a:rPr lang="hu-HU" dirty="0">
                <a:latin typeface="Tw Cen MT" panose="020B0602020104020603" pitchFamily="34" charset="-18"/>
              </a:rPr>
              <a:t> a személyiségre épít, csoportban végzése az interakciók létrejöttét segíti </a:t>
            </a:r>
          </a:p>
          <a:p>
            <a:pPr marL="0" indent="0">
              <a:buNone/>
            </a:pPr>
            <a:r>
              <a:rPr lang="hu-HU" b="1" dirty="0">
                <a:latin typeface="Tw Cen MT" panose="020B0602020104020603" pitchFamily="34" charset="-18"/>
              </a:rPr>
              <a:t>2.Foglalkozás terápiák 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Változatos, nem terhelő tevékenységek, egyén kibontakozását segítik </a:t>
            </a:r>
          </a:p>
        </p:txBody>
      </p:sp>
    </p:spTree>
    <p:extLst>
      <p:ext uri="{BB962C8B-B14F-4D97-AF65-F5344CB8AC3E}">
        <p14:creationId xmlns:p14="http://schemas.microsoft.com/office/powerpoint/2010/main" val="207424868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09282" y="349624"/>
            <a:ext cx="11443447" cy="5997388"/>
          </a:xfrm>
        </p:spPr>
        <p:txBody>
          <a:bodyPr>
            <a:normAutofit/>
          </a:bodyPr>
          <a:lstStyle/>
          <a:p>
            <a:r>
              <a:rPr lang="hu-HU" dirty="0">
                <a:latin typeface="Tw Cen MT" panose="020B0602020104020603" pitchFamily="34" charset="-18"/>
              </a:rPr>
              <a:t>Kreatív és művészeti terápiák: műalkotás létrehozása, vagy élvezete során kialakuló esztétikai élmény terápiás felhasználása 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Formái: aktív, passzív </a:t>
            </a:r>
          </a:p>
          <a:p>
            <a:r>
              <a:rPr lang="hu-HU" dirty="0">
                <a:latin typeface="Tw Cen MT" panose="020B0602020104020603" pitchFamily="34" charset="-18"/>
              </a:rPr>
              <a:t>Zeneterápia: a zeneművek közös hallgatása vagy zene-illetve kórusművek közös gyakorlása élménnyé válik </a:t>
            </a:r>
          </a:p>
          <a:p>
            <a:r>
              <a:rPr lang="hu-HU" dirty="0" err="1">
                <a:latin typeface="Tw Cen MT" panose="020B0602020104020603" pitchFamily="34" charset="-18"/>
              </a:rPr>
              <a:t>Biblioterápia</a:t>
            </a:r>
            <a:r>
              <a:rPr lang="hu-HU" dirty="0">
                <a:latin typeface="Tw Cen MT" panose="020B0602020104020603" pitchFamily="34" charset="-18"/>
              </a:rPr>
              <a:t>: irodalmi művek egyes részeinek felolvasása </a:t>
            </a:r>
          </a:p>
          <a:p>
            <a:r>
              <a:rPr lang="hu-HU" dirty="0">
                <a:latin typeface="Tw Cen MT" panose="020B0602020104020603" pitchFamily="34" charset="-18"/>
              </a:rPr>
              <a:t>Színjátszás terápia: empátiás és identifikációs lehetőségeket jelent </a:t>
            </a:r>
          </a:p>
          <a:p>
            <a:pPr marL="0" indent="0">
              <a:buNone/>
            </a:pPr>
            <a:r>
              <a:rPr lang="hu-HU" b="1" u="sng" dirty="0">
                <a:latin typeface="Tw Cen MT" panose="020B0602020104020603" pitchFamily="34" charset="-18"/>
              </a:rPr>
              <a:t>3.Mozgásterápiák 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Eszköz az érzelmek kifejezésére 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Kommunikatív készség javítható 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Formái: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hu-HU" dirty="0">
                <a:latin typeface="Tw Cen MT" panose="020B0602020104020603" pitchFamily="34" charset="-18"/>
              </a:rPr>
              <a:t>Kommunikatív mozgásterápia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hu-HU" dirty="0">
                <a:latin typeface="Tw Cen MT" panose="020B0602020104020603" pitchFamily="34" charset="-18"/>
              </a:rPr>
              <a:t>Gesztusterápia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hu-HU" dirty="0">
                <a:latin typeface="Tw Cen MT" panose="020B0602020104020603" pitchFamily="34" charset="-18"/>
              </a:rPr>
              <a:t>Pantomim terápia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hu-HU" dirty="0">
                <a:latin typeface="Tw Cen MT" panose="020B0602020104020603" pitchFamily="34" charset="-18"/>
              </a:rPr>
              <a:t>Táncterápia  </a:t>
            </a:r>
          </a:p>
        </p:txBody>
      </p:sp>
    </p:spTree>
    <p:extLst>
      <p:ext uri="{BB962C8B-B14F-4D97-AF65-F5344CB8AC3E}">
        <p14:creationId xmlns:p14="http://schemas.microsoft.com/office/powerpoint/2010/main" val="326767620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03412" y="228600"/>
            <a:ext cx="11788588" cy="6629400"/>
          </a:xfrm>
        </p:spPr>
        <p:txBody>
          <a:bodyPr/>
          <a:lstStyle/>
          <a:p>
            <a:pPr marL="0" indent="0">
              <a:buNone/>
            </a:pPr>
            <a:r>
              <a:rPr lang="hu-HU" b="1" dirty="0">
                <a:latin typeface="Tw Cen MT" panose="020B0602020104020603" pitchFamily="34" charset="-18"/>
              </a:rPr>
              <a:t>4.Játékterápiák</a:t>
            </a:r>
          </a:p>
          <a:p>
            <a:r>
              <a:rPr lang="hu-HU" dirty="0">
                <a:latin typeface="Tw Cen MT" panose="020B0602020104020603" pitchFamily="34" charset="-18"/>
              </a:rPr>
              <a:t>Érzelmeket mobilizálnak, aktivizálnak, feszültséget oldanak, kialakítják a „játszani tudást” </a:t>
            </a:r>
          </a:p>
          <a:p>
            <a:pPr marL="0" indent="0">
              <a:buNone/>
            </a:pPr>
            <a:r>
              <a:rPr lang="hu-HU" b="1" dirty="0">
                <a:latin typeface="Tw Cen MT" panose="020B0602020104020603" pitchFamily="34" charset="-18"/>
              </a:rPr>
              <a:t>5.Kombinált foglalkozás-terápiák </a:t>
            </a:r>
          </a:p>
          <a:p>
            <a:r>
              <a:rPr lang="hu-HU" dirty="0">
                <a:latin typeface="Tw Cen MT" panose="020B0602020104020603" pitchFamily="34" charset="-18"/>
              </a:rPr>
              <a:t>Különböző formákat ötvözik </a:t>
            </a:r>
          </a:p>
          <a:p>
            <a:pPr marL="0" indent="0">
              <a:buNone/>
            </a:pPr>
            <a:r>
              <a:rPr lang="hu-HU" b="1" dirty="0">
                <a:latin typeface="Tw Cen MT" panose="020B0602020104020603" pitchFamily="34" charset="-18"/>
              </a:rPr>
              <a:t>Közösségi terápiák 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A terápia tárgya maga a közösség, a beteg és a közösség közötti interakciók a környezethatás módszeres alkalmazása 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A kezelőszemélyzet minden tagjának érintkezése pozitív vagy negatív hatású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A betegek egymás közötti viszonya is terápiás vagy </a:t>
            </a:r>
            <a:r>
              <a:rPr lang="hu-HU" dirty="0" err="1">
                <a:latin typeface="Tw Cen MT" panose="020B0602020104020603" pitchFamily="34" charset="-18"/>
              </a:rPr>
              <a:t>antiterápiás</a:t>
            </a:r>
            <a:r>
              <a:rPr lang="hu-HU" dirty="0">
                <a:latin typeface="Tw Cen MT" panose="020B0602020104020603" pitchFamily="34" charset="-18"/>
              </a:rPr>
              <a:t> hatású 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Olyan rendszereket jelent, melyek a terápiás hatást erősítik, a negatív hatást </a:t>
            </a:r>
            <a:r>
              <a:rPr lang="hu-HU" dirty="0" err="1">
                <a:latin typeface="Tw Cen MT" panose="020B0602020104020603" pitchFamily="34" charset="-18"/>
              </a:rPr>
              <a:t>mérséklik</a:t>
            </a:r>
            <a:r>
              <a:rPr lang="hu-HU" dirty="0">
                <a:latin typeface="Tw Cen MT" panose="020B0602020104020603" pitchFamily="34" charset="-18"/>
              </a:rPr>
              <a:t>, vagy megszüntetik</a:t>
            </a:r>
          </a:p>
          <a:p>
            <a:pPr marL="0" indent="0">
              <a:buNone/>
            </a:pPr>
            <a:r>
              <a:rPr lang="hu-HU" b="1" dirty="0">
                <a:latin typeface="Tw Cen MT" panose="020B0602020104020603" pitchFamily="34" charset="-18"/>
              </a:rPr>
              <a:t>Terápiás közösség 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A betegek és a személyzet közötti interakciókat integrálja 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Vezetési stílusa </a:t>
            </a:r>
            <a:r>
              <a:rPr lang="hu-HU" dirty="0" err="1">
                <a:latin typeface="Tw Cen MT" panose="020B0602020104020603" pitchFamily="34" charset="-18"/>
              </a:rPr>
              <a:t>nondirektív</a:t>
            </a:r>
            <a:r>
              <a:rPr lang="hu-HU" dirty="0">
                <a:latin typeface="Tw Cen MT" panose="020B0602020104020603" pitchFamily="34" charset="-18"/>
              </a:rPr>
              <a:t> 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Toleráns közösségi szellemet hoz létre, tagjai szembesülnek a realitással </a:t>
            </a:r>
          </a:p>
          <a:p>
            <a:pPr marL="0" indent="0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3591701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0" y="430306"/>
            <a:ext cx="11645153" cy="5997388"/>
          </a:xfrm>
        </p:spPr>
        <p:txBody>
          <a:bodyPr/>
          <a:lstStyle/>
          <a:p>
            <a:pPr marL="0" indent="0">
              <a:buNone/>
            </a:pPr>
            <a:r>
              <a:rPr lang="hu-HU" b="1" dirty="0">
                <a:latin typeface="Tw Cen MT" panose="020B0602020104020603" pitchFamily="34" charset="-18"/>
              </a:rPr>
              <a:t>Fő formái: </a:t>
            </a:r>
          </a:p>
          <a:p>
            <a:r>
              <a:rPr lang="hu-HU" dirty="0">
                <a:latin typeface="Tw Cen MT" panose="020B0602020104020603" pitchFamily="34" charset="-18"/>
              </a:rPr>
              <a:t>Nagy csoport </a:t>
            </a:r>
          </a:p>
          <a:p>
            <a:r>
              <a:rPr lang="hu-HU" dirty="0">
                <a:latin typeface="Tw Cen MT" panose="020B0602020104020603" pitchFamily="34" charset="-18"/>
              </a:rPr>
              <a:t>Személyzeti csoport 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Fontos eleme a napirend kialakítása és a tevékenységek pontos körül határolása. </a:t>
            </a:r>
          </a:p>
          <a:p>
            <a:pPr marL="0" indent="0">
              <a:buNone/>
            </a:pPr>
            <a:endParaRPr lang="hu-HU" dirty="0">
              <a:latin typeface="Tw Cen MT" panose="020B0602020104020603" pitchFamily="34" charset="-18"/>
            </a:endParaRPr>
          </a:p>
          <a:p>
            <a:pPr marL="0" indent="0">
              <a:buNone/>
            </a:pPr>
            <a:r>
              <a:rPr lang="hu-HU" b="1" dirty="0">
                <a:latin typeface="Tw Cen MT" panose="020B0602020104020603" pitchFamily="34" charset="-18"/>
              </a:rPr>
              <a:t>Klubterápiák 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Öntevékenyen működő csoportok, melyek a szabadidő hasznos eltöltésére szerveződtek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Alkalmasak a megtanult kreatív tevékenységek gyakorlására, a programok kellemes együttlétet biztosítanak 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A személyzet csak szaktanácsokat ad </a:t>
            </a:r>
          </a:p>
        </p:txBody>
      </p:sp>
    </p:spTree>
    <p:extLst>
      <p:ext uri="{BB962C8B-B14F-4D97-AF65-F5344CB8AC3E}">
        <p14:creationId xmlns:p14="http://schemas.microsoft.com/office/powerpoint/2010/main" val="273488222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latin typeface="Tw Cen MT" panose="020B0602020104020603" pitchFamily="34" charset="-18"/>
              </a:rPr>
              <a:t>Az életminőség 5 dimenziója </a:t>
            </a:r>
          </a:p>
        </p:txBody>
      </p:sp>
      <p:sp>
        <p:nvSpPr>
          <p:cNvPr id="4" name="Lekerekített téglalap 3"/>
          <p:cNvSpPr/>
          <p:nvPr/>
        </p:nvSpPr>
        <p:spPr>
          <a:xfrm>
            <a:off x="2245659" y="2380129"/>
            <a:ext cx="2030506" cy="14388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>
                <a:latin typeface="Tw Cen MT" panose="020B0602020104020603" pitchFamily="34" charset="-18"/>
              </a:rPr>
              <a:t>Intellektuális funkció</a:t>
            </a:r>
          </a:p>
        </p:txBody>
      </p:sp>
      <p:sp>
        <p:nvSpPr>
          <p:cNvPr id="5" name="Lekerekített téglalap 4"/>
          <p:cNvSpPr/>
          <p:nvPr/>
        </p:nvSpPr>
        <p:spPr>
          <a:xfrm>
            <a:off x="5015753" y="2312894"/>
            <a:ext cx="2299447" cy="15464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>
                <a:latin typeface="Tw Cen MT" panose="020B0602020104020603" pitchFamily="34" charset="-18"/>
              </a:rPr>
              <a:t>Emocionális</a:t>
            </a:r>
            <a:r>
              <a:rPr lang="hu-HU" dirty="0"/>
              <a:t> státusz </a:t>
            </a:r>
          </a:p>
        </p:txBody>
      </p:sp>
      <p:sp>
        <p:nvSpPr>
          <p:cNvPr id="6" name="Lekerekített téglalap 5"/>
          <p:cNvSpPr/>
          <p:nvPr/>
        </p:nvSpPr>
        <p:spPr>
          <a:xfrm>
            <a:off x="3751729" y="4383741"/>
            <a:ext cx="2353236" cy="14926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>
                <a:latin typeface="Tw Cen MT" panose="020B0602020104020603" pitchFamily="34" charset="-18"/>
              </a:rPr>
              <a:t>Jólléti érzés és az élettel való elégedettség</a:t>
            </a:r>
          </a:p>
        </p:txBody>
      </p:sp>
      <p:sp>
        <p:nvSpPr>
          <p:cNvPr id="7" name="Lekerekített téglalap 6"/>
          <p:cNvSpPr/>
          <p:nvPr/>
        </p:nvSpPr>
        <p:spPr>
          <a:xfrm>
            <a:off x="8216153" y="2474259"/>
            <a:ext cx="2756647" cy="168088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>
                <a:latin typeface="Tw Cen MT" panose="020B0602020104020603" pitchFamily="34" charset="-18"/>
              </a:rPr>
              <a:t>Szociális funkció és az ebből származó elégedettség</a:t>
            </a:r>
          </a:p>
        </p:txBody>
      </p:sp>
      <p:sp>
        <p:nvSpPr>
          <p:cNvPr id="8" name="Lekerekített téglalap 7"/>
          <p:cNvSpPr/>
          <p:nvPr/>
        </p:nvSpPr>
        <p:spPr>
          <a:xfrm>
            <a:off x="7315200" y="4383741"/>
            <a:ext cx="2734653" cy="16674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>
                <a:latin typeface="Tw Cen MT" panose="020B0602020104020603" pitchFamily="34" charset="-18"/>
              </a:rPr>
              <a:t>Fizikális státusz </a:t>
            </a:r>
          </a:p>
        </p:txBody>
      </p:sp>
    </p:spTree>
    <p:extLst>
      <p:ext uri="{BB962C8B-B14F-4D97-AF65-F5344CB8AC3E}">
        <p14:creationId xmlns:p14="http://schemas.microsoft.com/office/powerpoint/2010/main" val="300681396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br>
              <a:rPr lang="hu-HU" dirty="0">
                <a:latin typeface="Tw Cen MT" panose="020B0602020104020603" pitchFamily="34" charset="-18"/>
              </a:rPr>
            </a:br>
            <a:br>
              <a:rPr lang="hu-HU" dirty="0">
                <a:latin typeface="Tw Cen MT" panose="020B0602020104020603" pitchFamily="34" charset="-18"/>
              </a:rPr>
            </a:br>
            <a:br>
              <a:rPr lang="hu-HU" dirty="0">
                <a:latin typeface="Tw Cen MT" panose="020B0602020104020603" pitchFamily="34" charset="-18"/>
              </a:rPr>
            </a:br>
            <a:br>
              <a:rPr lang="hu-HU" dirty="0">
                <a:latin typeface="Tw Cen MT" panose="020B0602020104020603" pitchFamily="34" charset="-18"/>
              </a:rPr>
            </a:br>
            <a:r>
              <a:rPr lang="hu-HU" dirty="0">
                <a:latin typeface="Tw Cen MT" panose="020B0602020104020603" pitchFamily="34" charset="-18"/>
              </a:rPr>
              <a:t>Köszönöm a figyelmet! </a:t>
            </a:r>
          </a:p>
        </p:txBody>
      </p:sp>
    </p:spTree>
    <p:extLst>
      <p:ext uri="{BB962C8B-B14F-4D97-AF65-F5344CB8AC3E}">
        <p14:creationId xmlns:p14="http://schemas.microsoft.com/office/powerpoint/2010/main" val="377762685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latin typeface="Tw Cen MT" panose="020B0602020104020603" pitchFamily="34" charset="-18"/>
              </a:rPr>
              <a:t>Önellenőrző kérdések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>
                <a:latin typeface="Tw Cen MT" panose="020B0602020104020603" pitchFamily="34" charset="-18"/>
              </a:rPr>
              <a:t>Mit nevezünk fogyatékosságnak?</a:t>
            </a:r>
          </a:p>
          <a:p>
            <a:r>
              <a:rPr lang="hu-HU" dirty="0">
                <a:latin typeface="Tw Cen MT" panose="020B0602020104020603" pitchFamily="34" charset="-18"/>
              </a:rPr>
              <a:t>Mi a rokkantság fogalma? </a:t>
            </a:r>
          </a:p>
          <a:p>
            <a:r>
              <a:rPr lang="hu-HU" dirty="0">
                <a:latin typeface="Tw Cen MT" panose="020B0602020104020603" pitchFamily="34" charset="-18"/>
              </a:rPr>
              <a:t>Mik a rehabilitáció céljai?</a:t>
            </a:r>
          </a:p>
          <a:p>
            <a:r>
              <a:rPr lang="hu-HU" dirty="0">
                <a:latin typeface="Tw Cen MT" panose="020B0602020104020603" pitchFamily="34" charset="-18"/>
              </a:rPr>
              <a:t>Milyen rehabilitációs szemléleteket ismer? </a:t>
            </a:r>
          </a:p>
          <a:p>
            <a:r>
              <a:rPr lang="hu-HU" dirty="0">
                <a:latin typeface="Tw Cen MT" panose="020B0602020104020603" pitchFamily="34" charset="-18"/>
              </a:rPr>
              <a:t>Mik tartoznak a rehabilitációs folyamatot befolyásoló primer összetevőkhöz?</a:t>
            </a:r>
          </a:p>
          <a:p>
            <a:r>
              <a:rPr lang="hu-HU" dirty="0">
                <a:latin typeface="Tw Cen MT" panose="020B0602020104020603" pitchFamily="34" charset="-18"/>
              </a:rPr>
              <a:t>Kik a rehabilitációs team tagjai? </a:t>
            </a:r>
          </a:p>
        </p:txBody>
      </p:sp>
    </p:spTree>
    <p:extLst>
      <p:ext uri="{BB962C8B-B14F-4D97-AF65-F5344CB8AC3E}">
        <p14:creationId xmlns:p14="http://schemas.microsoft.com/office/powerpoint/2010/main" val="18384046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latin typeface="Tw Cen MT" panose="020B0602020104020603" pitchFamily="34" charset="-18"/>
              </a:rPr>
              <a:t>Felhasznált irodalom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>
                <a:latin typeface="Tw Cen MT" panose="020B0602020104020603" pitchFamily="34" charset="-18"/>
              </a:rPr>
              <a:t>Dr. Jóna György, Bevezetés az egészségszociológiába 2014.</a:t>
            </a:r>
          </a:p>
        </p:txBody>
      </p:sp>
    </p:spTree>
    <p:extLst>
      <p:ext uri="{BB962C8B-B14F-4D97-AF65-F5344CB8AC3E}">
        <p14:creationId xmlns:p14="http://schemas.microsoft.com/office/powerpoint/2010/main" val="38744975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>
                <a:latin typeface="Tw Cen MT" panose="020B0602020104020603" pitchFamily="34" charset="-18"/>
              </a:rPr>
              <a:t>Felnőttkori szűrővizsgálatok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>
                <a:latin typeface="Tw Cen MT" panose="020B0602020104020603" pitchFamily="34" charset="-18"/>
              </a:rPr>
              <a:t>A szűrővizsgálat olyan vizsgálat, melynek célja a betegség tüneteit nem mutató, személy esetleges betegségének vagy kórmegelőző állapotának korai felismerése különböző diagnosztikus eljárások, vizsgálatok segítségével</a:t>
            </a:r>
          </a:p>
          <a:p>
            <a:r>
              <a:rPr lang="hu-HU" dirty="0">
                <a:latin typeface="Tw Cen MT" panose="020B0602020104020603" pitchFamily="34" charset="-18"/>
              </a:rPr>
              <a:t>Népegészségügyi tevékenység </a:t>
            </a:r>
          </a:p>
          <a:p>
            <a:r>
              <a:rPr lang="hu-HU" dirty="0">
                <a:latin typeface="Tw Cen MT" panose="020B0602020104020603" pitchFamily="34" charset="-18"/>
              </a:rPr>
              <a:t>Lakosság meghatározott korcsoportjaira terjed ki </a:t>
            </a:r>
          </a:p>
          <a:p>
            <a:r>
              <a:rPr lang="hu-HU" dirty="0">
                <a:latin typeface="Tw Cen MT" panose="020B0602020104020603" pitchFamily="34" charset="-18"/>
              </a:rPr>
              <a:t>Személyes meghívás gyakorlatát alkalmazza </a:t>
            </a:r>
          </a:p>
          <a:p>
            <a:r>
              <a:rPr lang="hu-HU" dirty="0">
                <a:latin typeface="Tw Cen MT" panose="020B0602020104020603" pitchFamily="34" charset="-18"/>
              </a:rPr>
              <a:t>Szekunder prevenció </a:t>
            </a:r>
          </a:p>
        </p:txBody>
      </p:sp>
    </p:spTree>
    <p:extLst>
      <p:ext uri="{BB962C8B-B14F-4D97-AF65-F5344CB8AC3E}">
        <p14:creationId xmlns:p14="http://schemas.microsoft.com/office/powerpoint/2010/main" val="14856171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>
                <a:latin typeface="Tw Cen MT" panose="020B0602020104020603" pitchFamily="34" charset="-18"/>
              </a:rPr>
              <a:t>Formái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>
                <a:latin typeface="Tw Cen MT" panose="020B0602020104020603" pitchFamily="34" charset="-18"/>
              </a:rPr>
              <a:t>1.Célzott vagy szervezett lakossági szűrés </a:t>
            </a:r>
          </a:p>
          <a:p>
            <a:r>
              <a:rPr lang="hu-HU" dirty="0">
                <a:latin typeface="Tw Cen MT" panose="020B0602020104020603" pitchFamily="34" charset="-18"/>
              </a:rPr>
              <a:t>A)szervezett </a:t>
            </a:r>
          </a:p>
          <a:p>
            <a:r>
              <a:rPr lang="hu-HU" dirty="0" err="1">
                <a:latin typeface="Tw Cen MT" panose="020B0602020104020603" pitchFamily="34" charset="-18"/>
              </a:rPr>
              <a:t>Eü</a:t>
            </a:r>
            <a:r>
              <a:rPr lang="hu-HU" dirty="0">
                <a:latin typeface="Tw Cen MT" panose="020B0602020104020603" pitchFamily="34" charset="-18"/>
              </a:rPr>
              <a:t>-i ellátó rendszer, mint szolgáltató által központilag kezdeményezett, közpénzből finanszírozott a veszélyeztetettnek minősülő lakosságcsoportra széleskörűen kiterjedő, szakmailag indokolt gyakorisággal végzett népegészségügyi program (pl.diabétesz szűrés)</a:t>
            </a:r>
          </a:p>
          <a:p>
            <a:r>
              <a:rPr lang="hu-HU" dirty="0">
                <a:latin typeface="Tw Cen MT" panose="020B0602020104020603" pitchFamily="34" charset="-18"/>
              </a:rPr>
              <a:t>B) célzott </a:t>
            </a:r>
          </a:p>
          <a:p>
            <a:r>
              <a:rPr lang="hu-HU" dirty="0">
                <a:latin typeface="Tw Cen MT" panose="020B0602020104020603" pitchFamily="34" charset="-18"/>
              </a:rPr>
              <a:t>Ha a lakosság egyes kor, nem vagy kockázati tényezők által meghatározott, veszélyeztetett csoportjainak szűrése. Ide tartoznak: várandósság idején, a szülést követően végzett kötelező szűrővizsgálatok, iskola egészségügyi vizsgálatok, tüdő, emlő, méhnyak, vastagbélrák, prosztata szűrések </a:t>
            </a:r>
          </a:p>
        </p:txBody>
      </p:sp>
    </p:spTree>
    <p:extLst>
      <p:ext uri="{BB962C8B-B14F-4D97-AF65-F5344CB8AC3E}">
        <p14:creationId xmlns:p14="http://schemas.microsoft.com/office/powerpoint/2010/main" val="36934475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07576" y="161365"/>
            <a:ext cx="11806518" cy="6535269"/>
          </a:xfrm>
        </p:spPr>
        <p:txBody>
          <a:bodyPr/>
          <a:lstStyle/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2. Követéses vizsgálatok 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Behívóval a női lakosság követése, pl. mammográfia 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3.Előírt szűrővizsgálatok 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Pl. kötelező gépjármű vezetéshez szükséges vizsgálatok, a munkavégzéshez kötött alkalmassági vizsgálatok 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4.Multifázisos (többirányú) szűrővizsgálatok 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Egy időben több különböző szűrési módszert alkalmaznak (testmagasság, testsúly, testzsír, VC, RR)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Szűréstípusok Magyarországon: 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1.Alapellátás során – háziorvosi praxisban pl. RR, VC,EKG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2.Szakellátási formában pl. méhnyak, mammográfia, MRTG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3.újszülöttek,csecsemők körében pl. PKU szűrés (</a:t>
            </a:r>
            <a:r>
              <a:rPr lang="hu-HU" dirty="0" err="1">
                <a:latin typeface="Tw Cen MT" panose="020B0602020104020603" pitchFamily="34" charset="-18"/>
              </a:rPr>
              <a:t>fenilketonuria</a:t>
            </a:r>
            <a:r>
              <a:rPr lang="hu-HU" dirty="0">
                <a:latin typeface="Tw Cen MT" panose="020B0602020104020603" pitchFamily="34" charset="-18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7373434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>
                <a:latin typeface="Tw Cen MT" panose="020B0602020104020603" pitchFamily="34" charset="-18"/>
              </a:rPr>
              <a:t>Rehabilitáció</a:t>
            </a:r>
            <a:br>
              <a:rPr lang="hu-HU" dirty="0">
                <a:latin typeface="Tw Cen MT" panose="020B0602020104020603" pitchFamily="34" charset="-18"/>
              </a:rPr>
            </a:br>
            <a:r>
              <a:rPr lang="hu-HU" dirty="0">
                <a:latin typeface="Tw Cen MT" panose="020B0602020104020603" pitchFamily="34" charset="-18"/>
              </a:rPr>
              <a:t>Definíciók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1. </a:t>
            </a:r>
            <a:r>
              <a:rPr lang="hu-HU" b="1" dirty="0">
                <a:latin typeface="Tw Cen MT" panose="020B0602020104020603" pitchFamily="34" charset="-18"/>
              </a:rPr>
              <a:t>Egészségi állapot: </a:t>
            </a:r>
            <a:r>
              <a:rPr lang="hu-HU" dirty="0">
                <a:latin typeface="Tw Cen MT" panose="020B0602020104020603" pitchFamily="34" charset="-18"/>
              </a:rPr>
              <a:t>a szervezet morfológiai és funkcionális állapotának az a szintje, mely az egyén környezetét, képességeit, tevékenységét, társadalmi részvételét befolyásolja. 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2. </a:t>
            </a:r>
            <a:r>
              <a:rPr lang="hu-HU" b="1" dirty="0">
                <a:latin typeface="Tw Cen MT" panose="020B0602020104020603" pitchFamily="34" charset="-18"/>
              </a:rPr>
              <a:t>Kóros egészségi állapot: </a:t>
            </a:r>
            <a:r>
              <a:rPr lang="hu-HU" dirty="0">
                <a:latin typeface="Tw Cen MT" panose="020B0602020104020603" pitchFamily="34" charset="-18"/>
              </a:rPr>
              <a:t>ezen a morfológiai és/vagy funkcionális állapotnak a torzulását értjük, mely külső és belső okok következtében jön létre. </a:t>
            </a:r>
          </a:p>
          <a:p>
            <a:r>
              <a:rPr lang="hu-HU" dirty="0">
                <a:latin typeface="Tw Cen MT" panose="020B0602020104020603" pitchFamily="34" charset="-18"/>
              </a:rPr>
              <a:t>1.Károsodás= a megbetegedés következtében fennmaradó tünetek. 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Olyan tartós eltérése az anatómiai és/vagy funkcionális állapotnak, melynek mértékét populációs standardokhoz viszonyítjuk. (pl. IQ)</a:t>
            </a:r>
          </a:p>
          <a:p>
            <a:r>
              <a:rPr lang="hu-HU" dirty="0">
                <a:latin typeface="Tw Cen MT" panose="020B0602020104020603" pitchFamily="34" charset="-18"/>
              </a:rPr>
              <a:t>2.Fogyatékosság=a károsodás következtében kialakuló életviteli nehézség (enyhe tünet is vezethet súlyos fogyatékossághoz). Olyan nehézség, mellyel az egyén a feladat végrehajtásakor találkozik. </a:t>
            </a:r>
          </a:p>
        </p:txBody>
      </p:sp>
    </p:spTree>
    <p:extLst>
      <p:ext uri="{BB962C8B-B14F-4D97-AF65-F5344CB8AC3E}">
        <p14:creationId xmlns:p14="http://schemas.microsoft.com/office/powerpoint/2010/main" val="4606100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68941" y="632012"/>
            <a:ext cx="11551023" cy="5970494"/>
          </a:xfrm>
        </p:spPr>
        <p:txBody>
          <a:bodyPr/>
          <a:lstStyle/>
          <a:p>
            <a:r>
              <a:rPr lang="hu-HU" dirty="0">
                <a:latin typeface="Tw Cen MT" panose="020B0602020104020603" pitchFamily="34" charset="-18"/>
              </a:rPr>
              <a:t>Osztályozhatjuk az </a:t>
            </a:r>
            <a:r>
              <a:rPr lang="hu-HU" b="1" dirty="0">
                <a:latin typeface="Tw Cen MT" panose="020B0602020104020603" pitchFamily="34" charset="-18"/>
              </a:rPr>
              <a:t>akadályozott tevékenység </a:t>
            </a:r>
            <a:r>
              <a:rPr lang="hu-HU" dirty="0">
                <a:latin typeface="Tw Cen MT" panose="020B0602020104020603" pitchFamily="34" charset="-18"/>
              </a:rPr>
              <a:t>alapján: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dirty="0">
                <a:latin typeface="Tw Cen MT" panose="020B0602020104020603" pitchFamily="34" charset="-18"/>
              </a:rPr>
              <a:t>Látás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dirty="0">
                <a:latin typeface="Tw Cen MT" panose="020B0602020104020603" pitchFamily="34" charset="-18"/>
              </a:rPr>
              <a:t>Mozgás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dirty="0">
                <a:latin typeface="Tw Cen MT" panose="020B0602020104020603" pitchFamily="34" charset="-18"/>
              </a:rPr>
              <a:t>Beszéd </a:t>
            </a:r>
          </a:p>
          <a:p>
            <a:r>
              <a:rPr lang="hu-HU" b="1" dirty="0">
                <a:latin typeface="Tw Cen MT" panose="020B0602020104020603" pitchFamily="34" charset="-18"/>
              </a:rPr>
              <a:t>Mennyiségi és minőségi szempontok </a:t>
            </a:r>
            <a:r>
              <a:rPr lang="hu-HU" dirty="0">
                <a:latin typeface="Tw Cen MT" panose="020B0602020104020603" pitchFamily="34" charset="-18"/>
              </a:rPr>
              <a:t>szerint: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dirty="0">
                <a:latin typeface="Tw Cen MT" panose="020B0602020104020603" pitchFamily="34" charset="-18"/>
              </a:rPr>
              <a:t>Nincs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dirty="0">
                <a:latin typeface="Tw Cen MT" panose="020B0602020104020603" pitchFamily="34" charset="-18"/>
              </a:rPr>
              <a:t>Enyhe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dirty="0">
                <a:latin typeface="Tw Cen MT" panose="020B0602020104020603" pitchFamily="34" charset="-18"/>
              </a:rPr>
              <a:t>Mérsékelt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dirty="0">
                <a:latin typeface="Tw Cen MT" panose="020B0602020104020603" pitchFamily="34" charset="-18"/>
              </a:rPr>
              <a:t>Közepesen súlyos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dirty="0">
                <a:latin typeface="Tw Cen MT" panose="020B0602020104020603" pitchFamily="34" charset="-18"/>
              </a:rPr>
              <a:t>Súlyos</a:t>
            </a:r>
          </a:p>
          <a:p>
            <a:pPr marL="0" indent="0">
              <a:buNone/>
            </a:pPr>
            <a:r>
              <a:rPr lang="hu-HU" dirty="0">
                <a:latin typeface="Tw Cen MT" panose="020B0602020104020603" pitchFamily="34" charset="-18"/>
              </a:rPr>
              <a:t>3.Rokkantság=a betegséggel kapcsolatos hátrány, melyet szociális tényezők is rontanak (pl.munkanélküliség), kedvező tényezők javítják. Az a probléma, amit az egyén különböző élethelyzetekben tapasztal.   </a:t>
            </a: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9450" y="1749238"/>
            <a:ext cx="4533900" cy="255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181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>
                <a:latin typeface="Tw Cen MT" panose="020B0602020104020603" pitchFamily="34" charset="-18"/>
              </a:rPr>
              <a:t>WHO fogalmak fejlődése </a:t>
            </a:r>
          </a:p>
        </p:txBody>
      </p:sp>
      <p:graphicFrame>
        <p:nvGraphicFramePr>
          <p:cNvPr id="4" name="Tartalom hely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8438774"/>
              </p:ext>
            </p:extLst>
          </p:nvPr>
        </p:nvGraphicFramePr>
        <p:xfrm>
          <a:off x="740241" y="2433919"/>
          <a:ext cx="10098088" cy="2285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9044">
                  <a:extLst>
                    <a:ext uri="{9D8B030D-6E8A-4147-A177-3AD203B41FA5}">
                      <a16:colId xmlns:a16="http://schemas.microsoft.com/office/drawing/2014/main" val="227334837"/>
                    </a:ext>
                  </a:extLst>
                </a:gridCol>
                <a:gridCol w="5049044">
                  <a:extLst>
                    <a:ext uri="{9D8B030D-6E8A-4147-A177-3AD203B41FA5}">
                      <a16:colId xmlns:a16="http://schemas.microsoft.com/office/drawing/2014/main" val="3831337752"/>
                    </a:ext>
                  </a:extLst>
                </a:gridCol>
              </a:tblGrid>
              <a:tr h="571355">
                <a:tc>
                  <a:txBody>
                    <a:bodyPr/>
                    <a:lstStyle/>
                    <a:p>
                      <a:r>
                        <a:rPr lang="hu-HU" dirty="0"/>
                        <a:t>1980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/>
                        <a:t>2000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8989292"/>
                  </a:ext>
                </a:extLst>
              </a:tr>
              <a:tr h="571355">
                <a:tc>
                  <a:txBody>
                    <a:bodyPr/>
                    <a:lstStyle/>
                    <a:p>
                      <a:r>
                        <a:rPr lang="hu-HU" dirty="0"/>
                        <a:t>Károsodás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/>
                        <a:t>Károsodás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0117911"/>
                  </a:ext>
                </a:extLst>
              </a:tr>
              <a:tr h="571355">
                <a:tc>
                  <a:txBody>
                    <a:bodyPr/>
                    <a:lstStyle/>
                    <a:p>
                      <a:r>
                        <a:rPr lang="hu-HU" dirty="0"/>
                        <a:t>Fogyatékosság</a:t>
                      </a:r>
                      <a:r>
                        <a:rPr lang="hu-HU" baseline="0" dirty="0"/>
                        <a:t> 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/>
                        <a:t>Tevékenység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2164672"/>
                  </a:ext>
                </a:extLst>
              </a:tr>
              <a:tr h="571355">
                <a:tc>
                  <a:txBody>
                    <a:bodyPr/>
                    <a:lstStyle/>
                    <a:p>
                      <a:r>
                        <a:rPr lang="hu-HU" dirty="0"/>
                        <a:t>Rokkantság</a:t>
                      </a:r>
                      <a:r>
                        <a:rPr lang="hu-HU" baseline="0" dirty="0"/>
                        <a:t> 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/>
                        <a:t>Részvétel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50505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30665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5A2F9111-B2DB-470C-BA56-608F9B658826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621AB8F6582EA244B5E4BCF27D7BFAA1" ma:contentTypeVersion="2" ma:contentTypeDescription="Új dokumentum létrehozása." ma:contentTypeScope="" ma:versionID="54f24e6cc8f3183c6fa125099b342526">
  <xsd:schema xmlns:xsd="http://www.w3.org/2001/XMLSchema" xmlns:xs="http://www.w3.org/2001/XMLSchema" xmlns:p="http://schemas.microsoft.com/office/2006/metadata/properties" xmlns:ns2="cf0129bd-0b42-4155-885b-6074fa7fc0c4" targetNamespace="http://schemas.microsoft.com/office/2006/metadata/properties" ma:root="true" ma:fieldsID="3dc14443adc959497dc6ef8cff929100" ns2:_="">
    <xsd:import namespace="cf0129bd-0b42-4155-885b-6074fa7fc0c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0129bd-0b42-4155-885b-6074fa7fc0c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DBC644F-65D0-499A-BB0B-B78FE2BB7C1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004154A-8E58-4383-93AB-67C0B4966CC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0129bd-0b42-4155-885b-6074fa7fc0c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7D10AB4-DC70-4E5F-BEE6-38B5B4B09572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304</TotalTime>
  <Words>2453</Words>
  <Application>Microsoft Office PowerPoint</Application>
  <PresentationFormat>Szélesvásznú</PresentationFormat>
  <Paragraphs>340</Paragraphs>
  <Slides>39</Slides>
  <Notes>0</Notes>
  <HiddenSlides>0</HiddenSlides>
  <MMClips>2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39</vt:i4>
      </vt:variant>
    </vt:vector>
  </HeadingPairs>
  <TitlesOfParts>
    <vt:vector size="45" baseType="lpstr">
      <vt:lpstr>Arial</vt:lpstr>
      <vt:lpstr>Century Gothic</vt:lpstr>
      <vt:lpstr>Tw Cen MT</vt:lpstr>
      <vt:lpstr>Wingdings</vt:lpstr>
      <vt:lpstr>Wingdings 3</vt:lpstr>
      <vt:lpstr>Ion</vt:lpstr>
      <vt:lpstr>GINOP-5.3.5-18-2019-00115 A munkaerőhiány és az elöregedő társadalom okozta, az egészségügyi intézményeket érintő foglalkoztatási válsághelyzetek megelőzése és kezelése az ápoló képzés szintjeinek és hatásköreinek fejlesztésével</vt:lpstr>
      <vt:lpstr>Akadályozottság, esélyegyenlőség, habilitáció, rehabilitáció</vt:lpstr>
      <vt:lpstr>Tantárgyak </vt:lpstr>
      <vt:lpstr>Felnőttkori szűrővizsgálatok</vt:lpstr>
      <vt:lpstr>Formái</vt:lpstr>
      <vt:lpstr>PowerPoint-bemutató</vt:lpstr>
      <vt:lpstr>Rehabilitáció Definíciók</vt:lpstr>
      <vt:lpstr>PowerPoint-bemutató</vt:lpstr>
      <vt:lpstr>WHO fogalmak fejlődése </vt:lpstr>
      <vt:lpstr>PowerPoint-bemutató</vt:lpstr>
      <vt:lpstr>Fogyatékosság értelmezése  WHO szerinti modell 2000</vt:lpstr>
      <vt:lpstr>PowerPoint-bemutató</vt:lpstr>
      <vt:lpstr>PowerPoint-bemutató</vt:lpstr>
      <vt:lpstr>PowerPoint-bemutató</vt:lpstr>
      <vt:lpstr>IV. Rehabilitációs alapelvek és szemléletek </vt:lpstr>
      <vt:lpstr>PowerPoint-bemutató</vt:lpstr>
      <vt:lpstr>PowerPoint-bemutató</vt:lpstr>
      <vt:lpstr>V.A rehabilitációs folyamatot befolyásoló tényezők </vt:lpstr>
      <vt:lpstr>VI. A rehabilitáció színterei </vt:lpstr>
      <vt:lpstr>PowerPoint-bemutató</vt:lpstr>
      <vt:lpstr>A rehabilitációs team tagjai </vt:lpstr>
      <vt:lpstr>A rehabilitációs folyamat összetevői </vt:lpstr>
      <vt:lpstr>PowerPoint-bemutató</vt:lpstr>
      <vt:lpstr>PowerPoint-bemutató</vt:lpstr>
      <vt:lpstr>PowerPoint-bemutató</vt:lpstr>
      <vt:lpstr>Szocioterápiás módszerek, rehabilitációs speciális technikák</vt:lpstr>
      <vt:lpstr>1.Kórházi (intramurális) szocioterápia sikere függ: </vt:lpstr>
      <vt:lpstr>PowerPoint-bemutató</vt:lpstr>
      <vt:lpstr>Kórházon kívüli (extramurális) szocioterápiák </vt:lpstr>
      <vt:lpstr>PowerPoint-bemutató</vt:lpstr>
      <vt:lpstr>PowerPoint-bemutató</vt:lpstr>
      <vt:lpstr>Rehabilitációs foglalkoztató terápiák </vt:lpstr>
      <vt:lpstr>PowerPoint-bemutató</vt:lpstr>
      <vt:lpstr>PowerPoint-bemutató</vt:lpstr>
      <vt:lpstr>PowerPoint-bemutató</vt:lpstr>
      <vt:lpstr>Az életminőség 5 dimenziója </vt:lpstr>
      <vt:lpstr>    Köszönöm a figyelmet! </vt:lpstr>
      <vt:lpstr>Önellenőrző kérdések </vt:lpstr>
      <vt:lpstr>Felhasznált irodalom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Akadályozottság, esélyegyenlőség, habilitáció, rehabilitáció</dc:title>
  <dc:creator>Madarász Ildi</dc:creator>
  <cp:lastModifiedBy>Novák Emese</cp:lastModifiedBy>
  <cp:revision>29</cp:revision>
  <dcterms:created xsi:type="dcterms:W3CDTF">2021-01-19T08:43:38Z</dcterms:created>
  <dcterms:modified xsi:type="dcterms:W3CDTF">2021-05-27T10:57:06Z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0x010100621AB8F6582EA244B5E4BCF27D7BFAA1</vt:lpwstr>
  </property>
</Properties>
</file>