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4"/>
  </p:sldMasterIdLst>
  <p:notesMasterIdLst>
    <p:notesMasterId r:id="rId37"/>
  </p:notesMasterIdLst>
  <p:handoutMasterIdLst>
    <p:handoutMasterId r:id="rId38"/>
  </p:handoutMasterIdLst>
  <p:sldIdLst>
    <p:sldId id="368" r:id="rId5"/>
    <p:sldId id="369" r:id="rId6"/>
    <p:sldId id="257" r:id="rId7"/>
    <p:sldId id="258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9" r:id="rId16"/>
    <p:sldId id="270" r:id="rId17"/>
    <p:sldId id="272" r:id="rId18"/>
    <p:sldId id="277" r:id="rId19"/>
    <p:sldId id="280" r:id="rId20"/>
    <p:sldId id="281" r:id="rId21"/>
    <p:sldId id="287" r:id="rId22"/>
    <p:sldId id="288" r:id="rId23"/>
    <p:sldId id="291" r:id="rId24"/>
    <p:sldId id="292" r:id="rId25"/>
    <p:sldId id="293" r:id="rId26"/>
    <p:sldId id="294" r:id="rId27"/>
    <p:sldId id="295" r:id="rId28"/>
    <p:sldId id="300" r:id="rId29"/>
    <p:sldId id="303" r:id="rId30"/>
    <p:sldId id="304" r:id="rId31"/>
    <p:sldId id="305" r:id="rId32"/>
    <p:sldId id="306" r:id="rId33"/>
    <p:sldId id="307" r:id="rId34"/>
    <p:sldId id="308" r:id="rId35"/>
    <p:sldId id="310" r:id="rId36"/>
  </p:sldIdLst>
  <p:sldSz cx="12192000" cy="6858000"/>
  <p:notesSz cx="6858000" cy="9144000"/>
  <p:defaultTextStyle>
    <a:defPPr rtl="0">
      <a:defRPr lang="h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93798EC-A83A-469A-8CED-05A2B4E6867A}" type="datetime1">
              <a:rPr lang="hu-HU" smtClean="0"/>
              <a:t>2021. 05. 27.</a:t>
            </a:fld>
            <a:endParaRPr lang="hu-HU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F2C8D43-8168-48C8-91A7-63EACBACA74B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310998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hu-HU" noProof="0" dirty="0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499A88-89D5-44B9-B0F3-CCBD6912FD73}" type="datetime1">
              <a:rPr lang="hu-HU" smtClean="0"/>
              <a:pPr/>
              <a:t>2021. 05. 27.</a:t>
            </a:fld>
            <a:endParaRPr lang="hu-HU" dirty="0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hu-HU" noProof="0" dirty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hu-HU" noProof="0" dirty="0"/>
              <a:t>Mintaszöveg szerkesztése</a:t>
            </a:r>
          </a:p>
          <a:p>
            <a:pPr lvl="1" rtl="0"/>
            <a:r>
              <a:rPr lang="hu-HU" noProof="0" dirty="0"/>
              <a:t>Második szint</a:t>
            </a:r>
          </a:p>
          <a:p>
            <a:pPr lvl="2" rtl="0"/>
            <a:r>
              <a:rPr lang="hu-HU" noProof="0" dirty="0"/>
              <a:t>Harmadik szint</a:t>
            </a:r>
          </a:p>
          <a:p>
            <a:pPr lvl="3" rtl="0"/>
            <a:r>
              <a:rPr lang="hu-HU" noProof="0" dirty="0"/>
              <a:t>Negyedik szint</a:t>
            </a:r>
          </a:p>
          <a:p>
            <a:pPr lvl="4" rtl="0"/>
            <a:r>
              <a:rPr lang="hu-HU" noProof="0" dirty="0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hu-HU" noProof="0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603C52C-5E29-41AF-BAA3-8217E886DA08}" type="slidenum">
              <a:rPr lang="hu-HU" noProof="0" smtClean="0"/>
              <a:t>‹#›</a:t>
            </a:fld>
            <a:endParaRPr lang="hu-HU" noProof="0" dirty="0"/>
          </a:p>
        </p:txBody>
      </p:sp>
    </p:spTree>
    <p:extLst>
      <p:ext uri="{BB962C8B-B14F-4D97-AF65-F5344CB8AC3E}">
        <p14:creationId xmlns:p14="http://schemas.microsoft.com/office/powerpoint/2010/main" val="1961961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rtlCol="0" anchor="b">
            <a:normAutofit/>
          </a:bodyPr>
          <a:lstStyle>
            <a:lvl1pPr algn="l">
              <a:defRPr sz="6000"/>
            </a:lvl1pPr>
          </a:lstStyle>
          <a:p>
            <a:pPr rtl="0"/>
            <a:r>
              <a:rPr lang="hu-HU" noProof="0"/>
              <a:t>Mintacím szerkesztése</a:t>
            </a:r>
            <a:endParaRPr lang="hu-HU" noProof="0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 rtlCol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hu-HU" noProof="0"/>
              <a:t>Kattintson ide az alcím mintájának szerkesztéséhez</a:t>
            </a:r>
            <a:endParaRPr lang="hu-HU" noProof="0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 rtlCol="0"/>
          <a:lstStyle/>
          <a:p>
            <a:pPr rtl="0"/>
            <a:fld id="{390DFEAB-2EA9-487E-B330-42342EB5562C}" type="datetime1">
              <a:rPr lang="hu-HU" noProof="0" smtClean="0"/>
              <a:t>2021. 05. 27.</a:t>
            </a:fld>
            <a:endParaRPr lang="hu-HU" noProof="0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 rtlCol="0"/>
          <a:lstStyle/>
          <a:p>
            <a:pPr rtl="0"/>
            <a:endParaRPr lang="hu-HU" noProof="0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hu-HU" noProof="0" smtClean="0"/>
              <a:t>‹#›</a:t>
            </a:fld>
            <a:endParaRPr lang="hu-HU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ámakép felirat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rtlCol="0" anchor="b"/>
          <a:lstStyle>
            <a:lvl1pPr algn="l">
              <a:defRPr sz="3200"/>
            </a:lvl1pPr>
          </a:lstStyle>
          <a:p>
            <a:pPr rtl="0"/>
            <a:r>
              <a:rPr lang="hu-HU" noProof="0"/>
              <a:t>Mintacím szerkesztése</a:t>
            </a:r>
            <a:endParaRPr lang="hu-HU" noProof="0" dirty="0"/>
          </a:p>
        </p:txBody>
      </p:sp>
      <p:sp>
        <p:nvSpPr>
          <p:cNvPr id="3" name="Kép helyőrzője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hu-HU" noProof="0"/>
              <a:t>Kép beszúrásához kattintson az ikonra</a:t>
            </a:r>
            <a:endParaRPr lang="hu-HU" noProof="0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 rtlCol="0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9E955E8-023D-4851-B814-9DA4B329813E}" type="datetime1">
              <a:rPr lang="hu-HU" noProof="0" smtClean="0"/>
              <a:t>2021. 05. 27.</a:t>
            </a:fld>
            <a:endParaRPr lang="hu-HU" noProof="0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hu-HU" noProof="0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hu-HU" noProof="0" smtClean="0"/>
              <a:t>‹#›</a:t>
            </a:fld>
            <a:endParaRPr lang="hu-HU" noProof="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felir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ép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rtlCol="0" anchor="ctr"/>
          <a:lstStyle>
            <a:lvl1pPr algn="l">
              <a:defRPr sz="3200"/>
            </a:lvl1pPr>
          </a:lstStyle>
          <a:p>
            <a:pPr rtl="0"/>
            <a:r>
              <a:rPr lang="hu-HU" noProof="0"/>
              <a:t>Mintacím szerkesztése</a:t>
            </a:r>
            <a:endParaRPr lang="hu-HU" noProof="0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rtlCol="0"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fld id="{98391AD7-B157-49D2-9522-6DB490B7F1F7}" type="datetime1">
              <a:rPr lang="hu-HU" noProof="0" smtClean="0"/>
              <a:t>2021. 05. 27.</a:t>
            </a:fld>
            <a:endParaRPr lang="hu-HU" noProof="0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 rtlCol="0"/>
          <a:lstStyle/>
          <a:p>
            <a:pPr rtl="0"/>
            <a:endParaRPr lang="hu-HU" noProof="0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hu-HU" noProof="0" smtClean="0"/>
              <a:t>‹#›</a:t>
            </a:fld>
            <a:endParaRPr lang="hu-HU" noProof="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Kép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rtlCol="0" anchor="ctr"/>
          <a:lstStyle>
            <a:lvl1pPr algn="l">
              <a:defRPr sz="3200"/>
            </a:lvl1pPr>
          </a:lstStyle>
          <a:p>
            <a:pPr rtl="0"/>
            <a:r>
              <a:rPr lang="hu-HU" noProof="0"/>
              <a:t>Mintacím szerkesztése</a:t>
            </a:r>
            <a:endParaRPr lang="hu-HU" noProof="0" dirty="0"/>
          </a:p>
        </p:txBody>
      </p:sp>
      <p:sp>
        <p:nvSpPr>
          <p:cNvPr id="12" name="Szöveg helye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rtlCol="0"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fld id="{0B9B0889-A0B2-47F0-BB56-29B0ED896715}" type="datetime1">
              <a:rPr lang="hu-HU" noProof="0" smtClean="0"/>
              <a:t>2021. 05. 27.</a:t>
            </a:fld>
            <a:endParaRPr lang="hu-HU" noProof="0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 rtlCol="0"/>
          <a:lstStyle/>
          <a:p>
            <a:pPr rtl="0"/>
            <a:endParaRPr lang="hu-HU" noProof="0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hu-HU" noProof="0" smtClean="0"/>
              <a:t>‹#›</a:t>
            </a:fld>
            <a:endParaRPr lang="hu-HU" noProof="0" dirty="0"/>
          </a:p>
        </p:txBody>
      </p:sp>
      <p:sp>
        <p:nvSpPr>
          <p:cNvPr id="9" name="Szövegdoboz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hu-HU" sz="8000" noProof="0" dirty="0">
                <a:solidFill>
                  <a:schemeClr val="tx1"/>
                </a:solidFill>
                <a:effectLst/>
              </a:rPr>
              <a:t>„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hu-HU" sz="8000" noProof="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jeg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rtlCol="0" anchor="b"/>
          <a:lstStyle>
            <a:lvl1pPr algn="l">
              <a:defRPr sz="3200"/>
            </a:lvl1pPr>
          </a:lstStyle>
          <a:p>
            <a:pPr rtl="0"/>
            <a:r>
              <a:rPr lang="hu-HU" noProof="0"/>
              <a:t>Mintacím szerkesztése</a:t>
            </a:r>
            <a:endParaRPr lang="hu-HU" noProof="0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rtlCol="0"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fld id="{98364A2E-65C0-4B16-9F7D-804D634CBBA4}" type="datetime1">
              <a:rPr lang="hu-HU" noProof="0" smtClean="0"/>
              <a:t>2021. 05. 27.</a:t>
            </a:fld>
            <a:endParaRPr lang="hu-HU" noProof="0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 rtlCol="0"/>
          <a:lstStyle/>
          <a:p>
            <a:pPr rtl="0"/>
            <a:endParaRPr lang="hu-HU" noProof="0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hu-HU" noProof="0" smtClean="0"/>
              <a:t>‹#›</a:t>
            </a:fld>
            <a:endParaRPr lang="hu-HU" noProof="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oszl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ím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 rtlCol="0"/>
          <a:lstStyle/>
          <a:p>
            <a:pPr rtl="0"/>
            <a:r>
              <a:rPr lang="hu-HU" noProof="0"/>
              <a:t>Mintacím szerkesztése</a:t>
            </a:r>
            <a:endParaRPr lang="hu-HU" noProof="0" dirty="0"/>
          </a:p>
        </p:txBody>
      </p:sp>
      <p:sp>
        <p:nvSpPr>
          <p:cNvPr id="7" name="Szöveg helye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8" name="Szöveg helye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9" name="Szöveg helye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10" name="Szöveg helye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11" name="Szöveg helye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12" name="Szöveg helye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4A4EE72-AD4E-4FE5-B1D6-A2998252DCFE}" type="datetime1">
              <a:rPr lang="hu-HU" noProof="0" smtClean="0"/>
              <a:t>2021. 05. 27.</a:t>
            </a:fld>
            <a:endParaRPr lang="hu-HU" noProof="0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hu-HU" noProof="0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hu-HU" noProof="0" smtClean="0"/>
              <a:t>‹#›</a:t>
            </a:fld>
            <a:endParaRPr lang="hu-HU" noProof="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képes oszl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ím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 rtlCol="0"/>
          <a:lstStyle/>
          <a:p>
            <a:pPr rtl="0"/>
            <a:r>
              <a:rPr lang="hu-HU" noProof="0"/>
              <a:t>Mintacím szerkesztése</a:t>
            </a:r>
            <a:endParaRPr lang="hu-HU" noProof="0" dirty="0"/>
          </a:p>
        </p:txBody>
      </p:sp>
      <p:sp>
        <p:nvSpPr>
          <p:cNvPr id="19" name="Szöveg helye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20" name="Kép helyőrzője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hu-HU" noProof="0"/>
              <a:t>Kép beszúrásához kattintson az ikonra</a:t>
            </a:r>
            <a:endParaRPr lang="hu-HU" noProof="0" dirty="0"/>
          </a:p>
        </p:txBody>
      </p:sp>
      <p:sp>
        <p:nvSpPr>
          <p:cNvPr id="21" name="Szöveg helye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22" name="Szöveg helye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23" name="Kép helyőrzője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hu-HU" noProof="0"/>
              <a:t>Kép beszúrásához kattintson az ikonra</a:t>
            </a:r>
            <a:endParaRPr lang="hu-HU" noProof="0" dirty="0"/>
          </a:p>
        </p:txBody>
      </p:sp>
      <p:sp>
        <p:nvSpPr>
          <p:cNvPr id="24" name="Szöveg helye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25" name="Szöveg helye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26" name="Kép helyőrzője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hu-HU" noProof="0"/>
              <a:t>Kép beszúrásához kattintson az ikonra</a:t>
            </a:r>
            <a:endParaRPr lang="hu-HU" noProof="0" dirty="0"/>
          </a:p>
        </p:txBody>
      </p:sp>
      <p:sp>
        <p:nvSpPr>
          <p:cNvPr id="27" name="Szöveg helye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4B11D6B-24A5-4A5A-99EC-A8FAA148130E}" type="datetime1">
              <a:rPr lang="hu-HU" noProof="0" smtClean="0"/>
              <a:t>2021. 05. 27.</a:t>
            </a:fld>
            <a:endParaRPr lang="hu-HU" noProof="0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hu-HU" noProof="0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hu-HU" noProof="0" smtClean="0"/>
              <a:t>‹#›</a:t>
            </a:fld>
            <a:endParaRPr lang="hu-HU" noProof="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hu-HU" noProof="0"/>
              <a:t>Mintacím szerkesztése</a:t>
            </a:r>
            <a:endParaRPr lang="hu-HU" noProof="0" dirty="0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 rtlCol="0"/>
          <a:lstStyle/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  <a:endParaRPr lang="hu-HU" noProof="0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D07A89-CA39-4BFC-AED6-AF1D95E06CFC}" type="datetime1">
              <a:rPr lang="hu-HU" noProof="0" smtClean="0"/>
              <a:t>2021. 05. 27.</a:t>
            </a:fld>
            <a:endParaRPr lang="hu-HU" noProof="0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hu-HU" noProof="0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hu-HU" noProof="0" smtClean="0"/>
              <a:t>‹#›</a:t>
            </a:fld>
            <a:endParaRPr lang="hu-HU" noProof="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ép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 rtlCol="0"/>
          <a:lstStyle>
            <a:lvl1pPr algn="l">
              <a:defRPr/>
            </a:lvl1pPr>
          </a:lstStyle>
          <a:p>
            <a:pPr rtl="0"/>
            <a:r>
              <a:rPr lang="hu-HU" noProof="0"/>
              <a:t>Mintacím szerkesztése</a:t>
            </a:r>
            <a:endParaRPr lang="hu-HU" noProof="0" dirty="0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 rtlCol="0"/>
          <a:lstStyle/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  <a:endParaRPr lang="hu-HU" noProof="0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fld id="{DCA37278-96AC-4FDC-9F9E-8D461DA9CD71}" type="datetime1">
              <a:rPr lang="hu-HU" noProof="0" smtClean="0"/>
              <a:t>2021. 05. 27.</a:t>
            </a:fld>
            <a:endParaRPr lang="hu-HU" noProof="0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 rtlCol="0"/>
          <a:lstStyle/>
          <a:p>
            <a:pPr rtl="0"/>
            <a:endParaRPr lang="hu-HU" noProof="0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hu-HU" noProof="0" smtClean="0"/>
              <a:t>‹#›</a:t>
            </a:fld>
            <a:endParaRPr lang="hu-HU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hu-HU" noProof="0"/>
              <a:t>Mintacím szerkesztése</a:t>
            </a:r>
            <a:endParaRPr lang="hu-HU" noProof="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  <a:endParaRPr lang="hu-HU" noProof="0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ECEE355-CD56-42F5-85C1-93F50816862D}" type="datetime1">
              <a:rPr lang="hu-HU" noProof="0" smtClean="0"/>
              <a:t>2021. 05. 27.</a:t>
            </a:fld>
            <a:endParaRPr lang="hu-HU" noProof="0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hu-HU" noProof="0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hu-HU" noProof="0" smtClean="0"/>
              <a:t>‹#›</a:t>
            </a:fld>
            <a:endParaRPr lang="hu-HU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rtlCol="0" anchor="b">
            <a:normAutofit/>
          </a:bodyPr>
          <a:lstStyle>
            <a:lvl1pPr algn="r">
              <a:defRPr sz="4000"/>
            </a:lvl1pPr>
          </a:lstStyle>
          <a:p>
            <a:pPr rtl="0"/>
            <a:r>
              <a:rPr lang="hu-HU" noProof="0"/>
              <a:t>Mintacím szerkesztése</a:t>
            </a:r>
            <a:endParaRPr lang="hu-HU" noProof="0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 rtlCol="0"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fld id="{CE93C7B1-E345-411B-B4A2-296AD0F01617}" type="datetime1">
              <a:rPr lang="hu-HU" noProof="0" smtClean="0"/>
              <a:t>2021. 05. 27.</a:t>
            </a:fld>
            <a:endParaRPr lang="hu-HU" noProof="0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 rtlCol="0"/>
          <a:lstStyle/>
          <a:p>
            <a:pPr rtl="0"/>
            <a:endParaRPr lang="hu-HU" noProof="0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hu-HU" noProof="0" smtClean="0"/>
              <a:t>‹#›</a:t>
            </a:fld>
            <a:endParaRPr lang="hu-HU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Két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hu-HU" noProof="0"/>
              <a:t>Mintacím szerkesztése</a:t>
            </a:r>
            <a:endParaRPr lang="hu-HU" noProof="0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 rtlCol="0"/>
          <a:lstStyle/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  <a:endParaRPr lang="hu-HU" noProof="0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 rtlCol="0"/>
          <a:lstStyle/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  <a:endParaRPr lang="hu-HU" noProof="0" dirty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3122EF3-0B02-408C-95EC-31E749C9432A}" type="datetime1">
              <a:rPr lang="hu-HU" noProof="0" smtClean="0"/>
              <a:t>2021. 05. 27.</a:t>
            </a:fld>
            <a:endParaRPr lang="hu-HU" noProof="0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hu-HU" noProof="0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hu-HU" noProof="0" smtClean="0"/>
              <a:t>‹#›</a:t>
            </a:fld>
            <a:endParaRPr lang="hu-HU" noProof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 rtlCol="0"/>
          <a:lstStyle/>
          <a:p>
            <a:pPr rtl="0"/>
            <a:r>
              <a:rPr lang="hu-HU" noProof="0"/>
              <a:t>Mintacím szerkesztése</a:t>
            </a:r>
            <a:endParaRPr lang="hu-HU" noProof="0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 rtlCol="0"/>
          <a:lstStyle/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  <a:endParaRPr lang="hu-HU" noProof="0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 rtlCol="0"/>
          <a:lstStyle/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  <a:endParaRPr lang="hu-HU" noProof="0" dirty="0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9ED25C1-BE0F-434A-B86E-3C05F501B709}" type="datetime1">
              <a:rPr lang="hu-HU" noProof="0" smtClean="0"/>
              <a:t>2021. 05. 27.</a:t>
            </a:fld>
            <a:endParaRPr lang="hu-HU" noProof="0" dirty="0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hu-HU" noProof="0" dirty="0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hu-HU" noProof="0" smtClean="0"/>
              <a:t>‹#›</a:t>
            </a:fld>
            <a:endParaRPr lang="hu-HU" noProof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hu-HU" noProof="0"/>
              <a:t>Mintacím szerkesztése</a:t>
            </a:r>
            <a:endParaRPr lang="hu-HU" noProof="0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F991532-CF8F-4D21-9DE7-8F89C0B9531C}" type="datetime1">
              <a:rPr lang="hu-HU" noProof="0" smtClean="0"/>
              <a:t>2021. 05. 27.</a:t>
            </a:fld>
            <a:endParaRPr lang="hu-HU" noProof="0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hu-HU" noProof="0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hu-HU" noProof="0" smtClean="0"/>
              <a:t>‹#›</a:t>
            </a:fld>
            <a:endParaRPr lang="hu-HU" noProof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653CCAE-9BA6-4E08-B48B-B965EC81D4D9}" type="datetime1">
              <a:rPr lang="hu-HU" noProof="0" smtClean="0"/>
              <a:t>2021. 05. 27.</a:t>
            </a:fld>
            <a:endParaRPr lang="hu-HU" noProof="0" dirty="0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hu-HU" noProof="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hu-HU" noProof="0" smtClean="0"/>
              <a:t>‹#›</a:t>
            </a:fld>
            <a:endParaRPr lang="hu-HU" noProof="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rtlCol="0" anchor="b"/>
          <a:lstStyle>
            <a:lvl1pPr algn="l">
              <a:defRPr sz="3200"/>
            </a:lvl1pPr>
          </a:lstStyle>
          <a:p>
            <a:pPr rtl="0"/>
            <a:r>
              <a:rPr lang="hu-HU" noProof="0"/>
              <a:t>Mintacím szerkesztése</a:t>
            </a:r>
            <a:endParaRPr lang="hu-HU" noProof="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rtlCol="0" anchor="ctr"/>
          <a:lstStyle/>
          <a:p>
            <a:pPr lvl="0" rtl="0"/>
            <a:r>
              <a:rPr lang="hu-HU" noProof="0"/>
              <a:t>Mintaszöveg szerkesztése</a:t>
            </a:r>
          </a:p>
          <a:p>
            <a:pPr lvl="1" rtl="0"/>
            <a:r>
              <a:rPr lang="hu-HU" noProof="0"/>
              <a:t>Második szint</a:t>
            </a:r>
          </a:p>
          <a:p>
            <a:pPr lvl="2" rtl="0"/>
            <a:r>
              <a:rPr lang="hu-HU" noProof="0"/>
              <a:t>Harmadik szint</a:t>
            </a:r>
          </a:p>
          <a:p>
            <a:pPr lvl="3" rtl="0"/>
            <a:r>
              <a:rPr lang="hu-HU" noProof="0"/>
              <a:t>Negyedik szint</a:t>
            </a:r>
          </a:p>
          <a:p>
            <a:pPr lvl="4" rtl="0"/>
            <a:r>
              <a:rPr lang="hu-HU" noProof="0"/>
              <a:t>Ötödik szint</a:t>
            </a:r>
            <a:endParaRPr lang="hu-HU" noProof="0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F5D5C7F-82F6-4DA6-B359-3CEC9CE9E8C1}" type="datetime1">
              <a:rPr lang="hu-HU" noProof="0" smtClean="0"/>
              <a:t>2021. 05. 27.</a:t>
            </a:fld>
            <a:endParaRPr lang="hu-HU" noProof="0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hu-HU" noProof="0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hu-HU" noProof="0" smtClean="0"/>
              <a:t>‹#›</a:t>
            </a:fld>
            <a:endParaRPr lang="hu-HU" noProof="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rtlCol="0" anchor="b"/>
          <a:lstStyle>
            <a:lvl1pPr algn="l">
              <a:defRPr sz="3200"/>
            </a:lvl1pPr>
          </a:lstStyle>
          <a:p>
            <a:pPr rtl="0"/>
            <a:r>
              <a:rPr lang="hu-HU" noProof="0"/>
              <a:t>Mintacím szerkesztése</a:t>
            </a:r>
            <a:endParaRPr lang="hu-HU" noProof="0" dirty="0"/>
          </a:p>
        </p:txBody>
      </p:sp>
      <p:sp>
        <p:nvSpPr>
          <p:cNvPr id="3" name="Kép helyőrzője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hu-HU" noProof="0"/>
              <a:t>Kép beszúrásához kattintson az ikonra</a:t>
            </a:r>
            <a:endParaRPr lang="hu-HU" noProof="0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hu-HU" noProof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359F1E9-43D0-4AF0-9BC3-C50F81171A8C}" type="datetime1">
              <a:rPr lang="hu-HU" noProof="0" smtClean="0"/>
              <a:t>2021. 05. 27.</a:t>
            </a:fld>
            <a:endParaRPr lang="hu-HU" noProof="0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hu-HU" noProof="0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hu-HU" noProof="0" smtClean="0"/>
              <a:t>‹#›</a:t>
            </a:fld>
            <a:endParaRPr lang="hu-HU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hu-HU" noProof="0" dirty="0"/>
              <a:t>Mintacím stílusának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hu-HU" noProof="0" dirty="0"/>
              <a:t>Mintaszöveg szerkesztése</a:t>
            </a:r>
          </a:p>
          <a:p>
            <a:pPr lvl="1" rtl="0"/>
            <a:r>
              <a:rPr lang="hu-HU" noProof="0" dirty="0"/>
              <a:t>Második szint</a:t>
            </a:r>
          </a:p>
          <a:p>
            <a:pPr lvl="2" rtl="0"/>
            <a:r>
              <a:rPr lang="hu-HU" noProof="0" dirty="0"/>
              <a:t>Harmadik szint</a:t>
            </a:r>
          </a:p>
          <a:p>
            <a:pPr lvl="3" rtl="0"/>
            <a:r>
              <a:rPr lang="hu-HU" noProof="0" dirty="0"/>
              <a:t>Negyedik szint</a:t>
            </a:r>
          </a:p>
          <a:p>
            <a:pPr lvl="4" rtl="0"/>
            <a:r>
              <a:rPr lang="hu-HU" noProof="0" dirty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A403B7D6-EDD6-45CF-A949-AE428C6B890E}" type="datetime1">
              <a:rPr lang="hu-HU" noProof="0" smtClean="0"/>
              <a:t>2021. 05. 27.</a:t>
            </a:fld>
            <a:endParaRPr lang="hu-HU" noProof="0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hu-HU" noProof="0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D22F896-40B5-4ADD-8801-0D06FADFA095}" type="slidenum">
              <a:rPr lang="hu-HU" noProof="0" smtClean="0"/>
              <a:pPr/>
              <a:t>‹#›</a:t>
            </a:fld>
            <a:endParaRPr lang="hu-HU" noProof="0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5DEF7-8A17-404F-8613-F92932B7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487" y="2553757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hu-HU" sz="1600" b="1" dirty="0">
                <a:latin typeface="Tw Cen MT" panose="020B0602020104020603" pitchFamily="34" charset="-18"/>
              </a:rPr>
              <a:t>GINOP-5.3.5-18-2019-00115</a:t>
            </a:r>
            <a:br>
              <a:rPr lang="hu-HU" b="1" dirty="0">
                <a:latin typeface="Tw Cen MT" panose="020B0602020104020603" pitchFamily="34" charset="-18"/>
              </a:rPr>
            </a:br>
            <a:r>
              <a:rPr lang="hu-HU" sz="1600" b="1" dirty="0">
                <a:latin typeface="Tw Cen MT" panose="020B0602020104020603" pitchFamily="34" charset="-18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DE4384DD-F304-48D4-BED9-5B25415C09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F19B4F11-6F5D-43DF-8094-4143BC5532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422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92088" y="1961560"/>
            <a:ext cx="11999912" cy="59055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hu-HU" altLang="hu-HU" sz="2400" b="1" dirty="0">
                <a:latin typeface="Tw Cen MT" panose="020B0602020104020603" pitchFamily="34" charset="-18"/>
              </a:rPr>
              <a:t>A vesetok felépítése: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endParaRPr lang="hu-HU" altLang="hu-HU" sz="2400" b="1" dirty="0">
              <a:latin typeface="Tw Cen MT" panose="020B0602020104020603" pitchFamily="34" charset="-18"/>
            </a:endParaRP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hu-HU" altLang="hu-HU" sz="2400" b="1" dirty="0" err="1">
                <a:latin typeface="Tw Cen MT" panose="020B0602020104020603" pitchFamily="34" charset="-18"/>
              </a:rPr>
              <a:t>capsula</a:t>
            </a:r>
            <a:r>
              <a:rPr lang="hu-HU" altLang="hu-HU" sz="2400" b="1" dirty="0">
                <a:latin typeface="Tw Cen MT" panose="020B0602020104020603" pitchFamily="34" charset="-18"/>
              </a:rPr>
              <a:t> </a:t>
            </a:r>
            <a:r>
              <a:rPr lang="hu-HU" altLang="hu-HU" sz="2400" b="1" dirty="0" err="1">
                <a:latin typeface="Tw Cen MT" panose="020B0602020104020603" pitchFamily="34" charset="-18"/>
              </a:rPr>
              <a:t>fibrosa</a:t>
            </a:r>
            <a:r>
              <a:rPr lang="hu-HU" altLang="hu-HU" sz="2400" b="1" dirty="0">
                <a:latin typeface="Tw Cen MT" panose="020B0602020104020603" pitchFamily="34" charset="-18"/>
              </a:rPr>
              <a:t>: </a:t>
            </a:r>
            <a:r>
              <a:rPr lang="hu-HU" altLang="hu-HU" sz="2400" dirty="0">
                <a:latin typeface="Tw Cen MT" panose="020B0602020104020603" pitchFamily="34" charset="-18"/>
              </a:rPr>
              <a:t>a szervet közvetlenül borítja, vékony, kollagénrostos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hu-HU" altLang="hu-HU" sz="2400" b="1" dirty="0" err="1">
                <a:latin typeface="Tw Cen MT" panose="020B0602020104020603" pitchFamily="34" charset="-18"/>
              </a:rPr>
              <a:t>capsula</a:t>
            </a:r>
            <a:r>
              <a:rPr lang="hu-HU" altLang="hu-HU" sz="2400" b="1" dirty="0">
                <a:latin typeface="Tw Cen MT" panose="020B0602020104020603" pitchFamily="34" charset="-18"/>
              </a:rPr>
              <a:t> </a:t>
            </a:r>
            <a:r>
              <a:rPr lang="hu-HU" altLang="hu-HU" sz="2400" b="1" dirty="0" err="1">
                <a:latin typeface="Tw Cen MT" panose="020B0602020104020603" pitchFamily="34" charset="-18"/>
              </a:rPr>
              <a:t>adiposa</a:t>
            </a:r>
            <a:r>
              <a:rPr lang="hu-HU" altLang="hu-HU" sz="2400" b="1" dirty="0">
                <a:latin typeface="Tw Cen MT" panose="020B0602020104020603" pitchFamily="34" charset="-18"/>
              </a:rPr>
              <a:t>: </a:t>
            </a:r>
            <a:r>
              <a:rPr lang="hu-HU" altLang="hu-HU" sz="2400" dirty="0">
                <a:latin typeface="Tw Cen MT" panose="020B0602020104020603" pitchFamily="34" charset="-18"/>
              </a:rPr>
              <a:t>zsíros tok, ebbe beágyazva a vesék felső pólusán a mellékvesék találhatók (</a:t>
            </a:r>
            <a:r>
              <a:rPr lang="hu-HU" altLang="hu-HU" sz="2400" dirty="0">
                <a:latin typeface="Tw Cen MT" panose="020B0602020104020603" pitchFamily="34" charset="-18"/>
                <a:sym typeface="Symbol" panose="05050102010706020507" pitchFamily="18" charset="2"/>
              </a:rPr>
              <a:t> funkcionálisan a belső elválasztású mirigyek közé tartoznak), 0,5-1 cm vastag; fontos szerepe a vesék rögzítése, lesoványodásnál  vándorvese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hu-HU" altLang="hu-HU" sz="2400" b="1" dirty="0" err="1">
                <a:latin typeface="Tw Cen MT" panose="020B0602020104020603" pitchFamily="34" charset="-18"/>
                <a:sym typeface="Symbol" panose="05050102010706020507" pitchFamily="18" charset="2"/>
              </a:rPr>
              <a:t>fascia</a:t>
            </a:r>
            <a:r>
              <a:rPr lang="hu-HU" altLang="hu-HU" sz="2400" b="1" dirty="0">
                <a:latin typeface="Tw Cen MT" panose="020B0602020104020603" pitchFamily="34" charset="-18"/>
                <a:sym typeface="Symbol" panose="05050102010706020507" pitchFamily="18" charset="2"/>
              </a:rPr>
              <a:t> </a:t>
            </a:r>
            <a:r>
              <a:rPr lang="hu-HU" altLang="hu-HU" sz="2400" b="1" dirty="0" err="1">
                <a:latin typeface="Tw Cen MT" panose="020B0602020104020603" pitchFamily="34" charset="-18"/>
                <a:sym typeface="Symbol" panose="05050102010706020507" pitchFamily="18" charset="2"/>
              </a:rPr>
              <a:t>renalis</a:t>
            </a:r>
            <a:r>
              <a:rPr lang="hu-HU" altLang="hu-HU" sz="2400" b="1" dirty="0">
                <a:latin typeface="Tw Cen MT" panose="020B0602020104020603" pitchFamily="34" charset="-18"/>
                <a:sym typeface="Symbol" panose="05050102010706020507" pitchFamily="18" charset="2"/>
              </a:rPr>
              <a:t>: </a:t>
            </a:r>
            <a:r>
              <a:rPr lang="hu-HU" altLang="hu-HU" sz="2400" dirty="0">
                <a:latin typeface="Tw Cen MT" panose="020B0602020104020603" pitchFamily="34" charset="-18"/>
                <a:sym typeface="Symbol" panose="05050102010706020507" pitchFamily="18" charset="2"/>
              </a:rPr>
              <a:t>külső tok, mely alul és </a:t>
            </a:r>
            <a:r>
              <a:rPr lang="hu-HU" altLang="hu-HU" sz="2400" dirty="0" err="1">
                <a:latin typeface="Tw Cen MT" panose="020B0602020104020603" pitchFamily="34" charset="-18"/>
                <a:sym typeface="Symbol" panose="05050102010706020507" pitchFamily="18" charset="2"/>
              </a:rPr>
              <a:t>medialisan</a:t>
            </a:r>
            <a:r>
              <a:rPr lang="hu-HU" altLang="hu-HU" sz="2400" dirty="0">
                <a:latin typeface="Tw Cen MT" panose="020B0602020104020603" pitchFamily="34" charset="-18"/>
                <a:sym typeface="Symbol" panose="05050102010706020507" pitchFamily="18" charset="2"/>
              </a:rPr>
              <a:t> nem zárt</a:t>
            </a:r>
            <a:endParaRPr lang="hu-HU" altLang="hu-HU" sz="2400" dirty="0">
              <a:latin typeface="Tw Cen MT" panose="020B06020201040206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104485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5"/>
          <p:cNvSpPr>
            <a:spLocks noChangeArrowheads="1"/>
          </p:cNvSpPr>
          <p:nvPr/>
        </p:nvSpPr>
        <p:spPr bwMode="auto">
          <a:xfrm>
            <a:off x="295275" y="398463"/>
            <a:ext cx="11633200" cy="9429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4000" dirty="0">
                <a:latin typeface="Tw Cen MT" panose="020B0602020104020603" pitchFamily="34" charset="-18"/>
              </a:rPr>
              <a:t>A </a:t>
            </a:r>
            <a:r>
              <a:rPr lang="hu-HU" altLang="hu-HU" sz="4000" dirty="0" err="1">
                <a:latin typeface="Tw Cen MT" panose="020B0602020104020603" pitchFamily="34" charset="-18"/>
              </a:rPr>
              <a:t>capsula</a:t>
            </a:r>
            <a:r>
              <a:rPr lang="hu-HU" altLang="hu-HU" sz="4000" dirty="0">
                <a:latin typeface="Tw Cen MT" panose="020B0602020104020603" pitchFamily="34" charset="-18"/>
              </a:rPr>
              <a:t> </a:t>
            </a:r>
            <a:r>
              <a:rPr lang="hu-HU" altLang="hu-HU" sz="4000" dirty="0" err="1">
                <a:latin typeface="Tw Cen MT" panose="020B0602020104020603" pitchFamily="34" charset="-18"/>
              </a:rPr>
              <a:t>adiposa</a:t>
            </a:r>
            <a:r>
              <a:rPr lang="hu-HU" altLang="hu-HU" sz="4000" dirty="0">
                <a:latin typeface="Tw Cen MT" panose="020B0602020104020603" pitchFamily="34" charset="-18"/>
              </a:rPr>
              <a:t>:</a:t>
            </a:r>
            <a:endParaRPr lang="ru-RU" altLang="hu-HU" sz="4000" dirty="0">
              <a:latin typeface="Calibri" panose="020F0502020204030204" pitchFamily="34" charset="0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38125" y="2857500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lvl="3"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A 3. kapszula, az alsó póluson és a mediális szélen nyitott</a:t>
            </a: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38125" y="3857625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3" indent="-1423988" algn="ctr" eaLnBrk="1" hangingPunct="1">
              <a:buFont typeface="Arial" panose="020B0604020202020204" pitchFamily="34" charset="0"/>
              <a:buNone/>
              <a:defRPr/>
            </a:pPr>
            <a:r>
              <a:rPr 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2. kapszula, zsíros tok, </a:t>
            </a:r>
          </a:p>
          <a:p>
            <a:pPr marL="1347788" lvl="3" indent="-365125" algn="ctr" eaLnBrk="1" hangingPunct="1">
              <a:buFont typeface="Arial" panose="020B0604020202020204" pitchFamily="34" charset="0"/>
              <a:buNone/>
              <a:defRPr/>
            </a:pPr>
            <a:r>
              <a:rPr 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ebbe beágyazva a vesék felső pólusán a mellékvesék találhatók 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38125" y="4857750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3" indent="-1423988" algn="ctr" eaLnBrk="1" hangingPunct="1">
              <a:buFont typeface="Arial" panose="020B0604020202020204" pitchFamily="34" charset="0"/>
              <a:buNone/>
              <a:defRPr/>
            </a:pPr>
            <a:r>
              <a:rPr 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3. Kapszula </a:t>
            </a:r>
          </a:p>
          <a:p>
            <a:pPr lvl="3" algn="ctr" eaLnBrk="1" hangingPunct="1">
              <a:buFont typeface="Arial" panose="020B0604020202020204" pitchFamily="34" charset="0"/>
              <a:buNone/>
              <a:defRPr/>
            </a:pPr>
            <a:r>
              <a:rPr 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a szervet közvetlenül borítja, vékony, kollagénrostos</a:t>
            </a: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38125" y="1857375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lvl="3"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Sima átlátszó réteg</a:t>
            </a: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775" y="60213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6186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79425" y="836613"/>
            <a:ext cx="10729913" cy="636111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hu-HU" altLang="hu-HU" sz="2800" b="1" dirty="0">
                <a:latin typeface="Tw Cen MT" panose="020B0602020104020603" pitchFamily="34" charset="-18"/>
              </a:rPr>
              <a:t>A vékony rostos toktól befelé haladva:</a:t>
            </a:r>
          </a:p>
          <a:p>
            <a:pPr eaLnBrk="1" hangingPunct="1">
              <a:lnSpc>
                <a:spcPct val="50000"/>
              </a:lnSpc>
              <a:buFontTx/>
              <a:buNone/>
            </a:pPr>
            <a:endParaRPr lang="hu-HU" altLang="hu-HU" sz="2800" b="1" dirty="0">
              <a:latin typeface="Tw Cen MT" panose="020B0602020104020603" pitchFamily="34" charset="-18"/>
            </a:endParaRPr>
          </a:p>
          <a:p>
            <a:pPr eaLnBrk="1" hangingPunct="1">
              <a:lnSpc>
                <a:spcPct val="50000"/>
              </a:lnSpc>
              <a:buFontTx/>
              <a:buNone/>
            </a:pPr>
            <a:endParaRPr lang="hu-HU" altLang="hu-HU" sz="2800" b="1" dirty="0"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dirty="0">
                <a:latin typeface="Tw Cen MT" panose="020B0602020104020603" pitchFamily="34" charset="-18"/>
              </a:rPr>
              <a:t>kéregállomány – </a:t>
            </a:r>
            <a:r>
              <a:rPr lang="hu-HU" altLang="hu-HU" dirty="0" err="1">
                <a:latin typeface="Tw Cen MT" panose="020B0602020104020603" pitchFamily="34" charset="-18"/>
              </a:rPr>
              <a:t>cortex</a:t>
            </a:r>
            <a:r>
              <a:rPr lang="hu-HU" altLang="hu-HU" dirty="0">
                <a:latin typeface="Tw Cen MT" panose="020B0602020104020603" pitchFamily="34" charset="-18"/>
              </a:rPr>
              <a:t>: </a:t>
            </a:r>
            <a:r>
              <a:rPr lang="hu-HU" altLang="hu-HU" dirty="0" err="1">
                <a:latin typeface="Tw Cen MT" panose="020B0602020104020603" pitchFamily="34" charset="-18"/>
              </a:rPr>
              <a:t>nephronokat</a:t>
            </a:r>
            <a:r>
              <a:rPr lang="hu-HU" altLang="hu-HU" dirty="0">
                <a:latin typeface="Tw Cen MT" panose="020B0602020104020603" pitchFamily="34" charset="-18"/>
              </a:rPr>
              <a:t> tartalmaz, 7-8 mm vastag</a:t>
            </a:r>
          </a:p>
          <a:p>
            <a:pPr lvl="1" eaLnBrk="1" hangingPunct="1">
              <a:lnSpc>
                <a:spcPct val="50000"/>
              </a:lnSpc>
            </a:pPr>
            <a:endParaRPr lang="hu-HU" altLang="hu-HU" dirty="0"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dirty="0">
                <a:latin typeface="Tw Cen MT" panose="020B0602020104020603" pitchFamily="34" charset="-18"/>
              </a:rPr>
              <a:t>velőállomány – </a:t>
            </a:r>
            <a:r>
              <a:rPr lang="hu-HU" altLang="hu-HU" dirty="0" err="1">
                <a:latin typeface="Tw Cen MT" panose="020B0602020104020603" pitchFamily="34" charset="-18"/>
              </a:rPr>
              <a:t>medulla</a:t>
            </a:r>
            <a:r>
              <a:rPr lang="hu-HU" altLang="hu-HU" dirty="0">
                <a:latin typeface="Tw Cen MT" panose="020B0602020104020603" pitchFamily="34" charset="-18"/>
              </a:rPr>
              <a:t>: </a:t>
            </a:r>
            <a:r>
              <a:rPr lang="hu-HU" altLang="hu-HU" dirty="0" err="1">
                <a:latin typeface="Tw Cen MT" panose="020B0602020104020603" pitchFamily="34" charset="-18"/>
              </a:rPr>
              <a:t>pyramisokból</a:t>
            </a:r>
            <a:r>
              <a:rPr lang="hu-HU" altLang="hu-HU" dirty="0">
                <a:latin typeface="Tw Cen MT" panose="020B0602020104020603" pitchFamily="34" charset="-18"/>
              </a:rPr>
              <a:t> áll, bázisuk a kéreg felé, csúcsuk (papilla) a vese közepe felé néz</a:t>
            </a:r>
          </a:p>
          <a:p>
            <a:pPr lvl="1" eaLnBrk="1" hangingPunct="1">
              <a:lnSpc>
                <a:spcPct val="50000"/>
              </a:lnSpc>
              <a:buFontTx/>
              <a:buNone/>
            </a:pPr>
            <a:endParaRPr lang="hu-HU" altLang="hu-HU" dirty="0"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dirty="0">
                <a:latin typeface="Tw Cen MT" panose="020B0602020104020603" pitchFamily="34" charset="-18"/>
              </a:rPr>
              <a:t>üregrendszer: </a:t>
            </a:r>
            <a:r>
              <a:rPr lang="hu-HU" altLang="hu-HU" dirty="0" err="1">
                <a:latin typeface="Tw Cen MT" panose="020B0602020104020603" pitchFamily="34" charset="-18"/>
              </a:rPr>
              <a:t>urotheliummal</a:t>
            </a:r>
            <a:r>
              <a:rPr lang="hu-HU" altLang="hu-HU" dirty="0">
                <a:latin typeface="Tw Cen MT" panose="020B0602020104020603" pitchFamily="34" charset="-18"/>
              </a:rPr>
              <a:t> bélelt tömlő: </a:t>
            </a:r>
            <a:r>
              <a:rPr lang="hu-HU" altLang="hu-HU" dirty="0" err="1">
                <a:latin typeface="Tw Cen MT" panose="020B0602020104020603" pitchFamily="34" charset="-18"/>
              </a:rPr>
              <a:t>pelvis</a:t>
            </a:r>
            <a:r>
              <a:rPr lang="hu-HU" altLang="hu-HU" dirty="0">
                <a:latin typeface="Tw Cen MT" panose="020B0602020104020603" pitchFamily="34" charset="-18"/>
              </a:rPr>
              <a:t> (</a:t>
            </a:r>
            <a:r>
              <a:rPr lang="hu-HU" altLang="hu-HU" dirty="0" err="1">
                <a:latin typeface="Tw Cen MT" panose="020B0602020104020603" pitchFamily="34" charset="-18"/>
              </a:rPr>
              <a:t>calix</a:t>
            </a:r>
            <a:r>
              <a:rPr lang="hu-HU" altLang="hu-HU" dirty="0">
                <a:latin typeface="Tw Cen MT" panose="020B0602020104020603" pitchFamily="34" charset="-18"/>
              </a:rPr>
              <a:t> minor, </a:t>
            </a:r>
            <a:r>
              <a:rPr lang="hu-HU" altLang="hu-HU" dirty="0" err="1">
                <a:latin typeface="Tw Cen MT" panose="020B0602020104020603" pitchFamily="34" charset="-18"/>
              </a:rPr>
              <a:t>calix</a:t>
            </a:r>
            <a:r>
              <a:rPr lang="hu-HU" altLang="hu-HU" dirty="0">
                <a:latin typeface="Tw Cen MT" panose="020B0602020104020603" pitchFamily="34" charset="-18"/>
              </a:rPr>
              <a:t> major); nem tömör szerkezetű, kb. 2,5 cm falvastagságú, szűk üregű zsák</a:t>
            </a:r>
          </a:p>
          <a:p>
            <a:pPr lvl="1" eaLnBrk="1" hangingPunct="1">
              <a:lnSpc>
                <a:spcPct val="50000"/>
              </a:lnSpc>
              <a:buFontTx/>
              <a:buNone/>
            </a:pPr>
            <a:endParaRPr lang="hu-HU" altLang="hu-HU" dirty="0"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dirty="0">
                <a:latin typeface="Tw Cen MT" panose="020B0602020104020603" pitchFamily="34" charset="-18"/>
              </a:rPr>
              <a:t>a vesemedence folytatása a  húgyvezeték, mely a vesekapun hagyja el a vesét </a:t>
            </a:r>
          </a:p>
          <a:p>
            <a:pPr lvl="1" eaLnBrk="1" hangingPunct="1">
              <a:buFontTx/>
              <a:buNone/>
            </a:pPr>
            <a:endParaRPr lang="hu-HU" altLang="hu-HU" dirty="0"/>
          </a:p>
        </p:txBody>
      </p:sp>
    </p:spTree>
    <p:extLst>
      <p:ext uri="{BB962C8B-B14F-4D97-AF65-F5344CB8AC3E}">
        <p14:creationId xmlns:p14="http://schemas.microsoft.com/office/powerpoint/2010/main" val="2655359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/>
          <p:cNvSpPr txBox="1">
            <a:spLocks noChangeArrowheads="1"/>
          </p:cNvSpPr>
          <p:nvPr/>
        </p:nvSpPr>
        <p:spPr bwMode="auto">
          <a:xfrm>
            <a:off x="2135188" y="6021388"/>
            <a:ext cx="748519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800" b="1" i="1" dirty="0">
                <a:latin typeface="Tw Cen MT" panose="020B0602020104020603" pitchFamily="34" charset="-18"/>
              </a:rPr>
              <a:t>A vese, a kéreg- és velőállomány lapszerinti metszete</a:t>
            </a:r>
          </a:p>
        </p:txBody>
      </p:sp>
      <p:pic>
        <p:nvPicPr>
          <p:cNvPr id="1843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629" y="330020"/>
            <a:ext cx="7081429" cy="5561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30975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5"/>
          <p:cNvSpPr>
            <a:spLocks noChangeArrowheads="1"/>
          </p:cNvSpPr>
          <p:nvPr/>
        </p:nvSpPr>
        <p:spPr bwMode="auto">
          <a:xfrm>
            <a:off x="1200150" y="384175"/>
            <a:ext cx="11633200" cy="9429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4000" dirty="0">
                <a:latin typeface="Tw Cen MT" panose="020B0602020104020603" pitchFamily="34" charset="-18"/>
              </a:rPr>
              <a:t>A vese kéregállományára jellemző</a:t>
            </a:r>
            <a:endParaRPr lang="ru-RU" altLang="hu-HU" sz="4000" dirty="0">
              <a:latin typeface="Calibri" panose="020F0502020204030204" pitchFamily="34" charset="0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525" y="4868863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Az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urotheliumot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borítja.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63525" y="2847975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Nephronokat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tartalmaz.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38125" y="1857375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Folytatása az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ureter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.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95275" y="3854450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Pyramisokat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tartalmaz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775" y="60213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0153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175" y="188913"/>
            <a:ext cx="4530725" cy="638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513282" y="6491288"/>
            <a:ext cx="42510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1800" b="1" i="1" dirty="0">
                <a:latin typeface="Tw Cen MT" panose="020B0602020104020603" pitchFamily="34" charset="-18"/>
              </a:rPr>
              <a:t>http://1biology.50megs.com/nephronchart.htm</a:t>
            </a:r>
          </a:p>
        </p:txBody>
      </p:sp>
    </p:spTree>
    <p:extLst>
      <p:ext uri="{BB962C8B-B14F-4D97-AF65-F5344CB8AC3E}">
        <p14:creationId xmlns:p14="http://schemas.microsoft.com/office/powerpoint/2010/main" val="16321347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882900" y="260350"/>
            <a:ext cx="7772400" cy="381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A vese mikroszkópos anatómiája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24013" y="1052513"/>
            <a:ext cx="9031287" cy="5545137"/>
          </a:xfrm>
        </p:spPr>
        <p:txBody>
          <a:bodyPr/>
          <a:lstStyle/>
          <a:p>
            <a:pPr lvl="1" algn="just" eaLnBrk="1" hangingPunct="1"/>
            <a:r>
              <a:rPr lang="hu-HU" altLang="hu-HU" sz="2400" dirty="0">
                <a:latin typeface="Tw Cen MT" panose="020B0602020104020603" pitchFamily="34" charset="-18"/>
              </a:rPr>
              <a:t>anatómiai és élettani egysége a </a:t>
            </a:r>
            <a:r>
              <a:rPr lang="hu-HU" altLang="hu-HU" sz="2400" b="1" dirty="0" err="1">
                <a:latin typeface="Tw Cen MT" panose="020B0602020104020603" pitchFamily="34" charset="-18"/>
              </a:rPr>
              <a:t>nephron</a:t>
            </a:r>
            <a:r>
              <a:rPr lang="hu-HU" altLang="hu-HU" sz="2400" b="1" dirty="0">
                <a:latin typeface="Tw Cen MT" panose="020B0602020104020603" pitchFamily="34" charset="-18"/>
              </a:rPr>
              <a:t> </a:t>
            </a:r>
            <a:endParaRPr lang="hu-HU" altLang="hu-HU" sz="2400" dirty="0">
              <a:latin typeface="Tw Cen MT" panose="020B0602020104020603" pitchFamily="34" charset="-18"/>
            </a:endParaRPr>
          </a:p>
          <a:p>
            <a:pPr lvl="1" algn="just" eaLnBrk="1" hangingPunct="1">
              <a:lnSpc>
                <a:spcPct val="50000"/>
              </a:lnSpc>
            </a:pPr>
            <a:endParaRPr lang="hu-HU" altLang="hu-HU" sz="2400" dirty="0">
              <a:latin typeface="Tw Cen MT" panose="020B0602020104020603" pitchFamily="34" charset="-18"/>
            </a:endParaRPr>
          </a:p>
          <a:p>
            <a:pPr lvl="1" algn="just" eaLnBrk="1" hangingPunct="1"/>
            <a:r>
              <a:rPr lang="hu-HU" altLang="hu-HU" sz="2400" dirty="0">
                <a:latin typeface="Tw Cen MT" panose="020B0602020104020603" pitchFamily="34" charset="-18"/>
              </a:rPr>
              <a:t>mindegyik vesében 1-1,5 millió </a:t>
            </a:r>
            <a:r>
              <a:rPr lang="hu-HU" altLang="hu-HU" sz="2400" dirty="0" err="1">
                <a:latin typeface="Tw Cen MT" panose="020B0602020104020603" pitchFamily="34" charset="-18"/>
              </a:rPr>
              <a:t>nephron</a:t>
            </a:r>
            <a:r>
              <a:rPr lang="hu-HU" altLang="hu-HU" sz="2400" dirty="0">
                <a:latin typeface="Tw Cen MT" panose="020B0602020104020603" pitchFamily="34" charset="-18"/>
              </a:rPr>
              <a:t> van, alkotórészei:</a:t>
            </a:r>
          </a:p>
          <a:p>
            <a:pPr lvl="1" algn="just" eaLnBrk="1" hangingPunct="1">
              <a:lnSpc>
                <a:spcPct val="50000"/>
              </a:lnSpc>
            </a:pPr>
            <a:endParaRPr lang="hu-HU" altLang="hu-HU" sz="2400" dirty="0">
              <a:latin typeface="Tw Cen MT" panose="020B0602020104020603" pitchFamily="34" charset="-18"/>
            </a:endParaRPr>
          </a:p>
          <a:p>
            <a:pPr lvl="2" algn="just" eaLnBrk="1" hangingPunct="1"/>
            <a:r>
              <a:rPr lang="hu-HU" altLang="hu-HU" dirty="0">
                <a:latin typeface="Tw Cen MT" panose="020B0602020104020603" pitchFamily="34" charset="-18"/>
              </a:rPr>
              <a:t>vesetestecske,  </a:t>
            </a:r>
            <a:r>
              <a:rPr lang="hu-HU" altLang="hu-HU" b="1" i="1" dirty="0">
                <a:latin typeface="Tw Cen MT" panose="020B0602020104020603" pitchFamily="34" charset="-18"/>
              </a:rPr>
              <a:t>Malpighi test – </a:t>
            </a:r>
            <a:r>
              <a:rPr lang="hu-HU" altLang="hu-HU" b="1" i="1" dirty="0" err="1">
                <a:latin typeface="Tw Cen MT" panose="020B0602020104020603" pitchFamily="34" charset="-18"/>
              </a:rPr>
              <a:t>corpusculum</a:t>
            </a:r>
            <a:r>
              <a:rPr lang="hu-HU" altLang="hu-HU" b="1" i="1" dirty="0">
                <a:latin typeface="Tw Cen MT" panose="020B0602020104020603" pitchFamily="34" charset="-18"/>
              </a:rPr>
              <a:t> </a:t>
            </a:r>
            <a:r>
              <a:rPr lang="hu-HU" altLang="hu-HU" b="1" i="1" dirty="0" err="1">
                <a:latin typeface="Tw Cen MT" panose="020B0602020104020603" pitchFamily="34" charset="-18"/>
              </a:rPr>
              <a:t>renis</a:t>
            </a:r>
            <a:r>
              <a:rPr lang="hu-HU" altLang="hu-HU" dirty="0">
                <a:latin typeface="Tw Cen MT" panose="020B0602020104020603" pitchFamily="34" charset="-18"/>
              </a:rPr>
              <a:t>:</a:t>
            </a:r>
          </a:p>
          <a:p>
            <a:pPr lvl="2" algn="just" eaLnBrk="1" hangingPunct="1">
              <a:lnSpc>
                <a:spcPct val="50000"/>
              </a:lnSpc>
            </a:pPr>
            <a:endParaRPr lang="hu-HU" altLang="hu-HU" dirty="0">
              <a:latin typeface="Tw Cen MT" panose="020B0602020104020603" pitchFamily="34" charset="-18"/>
            </a:endParaRPr>
          </a:p>
          <a:p>
            <a:pPr lvl="3" algn="just" eaLnBrk="1" hangingPunct="1"/>
            <a:r>
              <a:rPr lang="hu-HU" altLang="hu-HU" sz="2400" dirty="0">
                <a:latin typeface="Tw Cen MT" panose="020B0602020104020603" pitchFamily="34" charset="-18"/>
              </a:rPr>
              <a:t>érgomolyag – </a:t>
            </a:r>
            <a:r>
              <a:rPr lang="hu-HU" altLang="hu-HU" sz="2400" b="1" i="1" dirty="0" err="1">
                <a:latin typeface="Tw Cen MT" panose="020B0602020104020603" pitchFamily="34" charset="-18"/>
              </a:rPr>
              <a:t>glomerulus</a:t>
            </a:r>
            <a:r>
              <a:rPr lang="hu-HU" altLang="hu-HU" sz="2400" b="1" i="1" dirty="0">
                <a:latin typeface="Tw Cen MT" panose="020B0602020104020603" pitchFamily="34" charset="-18"/>
              </a:rPr>
              <a:t> </a:t>
            </a:r>
            <a:r>
              <a:rPr lang="hu-HU" altLang="hu-HU" sz="2400" dirty="0">
                <a:latin typeface="Tw Cen MT" panose="020B0602020104020603" pitchFamily="34" charset="-18"/>
              </a:rPr>
              <a:t>(artériás csodarece)</a:t>
            </a:r>
          </a:p>
          <a:p>
            <a:pPr lvl="3" algn="just" eaLnBrk="1" hangingPunct="1">
              <a:lnSpc>
                <a:spcPct val="50000"/>
              </a:lnSpc>
            </a:pPr>
            <a:endParaRPr lang="hu-HU" altLang="hu-HU" sz="2400" dirty="0">
              <a:latin typeface="Tw Cen MT" panose="020B0602020104020603" pitchFamily="34" charset="-18"/>
            </a:endParaRPr>
          </a:p>
          <a:p>
            <a:pPr lvl="3" algn="just" eaLnBrk="1" hangingPunct="1"/>
            <a:r>
              <a:rPr lang="hu-HU" altLang="hu-HU" sz="2400" b="1" i="1" dirty="0" err="1">
                <a:latin typeface="Tw Cen MT" panose="020B0602020104020603" pitchFamily="34" charset="-18"/>
              </a:rPr>
              <a:t>Bowmann</a:t>
            </a:r>
            <a:r>
              <a:rPr lang="hu-HU" altLang="hu-HU" sz="2400" b="1" i="1" dirty="0">
                <a:latin typeface="Tw Cen MT" panose="020B0602020104020603" pitchFamily="34" charset="-18"/>
              </a:rPr>
              <a:t>-tok</a:t>
            </a:r>
          </a:p>
          <a:p>
            <a:pPr lvl="4" algn="just" eaLnBrk="1" hangingPunct="1"/>
            <a:r>
              <a:rPr lang="hu-HU" altLang="hu-HU" sz="2400" dirty="0" err="1">
                <a:latin typeface="Tw Cen MT" panose="020B0602020104020603" pitchFamily="34" charset="-18"/>
              </a:rPr>
              <a:t>capsularis</a:t>
            </a:r>
            <a:r>
              <a:rPr lang="hu-HU" altLang="hu-HU" sz="2400" dirty="0"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latin typeface="Tw Cen MT" panose="020B0602020104020603" pitchFamily="34" charset="-18"/>
              </a:rPr>
              <a:t>epithelium</a:t>
            </a:r>
            <a:endParaRPr lang="hu-HU" altLang="hu-HU" sz="2400" dirty="0">
              <a:latin typeface="Tw Cen MT" panose="020B0602020104020603" pitchFamily="34" charset="-18"/>
            </a:endParaRPr>
          </a:p>
          <a:p>
            <a:pPr lvl="4" algn="just" eaLnBrk="1" hangingPunct="1"/>
            <a:r>
              <a:rPr lang="hu-HU" altLang="hu-HU" sz="2400" dirty="0" err="1">
                <a:latin typeface="Tw Cen MT" panose="020B0602020104020603" pitchFamily="34" charset="-18"/>
              </a:rPr>
              <a:t>glomerularis</a:t>
            </a:r>
            <a:r>
              <a:rPr lang="hu-HU" altLang="hu-HU" sz="2400" dirty="0"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latin typeface="Tw Cen MT" panose="020B0602020104020603" pitchFamily="34" charset="-18"/>
              </a:rPr>
              <a:t>epithelium</a:t>
            </a:r>
            <a:r>
              <a:rPr lang="hu-HU" altLang="hu-HU" sz="2400" dirty="0">
                <a:latin typeface="Tw Cen MT" panose="020B0602020104020603" pitchFamily="34" charset="-18"/>
              </a:rPr>
              <a:t>, pilléres hámsejtek, ún. </a:t>
            </a:r>
            <a:r>
              <a:rPr lang="hu-HU" altLang="hu-HU" sz="2400" dirty="0" err="1">
                <a:latin typeface="Tw Cen MT" panose="020B0602020104020603" pitchFamily="34" charset="-18"/>
              </a:rPr>
              <a:t>podocyták</a:t>
            </a:r>
            <a:r>
              <a:rPr lang="hu-HU" altLang="hu-HU" sz="2400" dirty="0">
                <a:latin typeface="Tw Cen MT" panose="020B0602020104020603" pitchFamily="34" charset="-18"/>
              </a:rPr>
              <a:t> képezik, fala hézagos, közte és a </a:t>
            </a:r>
            <a:r>
              <a:rPr lang="hu-HU" altLang="hu-HU" sz="2400" dirty="0" err="1">
                <a:latin typeface="Tw Cen MT" panose="020B0602020104020603" pitchFamily="34" charset="-18"/>
              </a:rPr>
              <a:t>fenestrált</a:t>
            </a:r>
            <a:r>
              <a:rPr lang="hu-HU" altLang="hu-HU" sz="2400" dirty="0">
                <a:latin typeface="Tw Cen MT" panose="020B0602020104020603" pitchFamily="34" charset="-18"/>
              </a:rPr>
              <a:t> kapilláris </a:t>
            </a:r>
            <a:r>
              <a:rPr lang="hu-HU" altLang="hu-HU" sz="2400" dirty="0" err="1">
                <a:latin typeface="Tw Cen MT" panose="020B0602020104020603" pitchFamily="34" charset="-18"/>
              </a:rPr>
              <a:t>endothel</a:t>
            </a:r>
            <a:r>
              <a:rPr lang="hu-HU" altLang="hu-HU" sz="2400" dirty="0">
                <a:latin typeface="Tw Cen MT" panose="020B0602020104020603" pitchFamily="34" charset="-18"/>
              </a:rPr>
              <a:t> közötti </a:t>
            </a:r>
            <a:r>
              <a:rPr lang="hu-HU" altLang="hu-HU" sz="2400" dirty="0" err="1">
                <a:latin typeface="Tw Cen MT" panose="020B0602020104020603" pitchFamily="34" charset="-18"/>
              </a:rPr>
              <a:t>lamina</a:t>
            </a:r>
            <a:r>
              <a:rPr lang="hu-HU" altLang="hu-HU" sz="2400" dirty="0"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latin typeface="Tw Cen MT" panose="020B0602020104020603" pitchFamily="34" charset="-18"/>
              </a:rPr>
              <a:t>basalis</a:t>
            </a:r>
            <a:r>
              <a:rPr lang="hu-HU" altLang="hu-HU" sz="2400" dirty="0">
                <a:latin typeface="Tw Cen MT" panose="020B0602020104020603" pitchFamily="34" charset="-18"/>
              </a:rPr>
              <a:t> a vese ultrafiltráló </a:t>
            </a:r>
            <a:r>
              <a:rPr lang="hu-HU" altLang="hu-HU" sz="2400" dirty="0" err="1">
                <a:latin typeface="Tw Cen MT" panose="020B0602020104020603" pitchFamily="34" charset="-18"/>
              </a:rPr>
              <a:t>rétege</a:t>
            </a:r>
            <a:r>
              <a:rPr lang="hu-HU" altLang="hu-HU" sz="2400" dirty="0">
                <a:latin typeface="Tw Cen MT" panose="020B0602020104020603" pitchFamily="34" charset="-18"/>
              </a:rPr>
              <a:t> (</a:t>
            </a:r>
            <a:r>
              <a:rPr lang="hu-HU" altLang="hu-HU" sz="2400" dirty="0" err="1">
                <a:latin typeface="Tw Cen MT" panose="020B0602020104020603" pitchFamily="34" charset="-18"/>
              </a:rPr>
              <a:t>dializáló</a:t>
            </a:r>
            <a:r>
              <a:rPr lang="hu-HU" altLang="hu-HU" sz="2400" dirty="0">
                <a:latin typeface="Tw Cen MT" panose="020B0602020104020603" pitchFamily="34" charset="-18"/>
              </a:rPr>
              <a:t> membrán)</a:t>
            </a:r>
          </a:p>
        </p:txBody>
      </p:sp>
    </p:spTree>
    <p:extLst>
      <p:ext uri="{BB962C8B-B14F-4D97-AF65-F5344CB8AC3E}">
        <p14:creationId xmlns:p14="http://schemas.microsoft.com/office/powerpoint/2010/main" val="30930233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71" y="770748"/>
            <a:ext cx="7663543" cy="5691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66084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2F6CD043-F324-486E-95BF-4C9A96E528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683578" y="272325"/>
            <a:ext cx="8064501" cy="64960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2" algn="just" eaLnBrk="1" hangingPunct="1">
              <a:defRPr/>
            </a:pPr>
            <a:r>
              <a:rPr lang="hu-HU" altLang="hu-HU" kern="0" dirty="0" err="1">
                <a:latin typeface="Tw Cen MT" panose="020B0602020104020603" pitchFamily="34" charset="-18"/>
              </a:rPr>
              <a:t>proximális</a:t>
            </a:r>
            <a:r>
              <a:rPr lang="hu-HU" altLang="hu-HU" kern="0" dirty="0">
                <a:latin typeface="Tw Cen MT" panose="020B0602020104020603" pitchFamily="34" charset="-18"/>
              </a:rPr>
              <a:t> kanyarulatos csatorna - </a:t>
            </a:r>
          </a:p>
          <a:p>
            <a:pPr marL="914400" lvl="2" indent="0" algn="just" eaLnBrk="1" hangingPunct="1">
              <a:buFontTx/>
              <a:buNone/>
              <a:defRPr/>
            </a:pPr>
            <a:r>
              <a:rPr lang="hu-HU" altLang="hu-HU" b="1" i="1" kern="0" dirty="0">
                <a:latin typeface="Tw Cen MT" panose="020B0602020104020603" pitchFamily="34" charset="-18"/>
              </a:rPr>
              <a:t>  </a:t>
            </a:r>
            <a:r>
              <a:rPr lang="hu-HU" altLang="hu-HU" b="1" i="1" kern="0" dirty="0" err="1">
                <a:latin typeface="Tw Cen MT" panose="020B0602020104020603" pitchFamily="34" charset="-18"/>
              </a:rPr>
              <a:t>tubulus</a:t>
            </a:r>
            <a:r>
              <a:rPr lang="hu-HU" altLang="hu-HU" b="1" i="1" kern="0" dirty="0">
                <a:latin typeface="Tw Cen MT" panose="020B0602020104020603" pitchFamily="34" charset="-18"/>
              </a:rPr>
              <a:t> </a:t>
            </a:r>
            <a:r>
              <a:rPr lang="hu-HU" altLang="hu-HU" b="1" i="1" kern="0" dirty="0" err="1">
                <a:latin typeface="Tw Cen MT" panose="020B0602020104020603" pitchFamily="34" charset="-18"/>
              </a:rPr>
              <a:t>contortus</a:t>
            </a:r>
            <a:r>
              <a:rPr lang="hu-HU" altLang="hu-HU" b="1" i="1" kern="0" dirty="0">
                <a:latin typeface="Tw Cen MT" panose="020B0602020104020603" pitchFamily="34" charset="-18"/>
              </a:rPr>
              <a:t> </a:t>
            </a:r>
            <a:r>
              <a:rPr lang="hu-HU" altLang="hu-HU" b="1" i="1" kern="0" dirty="0" err="1">
                <a:latin typeface="Tw Cen MT" panose="020B0602020104020603" pitchFamily="34" charset="-18"/>
              </a:rPr>
              <a:t>proximalis</a:t>
            </a:r>
            <a:r>
              <a:rPr lang="hu-HU" altLang="hu-HU" b="1" i="1" kern="0" dirty="0">
                <a:latin typeface="Tw Cen MT" panose="020B0602020104020603" pitchFamily="34" charset="-18"/>
              </a:rPr>
              <a:t>:</a:t>
            </a:r>
          </a:p>
          <a:p>
            <a:pPr marL="914400" lvl="2" indent="0" algn="just" eaLnBrk="1" hangingPunct="1">
              <a:buFontTx/>
              <a:buNone/>
              <a:defRPr/>
            </a:pPr>
            <a:r>
              <a:rPr lang="hu-HU" altLang="hu-HU" sz="2000" kern="0" dirty="0">
                <a:latin typeface="Tw Cen MT" panose="020B0602020104020603" pitchFamily="34" charset="-18"/>
              </a:rPr>
              <a:t>   egyrétegű kefeszegélyes köbhám</a:t>
            </a:r>
          </a:p>
          <a:p>
            <a:pPr lvl="2" algn="just" eaLnBrk="1" hangingPunct="1">
              <a:defRPr/>
            </a:pPr>
            <a:r>
              <a:rPr lang="hu-HU" altLang="hu-HU" kern="0" dirty="0" err="1">
                <a:latin typeface="Tw Cen MT" panose="020B0602020104020603" pitchFamily="34" charset="-18"/>
              </a:rPr>
              <a:t>Henle</a:t>
            </a:r>
            <a:r>
              <a:rPr lang="hu-HU" altLang="hu-HU" kern="0" dirty="0">
                <a:latin typeface="Tw Cen MT" panose="020B0602020104020603" pitchFamily="34" charset="-18"/>
              </a:rPr>
              <a:t>-kacs - </a:t>
            </a:r>
            <a:r>
              <a:rPr lang="hu-HU" altLang="hu-HU" b="1" i="1" kern="0" dirty="0" err="1">
                <a:latin typeface="Tw Cen MT" panose="020B0602020104020603" pitchFamily="34" charset="-18"/>
              </a:rPr>
              <a:t>tubulus</a:t>
            </a:r>
            <a:r>
              <a:rPr lang="hu-HU" altLang="hu-HU" b="1" i="1" kern="0" dirty="0">
                <a:latin typeface="Tw Cen MT" panose="020B0602020104020603" pitchFamily="34" charset="-18"/>
              </a:rPr>
              <a:t> </a:t>
            </a:r>
            <a:r>
              <a:rPr lang="hu-HU" altLang="hu-HU" b="1" i="1" kern="0" dirty="0" err="1">
                <a:latin typeface="Tw Cen MT" panose="020B0602020104020603" pitchFamily="34" charset="-18"/>
              </a:rPr>
              <a:t>rectus</a:t>
            </a:r>
            <a:endParaRPr lang="hu-HU" altLang="hu-HU" b="1" i="1" kern="0" dirty="0">
              <a:latin typeface="Tw Cen MT" panose="020B0602020104020603" pitchFamily="34" charset="-18"/>
            </a:endParaRPr>
          </a:p>
          <a:p>
            <a:pPr lvl="3" algn="just" eaLnBrk="1" hangingPunct="1">
              <a:defRPr/>
            </a:pPr>
            <a:r>
              <a:rPr lang="hu-HU" altLang="hu-HU" sz="1800" b="1" i="1" kern="0" dirty="0">
                <a:latin typeface="Tw Cen MT" panose="020B0602020104020603" pitchFamily="34" charset="-18"/>
              </a:rPr>
              <a:t>leszálló rész: </a:t>
            </a:r>
            <a:r>
              <a:rPr lang="hu-HU" altLang="hu-HU" sz="1800" kern="0" dirty="0">
                <a:latin typeface="Tw Cen MT" panose="020B0602020104020603" pitchFamily="34" charset="-18"/>
              </a:rPr>
              <a:t>kezdeti szakasza</a:t>
            </a:r>
          </a:p>
          <a:p>
            <a:pPr marL="1371600" lvl="3" indent="0" algn="just" eaLnBrk="1" hangingPunct="1">
              <a:buFontTx/>
              <a:buNone/>
              <a:defRPr/>
            </a:pPr>
            <a:r>
              <a:rPr lang="hu-HU" altLang="hu-HU" sz="1800" kern="0" dirty="0" err="1">
                <a:latin typeface="Tw Cen MT" panose="020B0602020104020603" pitchFamily="34" charset="-18"/>
              </a:rPr>
              <a:t>megyegyezik</a:t>
            </a:r>
            <a:r>
              <a:rPr lang="hu-HU" altLang="hu-HU" sz="1800" kern="0" dirty="0">
                <a:latin typeface="Tw Cen MT" panose="020B0602020104020603" pitchFamily="34" charset="-18"/>
              </a:rPr>
              <a:t> a </a:t>
            </a:r>
            <a:r>
              <a:rPr lang="hu-HU" altLang="hu-HU" sz="1800" kern="0" dirty="0" err="1">
                <a:latin typeface="Tw Cen MT" panose="020B0602020104020603" pitchFamily="34" charset="-18"/>
              </a:rPr>
              <a:t>proximalis</a:t>
            </a:r>
            <a:endParaRPr lang="hu-HU" altLang="hu-HU" sz="1800" kern="0" dirty="0">
              <a:latin typeface="Tw Cen MT" panose="020B0602020104020603" pitchFamily="34" charset="-18"/>
            </a:endParaRPr>
          </a:p>
          <a:p>
            <a:pPr marL="1371600" lvl="3" indent="0" algn="just" eaLnBrk="1" hangingPunct="1">
              <a:buFontTx/>
              <a:buNone/>
              <a:defRPr/>
            </a:pPr>
            <a:r>
              <a:rPr lang="hu-HU" altLang="hu-HU" sz="1800" kern="0" dirty="0">
                <a:latin typeface="Tw Cen MT" panose="020B0602020104020603" pitchFamily="34" charset="-18"/>
              </a:rPr>
              <a:t>kanyarulatos csatornáéval </a:t>
            </a:r>
          </a:p>
          <a:p>
            <a:pPr lvl="3" algn="just" eaLnBrk="1" hangingPunct="1">
              <a:defRPr/>
            </a:pPr>
            <a:r>
              <a:rPr lang="hu-HU" altLang="hu-HU" sz="1800" b="1" i="1" kern="0" dirty="0">
                <a:latin typeface="Tw Cen MT" panose="020B0602020104020603" pitchFamily="34" charset="-18"/>
              </a:rPr>
              <a:t>hajtű rész: </a:t>
            </a:r>
            <a:r>
              <a:rPr lang="hu-HU" altLang="hu-HU" sz="1800" kern="0" dirty="0">
                <a:latin typeface="Tw Cen MT" panose="020B0602020104020603" pitchFamily="34" charset="-18"/>
              </a:rPr>
              <a:t>vékonyabb, falát</a:t>
            </a:r>
          </a:p>
          <a:p>
            <a:pPr marL="1371600" lvl="3" indent="0" algn="just" eaLnBrk="1" hangingPunct="1">
              <a:buFontTx/>
              <a:buNone/>
              <a:defRPr/>
            </a:pPr>
            <a:r>
              <a:rPr lang="hu-HU" altLang="hu-HU" sz="1800" kern="0" dirty="0">
                <a:latin typeface="Tw Cen MT" panose="020B0602020104020603" pitchFamily="34" charset="-18"/>
              </a:rPr>
              <a:t>lapos </a:t>
            </a:r>
            <a:r>
              <a:rPr lang="hu-HU" altLang="hu-HU" sz="1800" kern="0" dirty="0" err="1">
                <a:latin typeface="Tw Cen MT" panose="020B0602020104020603" pitchFamily="34" charset="-18"/>
              </a:rPr>
              <a:t>endothelhám</a:t>
            </a:r>
            <a:r>
              <a:rPr lang="hu-HU" altLang="hu-HU" sz="1800" kern="0" dirty="0">
                <a:latin typeface="Tw Cen MT" panose="020B0602020104020603" pitchFamily="34" charset="-18"/>
              </a:rPr>
              <a:t> alkotja</a:t>
            </a:r>
          </a:p>
          <a:p>
            <a:pPr lvl="3" algn="just" eaLnBrk="1" hangingPunct="1">
              <a:defRPr/>
            </a:pPr>
            <a:r>
              <a:rPr lang="hu-HU" altLang="hu-HU" sz="1800" b="1" i="1" kern="0" dirty="0">
                <a:latin typeface="Tw Cen MT" panose="020B0602020104020603" pitchFamily="34" charset="-18"/>
              </a:rPr>
              <a:t>felszálló rész: </a:t>
            </a:r>
            <a:r>
              <a:rPr lang="hu-HU" altLang="hu-HU" sz="1800" kern="0" dirty="0">
                <a:latin typeface="Tw Cen MT" panose="020B0602020104020603" pitchFamily="34" charset="-18"/>
              </a:rPr>
              <a:t>fala megvastagodik,</a:t>
            </a:r>
          </a:p>
          <a:p>
            <a:pPr marL="1371600" lvl="3" indent="0" algn="just" eaLnBrk="1" hangingPunct="1">
              <a:buFontTx/>
              <a:buNone/>
              <a:defRPr/>
            </a:pPr>
            <a:r>
              <a:rPr lang="hu-HU" altLang="hu-HU" sz="1800" kern="0" dirty="0">
                <a:latin typeface="Tw Cen MT" panose="020B0602020104020603" pitchFamily="34" charset="-18"/>
              </a:rPr>
              <a:t>a </a:t>
            </a:r>
            <a:r>
              <a:rPr lang="hu-HU" altLang="hu-HU" sz="1800" kern="0" dirty="0" err="1">
                <a:latin typeface="Tw Cen MT" panose="020B0602020104020603" pitchFamily="34" charset="-18"/>
              </a:rPr>
              <a:t>distalis</a:t>
            </a:r>
            <a:r>
              <a:rPr lang="hu-HU" altLang="hu-HU" sz="1800" kern="0" dirty="0">
                <a:latin typeface="Tw Cen MT" panose="020B0602020104020603" pitchFamily="34" charset="-18"/>
              </a:rPr>
              <a:t> kanyarulatos csatornáéval</a:t>
            </a:r>
          </a:p>
          <a:p>
            <a:pPr marL="1371600" lvl="3" indent="0" algn="just" eaLnBrk="1" hangingPunct="1">
              <a:buFontTx/>
              <a:buNone/>
              <a:defRPr/>
            </a:pPr>
            <a:r>
              <a:rPr lang="hu-HU" altLang="hu-HU" sz="1800" kern="0" dirty="0">
                <a:latin typeface="Tw Cen MT" panose="020B0602020104020603" pitchFamily="34" charset="-18"/>
              </a:rPr>
              <a:t>azonos szerkezetű</a:t>
            </a:r>
          </a:p>
          <a:p>
            <a:pPr lvl="2" algn="just" eaLnBrk="1" hangingPunct="1">
              <a:defRPr/>
            </a:pPr>
            <a:r>
              <a:rPr lang="hu-HU" altLang="hu-HU" kern="0" dirty="0" err="1">
                <a:latin typeface="Tw Cen MT" panose="020B0602020104020603" pitchFamily="34" charset="-18"/>
              </a:rPr>
              <a:t>distalis</a:t>
            </a:r>
            <a:r>
              <a:rPr lang="hu-HU" altLang="hu-HU" kern="0" dirty="0">
                <a:latin typeface="Tw Cen MT" panose="020B0602020104020603" pitchFamily="34" charset="-18"/>
              </a:rPr>
              <a:t> kanyarulatos csatorna - </a:t>
            </a:r>
            <a:r>
              <a:rPr lang="hu-HU" altLang="hu-HU" b="1" i="1" kern="0" dirty="0" err="1">
                <a:latin typeface="Tw Cen MT" panose="020B0602020104020603" pitchFamily="34" charset="-18"/>
              </a:rPr>
              <a:t>tubulus</a:t>
            </a:r>
            <a:r>
              <a:rPr lang="hu-HU" altLang="hu-HU" b="1" i="1" kern="0" dirty="0">
                <a:latin typeface="Tw Cen MT" panose="020B0602020104020603" pitchFamily="34" charset="-18"/>
              </a:rPr>
              <a:t> contortus </a:t>
            </a:r>
            <a:r>
              <a:rPr lang="hu-HU" altLang="hu-HU" b="1" i="1" kern="0" dirty="0" err="1">
                <a:latin typeface="Tw Cen MT" panose="020B0602020104020603" pitchFamily="34" charset="-18"/>
              </a:rPr>
              <a:t>distalis</a:t>
            </a:r>
            <a:r>
              <a:rPr lang="hu-HU" altLang="hu-HU" b="1" i="1" kern="0" dirty="0">
                <a:latin typeface="Tw Cen MT" panose="020B0602020104020603" pitchFamily="34" charset="-18"/>
              </a:rPr>
              <a:t>,</a:t>
            </a:r>
          </a:p>
          <a:p>
            <a:pPr marL="914400" lvl="2" indent="0" algn="just" eaLnBrk="1" hangingPunct="1">
              <a:buFontTx/>
              <a:buNone/>
              <a:defRPr/>
            </a:pPr>
            <a:r>
              <a:rPr lang="hu-HU" altLang="hu-HU" sz="1800" kern="0" dirty="0">
                <a:latin typeface="Tw Cen MT" panose="020B0602020104020603" pitchFamily="34" charset="-18"/>
              </a:rPr>
              <a:t>  </a:t>
            </a:r>
            <a:r>
              <a:rPr lang="hu-HU" altLang="hu-HU" sz="2000" kern="0" dirty="0">
                <a:latin typeface="Tw Cen MT" panose="020B0602020104020603" pitchFamily="34" charset="-18"/>
              </a:rPr>
              <a:t>egyrétegű köbhám</a:t>
            </a:r>
          </a:p>
          <a:p>
            <a:pPr lvl="2" algn="just" eaLnBrk="1" hangingPunct="1">
              <a:defRPr/>
            </a:pPr>
            <a:r>
              <a:rPr lang="hu-HU" altLang="hu-HU" kern="0" dirty="0">
                <a:latin typeface="Tw Cen MT" panose="020B0602020104020603" pitchFamily="34" charset="-18"/>
              </a:rPr>
              <a:t>Gyűjtőcsatorna - </a:t>
            </a:r>
            <a:r>
              <a:rPr lang="hu-HU" altLang="hu-HU" b="1" i="1" kern="0" dirty="0" err="1">
                <a:latin typeface="Tw Cen MT" panose="020B0602020104020603" pitchFamily="34" charset="-18"/>
              </a:rPr>
              <a:t>ductus</a:t>
            </a:r>
            <a:r>
              <a:rPr lang="hu-HU" altLang="hu-HU" b="1" i="1" kern="0" dirty="0">
                <a:latin typeface="Tw Cen MT" panose="020B0602020104020603" pitchFamily="34" charset="-18"/>
              </a:rPr>
              <a:t> </a:t>
            </a:r>
            <a:r>
              <a:rPr lang="hu-HU" altLang="hu-HU" b="1" i="1" kern="0" dirty="0" err="1">
                <a:latin typeface="Tw Cen MT" panose="020B0602020104020603" pitchFamily="34" charset="-18"/>
              </a:rPr>
              <a:t>papillaris</a:t>
            </a:r>
            <a:r>
              <a:rPr lang="hu-HU" altLang="hu-HU" b="1" i="1" kern="0" dirty="0">
                <a:latin typeface="Tw Cen MT" panose="020B0602020104020603" pitchFamily="34" charset="-18"/>
              </a:rPr>
              <a:t> 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8724900" y="6132513"/>
            <a:ext cx="159563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800" b="1" i="1" dirty="0">
                <a:latin typeface="Tw Cen MT" panose="020B0602020104020603" pitchFamily="34" charset="-18"/>
              </a:rPr>
              <a:t>A </a:t>
            </a:r>
            <a:r>
              <a:rPr lang="hu-HU" altLang="hu-HU" sz="2800" b="1" i="1" dirty="0" err="1">
                <a:latin typeface="Tw Cen MT" panose="020B0602020104020603" pitchFamily="34" charset="-18"/>
              </a:rPr>
              <a:t>nephron</a:t>
            </a:r>
            <a:endParaRPr lang="hu-HU" altLang="hu-HU" sz="2800" b="1" i="1" dirty="0">
              <a:latin typeface="Tw Cen MT" panose="020B0602020104020603" pitchFamily="34" charset="-18"/>
            </a:endParaRPr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425" y="533400"/>
            <a:ext cx="4276725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12915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5"/>
          <p:cNvSpPr>
            <a:spLocks noChangeArrowheads="1"/>
          </p:cNvSpPr>
          <p:nvPr/>
        </p:nvSpPr>
        <p:spPr bwMode="auto">
          <a:xfrm>
            <a:off x="1127125" y="414338"/>
            <a:ext cx="11633200" cy="9429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4000" dirty="0">
                <a:latin typeface="Tw Cen MT" panose="020B0602020104020603" pitchFamily="34" charset="-18"/>
              </a:rPr>
              <a:t>A gyűjtőcsatornára jellemző:</a:t>
            </a:r>
            <a:endParaRPr lang="ru-RU" altLang="hu-HU" sz="4000" dirty="0">
              <a:latin typeface="Calibri" panose="020F0502020204030204" pitchFamily="34" charset="0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38125" y="2857500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lvl="3"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Egyrétegű köbhám sejtekből áll, </a:t>
            </a:r>
          </a:p>
          <a:p>
            <a:pPr marL="0" lvl="3"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melyekben nagy mennyiségű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mitocondrim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található</a:t>
            </a: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38125" y="4857750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lvl="3" algn="ctr" ea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Egyrétegű laphám sejtek bélelik, ADH receptorokkal</a:t>
            </a:r>
            <a:endParaRPr lang="en-US" altLang="hu-HU" sz="2400" dirty="0">
              <a:solidFill>
                <a:srgbClr val="FFFFFF"/>
              </a:solidFill>
              <a:latin typeface="Tw Cen MT" panose="020B0602020104020603" pitchFamily="34" charset="-18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38125" y="1857375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lvl="3" algn="ctr" ea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egyrétegű kefeszegélyes köbhám alkotja</a:t>
            </a: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38125" y="3844925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lvl="3"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Egyrétegű köbhám sejtekkel bélelt, ADH receptorokkal</a:t>
            </a:r>
            <a:endParaRPr lang="en-US" altLang="hu-HU" sz="2400" dirty="0">
              <a:solidFill>
                <a:srgbClr val="FFFFFF"/>
              </a:solidFill>
              <a:latin typeface="Tw Cen MT" panose="020B0602020104020603" pitchFamily="34" charset="-18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775" y="60213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831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052520E-8291-4371-99CC-5353B8D7B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8556" y="1146112"/>
            <a:ext cx="8610600" cy="1293028"/>
          </a:xfrm>
        </p:spPr>
        <p:txBody>
          <a:bodyPr>
            <a:normAutofit/>
          </a:bodyPr>
          <a:lstStyle/>
          <a:p>
            <a:pPr algn="ctr"/>
            <a:r>
              <a:rPr lang="hu-HU" sz="3600" b="1" dirty="0">
                <a:latin typeface="Tw Cen MT" panose="020B0602020104020603" pitchFamily="34" charset="-18"/>
              </a:rPr>
              <a:t>Ápolási szakmai alapismeretek: </a:t>
            </a:r>
            <a:br>
              <a:rPr lang="hu-HU" sz="3600" b="1" dirty="0">
                <a:latin typeface="Tw Cen MT" panose="020B0602020104020603" pitchFamily="34" charset="-18"/>
              </a:rPr>
            </a:br>
            <a:r>
              <a:rPr lang="hu-HU" sz="3600" b="1" dirty="0">
                <a:latin typeface="Tw Cen MT" panose="020B0602020104020603" pitchFamily="34" charset="-18"/>
              </a:rPr>
              <a:t>az egészséges emberi test felépítése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5DCC8A2-88EB-4842-B637-EED56D80F2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b="1" dirty="0"/>
          </a:p>
          <a:p>
            <a:pPr marL="0" indent="0" algn="ctr">
              <a:buNone/>
            </a:pPr>
            <a:r>
              <a:rPr lang="hu-HU" sz="2000" b="1" dirty="0">
                <a:latin typeface="Tw Cen MT" panose="020B0602020104020603" pitchFamily="34" charset="-18"/>
              </a:rPr>
              <a:t>Vizeletkiválasztó rendszer felépítése, alkalmazott latin szakkifejezések.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562686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631950" y="1125538"/>
            <a:ext cx="7772400" cy="63246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hu-HU" altLang="hu-HU" sz="2800" b="1" dirty="0">
                <a:latin typeface="Tw Cen MT" panose="020B0602020104020603" pitchFamily="34" charset="-18"/>
              </a:rPr>
              <a:t>A </a:t>
            </a:r>
            <a:r>
              <a:rPr lang="hu-HU" altLang="hu-HU" sz="2800" b="1" dirty="0" err="1">
                <a:latin typeface="Tw Cen MT" panose="020B0602020104020603" pitchFamily="34" charset="-18"/>
              </a:rPr>
              <a:t>nephronok</a:t>
            </a:r>
            <a:r>
              <a:rPr lang="hu-HU" altLang="hu-HU" sz="2800" b="1" dirty="0">
                <a:latin typeface="Tw Cen MT" panose="020B0602020104020603" pitchFamily="34" charset="-18"/>
              </a:rPr>
              <a:t> funkciója:</a:t>
            </a:r>
          </a:p>
          <a:p>
            <a:pPr algn="just" eaLnBrk="1" hangingPunct="1">
              <a:buFontTx/>
              <a:buNone/>
            </a:pPr>
            <a:endParaRPr lang="hu-HU" altLang="hu-HU" sz="2800" b="1" dirty="0">
              <a:latin typeface="Tw Cen MT" panose="020B0602020104020603" pitchFamily="34" charset="-18"/>
            </a:endParaRPr>
          </a:p>
          <a:p>
            <a:pPr lvl="1" algn="just" eaLnBrk="1" hangingPunct="1"/>
            <a:r>
              <a:rPr lang="hu-HU" altLang="hu-HU" dirty="0" err="1">
                <a:latin typeface="Tw Cen MT" panose="020B0602020104020603" pitchFamily="34" charset="-18"/>
              </a:rPr>
              <a:t>filtratio</a:t>
            </a:r>
            <a:r>
              <a:rPr lang="hu-HU" altLang="hu-HU" dirty="0">
                <a:latin typeface="Tw Cen MT" panose="020B0602020104020603" pitchFamily="34" charset="-18"/>
              </a:rPr>
              <a:t> – szűrés</a:t>
            </a:r>
          </a:p>
          <a:p>
            <a:pPr lvl="1" algn="just" eaLnBrk="1" hangingPunct="1"/>
            <a:endParaRPr lang="hu-HU" altLang="hu-HU" dirty="0">
              <a:latin typeface="Tw Cen MT" panose="020B0602020104020603" pitchFamily="34" charset="-18"/>
            </a:endParaRPr>
          </a:p>
          <a:p>
            <a:pPr lvl="1" algn="just" eaLnBrk="1" hangingPunct="1"/>
            <a:r>
              <a:rPr lang="hu-HU" altLang="hu-HU" dirty="0" err="1">
                <a:latin typeface="Tw Cen MT" panose="020B0602020104020603" pitchFamily="34" charset="-18"/>
              </a:rPr>
              <a:t>reabsorptio</a:t>
            </a:r>
            <a:r>
              <a:rPr lang="hu-HU" altLang="hu-HU" dirty="0">
                <a:latin typeface="Tw Cen MT" panose="020B0602020104020603" pitchFamily="34" charset="-18"/>
              </a:rPr>
              <a:t> – visszaszívódás</a:t>
            </a:r>
          </a:p>
          <a:p>
            <a:pPr lvl="1" algn="just" eaLnBrk="1" hangingPunct="1"/>
            <a:endParaRPr lang="hu-HU" altLang="hu-HU" dirty="0">
              <a:latin typeface="Tw Cen MT" panose="020B0602020104020603" pitchFamily="34" charset="-18"/>
            </a:endParaRPr>
          </a:p>
          <a:p>
            <a:pPr lvl="1" algn="just" eaLnBrk="1" hangingPunct="1"/>
            <a:r>
              <a:rPr lang="hu-HU" altLang="hu-HU" dirty="0" err="1">
                <a:latin typeface="Tw Cen MT" panose="020B0602020104020603" pitchFamily="34" charset="-18"/>
              </a:rPr>
              <a:t>excretio</a:t>
            </a:r>
            <a:r>
              <a:rPr lang="hu-HU" altLang="hu-HU" dirty="0">
                <a:latin typeface="Tw Cen MT" panose="020B0602020104020603" pitchFamily="34" charset="-18"/>
              </a:rPr>
              <a:t> – kiválasztás</a:t>
            </a:r>
          </a:p>
        </p:txBody>
      </p:sp>
    </p:spTree>
    <p:extLst>
      <p:ext uri="{BB962C8B-B14F-4D97-AF65-F5344CB8AC3E}">
        <p14:creationId xmlns:p14="http://schemas.microsoft.com/office/powerpoint/2010/main" val="25919292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55688" y="1125538"/>
            <a:ext cx="10225087" cy="63246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hu-HU" altLang="hu-HU" sz="2800" b="1" dirty="0">
                <a:latin typeface="Tw Cen MT" panose="020B0602020104020603" pitchFamily="34" charset="-18"/>
              </a:rPr>
              <a:t>Vesemedence</a:t>
            </a:r>
          </a:p>
          <a:p>
            <a:pPr algn="just" eaLnBrk="1" hangingPunct="1">
              <a:buFontTx/>
              <a:buNone/>
            </a:pPr>
            <a:endParaRPr lang="hu-HU" altLang="hu-HU" sz="2800" b="1" dirty="0">
              <a:latin typeface="Tw Cen MT" panose="020B0602020104020603" pitchFamily="34" charset="-18"/>
            </a:endParaRPr>
          </a:p>
          <a:p>
            <a:pPr algn="just" eaLnBrk="1" hangingPunct="1"/>
            <a:r>
              <a:rPr lang="hu-HU" altLang="hu-HU" sz="2800" dirty="0">
                <a:latin typeface="Tw Cen MT" panose="020B0602020104020603" pitchFamily="34" charset="-18"/>
              </a:rPr>
              <a:t>a vesepapillákat befogadó </a:t>
            </a:r>
            <a:r>
              <a:rPr lang="hu-HU" altLang="hu-HU" sz="2800" dirty="0" err="1">
                <a:latin typeface="Tw Cen MT" panose="020B0602020104020603" pitchFamily="34" charset="-18"/>
              </a:rPr>
              <a:t>kiskelyhek</a:t>
            </a:r>
            <a:r>
              <a:rPr lang="hu-HU" altLang="hu-HU" sz="2800" dirty="0">
                <a:latin typeface="Tw Cen MT" panose="020B0602020104020603" pitchFamily="34" charset="-18"/>
              </a:rPr>
              <a:t> - </a:t>
            </a:r>
            <a:r>
              <a:rPr lang="hu-HU" altLang="hu-HU" sz="2800" b="1" i="1" dirty="0" err="1">
                <a:latin typeface="Tw Cen MT" panose="020B0602020104020603" pitchFamily="34" charset="-18"/>
              </a:rPr>
              <a:t>calyces</a:t>
            </a:r>
            <a:r>
              <a:rPr lang="hu-HU" altLang="hu-HU" sz="2800" b="1" i="1" dirty="0">
                <a:latin typeface="Tw Cen MT" panose="020B0602020104020603" pitchFamily="34" charset="-18"/>
              </a:rPr>
              <a:t> </a:t>
            </a:r>
            <a:r>
              <a:rPr lang="hu-HU" altLang="hu-HU" sz="2800" b="1" i="1" dirty="0" err="1">
                <a:latin typeface="Tw Cen MT" panose="020B0602020104020603" pitchFamily="34" charset="-18"/>
              </a:rPr>
              <a:t>minores</a:t>
            </a:r>
            <a:r>
              <a:rPr lang="hu-HU" altLang="hu-HU" sz="2800" dirty="0">
                <a:latin typeface="Tw Cen MT" panose="020B0602020104020603" pitchFamily="34" charset="-18"/>
              </a:rPr>
              <a:t> - , valamint</a:t>
            </a:r>
          </a:p>
          <a:p>
            <a:pPr algn="just" eaLnBrk="1" hangingPunct="1"/>
            <a:r>
              <a:rPr lang="hu-HU" altLang="hu-HU" sz="2800" dirty="0">
                <a:latin typeface="Tw Cen MT" panose="020B0602020104020603" pitchFamily="34" charset="-18"/>
              </a:rPr>
              <a:t>a </a:t>
            </a:r>
            <a:r>
              <a:rPr lang="hu-HU" altLang="hu-HU" sz="2800" dirty="0" err="1">
                <a:latin typeface="Tw Cen MT" panose="020B0602020104020603" pitchFamily="34" charset="-18"/>
              </a:rPr>
              <a:t>kiskelyheket</a:t>
            </a:r>
            <a:r>
              <a:rPr lang="hu-HU" altLang="hu-HU" sz="2800" dirty="0">
                <a:latin typeface="Tw Cen MT" panose="020B0602020104020603" pitchFamily="34" charset="-18"/>
              </a:rPr>
              <a:t> befogadó </a:t>
            </a:r>
            <a:r>
              <a:rPr lang="hu-HU" altLang="hu-HU" sz="2800" dirty="0" err="1">
                <a:latin typeface="Tw Cen MT" panose="020B0602020104020603" pitchFamily="34" charset="-18"/>
              </a:rPr>
              <a:t>nagykelyhek</a:t>
            </a:r>
            <a:r>
              <a:rPr lang="hu-HU" altLang="hu-HU" sz="2800" dirty="0">
                <a:latin typeface="Tw Cen MT" panose="020B0602020104020603" pitchFamily="34" charset="-18"/>
              </a:rPr>
              <a:t> - </a:t>
            </a:r>
            <a:r>
              <a:rPr lang="hu-HU" altLang="hu-HU" sz="2800" b="1" i="1" dirty="0" err="1">
                <a:latin typeface="Tw Cen MT" panose="020B0602020104020603" pitchFamily="34" charset="-18"/>
              </a:rPr>
              <a:t>calyces</a:t>
            </a:r>
            <a:r>
              <a:rPr lang="hu-HU" altLang="hu-HU" sz="2800" b="1" i="1" dirty="0">
                <a:latin typeface="Tw Cen MT" panose="020B0602020104020603" pitchFamily="34" charset="-18"/>
              </a:rPr>
              <a:t> </a:t>
            </a:r>
            <a:r>
              <a:rPr lang="hu-HU" altLang="hu-HU" sz="2800" b="1" i="1" dirty="0" err="1">
                <a:latin typeface="Tw Cen MT" panose="020B0602020104020603" pitchFamily="34" charset="-18"/>
              </a:rPr>
              <a:t>renales</a:t>
            </a:r>
            <a:r>
              <a:rPr lang="hu-HU" altLang="hu-HU" sz="2800" b="1" i="1" dirty="0">
                <a:latin typeface="Tw Cen MT" panose="020B0602020104020603" pitchFamily="34" charset="-18"/>
              </a:rPr>
              <a:t> </a:t>
            </a:r>
            <a:r>
              <a:rPr lang="hu-HU" altLang="hu-HU" sz="2800" b="1" i="1" dirty="0" err="1">
                <a:latin typeface="Tw Cen MT" panose="020B0602020104020603" pitchFamily="34" charset="-18"/>
              </a:rPr>
              <a:t>majores</a:t>
            </a:r>
            <a:r>
              <a:rPr lang="hu-HU" altLang="hu-HU" sz="2800" dirty="0">
                <a:latin typeface="Tw Cen MT" panose="020B0602020104020603" pitchFamily="34" charset="-18"/>
              </a:rPr>
              <a:t> - alkotják</a:t>
            </a:r>
          </a:p>
          <a:p>
            <a:pPr algn="just" eaLnBrk="1" hangingPunct="1"/>
            <a:r>
              <a:rPr lang="hu-HU" altLang="hu-HU" sz="2800" dirty="0">
                <a:latin typeface="Tw Cen MT" panose="020B0602020104020603" pitchFamily="34" charset="-18"/>
              </a:rPr>
              <a:t>a </a:t>
            </a:r>
            <a:r>
              <a:rPr lang="hu-HU" altLang="hu-HU" sz="2800" dirty="0" err="1">
                <a:latin typeface="Tw Cen MT" panose="020B0602020104020603" pitchFamily="34" charset="-18"/>
              </a:rPr>
              <a:t>nagykelyhekből</a:t>
            </a:r>
            <a:r>
              <a:rPr lang="hu-HU" altLang="hu-HU" sz="2800" dirty="0">
                <a:latin typeface="Tw Cen MT" panose="020B0602020104020603" pitchFamily="34" charset="-18"/>
              </a:rPr>
              <a:t> </a:t>
            </a:r>
            <a:r>
              <a:rPr lang="hu-HU" altLang="hu-HU" sz="2800" dirty="0" err="1">
                <a:latin typeface="Tw Cen MT" panose="020B0602020104020603" pitchFamily="34" charset="-18"/>
              </a:rPr>
              <a:t>szedődik</a:t>
            </a:r>
            <a:r>
              <a:rPr lang="hu-HU" altLang="hu-HU" sz="2800" dirty="0">
                <a:latin typeface="Tw Cen MT" panose="020B0602020104020603" pitchFamily="34" charset="-18"/>
              </a:rPr>
              <a:t> össze a </a:t>
            </a:r>
            <a:r>
              <a:rPr lang="hu-HU" altLang="hu-HU" sz="2800" dirty="0" err="1">
                <a:latin typeface="Tw Cen MT" panose="020B0602020104020603" pitchFamily="34" charset="-18"/>
              </a:rPr>
              <a:t>hiluson</a:t>
            </a:r>
            <a:r>
              <a:rPr lang="hu-HU" altLang="hu-HU" sz="2800" dirty="0">
                <a:latin typeface="Tw Cen MT" panose="020B0602020104020603" pitchFamily="34" charset="-18"/>
              </a:rPr>
              <a:t> kilépő </a:t>
            </a:r>
            <a:r>
              <a:rPr lang="hu-HU" altLang="hu-HU" sz="2800" dirty="0" err="1">
                <a:latin typeface="Tw Cen MT" panose="020B0602020104020603" pitchFamily="34" charset="-18"/>
              </a:rPr>
              <a:t>húgyvezeték</a:t>
            </a:r>
            <a:r>
              <a:rPr lang="hu-HU" altLang="hu-HU" sz="2800" dirty="0">
                <a:latin typeface="Tw Cen MT" panose="020B0602020104020603" pitchFamily="34" charset="-18"/>
              </a:rPr>
              <a:t> – </a:t>
            </a:r>
            <a:r>
              <a:rPr lang="hu-HU" altLang="hu-HU" sz="2800" b="1" i="1" dirty="0" err="1">
                <a:latin typeface="Tw Cen MT" panose="020B0602020104020603" pitchFamily="34" charset="-18"/>
              </a:rPr>
              <a:t>ureter</a:t>
            </a:r>
            <a:endParaRPr lang="hu-HU" altLang="hu-HU" sz="2800" b="1" i="1" dirty="0">
              <a:latin typeface="Tw Cen MT" panose="020B0602020104020603" pitchFamily="34" charset="-18"/>
            </a:endParaRPr>
          </a:p>
          <a:p>
            <a:pPr algn="just" eaLnBrk="1" hangingPunct="1"/>
            <a:r>
              <a:rPr lang="hu-HU" altLang="hu-HU" sz="2800" dirty="0" err="1">
                <a:latin typeface="Tw Cen MT" panose="020B0602020104020603" pitchFamily="34" charset="-18"/>
              </a:rPr>
              <a:t>urotheliummal</a:t>
            </a:r>
            <a:r>
              <a:rPr lang="hu-HU" altLang="hu-HU" sz="2800" dirty="0">
                <a:latin typeface="Tw Cen MT" panose="020B0602020104020603" pitchFamily="34" charset="-18"/>
              </a:rPr>
              <a:t> borított nyálkahártya béleli</a:t>
            </a:r>
          </a:p>
        </p:txBody>
      </p:sp>
    </p:spTree>
    <p:extLst>
      <p:ext uri="{BB962C8B-B14F-4D97-AF65-F5344CB8AC3E}">
        <p14:creationId xmlns:p14="http://schemas.microsoft.com/office/powerpoint/2010/main" val="36275771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39099" y="900635"/>
            <a:ext cx="7772400" cy="533400"/>
          </a:xfrm>
        </p:spPr>
        <p:txBody>
          <a:bodyPr/>
          <a:lstStyle/>
          <a:p>
            <a:pPr algn="ctr" eaLnBrk="1" hangingPunct="1"/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Húgyvezeték (</a:t>
            </a:r>
            <a:r>
              <a:rPr lang="hu-HU" altLang="hu-HU" sz="28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ureter</a:t>
            </a:r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9D401D26-1CCB-4945-A10C-CCD29050AA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59571" y="1945912"/>
            <a:ext cx="9361487" cy="6021388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defRPr/>
            </a:pPr>
            <a:r>
              <a:rPr lang="hu-HU" altLang="hu-HU" sz="2400" dirty="0">
                <a:latin typeface="Tw Cen MT" panose="020B0602020104020603" pitchFamily="34" charset="-18"/>
              </a:rPr>
              <a:t>25-30 cm hosszú</a:t>
            </a:r>
          </a:p>
          <a:p>
            <a:pPr lvl="1" eaLnBrk="1" hangingPunct="1">
              <a:lnSpc>
                <a:spcPct val="30000"/>
              </a:lnSpc>
              <a:defRPr/>
            </a:pPr>
            <a:endParaRPr lang="hu-HU" altLang="hu-HU" sz="2400" dirty="0">
              <a:latin typeface="Tw Cen MT" panose="020B0602020104020603" pitchFamily="34" charset="-18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hu-HU" altLang="hu-HU" sz="2400" dirty="0">
                <a:latin typeface="Tw Cen MT" panose="020B0602020104020603" pitchFamily="34" charset="-18"/>
              </a:rPr>
              <a:t>vesekaputól a húgyhólyagig húzódik, részei: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hu-HU" altLang="hu-HU" sz="2000" dirty="0">
                <a:latin typeface="Tw Cen MT" panose="020B0602020104020603" pitchFamily="34" charset="-18"/>
              </a:rPr>
              <a:t>hasüregi – </a:t>
            </a:r>
            <a:r>
              <a:rPr lang="hu-HU" altLang="hu-HU" sz="2000" dirty="0" err="1">
                <a:latin typeface="Tw Cen MT" panose="020B0602020104020603" pitchFamily="34" charset="-18"/>
              </a:rPr>
              <a:t>pars</a:t>
            </a:r>
            <a:r>
              <a:rPr lang="hu-HU" altLang="hu-HU" sz="2000" dirty="0">
                <a:latin typeface="Tw Cen MT" panose="020B0602020104020603" pitchFamily="34" charset="-18"/>
              </a:rPr>
              <a:t> </a:t>
            </a:r>
            <a:r>
              <a:rPr lang="hu-HU" altLang="hu-HU" sz="2000" dirty="0" err="1">
                <a:latin typeface="Tw Cen MT" panose="020B0602020104020603" pitchFamily="34" charset="-18"/>
              </a:rPr>
              <a:t>abominalis</a:t>
            </a:r>
            <a:endParaRPr lang="hu-HU" altLang="hu-HU" sz="2000" dirty="0">
              <a:latin typeface="Tw Cen MT" panose="020B0602020104020603" pitchFamily="34" charset="-18"/>
            </a:endParaRPr>
          </a:p>
          <a:p>
            <a:pPr lvl="2" eaLnBrk="1" hangingPunct="1">
              <a:lnSpc>
                <a:spcPct val="90000"/>
              </a:lnSpc>
              <a:defRPr/>
            </a:pPr>
            <a:r>
              <a:rPr lang="hu-HU" altLang="hu-HU" sz="2000" dirty="0">
                <a:latin typeface="Tw Cen MT" panose="020B0602020104020603" pitchFamily="34" charset="-18"/>
              </a:rPr>
              <a:t>medencei – </a:t>
            </a:r>
            <a:r>
              <a:rPr lang="hu-HU" altLang="hu-HU" sz="2000" dirty="0" err="1">
                <a:latin typeface="Tw Cen MT" panose="020B0602020104020603" pitchFamily="34" charset="-18"/>
              </a:rPr>
              <a:t>pars</a:t>
            </a:r>
            <a:r>
              <a:rPr lang="hu-HU" altLang="hu-HU" sz="2000" dirty="0">
                <a:latin typeface="Tw Cen MT" panose="020B0602020104020603" pitchFamily="34" charset="-18"/>
              </a:rPr>
              <a:t> </a:t>
            </a:r>
            <a:r>
              <a:rPr lang="hu-HU" altLang="hu-HU" sz="2000" dirty="0" err="1">
                <a:latin typeface="Tw Cen MT" panose="020B0602020104020603" pitchFamily="34" charset="-18"/>
              </a:rPr>
              <a:t>pelvina</a:t>
            </a:r>
            <a:r>
              <a:rPr lang="hu-HU" altLang="hu-HU" sz="2000" dirty="0">
                <a:latin typeface="Tw Cen MT" panose="020B0602020104020603" pitchFamily="34" charset="-18"/>
              </a:rPr>
              <a:t> (nőben a. </a:t>
            </a:r>
            <a:r>
              <a:rPr lang="hu-HU" altLang="hu-HU" sz="2000" dirty="0" err="1">
                <a:latin typeface="Tw Cen MT" panose="020B0602020104020603" pitchFamily="34" charset="-18"/>
              </a:rPr>
              <a:t>uterinával</a:t>
            </a:r>
            <a:r>
              <a:rPr lang="hu-HU" altLang="hu-HU" sz="2000" dirty="0">
                <a:latin typeface="Tw Cen MT" panose="020B0602020104020603" pitchFamily="34" charset="-18"/>
              </a:rPr>
              <a:t> kereszteződik!)</a:t>
            </a:r>
          </a:p>
          <a:p>
            <a:pPr lvl="1" eaLnBrk="1" hangingPunct="1">
              <a:lnSpc>
                <a:spcPct val="30000"/>
              </a:lnSpc>
              <a:defRPr/>
            </a:pPr>
            <a:endParaRPr lang="hu-HU" altLang="hu-HU" sz="2400" dirty="0">
              <a:latin typeface="Tw Cen MT" panose="020B0602020104020603" pitchFamily="34" charset="-18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hu-HU" altLang="hu-HU" sz="2400" dirty="0" err="1">
                <a:latin typeface="Tw Cen MT" panose="020B0602020104020603" pitchFamily="34" charset="-18"/>
              </a:rPr>
              <a:t>retroperitoneálisan</a:t>
            </a:r>
            <a:r>
              <a:rPr lang="hu-HU" altLang="hu-HU" sz="2400" dirty="0">
                <a:latin typeface="Tw Cen MT" panose="020B0602020104020603" pitchFamily="34" charset="-18"/>
              </a:rPr>
              <a:t> fekvő</a:t>
            </a:r>
          </a:p>
          <a:p>
            <a:pPr marL="457200" lvl="1" indent="0" eaLnBrk="1" hangingPunct="1">
              <a:lnSpc>
                <a:spcPct val="90000"/>
              </a:lnSpc>
              <a:buFontTx/>
              <a:buNone/>
              <a:defRPr/>
            </a:pPr>
            <a:r>
              <a:rPr lang="hu-HU" altLang="hu-HU" sz="2400" dirty="0">
                <a:latin typeface="Tw Cen MT" panose="020B0602020104020603" pitchFamily="34" charset="-18"/>
              </a:rPr>
              <a:t>    (alsó része már </a:t>
            </a:r>
            <a:r>
              <a:rPr lang="hu-HU" altLang="hu-HU" sz="2400" dirty="0" err="1">
                <a:latin typeface="Tw Cen MT" panose="020B0602020104020603" pitchFamily="34" charset="-18"/>
              </a:rPr>
              <a:t>subperitoneális</a:t>
            </a:r>
            <a:r>
              <a:rPr lang="hu-HU" altLang="hu-HU" sz="2400" dirty="0">
                <a:latin typeface="Tw Cen MT" panose="020B0602020104020603" pitchFamily="34" charset="-18"/>
              </a:rPr>
              <a:t>)</a:t>
            </a:r>
          </a:p>
          <a:p>
            <a:pPr lvl="1" eaLnBrk="1" hangingPunct="1">
              <a:lnSpc>
                <a:spcPct val="30000"/>
              </a:lnSpc>
              <a:defRPr/>
            </a:pPr>
            <a:endParaRPr lang="hu-HU" altLang="hu-HU" sz="2400" dirty="0">
              <a:latin typeface="Tw Cen MT" panose="020B0602020104020603" pitchFamily="34" charset="-18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hu-HU" altLang="hu-HU" sz="2400" dirty="0">
                <a:latin typeface="Tw Cen MT" panose="020B0602020104020603" pitchFamily="34" charset="-18"/>
              </a:rPr>
              <a:t>4-5 mm átmérőjű cső</a:t>
            </a:r>
          </a:p>
          <a:p>
            <a:pPr lvl="1" eaLnBrk="1" hangingPunct="1">
              <a:lnSpc>
                <a:spcPct val="30000"/>
              </a:lnSpc>
              <a:defRPr/>
            </a:pPr>
            <a:endParaRPr lang="hu-HU" altLang="hu-HU" sz="2400" dirty="0"/>
          </a:p>
        </p:txBody>
      </p:sp>
    </p:spTree>
    <p:extLst>
      <p:ext uri="{BB962C8B-B14F-4D97-AF65-F5344CB8AC3E}">
        <p14:creationId xmlns:p14="http://schemas.microsoft.com/office/powerpoint/2010/main" val="1079297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5"/>
          <p:cNvSpPr>
            <a:spLocks noChangeArrowheads="1"/>
          </p:cNvSpPr>
          <p:nvPr/>
        </p:nvSpPr>
        <p:spPr bwMode="auto">
          <a:xfrm>
            <a:off x="1200150" y="384175"/>
            <a:ext cx="11633200" cy="9429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4000" dirty="0">
                <a:latin typeface="Tw Cen MT" panose="020B0602020104020603" pitchFamily="34" charset="-18"/>
              </a:rPr>
              <a:t>Az </a:t>
            </a:r>
            <a:r>
              <a:rPr lang="hu-HU" altLang="hu-HU" sz="4000" dirty="0" err="1">
                <a:latin typeface="Tw Cen MT" panose="020B0602020104020603" pitchFamily="34" charset="-18"/>
              </a:rPr>
              <a:t>ureter</a:t>
            </a:r>
            <a:r>
              <a:rPr lang="hu-HU" altLang="hu-HU" sz="4000" dirty="0">
                <a:latin typeface="Tw Cen MT" panose="020B0602020104020603" pitchFamily="34" charset="-18"/>
              </a:rPr>
              <a:t>-re jellemző:</a:t>
            </a:r>
            <a:endParaRPr lang="ru-RU" altLang="hu-HU" sz="4000" dirty="0">
              <a:latin typeface="Calibri" panose="020F0502020204030204" pitchFamily="34" charset="0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525" y="4868863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Urothelium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borítja.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63525" y="2847975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A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hilus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renalis-tól</a:t>
            </a:r>
            <a:r>
              <a:rPr lang="pt-BR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a húgyhólyagig vezet.</a:t>
            </a:r>
            <a:endParaRPr lang="en-US" altLang="hu-HU" sz="2400" dirty="0">
              <a:solidFill>
                <a:srgbClr val="FFFFFF"/>
              </a:solidFill>
              <a:latin typeface="Tw Cen MT" panose="020B0602020104020603" pitchFamily="34" charset="-18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38125" y="1857375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A trigonum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vesicae</a:t>
            </a:r>
            <a:r>
              <a:rPr lang="pt-BR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alsó részétől indul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.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95275" y="3854450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Benne vannak a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pyramisok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.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775" y="60213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1334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94961" y="1062854"/>
            <a:ext cx="7772400" cy="533400"/>
          </a:xfrm>
        </p:spPr>
        <p:txBody>
          <a:bodyPr/>
          <a:lstStyle/>
          <a:p>
            <a:pPr eaLnBrk="1" hangingPunct="1"/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Húgyvezeték (</a:t>
            </a:r>
            <a:r>
              <a:rPr lang="hu-HU" altLang="hu-HU" sz="28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ureter</a:t>
            </a:r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C441EEBC-AB22-439B-9DD5-AF2FC62209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39693" y="2292940"/>
            <a:ext cx="9363075" cy="6021387"/>
          </a:xfrm>
        </p:spPr>
        <p:txBody>
          <a:bodyPr/>
          <a:lstStyle/>
          <a:p>
            <a:pPr marL="457200" lvl="1" indent="0" eaLnBrk="1" hangingPunct="1">
              <a:lnSpc>
                <a:spcPct val="30000"/>
              </a:lnSpc>
              <a:buFontTx/>
              <a:buNone/>
              <a:defRPr/>
            </a:pPr>
            <a:endParaRPr lang="hu-HU" altLang="hu-HU" sz="2400" dirty="0">
              <a:latin typeface="Tw Cen MT" panose="020B0602020104020603" pitchFamily="34" charset="-18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hu-HU" altLang="hu-HU" sz="2400" dirty="0">
                <a:latin typeface="Tw Cen MT" panose="020B0602020104020603" pitchFamily="34" charset="-18"/>
              </a:rPr>
              <a:t>hámbélése </a:t>
            </a:r>
            <a:r>
              <a:rPr lang="hu-HU" altLang="hu-HU" sz="2400" dirty="0" err="1">
                <a:latin typeface="Tw Cen MT" panose="020B0602020104020603" pitchFamily="34" charset="-18"/>
              </a:rPr>
              <a:t>urothelium</a:t>
            </a:r>
            <a:r>
              <a:rPr lang="hu-HU" altLang="hu-HU" sz="2400" dirty="0">
                <a:latin typeface="Tw Cen MT" panose="020B0602020104020603" pitchFamily="34" charset="-18"/>
              </a:rPr>
              <a:t>, melyet simaizom (belső hosszanti, külső körkörös) vesz körül </a:t>
            </a: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 </a:t>
            </a:r>
            <a:r>
              <a:rPr lang="hu-HU" altLang="hu-HU" sz="2400" dirty="0" err="1">
                <a:latin typeface="Tw Cen MT" panose="020B0602020104020603" pitchFamily="34" charset="-18"/>
                <a:sym typeface="Symbol" pitchFamily="18" charset="2"/>
              </a:rPr>
              <a:t>peristalticus</a:t>
            </a: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 működése a vizeletet a hólyag felé irányítja</a:t>
            </a:r>
          </a:p>
          <a:p>
            <a:pPr lvl="1" eaLnBrk="1" hangingPunct="1">
              <a:lnSpc>
                <a:spcPct val="30000"/>
              </a:lnSpc>
              <a:defRPr/>
            </a:pPr>
            <a:endParaRPr lang="hu-HU" altLang="hu-HU" sz="2400" dirty="0">
              <a:latin typeface="Tw Cen MT" panose="020B0602020104020603" pitchFamily="34" charset="-18"/>
              <a:sym typeface="Symbol" pitchFamily="18" charset="2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a vezetékek a hólyagot hátul-alul érik el, falát ferdén fúrják át, a </a:t>
            </a:r>
            <a:r>
              <a:rPr lang="hu-HU" altLang="hu-HU" sz="2400" dirty="0" err="1">
                <a:latin typeface="Tw Cen MT" panose="020B0602020104020603" pitchFamily="34" charset="-18"/>
                <a:sym typeface="Symbol" pitchFamily="18" charset="2"/>
              </a:rPr>
              <a:t>szájadék</a:t>
            </a:r>
            <a:r>
              <a:rPr lang="hu-HU" altLang="hu-HU" sz="2400" dirty="0">
                <a:latin typeface="Tw Cen MT" panose="020B0602020104020603" pitchFamily="34" charset="-18"/>
                <a:sym typeface="Symbol" pitchFamily="18" charset="2"/>
              </a:rPr>
              <a:t> billentyűszerűen működik (nincs billentyű!)  visszacsorgás megakadályozása!</a:t>
            </a:r>
          </a:p>
          <a:p>
            <a:pPr marL="457200" lvl="1" indent="0" eaLnBrk="1" hangingPunct="1">
              <a:lnSpc>
                <a:spcPct val="90000"/>
              </a:lnSpc>
              <a:buNone/>
              <a:defRPr/>
            </a:pPr>
            <a:endParaRPr lang="hu-HU" altLang="hu-HU" sz="2400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999129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03388" y="188913"/>
            <a:ext cx="7772400" cy="533400"/>
          </a:xfrm>
        </p:spPr>
        <p:txBody>
          <a:bodyPr/>
          <a:lstStyle/>
          <a:p>
            <a:pPr eaLnBrk="1" hangingPunct="1"/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Húgyhólyag (</a:t>
            </a:r>
            <a:r>
              <a:rPr lang="hu-HU" altLang="hu-HU" sz="28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vesica</a:t>
            </a:r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8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urinaria</a:t>
            </a:r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) </a:t>
            </a:r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72BAE9EE-FD43-49C6-81DE-2AB8A88135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35132" y="1052513"/>
            <a:ext cx="11704320" cy="5545137"/>
          </a:xfrm>
        </p:spPr>
        <p:txBody>
          <a:bodyPr>
            <a:normAutofit/>
          </a:bodyPr>
          <a:lstStyle/>
          <a:p>
            <a:pPr lvl="1" eaLnBrk="1" hangingPunct="1">
              <a:defRPr/>
            </a:pPr>
            <a:r>
              <a:rPr lang="hu-HU" altLang="hu-HU" dirty="0">
                <a:latin typeface="Tw Cen MT" panose="020B0602020104020603" pitchFamily="34" charset="-18"/>
              </a:rPr>
              <a:t>a kismedencében, a </a:t>
            </a:r>
            <a:r>
              <a:rPr lang="hu-HU" altLang="hu-HU" dirty="0" err="1">
                <a:latin typeface="Tw Cen MT" panose="020B0602020104020603" pitchFamily="34" charset="-18"/>
              </a:rPr>
              <a:t>symphysis</a:t>
            </a:r>
            <a:r>
              <a:rPr lang="hu-HU" altLang="hu-HU" dirty="0">
                <a:latin typeface="Tw Cen MT" panose="020B0602020104020603" pitchFamily="34" charset="-18"/>
              </a:rPr>
              <a:t> mögött, üres állapotban </a:t>
            </a:r>
            <a:r>
              <a:rPr lang="hu-HU" altLang="hu-HU" dirty="0" err="1">
                <a:latin typeface="Tw Cen MT" panose="020B0602020104020603" pitchFamily="34" charset="-18"/>
              </a:rPr>
              <a:t>sub</a:t>
            </a:r>
            <a:r>
              <a:rPr lang="hu-HU" altLang="hu-HU" dirty="0">
                <a:latin typeface="Tw Cen MT" panose="020B0602020104020603" pitchFamily="34" charset="-18"/>
              </a:rPr>
              <a:t>/</a:t>
            </a:r>
            <a:r>
              <a:rPr lang="hu-HU" altLang="hu-HU" dirty="0" err="1">
                <a:latin typeface="Tw Cen MT" panose="020B0602020104020603" pitchFamily="34" charset="-18"/>
              </a:rPr>
              <a:t>infraperitoneálisan</a:t>
            </a:r>
            <a:r>
              <a:rPr lang="hu-HU" altLang="hu-HU" dirty="0">
                <a:latin typeface="Tw Cen MT" panose="020B0602020104020603" pitchFamily="34" charset="-18"/>
              </a:rPr>
              <a:t> elhelyezkedő, izmos falú tömlő</a:t>
            </a:r>
          </a:p>
          <a:p>
            <a:pPr lvl="1" eaLnBrk="1" hangingPunct="1">
              <a:defRPr/>
            </a:pPr>
            <a:endParaRPr lang="hu-HU" altLang="hu-HU" dirty="0">
              <a:latin typeface="Tw Cen MT" panose="020B0602020104020603" pitchFamily="34" charset="-18"/>
            </a:endParaRPr>
          </a:p>
          <a:p>
            <a:pPr lvl="1" eaLnBrk="1" hangingPunct="1">
              <a:defRPr/>
            </a:pPr>
            <a:r>
              <a:rPr lang="hu-HU" altLang="hu-HU" dirty="0">
                <a:latin typeface="Tw Cen MT" panose="020B0602020104020603" pitchFamily="34" charset="-18"/>
              </a:rPr>
              <a:t>a folyamatosan termelődő vizeletből 300-350 ml-t képes befogadni</a:t>
            </a:r>
          </a:p>
          <a:p>
            <a:pPr lvl="1" eaLnBrk="1" hangingPunct="1">
              <a:lnSpc>
                <a:spcPct val="30000"/>
              </a:lnSpc>
              <a:defRPr/>
            </a:pPr>
            <a:endParaRPr lang="hu-HU" altLang="hu-HU" dirty="0">
              <a:latin typeface="Tw Cen MT" panose="020B0602020104020603" pitchFamily="34" charset="-18"/>
            </a:endParaRPr>
          </a:p>
          <a:p>
            <a:pPr lvl="1" eaLnBrk="1" hangingPunct="1">
              <a:defRPr/>
            </a:pPr>
            <a:r>
              <a:rPr lang="hu-HU" altLang="hu-HU" dirty="0">
                <a:latin typeface="Tw Cen MT" panose="020B0602020104020603" pitchFamily="34" charset="-18"/>
              </a:rPr>
              <a:t>lefelé néző háromszög alakú része a </a:t>
            </a:r>
            <a:r>
              <a:rPr lang="hu-HU" altLang="hu-HU" dirty="0" err="1">
                <a:latin typeface="Tw Cen MT" panose="020B0602020104020603" pitchFamily="34" charset="-18"/>
              </a:rPr>
              <a:t>trigonum</a:t>
            </a:r>
            <a:r>
              <a:rPr lang="hu-HU" altLang="hu-HU" dirty="0">
                <a:latin typeface="Tw Cen MT" panose="020B0602020104020603" pitchFamily="34" charset="-18"/>
              </a:rPr>
              <a:t> </a:t>
            </a:r>
            <a:r>
              <a:rPr lang="hu-HU" altLang="hu-HU" dirty="0" err="1">
                <a:latin typeface="Tw Cen MT" panose="020B0602020104020603" pitchFamily="34" charset="-18"/>
              </a:rPr>
              <a:t>vesicae</a:t>
            </a:r>
            <a:endParaRPr lang="hu-HU" altLang="hu-HU" dirty="0">
              <a:latin typeface="Tw Cen MT" panose="020B0602020104020603" pitchFamily="34" charset="-18"/>
            </a:endParaRPr>
          </a:p>
          <a:p>
            <a:pPr marL="457200" lvl="1" indent="0" eaLnBrk="1" hangingPunct="1">
              <a:buFontTx/>
              <a:buNone/>
              <a:defRPr/>
            </a:pPr>
            <a:r>
              <a:rPr lang="hu-HU" altLang="hu-HU" dirty="0">
                <a:latin typeface="Tw Cen MT" panose="020B0602020104020603" pitchFamily="34" charset="-18"/>
              </a:rPr>
              <a:t>   (két felső szöge a húgyvezeték benyílása: </a:t>
            </a:r>
            <a:r>
              <a:rPr lang="hu-HU" altLang="hu-HU" dirty="0" err="1">
                <a:latin typeface="Tw Cen MT" panose="020B0602020104020603" pitchFamily="34" charset="-18"/>
              </a:rPr>
              <a:t>ostium</a:t>
            </a:r>
            <a:r>
              <a:rPr lang="hu-HU" altLang="hu-HU" dirty="0">
                <a:latin typeface="Tw Cen MT" panose="020B0602020104020603" pitchFamily="34" charset="-18"/>
              </a:rPr>
              <a:t> </a:t>
            </a:r>
            <a:r>
              <a:rPr lang="hu-HU" altLang="hu-HU" dirty="0" err="1">
                <a:latin typeface="Tw Cen MT" panose="020B0602020104020603" pitchFamily="34" charset="-18"/>
              </a:rPr>
              <a:t>ureteris</a:t>
            </a:r>
            <a:r>
              <a:rPr lang="hu-HU" altLang="hu-HU" dirty="0">
                <a:latin typeface="Tw Cen MT" panose="020B0602020104020603" pitchFamily="34" charset="-18"/>
              </a:rPr>
              <a:t>, alsó</a:t>
            </a:r>
          </a:p>
          <a:p>
            <a:pPr marL="457200" lvl="1" indent="0" eaLnBrk="1" hangingPunct="1">
              <a:buFontTx/>
              <a:buNone/>
              <a:defRPr/>
            </a:pPr>
            <a:r>
              <a:rPr lang="hu-HU" altLang="hu-HU" dirty="0">
                <a:latin typeface="Tw Cen MT" panose="020B0602020104020603" pitchFamily="34" charset="-18"/>
              </a:rPr>
              <a:t>    szöge a kilépő húgycső nyílása: </a:t>
            </a:r>
            <a:r>
              <a:rPr lang="hu-HU" altLang="hu-HU" dirty="0" err="1">
                <a:latin typeface="Tw Cen MT" panose="020B0602020104020603" pitchFamily="34" charset="-18"/>
              </a:rPr>
              <a:t>ortium</a:t>
            </a:r>
            <a:r>
              <a:rPr lang="hu-HU" altLang="hu-HU" dirty="0">
                <a:latin typeface="Tw Cen MT" panose="020B0602020104020603" pitchFamily="34" charset="-18"/>
              </a:rPr>
              <a:t> </a:t>
            </a:r>
            <a:r>
              <a:rPr lang="hu-HU" altLang="hu-HU" dirty="0" err="1">
                <a:latin typeface="Tw Cen MT" panose="020B0602020104020603" pitchFamily="34" charset="-18"/>
              </a:rPr>
              <a:t>urethrae</a:t>
            </a:r>
            <a:r>
              <a:rPr lang="hu-HU" altLang="hu-HU" dirty="0">
                <a:latin typeface="Tw Cen MT" panose="020B0602020104020603" pitchFamily="34" charset="-18"/>
              </a:rPr>
              <a:t> </a:t>
            </a:r>
            <a:r>
              <a:rPr lang="hu-HU" altLang="hu-HU" dirty="0" err="1">
                <a:latin typeface="Tw Cen MT" panose="020B0602020104020603" pitchFamily="34" charset="-18"/>
              </a:rPr>
              <a:t>internus</a:t>
            </a:r>
            <a:r>
              <a:rPr lang="hu-HU" altLang="hu-HU" dirty="0">
                <a:latin typeface="Tw Cen MT" panose="020B0602020104020603" pitchFamily="34" charset="-18"/>
              </a:rPr>
              <a:t>)</a:t>
            </a:r>
          </a:p>
          <a:p>
            <a:pPr lvl="1" eaLnBrk="1" hangingPunct="1">
              <a:lnSpc>
                <a:spcPct val="30000"/>
              </a:lnSpc>
              <a:defRPr/>
            </a:pPr>
            <a:endParaRPr lang="hu-HU" altLang="hu-HU" dirty="0">
              <a:latin typeface="Tw Cen MT" panose="020B0602020104020603" pitchFamily="34" charset="-18"/>
            </a:endParaRPr>
          </a:p>
          <a:p>
            <a:pPr lvl="1" eaLnBrk="1" hangingPunct="1">
              <a:defRPr/>
            </a:pPr>
            <a:r>
              <a:rPr lang="hu-HU" altLang="hu-HU" dirty="0">
                <a:latin typeface="Tw Cen MT" panose="020B0602020104020603" pitchFamily="34" charset="-18"/>
              </a:rPr>
              <a:t>feltöltődve részben </a:t>
            </a:r>
            <a:r>
              <a:rPr lang="hu-HU" altLang="hu-HU" dirty="0" err="1">
                <a:latin typeface="Tw Cen MT" panose="020B0602020104020603" pitchFamily="34" charset="-18"/>
              </a:rPr>
              <a:t>intraperitoneálissá</a:t>
            </a:r>
            <a:r>
              <a:rPr lang="hu-HU" altLang="hu-HU" dirty="0">
                <a:latin typeface="Tw Cen MT" panose="020B0602020104020603" pitchFamily="34" charset="-18"/>
              </a:rPr>
              <a:t> válik</a:t>
            </a:r>
          </a:p>
          <a:p>
            <a:pPr lvl="1" eaLnBrk="1" hangingPunct="1">
              <a:lnSpc>
                <a:spcPct val="30000"/>
              </a:lnSpc>
              <a:defRPr/>
            </a:pPr>
            <a:endParaRPr lang="hu-HU" altLang="hu-HU" dirty="0">
              <a:latin typeface="Tw Cen MT" panose="020B0602020104020603" pitchFamily="34" charset="-18"/>
            </a:endParaRPr>
          </a:p>
          <a:p>
            <a:pPr lvl="1" eaLnBrk="1" hangingPunct="1">
              <a:defRPr/>
            </a:pPr>
            <a:r>
              <a:rPr lang="hu-HU" altLang="hu-HU" dirty="0">
                <a:latin typeface="Tw Cen MT" panose="020B0602020104020603" pitchFamily="34" charset="-18"/>
              </a:rPr>
              <a:t>falszerkezete:</a:t>
            </a:r>
          </a:p>
          <a:p>
            <a:pPr lvl="2" eaLnBrk="1" hangingPunct="1">
              <a:defRPr/>
            </a:pPr>
            <a:r>
              <a:rPr lang="hu-HU" altLang="hu-HU" sz="2000" dirty="0">
                <a:latin typeface="Tw Cen MT" panose="020B0602020104020603" pitchFamily="34" charset="-18"/>
              </a:rPr>
              <a:t>belseje redőzött, többrétegű </a:t>
            </a:r>
            <a:r>
              <a:rPr lang="hu-HU" altLang="hu-HU" sz="2000" dirty="0" err="1">
                <a:latin typeface="Tw Cen MT" panose="020B0602020104020603" pitchFamily="34" charset="-18"/>
              </a:rPr>
              <a:t>urotheliummal</a:t>
            </a:r>
            <a:r>
              <a:rPr lang="hu-HU" altLang="hu-HU" sz="2000" dirty="0">
                <a:latin typeface="Tw Cen MT" panose="020B0602020104020603" pitchFamily="34" charset="-18"/>
              </a:rPr>
              <a:t> fedett nyálkahártya</a:t>
            </a:r>
          </a:p>
          <a:p>
            <a:pPr lvl="2" eaLnBrk="1" hangingPunct="1">
              <a:defRPr/>
            </a:pPr>
            <a:r>
              <a:rPr lang="hu-HU" altLang="hu-HU" sz="2000" dirty="0">
                <a:latin typeface="Tw Cen MT" panose="020B0602020104020603" pitchFamily="34" charset="-18"/>
              </a:rPr>
              <a:t>izomréteg: hosszanti, körkörös, majd hálózatos</a:t>
            </a:r>
          </a:p>
          <a:p>
            <a:pPr lvl="2" eaLnBrk="1" hangingPunct="1">
              <a:defRPr/>
            </a:pPr>
            <a:r>
              <a:rPr lang="hu-HU" altLang="hu-HU" sz="2000" dirty="0">
                <a:latin typeface="Tw Cen MT" panose="020B0602020104020603" pitchFamily="34" charset="-18"/>
              </a:rPr>
              <a:t>az izomrétegen részben hashártya, részben kötőszövet található</a:t>
            </a:r>
          </a:p>
          <a:p>
            <a:pPr lvl="1"/>
            <a:r>
              <a:rPr lang="hu-HU" altLang="hu-HU" dirty="0">
                <a:latin typeface="Tw Cen MT" panose="020B0602020104020603" pitchFamily="34" charset="-18"/>
              </a:rPr>
              <a:t>záróizmai:</a:t>
            </a:r>
          </a:p>
          <a:p>
            <a:pPr lvl="2"/>
            <a:r>
              <a:rPr lang="hu-HU" altLang="hu-HU" sz="2000" dirty="0">
                <a:latin typeface="Tw Cen MT" panose="020B0602020104020603" pitchFamily="34" charset="-18"/>
              </a:rPr>
              <a:t>m. </a:t>
            </a:r>
            <a:r>
              <a:rPr lang="hu-HU" altLang="hu-HU" sz="2000" dirty="0" err="1">
                <a:latin typeface="Tw Cen MT" panose="020B0602020104020603" pitchFamily="34" charset="-18"/>
              </a:rPr>
              <a:t>sphincter</a:t>
            </a:r>
            <a:r>
              <a:rPr lang="hu-HU" altLang="hu-HU" sz="2000" dirty="0">
                <a:latin typeface="Tw Cen MT" panose="020B0602020104020603" pitchFamily="34" charset="-18"/>
              </a:rPr>
              <a:t> </a:t>
            </a:r>
            <a:r>
              <a:rPr lang="hu-HU" altLang="hu-HU" sz="2000" dirty="0" err="1">
                <a:latin typeface="Tw Cen MT" panose="020B0602020104020603" pitchFamily="34" charset="-18"/>
              </a:rPr>
              <a:t>vesicae</a:t>
            </a:r>
            <a:r>
              <a:rPr lang="hu-HU" altLang="hu-HU" sz="2000" dirty="0">
                <a:latin typeface="Tw Cen MT" panose="020B0602020104020603" pitchFamily="34" charset="-18"/>
              </a:rPr>
              <a:t> (m. </a:t>
            </a:r>
            <a:r>
              <a:rPr lang="hu-HU" altLang="hu-HU" sz="2000" dirty="0" err="1">
                <a:latin typeface="Tw Cen MT" panose="020B0602020104020603" pitchFamily="34" charset="-18"/>
              </a:rPr>
              <a:t>sphincter</a:t>
            </a:r>
            <a:r>
              <a:rPr lang="hu-HU" altLang="hu-HU" sz="2000" dirty="0">
                <a:latin typeface="Tw Cen MT" panose="020B0602020104020603" pitchFamily="34" charset="-18"/>
              </a:rPr>
              <a:t> </a:t>
            </a:r>
            <a:r>
              <a:rPr lang="hu-HU" altLang="hu-HU" sz="2000" dirty="0" err="1">
                <a:latin typeface="Tw Cen MT" panose="020B0602020104020603" pitchFamily="34" charset="-18"/>
              </a:rPr>
              <a:t>urethrae</a:t>
            </a:r>
            <a:r>
              <a:rPr lang="hu-HU" altLang="hu-HU" sz="2000" dirty="0">
                <a:latin typeface="Tw Cen MT" panose="020B0602020104020603" pitchFamily="34" charset="-18"/>
              </a:rPr>
              <a:t> </a:t>
            </a:r>
            <a:r>
              <a:rPr lang="hu-HU" altLang="hu-HU" sz="2000" dirty="0" err="1">
                <a:latin typeface="Tw Cen MT" panose="020B0602020104020603" pitchFamily="34" charset="-18"/>
              </a:rPr>
              <a:t>internus</a:t>
            </a:r>
            <a:r>
              <a:rPr lang="hu-HU" altLang="hu-HU" sz="2000" dirty="0">
                <a:latin typeface="Tw Cen MT" panose="020B0602020104020603" pitchFamily="34" charset="-18"/>
              </a:rPr>
              <a:t>) – nem akaratlagos</a:t>
            </a:r>
          </a:p>
          <a:p>
            <a:pPr lvl="2"/>
            <a:r>
              <a:rPr lang="hu-HU" altLang="hu-HU" sz="2000" dirty="0">
                <a:latin typeface="Tw Cen MT" panose="020B0602020104020603" pitchFamily="34" charset="-18"/>
              </a:rPr>
              <a:t>m. </a:t>
            </a:r>
            <a:r>
              <a:rPr lang="hu-HU" altLang="hu-HU" sz="2000" dirty="0" err="1">
                <a:latin typeface="Tw Cen MT" panose="020B0602020104020603" pitchFamily="34" charset="-18"/>
              </a:rPr>
              <a:t>sphincter</a:t>
            </a:r>
            <a:r>
              <a:rPr lang="hu-HU" altLang="hu-HU" sz="2000" dirty="0">
                <a:latin typeface="Tw Cen MT" panose="020B0602020104020603" pitchFamily="34" charset="-18"/>
              </a:rPr>
              <a:t> </a:t>
            </a:r>
            <a:r>
              <a:rPr lang="hu-HU" altLang="hu-HU" sz="2000" dirty="0" err="1">
                <a:latin typeface="Tw Cen MT" panose="020B0602020104020603" pitchFamily="34" charset="-18"/>
              </a:rPr>
              <a:t>urethrae</a:t>
            </a:r>
            <a:r>
              <a:rPr lang="hu-HU" altLang="hu-HU" sz="2000" dirty="0">
                <a:latin typeface="Tw Cen MT" panose="020B0602020104020603" pitchFamily="34" charset="-18"/>
              </a:rPr>
              <a:t> </a:t>
            </a:r>
            <a:r>
              <a:rPr lang="hu-HU" altLang="hu-HU" sz="2000" dirty="0" err="1">
                <a:latin typeface="Tw Cen MT" panose="020B0602020104020603" pitchFamily="34" charset="-18"/>
              </a:rPr>
              <a:t>externus</a:t>
            </a:r>
            <a:r>
              <a:rPr lang="hu-HU" altLang="hu-HU" sz="2000" dirty="0">
                <a:latin typeface="Tw Cen MT" panose="020B0602020104020603" pitchFamily="34" charset="-18"/>
              </a:rPr>
              <a:t> – akaratlagos</a:t>
            </a:r>
          </a:p>
        </p:txBody>
      </p:sp>
    </p:spTree>
    <p:extLst>
      <p:ext uri="{BB962C8B-B14F-4D97-AF65-F5344CB8AC3E}">
        <p14:creationId xmlns:p14="http://schemas.microsoft.com/office/powerpoint/2010/main" val="4295751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5"/>
          <p:cNvSpPr>
            <a:spLocks noChangeArrowheads="1"/>
          </p:cNvSpPr>
          <p:nvPr/>
        </p:nvSpPr>
        <p:spPr bwMode="auto">
          <a:xfrm>
            <a:off x="1057456" y="400843"/>
            <a:ext cx="11633200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4000" dirty="0">
                <a:latin typeface="Tw Cen MT" panose="020B0602020104020603" pitchFamily="34" charset="-18"/>
              </a:rPr>
              <a:t>Milyen helyzetű üresen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4000" dirty="0">
                <a:latin typeface="Tw Cen MT" panose="020B0602020104020603" pitchFamily="34" charset="-18"/>
              </a:rPr>
              <a:t> a húgyhólyag?</a:t>
            </a:r>
            <a:endParaRPr lang="ru-RU" altLang="hu-HU" sz="4000" dirty="0">
              <a:latin typeface="Calibri" panose="020F0502020204030204" pitchFamily="34" charset="0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306388" y="2860675"/>
            <a:ext cx="11666537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Retroperitoneális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306388" y="4805363"/>
            <a:ext cx="11666537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Subperitoneális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95275" y="1858963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Intraperitoneális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95275" y="3854450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Extraperitoneális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775" y="60213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5310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AutoShape 5"/>
          <p:cNvSpPr>
            <a:spLocks noChangeArrowheads="1"/>
          </p:cNvSpPr>
          <p:nvPr/>
        </p:nvSpPr>
        <p:spPr bwMode="auto">
          <a:xfrm>
            <a:off x="1200150" y="334963"/>
            <a:ext cx="11633200" cy="9429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4000" dirty="0">
                <a:latin typeface="Tw Cen MT" panose="020B0602020104020603" pitchFamily="34" charset="-18"/>
              </a:rPr>
              <a:t>Húgyhólyagra jellemző:</a:t>
            </a:r>
            <a:endParaRPr lang="ru-RU" altLang="hu-HU" sz="4000" dirty="0">
              <a:latin typeface="Calibri" panose="020F0502020204030204" pitchFamily="34" charset="0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525" y="4868863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Zaróizma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: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Musculus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sphincter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urethrae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externus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akarttól függetlenül mozog.</a:t>
            </a: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63525" y="2847975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Kettős beidegzése van.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38125" y="1857375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Záróizma: a m.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sphincter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vesicae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(m.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sphincter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urethrae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internus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)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–akaratlagos</a:t>
            </a: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95275" y="3854450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Egy záróizma van.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775" y="60213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6656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304800"/>
            <a:ext cx="7772400" cy="533400"/>
          </a:xfrm>
        </p:spPr>
        <p:txBody>
          <a:bodyPr/>
          <a:lstStyle/>
          <a:p>
            <a:pPr eaLnBrk="1" hangingPunct="1"/>
            <a:r>
              <a:rPr lang="hu-HU" altLang="hu-HU" sz="2800" b="1">
                <a:solidFill>
                  <a:schemeClr val="tx1"/>
                </a:solidFill>
              </a:rPr>
              <a:t>Húgycső (urethra)</a:t>
            </a: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16979198-8625-4932-A63C-9171A56D94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7447" y="1747430"/>
            <a:ext cx="8856663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hu-HU" altLang="hu-HU" sz="2800" b="1" dirty="0"/>
              <a:t>Női húgycső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hu-HU" altLang="hu-HU" dirty="0"/>
              <a:t>3-4 cm hosszú, a hüvely elülső falával párhuzamosan fut</a:t>
            </a:r>
          </a:p>
          <a:p>
            <a:pPr lvl="1" eaLnBrk="1" hangingPunct="1">
              <a:lnSpc>
                <a:spcPct val="30000"/>
              </a:lnSpc>
              <a:defRPr/>
            </a:pPr>
            <a:endParaRPr lang="hu-HU" altLang="hu-HU" dirty="0"/>
          </a:p>
          <a:p>
            <a:pPr lvl="1" eaLnBrk="1" hangingPunct="1">
              <a:lnSpc>
                <a:spcPct val="90000"/>
              </a:lnSpc>
              <a:defRPr/>
            </a:pPr>
            <a:r>
              <a:rPr lang="hu-HU" altLang="hu-HU" dirty="0"/>
              <a:t>átfúrja a gátizomzatot, itt a külső záróizom</a:t>
            </a:r>
          </a:p>
          <a:p>
            <a:pPr marL="457200" lvl="1" indent="0" eaLnBrk="1" hangingPunct="1">
              <a:lnSpc>
                <a:spcPct val="90000"/>
              </a:lnSpc>
              <a:buFontTx/>
              <a:buNone/>
              <a:defRPr/>
            </a:pPr>
            <a:r>
              <a:rPr lang="hu-HU" altLang="hu-HU" dirty="0"/>
              <a:t>   (m. </a:t>
            </a:r>
            <a:r>
              <a:rPr lang="hu-HU" altLang="hu-HU" dirty="0" err="1"/>
              <a:t>sphincter</a:t>
            </a:r>
            <a:r>
              <a:rPr lang="hu-HU" altLang="hu-HU" dirty="0"/>
              <a:t> </a:t>
            </a:r>
            <a:r>
              <a:rPr lang="hu-HU" altLang="hu-HU" dirty="0" err="1"/>
              <a:t>urethrae</a:t>
            </a:r>
            <a:r>
              <a:rPr lang="hu-HU" altLang="hu-HU" dirty="0"/>
              <a:t> </a:t>
            </a:r>
            <a:r>
              <a:rPr lang="hu-HU" altLang="hu-HU" dirty="0" err="1"/>
              <a:t>externus</a:t>
            </a:r>
            <a:r>
              <a:rPr lang="hu-HU" altLang="hu-HU" dirty="0"/>
              <a:t>) fogja körül</a:t>
            </a:r>
          </a:p>
          <a:p>
            <a:pPr lvl="1" eaLnBrk="1" hangingPunct="1">
              <a:lnSpc>
                <a:spcPct val="30000"/>
              </a:lnSpc>
              <a:defRPr/>
            </a:pPr>
            <a:endParaRPr lang="hu-HU" altLang="hu-HU" dirty="0"/>
          </a:p>
          <a:p>
            <a:pPr lvl="1" eaLnBrk="1" hangingPunct="1">
              <a:lnSpc>
                <a:spcPct val="90000"/>
              </a:lnSpc>
              <a:defRPr/>
            </a:pPr>
            <a:r>
              <a:rPr lang="hu-HU" altLang="hu-HU" dirty="0"/>
              <a:t>külső nyílása a szeméremrésben, a kisajkak között, a vagina előtt található</a:t>
            </a:r>
          </a:p>
          <a:p>
            <a:pPr lvl="1" eaLnBrk="1" hangingPunct="1">
              <a:lnSpc>
                <a:spcPct val="30000"/>
              </a:lnSpc>
              <a:defRPr/>
            </a:pPr>
            <a:endParaRPr lang="hu-HU" altLang="hu-HU" dirty="0"/>
          </a:p>
          <a:p>
            <a:pPr lvl="1" eaLnBrk="1" hangingPunct="1">
              <a:lnSpc>
                <a:spcPct val="90000"/>
              </a:lnSpc>
              <a:defRPr/>
            </a:pPr>
            <a:r>
              <a:rPr lang="hu-HU" altLang="hu-HU" dirty="0"/>
              <a:t>kezdeti szakaszánál hámja </a:t>
            </a:r>
            <a:r>
              <a:rPr lang="hu-HU" altLang="hu-HU" dirty="0" err="1"/>
              <a:t>urothelium</a:t>
            </a:r>
            <a:r>
              <a:rPr lang="hu-HU" altLang="hu-HU" dirty="0"/>
              <a:t>, mely többrétegű hengerhámba, majd laphámba megy át</a:t>
            </a:r>
          </a:p>
          <a:p>
            <a:pPr lvl="1" eaLnBrk="1" hangingPunct="1">
              <a:lnSpc>
                <a:spcPct val="30000"/>
              </a:lnSpc>
              <a:defRPr/>
            </a:pPr>
            <a:endParaRPr lang="hu-HU" altLang="hu-HU" dirty="0"/>
          </a:p>
          <a:p>
            <a:pPr lvl="1" eaLnBrk="1" hangingPunct="1">
              <a:lnSpc>
                <a:spcPct val="90000"/>
              </a:lnSpc>
              <a:defRPr/>
            </a:pPr>
            <a:r>
              <a:rPr lang="hu-HU" altLang="hu-HU" dirty="0"/>
              <a:t>a </a:t>
            </a:r>
            <a:r>
              <a:rPr lang="hu-HU" altLang="hu-HU" dirty="0" err="1"/>
              <a:t>muscularis</a:t>
            </a:r>
            <a:r>
              <a:rPr lang="hu-HU" altLang="hu-HU" dirty="0"/>
              <a:t> rétegben belső hosszanti és külső körkörös simaizom található</a:t>
            </a:r>
          </a:p>
        </p:txBody>
      </p:sp>
    </p:spTree>
    <p:extLst>
      <p:ext uri="{BB962C8B-B14F-4D97-AF65-F5344CB8AC3E}">
        <p14:creationId xmlns:p14="http://schemas.microsoft.com/office/powerpoint/2010/main" val="35100217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a noi medence oldaliranyu ke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9" r="8971" b="26019"/>
          <a:stretch>
            <a:fillRect/>
          </a:stretch>
        </p:blipFill>
        <p:spPr bwMode="auto">
          <a:xfrm>
            <a:off x="3648075" y="260350"/>
            <a:ext cx="5045075" cy="573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3719513" y="6092825"/>
            <a:ext cx="46169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800" b="1" i="1" dirty="0">
                <a:latin typeface="Tw Cen MT" panose="020B0602020104020603" pitchFamily="34" charset="-18"/>
              </a:rPr>
              <a:t>A női medence oldalirányú képe</a:t>
            </a:r>
          </a:p>
        </p:txBody>
      </p:sp>
    </p:spTree>
    <p:extLst>
      <p:ext uri="{BB962C8B-B14F-4D97-AF65-F5344CB8AC3E}">
        <p14:creationId xmlns:p14="http://schemas.microsoft.com/office/powerpoint/2010/main" val="3899622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914400"/>
          </a:xfrm>
        </p:spPr>
        <p:txBody>
          <a:bodyPr/>
          <a:lstStyle/>
          <a:p>
            <a:pPr eaLnBrk="1" hangingPunct="1"/>
            <a:r>
              <a:rPr lang="hu-HU" altLang="hu-HU" sz="2800" b="1" u="sng" dirty="0">
                <a:solidFill>
                  <a:schemeClr val="tx1"/>
                </a:solidFill>
                <a:latin typeface="Tw Cen MT" panose="020B0602020104020603" pitchFamily="34" charset="-18"/>
              </a:rPr>
              <a:t>VIZELETKIVÁLASZTÓ ÉS -ELVEZETŐ RENDSZER</a:t>
            </a:r>
          </a:p>
        </p:txBody>
      </p:sp>
      <p:pic>
        <p:nvPicPr>
          <p:cNvPr id="5123" name="Picture 3" descr="vizeletkivalaszto es -elvezeto renszer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01"/>
          <a:stretch>
            <a:fillRect/>
          </a:stretch>
        </p:blipFill>
        <p:spPr bwMode="auto">
          <a:xfrm>
            <a:off x="4224338" y="1557338"/>
            <a:ext cx="3816350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72633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03388" y="188913"/>
            <a:ext cx="8642350" cy="66690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hu-HU" altLang="hu-HU" sz="2700" b="1" dirty="0">
                <a:latin typeface="Tw Cen MT" panose="020B0602020104020603" pitchFamily="34" charset="-18"/>
              </a:rPr>
              <a:t>               Férfi húgycső</a:t>
            </a:r>
          </a:p>
          <a:p>
            <a:pPr eaLnBrk="1" hangingPunct="1">
              <a:lnSpc>
                <a:spcPct val="30000"/>
              </a:lnSpc>
              <a:buFontTx/>
              <a:buNone/>
            </a:pPr>
            <a:endParaRPr lang="hu-HU" altLang="hu-HU" sz="2700" b="1" dirty="0">
              <a:latin typeface="Tw Cen MT" panose="020B0602020104020603" pitchFamily="34" charset="-18"/>
            </a:endParaRPr>
          </a:p>
          <a:p>
            <a:pPr eaLnBrk="1" hangingPunct="1">
              <a:buFontTx/>
              <a:buNone/>
            </a:pPr>
            <a:r>
              <a:rPr lang="hu-HU" altLang="hu-HU" sz="2700" dirty="0">
                <a:latin typeface="Tw Cen MT" panose="020B0602020104020603" pitchFamily="34" charset="-18"/>
              </a:rPr>
              <a:t>	Kb. 20 cm hosszú, részei:</a:t>
            </a:r>
          </a:p>
          <a:p>
            <a:pPr lvl="2" eaLnBrk="1" hangingPunct="1"/>
            <a:r>
              <a:rPr lang="hu-HU" altLang="hu-HU" sz="2700" dirty="0">
                <a:latin typeface="Tw Cen MT" panose="020B0602020104020603" pitchFamily="34" charset="-18"/>
              </a:rPr>
              <a:t>pars </a:t>
            </a:r>
            <a:r>
              <a:rPr lang="hu-HU" altLang="hu-HU" sz="2700" dirty="0" err="1">
                <a:latin typeface="Tw Cen MT" panose="020B0602020104020603" pitchFamily="34" charset="-18"/>
              </a:rPr>
              <a:t>prostatica</a:t>
            </a:r>
            <a:r>
              <a:rPr lang="hu-HU" altLang="hu-HU" sz="2700" dirty="0">
                <a:latin typeface="Tw Cen MT" panose="020B0602020104020603" pitchFamily="34" charset="-18"/>
              </a:rPr>
              <a:t>: dülmirigy veszi körül</a:t>
            </a:r>
          </a:p>
          <a:p>
            <a:pPr lvl="2" eaLnBrk="1" hangingPunct="1">
              <a:lnSpc>
                <a:spcPct val="30000"/>
              </a:lnSpc>
            </a:pPr>
            <a:endParaRPr lang="hu-HU" altLang="hu-HU" sz="2700" dirty="0">
              <a:latin typeface="Tw Cen MT" panose="020B0602020104020603" pitchFamily="34" charset="-18"/>
            </a:endParaRPr>
          </a:p>
          <a:p>
            <a:pPr lvl="2" eaLnBrk="1" hangingPunct="1"/>
            <a:r>
              <a:rPr lang="hu-HU" altLang="hu-HU" sz="2700" dirty="0">
                <a:latin typeface="Tw Cen MT" panose="020B0602020104020603" pitchFamily="34" charset="-18"/>
              </a:rPr>
              <a:t>pars </a:t>
            </a:r>
            <a:r>
              <a:rPr lang="hu-HU" altLang="hu-HU" sz="2700" dirty="0" err="1">
                <a:latin typeface="Tw Cen MT" panose="020B0602020104020603" pitchFamily="34" charset="-18"/>
              </a:rPr>
              <a:t>membranacea</a:t>
            </a:r>
            <a:r>
              <a:rPr lang="hu-HU" altLang="hu-HU" sz="2700" dirty="0">
                <a:latin typeface="Tw Cen MT" panose="020B0602020104020603" pitchFamily="34" charset="-18"/>
              </a:rPr>
              <a:t>: a medencefenék izmait átfúró rész</a:t>
            </a:r>
          </a:p>
          <a:p>
            <a:pPr lvl="2" eaLnBrk="1" hangingPunct="1">
              <a:lnSpc>
                <a:spcPct val="30000"/>
              </a:lnSpc>
            </a:pPr>
            <a:endParaRPr lang="hu-HU" altLang="hu-HU" sz="2700" dirty="0">
              <a:latin typeface="Tw Cen MT" panose="020B0602020104020603" pitchFamily="34" charset="-18"/>
            </a:endParaRPr>
          </a:p>
          <a:p>
            <a:pPr lvl="2" eaLnBrk="1" hangingPunct="1"/>
            <a:r>
              <a:rPr lang="hu-HU" altLang="hu-HU" sz="2700" dirty="0">
                <a:latin typeface="Tw Cen MT" panose="020B0602020104020603" pitchFamily="34" charset="-18"/>
              </a:rPr>
              <a:t>pars </a:t>
            </a:r>
            <a:r>
              <a:rPr lang="hu-HU" altLang="hu-HU" sz="2700" dirty="0" err="1">
                <a:latin typeface="Tw Cen MT" panose="020B0602020104020603" pitchFamily="34" charset="-18"/>
              </a:rPr>
              <a:t>spongiosa</a:t>
            </a:r>
            <a:r>
              <a:rPr lang="hu-HU" altLang="hu-HU" sz="2700" dirty="0">
                <a:latin typeface="Tw Cen MT" panose="020B0602020104020603" pitchFamily="34" charset="-18"/>
              </a:rPr>
              <a:t>: a hímvessző barlangos testének közepén vonul</a:t>
            </a:r>
          </a:p>
          <a:p>
            <a:pPr lvl="2" eaLnBrk="1" hangingPunct="1">
              <a:lnSpc>
                <a:spcPct val="30000"/>
              </a:lnSpc>
            </a:pPr>
            <a:endParaRPr lang="hu-HU" altLang="hu-HU" sz="2700" dirty="0">
              <a:latin typeface="Tw Cen MT" panose="020B0602020104020603" pitchFamily="34" charset="-18"/>
            </a:endParaRPr>
          </a:p>
          <a:p>
            <a:pPr lvl="2" eaLnBrk="1" hangingPunct="1"/>
            <a:r>
              <a:rPr lang="hu-HU" altLang="hu-HU" sz="2700" dirty="0">
                <a:latin typeface="Tw Cen MT" panose="020B0602020104020603" pitchFamily="34" charset="-18"/>
              </a:rPr>
              <a:t>fossa </a:t>
            </a:r>
            <a:r>
              <a:rPr lang="hu-HU" altLang="hu-HU" sz="2700" dirty="0" err="1">
                <a:latin typeface="Tw Cen MT" panose="020B0602020104020603" pitchFamily="34" charset="-18"/>
              </a:rPr>
              <a:t>navicularis</a:t>
            </a:r>
            <a:r>
              <a:rPr lang="hu-HU" altLang="hu-HU" sz="2700" dirty="0">
                <a:latin typeface="Tw Cen MT" panose="020B0602020104020603" pitchFamily="34" charset="-18"/>
              </a:rPr>
              <a:t> (</a:t>
            </a:r>
            <a:r>
              <a:rPr lang="hu-HU" altLang="hu-HU" sz="2700" dirty="0" err="1">
                <a:latin typeface="Tw Cen MT" panose="020B0602020104020603" pitchFamily="34" charset="-18"/>
              </a:rPr>
              <a:t>glans</a:t>
            </a:r>
            <a:r>
              <a:rPr lang="hu-HU" altLang="hu-HU" sz="2700" dirty="0">
                <a:latin typeface="Tw Cen MT" panose="020B0602020104020603" pitchFamily="34" charset="-18"/>
              </a:rPr>
              <a:t> részen található kitágult szakasza)</a:t>
            </a:r>
          </a:p>
          <a:p>
            <a:pPr lvl="2" eaLnBrk="1" hangingPunct="1">
              <a:lnSpc>
                <a:spcPct val="30000"/>
              </a:lnSpc>
            </a:pPr>
            <a:endParaRPr lang="hu-HU" altLang="hu-HU" sz="2700" dirty="0">
              <a:latin typeface="Tw Cen MT" panose="020B0602020104020603" pitchFamily="34" charset="-18"/>
            </a:endParaRPr>
          </a:p>
          <a:p>
            <a:pPr lvl="1" eaLnBrk="1" hangingPunct="1">
              <a:buFontTx/>
              <a:buNone/>
            </a:pPr>
            <a:r>
              <a:rPr lang="hu-HU" altLang="hu-HU" sz="2700" b="1" dirty="0">
                <a:latin typeface="Tw Cen MT" panose="020B0602020104020603" pitchFamily="34" charset="-18"/>
              </a:rPr>
              <a:t>Görbületei:</a:t>
            </a:r>
          </a:p>
          <a:p>
            <a:pPr lvl="2" eaLnBrk="1" hangingPunct="1"/>
            <a:r>
              <a:rPr lang="hu-HU" altLang="hu-HU" sz="2700" dirty="0" err="1">
                <a:latin typeface="Tw Cen MT" panose="020B0602020104020603" pitchFamily="34" charset="-18"/>
              </a:rPr>
              <a:t>flexura</a:t>
            </a:r>
            <a:r>
              <a:rPr lang="hu-HU" altLang="hu-HU" sz="2700" dirty="0">
                <a:latin typeface="Tw Cen MT" panose="020B0602020104020603" pitchFamily="34" charset="-18"/>
              </a:rPr>
              <a:t> </a:t>
            </a:r>
            <a:r>
              <a:rPr lang="hu-HU" altLang="hu-HU" sz="2700" dirty="0" err="1">
                <a:latin typeface="Tw Cen MT" panose="020B0602020104020603" pitchFamily="34" charset="-18"/>
              </a:rPr>
              <a:t>pubica</a:t>
            </a:r>
            <a:endParaRPr lang="hu-HU" altLang="hu-HU" sz="2700" dirty="0">
              <a:latin typeface="Tw Cen MT" panose="020B0602020104020603" pitchFamily="34" charset="-18"/>
            </a:endParaRPr>
          </a:p>
          <a:p>
            <a:pPr lvl="2" eaLnBrk="1" hangingPunct="1"/>
            <a:r>
              <a:rPr lang="hu-HU" altLang="hu-HU" sz="2700" dirty="0" err="1">
                <a:latin typeface="Tw Cen MT" panose="020B0602020104020603" pitchFamily="34" charset="-18"/>
              </a:rPr>
              <a:t>flexura</a:t>
            </a:r>
            <a:r>
              <a:rPr lang="hu-HU" altLang="hu-HU" sz="2700" dirty="0">
                <a:latin typeface="Tw Cen MT" panose="020B0602020104020603" pitchFamily="34" charset="-18"/>
              </a:rPr>
              <a:t> </a:t>
            </a:r>
            <a:r>
              <a:rPr lang="hu-HU" altLang="hu-HU" sz="2700" dirty="0" err="1">
                <a:latin typeface="Tw Cen MT" panose="020B0602020104020603" pitchFamily="34" charset="-18"/>
              </a:rPr>
              <a:t>perinealis</a:t>
            </a:r>
            <a:endParaRPr lang="hu-HU" altLang="hu-HU" sz="2700" dirty="0">
              <a:latin typeface="Tw Cen MT" panose="020B06020201040206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9091612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346" name="Object 2"/>
          <p:cNvGraphicFramePr>
            <a:graphicFrameLocks noChangeAspect="1"/>
          </p:cNvGraphicFramePr>
          <p:nvPr/>
        </p:nvGraphicFramePr>
        <p:xfrm>
          <a:off x="2743200" y="838200"/>
          <a:ext cx="7353300" cy="424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Photo Editor Photo" r:id="rId3" imgW="4952381" imgH="2857899" progId="MSPhotoEd.3">
                  <p:embed/>
                </p:oleObj>
              </mc:Choice>
              <mc:Fallback>
                <p:oleObj name="Photo Editor Photo" r:id="rId3" imgW="4952381" imgH="2857899" progId="MSPhotoEd.3">
                  <p:embed/>
                  <p:pic>
                    <p:nvPicPr>
                      <p:cNvPr id="5734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838200"/>
                        <a:ext cx="7353300" cy="424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FFFF99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5181600" y="5233988"/>
            <a:ext cx="22685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800" b="1" dirty="0">
                <a:latin typeface="Tw Cen MT" panose="020B0602020104020603" pitchFamily="34" charset="-18"/>
              </a:rPr>
              <a:t>Férfi húgycső</a:t>
            </a:r>
          </a:p>
        </p:txBody>
      </p:sp>
    </p:spTree>
    <p:extLst>
      <p:ext uri="{BB962C8B-B14F-4D97-AF65-F5344CB8AC3E}">
        <p14:creationId xmlns:p14="http://schemas.microsoft.com/office/powerpoint/2010/main" val="25012564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514600"/>
            <a:ext cx="7772400" cy="1143000"/>
          </a:xfrm>
        </p:spPr>
        <p:txBody>
          <a:bodyPr/>
          <a:lstStyle/>
          <a:p>
            <a:pPr algn="ctr" eaLnBrk="1" hangingPunct="1"/>
            <a:r>
              <a:rPr lang="hu-HU" altLang="hu-HU" sz="3600" b="1" dirty="0">
                <a:solidFill>
                  <a:schemeClr val="tx1"/>
                </a:solidFill>
                <a:latin typeface="Tw Cen MT" panose="020B0602020104020603" pitchFamily="34" charset="-18"/>
              </a:rPr>
              <a:t>Köszönöm a figyelmet!</a:t>
            </a:r>
          </a:p>
        </p:txBody>
      </p:sp>
    </p:spTree>
    <p:extLst>
      <p:ext uri="{BB962C8B-B14F-4D97-AF65-F5344CB8AC3E}">
        <p14:creationId xmlns:p14="http://schemas.microsoft.com/office/powerpoint/2010/main" val="233560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9788" y="981075"/>
            <a:ext cx="8713787" cy="6096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hu-HU" altLang="hu-HU" sz="2800" b="1" dirty="0">
                <a:latin typeface="Tw Cen MT" panose="020B0602020104020603" pitchFamily="34" charset="-18"/>
              </a:rPr>
              <a:t>A vizeletkiválasztó és –elvezető rendszer feladata: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hu-HU" altLang="hu-HU" sz="2800" b="1" dirty="0">
              <a:latin typeface="Tw Cen MT" panose="020B0602020104020603" pitchFamily="34" charset="-18"/>
            </a:endParaRPr>
          </a:p>
          <a:p>
            <a:pPr lvl="1" eaLnBrk="1" hangingPunct="1">
              <a:lnSpc>
                <a:spcPct val="80000"/>
              </a:lnSpc>
            </a:pPr>
            <a:r>
              <a:rPr lang="hu-HU" altLang="hu-HU" dirty="0">
                <a:latin typeface="Tw Cen MT" panose="020B0602020104020603" pitchFamily="34" charset="-18"/>
              </a:rPr>
              <a:t>a szervezetben feleslegessé vált víz és a benne oldható anyagok kiürítése (sók, anyagcseretermékek)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hu-HU" altLang="hu-HU" dirty="0">
              <a:latin typeface="Tw Cen MT" panose="020B0602020104020603" pitchFamily="34" charset="-1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hu-HU" altLang="hu-HU" sz="2800" b="1" dirty="0">
                <a:latin typeface="Tw Cen MT" panose="020B0602020104020603" pitchFamily="34" charset="-18"/>
              </a:rPr>
              <a:t>A szervrendszer részei: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hu-HU" altLang="hu-HU" sz="2800" b="1" dirty="0">
              <a:latin typeface="Tw Cen MT" panose="020B0602020104020603" pitchFamily="34" charset="-18"/>
            </a:endParaRPr>
          </a:p>
          <a:p>
            <a:pPr lvl="1" eaLnBrk="1" hangingPunct="1">
              <a:lnSpc>
                <a:spcPct val="80000"/>
              </a:lnSpc>
            </a:pPr>
            <a:r>
              <a:rPr lang="hu-HU" altLang="hu-HU" dirty="0">
                <a:latin typeface="Tw Cen MT" panose="020B0602020104020603" pitchFamily="34" charset="-18"/>
              </a:rPr>
              <a:t>vesék </a:t>
            </a:r>
            <a:r>
              <a:rPr lang="hu-HU" altLang="hu-HU" b="1" dirty="0">
                <a:latin typeface="Tw Cen MT" panose="020B0602020104020603" pitchFamily="34" charset="-18"/>
              </a:rPr>
              <a:t>(</a:t>
            </a:r>
            <a:r>
              <a:rPr lang="hu-HU" altLang="hu-HU" b="1" dirty="0" err="1">
                <a:latin typeface="Tw Cen MT" panose="020B0602020104020603" pitchFamily="34" charset="-18"/>
              </a:rPr>
              <a:t>ren</a:t>
            </a:r>
            <a:r>
              <a:rPr lang="hu-HU" altLang="hu-HU" b="1" dirty="0">
                <a:latin typeface="Tw Cen MT" panose="020B0602020104020603" pitchFamily="34" charset="-18"/>
              </a:rPr>
              <a:t>)</a:t>
            </a:r>
          </a:p>
          <a:p>
            <a:pPr lvl="1" eaLnBrk="1" hangingPunct="1">
              <a:lnSpc>
                <a:spcPct val="80000"/>
              </a:lnSpc>
            </a:pPr>
            <a:endParaRPr lang="hu-HU" altLang="hu-HU" dirty="0">
              <a:latin typeface="Tw Cen MT" panose="020B0602020104020603" pitchFamily="34" charset="-18"/>
            </a:endParaRPr>
          </a:p>
          <a:p>
            <a:pPr lvl="1" eaLnBrk="1" hangingPunct="1">
              <a:lnSpc>
                <a:spcPct val="80000"/>
              </a:lnSpc>
            </a:pPr>
            <a:r>
              <a:rPr lang="hu-HU" altLang="hu-HU" dirty="0">
                <a:latin typeface="Tw Cen MT" panose="020B0602020104020603" pitchFamily="34" charset="-18"/>
              </a:rPr>
              <a:t>húgyvezeték </a:t>
            </a:r>
            <a:r>
              <a:rPr lang="hu-HU" altLang="hu-HU" b="1" dirty="0">
                <a:latin typeface="Tw Cen MT" panose="020B0602020104020603" pitchFamily="34" charset="-18"/>
              </a:rPr>
              <a:t>(</a:t>
            </a:r>
            <a:r>
              <a:rPr lang="hu-HU" altLang="hu-HU" b="1" dirty="0" err="1">
                <a:latin typeface="Tw Cen MT" panose="020B0602020104020603" pitchFamily="34" charset="-18"/>
              </a:rPr>
              <a:t>ureter</a:t>
            </a:r>
            <a:r>
              <a:rPr lang="hu-HU" altLang="hu-HU" b="1" dirty="0">
                <a:latin typeface="Tw Cen MT" panose="020B0602020104020603" pitchFamily="34" charset="-18"/>
              </a:rPr>
              <a:t>)</a:t>
            </a:r>
          </a:p>
          <a:p>
            <a:pPr lvl="1" eaLnBrk="1" hangingPunct="1">
              <a:lnSpc>
                <a:spcPct val="80000"/>
              </a:lnSpc>
            </a:pPr>
            <a:endParaRPr lang="hu-HU" altLang="hu-HU" dirty="0">
              <a:latin typeface="Tw Cen MT" panose="020B0602020104020603" pitchFamily="34" charset="-18"/>
            </a:endParaRPr>
          </a:p>
          <a:p>
            <a:pPr lvl="1" eaLnBrk="1" hangingPunct="1">
              <a:lnSpc>
                <a:spcPct val="80000"/>
              </a:lnSpc>
            </a:pPr>
            <a:r>
              <a:rPr lang="hu-HU" altLang="hu-HU" dirty="0">
                <a:latin typeface="Tw Cen MT" panose="020B0602020104020603" pitchFamily="34" charset="-18"/>
              </a:rPr>
              <a:t>húgyhólyag </a:t>
            </a:r>
            <a:r>
              <a:rPr lang="hu-HU" altLang="hu-HU" b="1" dirty="0">
                <a:latin typeface="Tw Cen MT" panose="020B0602020104020603" pitchFamily="34" charset="-18"/>
              </a:rPr>
              <a:t>(</a:t>
            </a:r>
            <a:r>
              <a:rPr lang="hu-HU" altLang="hu-HU" b="1" dirty="0" err="1">
                <a:latin typeface="Tw Cen MT" panose="020B0602020104020603" pitchFamily="34" charset="-18"/>
              </a:rPr>
              <a:t>vesica</a:t>
            </a:r>
            <a:r>
              <a:rPr lang="hu-HU" altLang="hu-HU" b="1" dirty="0">
                <a:latin typeface="Tw Cen MT" panose="020B0602020104020603" pitchFamily="34" charset="-18"/>
              </a:rPr>
              <a:t> </a:t>
            </a:r>
            <a:r>
              <a:rPr lang="hu-HU" altLang="hu-HU" b="1" dirty="0" err="1">
                <a:latin typeface="Tw Cen MT" panose="020B0602020104020603" pitchFamily="34" charset="-18"/>
              </a:rPr>
              <a:t>urinaria</a:t>
            </a:r>
            <a:r>
              <a:rPr lang="hu-HU" altLang="hu-HU" b="1" dirty="0">
                <a:latin typeface="Tw Cen MT" panose="020B0602020104020603" pitchFamily="34" charset="-18"/>
              </a:rPr>
              <a:t>)</a:t>
            </a:r>
          </a:p>
          <a:p>
            <a:pPr lvl="1" eaLnBrk="1" hangingPunct="1">
              <a:lnSpc>
                <a:spcPct val="80000"/>
              </a:lnSpc>
            </a:pPr>
            <a:endParaRPr lang="hu-HU" altLang="hu-HU" dirty="0">
              <a:latin typeface="Tw Cen MT" panose="020B0602020104020603" pitchFamily="34" charset="-18"/>
            </a:endParaRPr>
          </a:p>
          <a:p>
            <a:pPr lvl="1" eaLnBrk="1" hangingPunct="1">
              <a:lnSpc>
                <a:spcPct val="80000"/>
              </a:lnSpc>
            </a:pPr>
            <a:r>
              <a:rPr lang="hu-HU" altLang="hu-HU" dirty="0">
                <a:latin typeface="Tw Cen MT" panose="020B0602020104020603" pitchFamily="34" charset="-18"/>
              </a:rPr>
              <a:t>húgycső </a:t>
            </a:r>
            <a:r>
              <a:rPr lang="hu-HU" altLang="hu-HU" b="1" dirty="0">
                <a:latin typeface="Tw Cen MT" panose="020B0602020104020603" pitchFamily="34" charset="-18"/>
              </a:rPr>
              <a:t>(</a:t>
            </a:r>
            <a:r>
              <a:rPr lang="hu-HU" altLang="hu-HU" b="1" dirty="0" err="1">
                <a:latin typeface="Tw Cen MT" panose="020B0602020104020603" pitchFamily="34" charset="-18"/>
              </a:rPr>
              <a:t>urethra</a:t>
            </a:r>
            <a:r>
              <a:rPr lang="hu-HU" altLang="hu-HU" b="1" dirty="0">
                <a:latin typeface="Tw Cen MT" panose="020B0602020104020603" pitchFamily="34" charset="-18"/>
              </a:rPr>
              <a:t>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hu-HU" altLang="hu-HU" sz="2400" b="1" dirty="0"/>
          </a:p>
        </p:txBody>
      </p:sp>
    </p:spTree>
    <p:extLst>
      <p:ext uri="{BB962C8B-B14F-4D97-AF65-F5344CB8AC3E}">
        <p14:creationId xmlns:p14="http://schemas.microsoft.com/office/powerpoint/2010/main" val="1360148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75" y="188913"/>
            <a:ext cx="7772400" cy="533400"/>
          </a:xfrm>
        </p:spPr>
        <p:txBody>
          <a:bodyPr/>
          <a:lstStyle/>
          <a:p>
            <a:pPr algn="ctr" eaLnBrk="1" hangingPunct="1"/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Vese (</a:t>
            </a:r>
            <a:r>
              <a:rPr lang="hu-HU" altLang="hu-HU" sz="28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ren</a:t>
            </a:r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, </a:t>
            </a:r>
            <a:r>
              <a:rPr lang="hu-HU" altLang="hu-HU" sz="28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nephros</a:t>
            </a:r>
            <a:r>
              <a:rPr lang="hu-HU" alt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03388" y="908050"/>
            <a:ext cx="8355012" cy="5761038"/>
          </a:xfrm>
        </p:spPr>
        <p:txBody>
          <a:bodyPr/>
          <a:lstStyle/>
          <a:p>
            <a:pPr lvl="1" algn="just" eaLnBrk="1" hangingPunct="1"/>
            <a:r>
              <a:rPr lang="hu-HU" altLang="hu-HU" sz="2400" dirty="0">
                <a:latin typeface="Tw Cen MT" panose="020B0602020104020603" pitchFamily="34" charset="-18"/>
              </a:rPr>
              <a:t>páros szerv, a hasüreg felső hátsó részében, a gerinc két oldalán, </a:t>
            </a:r>
            <a:r>
              <a:rPr lang="hu-HU" altLang="hu-HU" sz="2400" dirty="0" err="1">
                <a:latin typeface="Tw Cen MT" panose="020B0602020104020603" pitchFamily="34" charset="-18"/>
              </a:rPr>
              <a:t>retroperitoneálisan</a:t>
            </a:r>
            <a:r>
              <a:rPr lang="hu-HU" altLang="hu-HU" sz="2400" dirty="0">
                <a:latin typeface="Tw Cen MT" panose="020B0602020104020603" pitchFamily="34" charset="-18"/>
              </a:rPr>
              <a:t> helyezkedik el</a:t>
            </a:r>
          </a:p>
          <a:p>
            <a:pPr lvl="1" algn="just" eaLnBrk="1" hangingPunct="1"/>
            <a:endParaRPr lang="hu-HU" altLang="hu-HU" sz="2400" dirty="0">
              <a:latin typeface="Tw Cen MT" panose="020B0602020104020603" pitchFamily="34" charset="-18"/>
            </a:endParaRPr>
          </a:p>
          <a:p>
            <a:pPr lvl="1" algn="just" eaLnBrk="1" hangingPunct="1"/>
            <a:r>
              <a:rPr lang="hu-HU" altLang="hu-HU" sz="2400" dirty="0">
                <a:latin typeface="Tw Cen MT" panose="020B0602020104020603" pitchFamily="34" charset="-18"/>
              </a:rPr>
              <a:t>az utolsó hát-, és a felső 2 ágyéki csigolya magasságában</a:t>
            </a:r>
          </a:p>
          <a:p>
            <a:pPr lvl="1" algn="just" eaLnBrk="1" hangingPunct="1"/>
            <a:endParaRPr lang="hu-HU" altLang="hu-HU" sz="2400" dirty="0">
              <a:latin typeface="Tw Cen MT" panose="020B0602020104020603" pitchFamily="34" charset="-18"/>
            </a:endParaRPr>
          </a:p>
          <a:p>
            <a:pPr lvl="1" algn="just" eaLnBrk="1" hangingPunct="1"/>
            <a:r>
              <a:rPr lang="hu-HU" altLang="hu-HU" sz="2400" dirty="0">
                <a:latin typeface="Tw Cen MT" panose="020B0602020104020603" pitchFamily="34" charset="-18"/>
              </a:rPr>
              <a:t>a bal vese a 12. borda magasságában, a jobb vese a máj miatt kissé lejjebb található</a:t>
            </a:r>
          </a:p>
          <a:p>
            <a:pPr lvl="1" algn="just" eaLnBrk="1" hangingPunct="1"/>
            <a:endParaRPr lang="hu-HU" altLang="hu-HU" sz="2400" dirty="0">
              <a:latin typeface="Tw Cen MT" panose="020B0602020104020603" pitchFamily="34" charset="-18"/>
            </a:endParaRPr>
          </a:p>
          <a:p>
            <a:pPr lvl="1" algn="just" eaLnBrk="1" hangingPunct="1"/>
            <a:r>
              <a:rPr lang="hu-HU" altLang="hu-HU" sz="2400" dirty="0">
                <a:latin typeface="Tw Cen MT" panose="020B0602020104020603" pitchFamily="34" charset="-18"/>
              </a:rPr>
              <a:t>kb. 130-140 g </a:t>
            </a:r>
          </a:p>
          <a:p>
            <a:pPr lvl="1" algn="just" eaLnBrk="1" hangingPunct="1"/>
            <a:endParaRPr lang="hu-HU" altLang="hu-HU" sz="2400" dirty="0">
              <a:latin typeface="Tw Cen MT" panose="020B0602020104020603" pitchFamily="34" charset="-18"/>
            </a:endParaRPr>
          </a:p>
          <a:p>
            <a:pPr lvl="1" algn="just" eaLnBrk="1" hangingPunct="1"/>
            <a:r>
              <a:rPr lang="hu-HU" altLang="hu-HU" sz="2400" dirty="0">
                <a:latin typeface="Tw Cen MT" panose="020B0602020104020603" pitchFamily="34" charset="-18"/>
              </a:rPr>
              <a:t>kb. 12 cm hosszú, 7 cm széles és 3 cm vastag</a:t>
            </a:r>
          </a:p>
          <a:p>
            <a:pPr lvl="1" algn="just" eaLnBrk="1" hangingPunct="1"/>
            <a:endParaRPr lang="hu-HU" altLang="hu-HU" sz="2400" dirty="0">
              <a:latin typeface="Tw Cen MT" panose="020B0602020104020603" pitchFamily="34" charset="-18"/>
            </a:endParaRPr>
          </a:p>
          <a:p>
            <a:pPr lvl="1" algn="just" eaLnBrk="1" hangingPunct="1"/>
            <a:r>
              <a:rPr lang="hu-HU" altLang="hu-HU" sz="2400" dirty="0">
                <a:latin typeface="Tw Cen MT" panose="020B0602020104020603" pitchFamily="34" charset="-18"/>
              </a:rPr>
              <a:t>tömött tapintatú, bab alakú, vörösbarna színű</a:t>
            </a:r>
          </a:p>
        </p:txBody>
      </p:sp>
    </p:spTree>
    <p:extLst>
      <p:ext uri="{BB962C8B-B14F-4D97-AF65-F5344CB8AC3E}">
        <p14:creationId xmlns:p14="http://schemas.microsoft.com/office/powerpoint/2010/main" val="2600451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5"/>
          <p:cNvSpPr>
            <a:spLocks noChangeArrowheads="1"/>
          </p:cNvSpPr>
          <p:nvPr/>
        </p:nvSpPr>
        <p:spPr bwMode="auto">
          <a:xfrm>
            <a:off x="295275" y="398463"/>
            <a:ext cx="11633200" cy="9429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4000" dirty="0">
                <a:latin typeface="Tw Cen MT" panose="020B0602020104020603" pitchFamily="34" charset="-18"/>
              </a:rPr>
              <a:t>Hogy helyezkedik el a vese?</a:t>
            </a:r>
            <a:endParaRPr lang="ru-RU" altLang="hu-HU" sz="4000" dirty="0">
              <a:latin typeface="Calibri" panose="020F0502020204030204" pitchFamily="34" charset="0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525" y="4868863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Subperitoneálisan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63525" y="2847975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Retroperitoneálisan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38125" y="1857375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Intraperitoneálisan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95275" y="3854450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Extraperitoneálisan</a:t>
            </a:r>
            <a:endParaRPr lang="ru-RU" altLang="hu-HU" sz="2400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775" y="60213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675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09800" y="457200"/>
            <a:ext cx="7772400" cy="6140450"/>
          </a:xfrm>
        </p:spPr>
        <p:txBody>
          <a:bodyPr/>
          <a:lstStyle/>
          <a:p>
            <a:pPr lvl="1" algn="just" eaLnBrk="1" hangingPunct="1"/>
            <a:r>
              <a:rPr lang="hu-HU" altLang="hu-HU" dirty="0">
                <a:latin typeface="Tw Cen MT" panose="020B0602020104020603" pitchFamily="34" charset="-18"/>
              </a:rPr>
              <a:t>részei: </a:t>
            </a:r>
          </a:p>
          <a:p>
            <a:pPr lvl="2" algn="just" eaLnBrk="1" hangingPunct="1"/>
            <a:r>
              <a:rPr lang="hu-HU" altLang="hu-HU" dirty="0">
                <a:latin typeface="Tw Cen MT" panose="020B0602020104020603" pitchFamily="34" charset="-18"/>
              </a:rPr>
              <a:t>alsó és felső pólus</a:t>
            </a:r>
          </a:p>
          <a:p>
            <a:pPr lvl="2" algn="just" eaLnBrk="1" hangingPunct="1"/>
            <a:r>
              <a:rPr lang="hu-HU" altLang="hu-HU" dirty="0" err="1">
                <a:latin typeface="Tw Cen MT" panose="020B0602020104020603" pitchFamily="34" charset="-18"/>
              </a:rPr>
              <a:t>medialis</a:t>
            </a:r>
            <a:r>
              <a:rPr lang="hu-HU" altLang="hu-HU" dirty="0">
                <a:latin typeface="Tw Cen MT" panose="020B0602020104020603" pitchFamily="34" charset="-18"/>
              </a:rPr>
              <a:t> és </a:t>
            </a:r>
            <a:r>
              <a:rPr lang="hu-HU" altLang="hu-HU" dirty="0" err="1">
                <a:latin typeface="Tw Cen MT" panose="020B0602020104020603" pitchFamily="34" charset="-18"/>
              </a:rPr>
              <a:t>lateralis</a:t>
            </a:r>
            <a:r>
              <a:rPr lang="hu-HU" altLang="hu-HU" dirty="0">
                <a:latin typeface="Tw Cen MT" panose="020B0602020104020603" pitchFamily="34" charset="-18"/>
              </a:rPr>
              <a:t> szél</a:t>
            </a:r>
          </a:p>
          <a:p>
            <a:pPr lvl="2" algn="just" eaLnBrk="1" hangingPunct="1"/>
            <a:r>
              <a:rPr lang="hu-HU" altLang="hu-HU" dirty="0">
                <a:latin typeface="Tw Cen MT" panose="020B0602020104020603" pitchFamily="34" charset="-18"/>
              </a:rPr>
              <a:t>elülső és hátsó felszín</a:t>
            </a:r>
          </a:p>
          <a:p>
            <a:pPr marL="457200" lvl="1" indent="0" algn="just" eaLnBrk="1" hangingPunct="1">
              <a:buNone/>
            </a:pPr>
            <a:endParaRPr lang="hu-HU" altLang="hu-HU" dirty="0">
              <a:latin typeface="Tw Cen MT" panose="020B0602020104020603" pitchFamily="34" charset="-18"/>
            </a:endParaRPr>
          </a:p>
          <a:p>
            <a:pPr marL="457200" lvl="1" indent="0" algn="just" eaLnBrk="1" hangingPunct="1">
              <a:buNone/>
            </a:pPr>
            <a:endParaRPr lang="hu-HU" altLang="hu-HU" dirty="0">
              <a:latin typeface="Tw Cen MT" panose="020B0602020104020603" pitchFamily="34" charset="-18"/>
            </a:endParaRPr>
          </a:p>
          <a:p>
            <a:pPr lvl="1" algn="just" eaLnBrk="1" hangingPunct="1"/>
            <a:r>
              <a:rPr lang="hu-HU" altLang="hu-HU" dirty="0" err="1">
                <a:latin typeface="Tw Cen MT" panose="020B0602020104020603" pitchFamily="34" charset="-18"/>
              </a:rPr>
              <a:t>medialis</a:t>
            </a:r>
            <a:r>
              <a:rPr lang="hu-HU" altLang="hu-HU" dirty="0">
                <a:latin typeface="Tw Cen MT" panose="020B0602020104020603" pitchFamily="34" charset="-18"/>
              </a:rPr>
              <a:t> szélén homorú bemélyedés </a:t>
            </a:r>
            <a:r>
              <a:rPr lang="hu-HU" altLang="hu-HU" dirty="0">
                <a:latin typeface="Tw Cen MT" panose="020B0602020104020603" pitchFamily="34" charset="-18"/>
                <a:sym typeface="Symbol" panose="05050102010706020507" pitchFamily="18" charset="2"/>
              </a:rPr>
              <a:t></a:t>
            </a:r>
            <a:endParaRPr lang="hu-HU" altLang="hu-HU" dirty="0">
              <a:latin typeface="Tw Cen MT" panose="020B0602020104020603" pitchFamily="34" charset="-18"/>
            </a:endParaRPr>
          </a:p>
          <a:p>
            <a:pPr lvl="1" algn="just" eaLnBrk="1" hangingPunct="1">
              <a:buFontTx/>
              <a:buNone/>
            </a:pPr>
            <a:r>
              <a:rPr lang="hu-HU" altLang="hu-HU" dirty="0">
                <a:latin typeface="Tw Cen MT" panose="020B0602020104020603" pitchFamily="34" charset="-18"/>
              </a:rPr>
              <a:t>	vesekapu – </a:t>
            </a:r>
            <a:r>
              <a:rPr lang="hu-HU" altLang="hu-HU" dirty="0" err="1">
                <a:latin typeface="Tw Cen MT" panose="020B0602020104020603" pitchFamily="34" charset="-18"/>
              </a:rPr>
              <a:t>hilus</a:t>
            </a:r>
            <a:r>
              <a:rPr lang="hu-HU" altLang="hu-HU" dirty="0">
                <a:latin typeface="Tw Cen MT" panose="020B0602020104020603" pitchFamily="34" charset="-18"/>
              </a:rPr>
              <a:t> </a:t>
            </a:r>
            <a:r>
              <a:rPr lang="hu-HU" altLang="hu-HU" dirty="0" err="1">
                <a:latin typeface="Tw Cen MT" panose="020B0602020104020603" pitchFamily="34" charset="-18"/>
              </a:rPr>
              <a:t>renalis</a:t>
            </a:r>
            <a:r>
              <a:rPr lang="hu-HU" altLang="hu-HU" dirty="0">
                <a:latin typeface="Tw Cen MT" panose="020B0602020104020603" pitchFamily="34" charset="-18"/>
              </a:rPr>
              <a:t> (3-4 cm hosszú), képletei:</a:t>
            </a:r>
          </a:p>
          <a:p>
            <a:pPr lvl="3" algn="just" eaLnBrk="1" hangingPunct="1"/>
            <a:r>
              <a:rPr lang="hu-HU" altLang="hu-HU" sz="2400" dirty="0">
                <a:latin typeface="Tw Cen MT" panose="020B0602020104020603" pitchFamily="34" charset="-18"/>
              </a:rPr>
              <a:t>a. </a:t>
            </a:r>
            <a:r>
              <a:rPr lang="hu-HU" altLang="hu-HU" sz="2400" dirty="0" err="1">
                <a:latin typeface="Tw Cen MT" panose="020B0602020104020603" pitchFamily="34" charset="-18"/>
              </a:rPr>
              <a:t>renalis</a:t>
            </a:r>
            <a:endParaRPr lang="hu-HU" altLang="hu-HU" sz="2400" dirty="0">
              <a:latin typeface="Tw Cen MT" panose="020B0602020104020603" pitchFamily="34" charset="-18"/>
            </a:endParaRPr>
          </a:p>
          <a:p>
            <a:pPr lvl="3" algn="just" eaLnBrk="1" hangingPunct="1"/>
            <a:r>
              <a:rPr lang="hu-HU" altLang="hu-HU" sz="2400" dirty="0">
                <a:latin typeface="Tw Cen MT" panose="020B0602020104020603" pitchFamily="34" charset="-18"/>
              </a:rPr>
              <a:t>v. </a:t>
            </a:r>
            <a:r>
              <a:rPr lang="hu-HU" altLang="hu-HU" sz="2400" dirty="0" err="1">
                <a:latin typeface="Tw Cen MT" panose="020B0602020104020603" pitchFamily="34" charset="-18"/>
              </a:rPr>
              <a:t>renalis</a:t>
            </a:r>
            <a:endParaRPr lang="hu-HU" altLang="hu-HU" sz="2400" dirty="0">
              <a:latin typeface="Tw Cen MT" panose="020B0602020104020603" pitchFamily="34" charset="-18"/>
            </a:endParaRPr>
          </a:p>
          <a:p>
            <a:pPr lvl="3" algn="just" eaLnBrk="1" hangingPunct="1"/>
            <a:r>
              <a:rPr lang="hu-HU" altLang="hu-HU" sz="2400" dirty="0">
                <a:latin typeface="Tw Cen MT" panose="020B0602020104020603" pitchFamily="34" charset="-18"/>
              </a:rPr>
              <a:t>nyirokérhálózat</a:t>
            </a:r>
          </a:p>
          <a:p>
            <a:pPr lvl="3" algn="just" eaLnBrk="1" hangingPunct="1"/>
            <a:r>
              <a:rPr lang="hu-HU" altLang="hu-HU" sz="2400" dirty="0">
                <a:latin typeface="Tw Cen MT" panose="020B0602020104020603" pitchFamily="34" charset="-18"/>
              </a:rPr>
              <a:t>húgyvezeték</a:t>
            </a:r>
          </a:p>
          <a:p>
            <a:pPr lvl="1" eaLnBrk="1" hangingPunct="1"/>
            <a:endParaRPr lang="hu-HU" altLang="hu-HU" dirty="0"/>
          </a:p>
        </p:txBody>
      </p:sp>
    </p:spTree>
    <p:extLst>
      <p:ext uri="{BB962C8B-B14F-4D97-AF65-F5344CB8AC3E}">
        <p14:creationId xmlns:p14="http://schemas.microsoft.com/office/powerpoint/2010/main" val="643912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a jobb oldali vese elolnezetb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7" t="4265" r="4822" b="27142"/>
          <a:stretch>
            <a:fillRect/>
          </a:stretch>
        </p:blipFill>
        <p:spPr bwMode="auto">
          <a:xfrm>
            <a:off x="6054725" y="404813"/>
            <a:ext cx="5400675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735638" y="6021388"/>
            <a:ext cx="446128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800" b="1" i="1" dirty="0">
                <a:latin typeface="Tw Cen MT" panose="020B0602020104020603" pitchFamily="34" charset="-18"/>
              </a:rPr>
              <a:t>A jobb oldali vese elölnézetben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68640CB-783E-4B8A-8ED7-EBE7D99418AC}"/>
              </a:ext>
            </a:extLst>
          </p:cNvPr>
          <p:cNvSpPr txBox="1">
            <a:spLocks noChangeArrowheads="1"/>
          </p:cNvSpPr>
          <p:nvPr/>
        </p:nvSpPr>
        <p:spPr>
          <a:xfrm>
            <a:off x="982663" y="1412875"/>
            <a:ext cx="7772400" cy="61404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 eaLnBrk="1" hangingPunct="1">
              <a:buFontTx/>
              <a:buNone/>
              <a:defRPr/>
            </a:pPr>
            <a:r>
              <a:rPr lang="hu-HU" altLang="hu-HU" sz="3200" kern="0" dirty="0">
                <a:latin typeface="Tw Cen MT" panose="020B0602020104020603" pitchFamily="34" charset="-18"/>
              </a:rPr>
              <a:t>Felszíne:</a:t>
            </a:r>
          </a:p>
          <a:p>
            <a:pPr lvl="1" eaLnBrk="1" hangingPunct="1">
              <a:defRPr/>
            </a:pPr>
            <a:r>
              <a:rPr lang="hu-HU" altLang="hu-HU" sz="2600" kern="0" dirty="0">
                <a:latin typeface="Tw Cen MT" panose="020B0602020104020603" pitchFamily="34" charset="-18"/>
              </a:rPr>
              <a:t>felnőttben sima</a:t>
            </a:r>
          </a:p>
          <a:p>
            <a:pPr lvl="1" eaLnBrk="1" hangingPunct="1">
              <a:defRPr/>
            </a:pPr>
            <a:r>
              <a:rPr lang="hu-HU" altLang="hu-HU" sz="2600" kern="0" dirty="0">
                <a:latin typeface="Tw Cen MT" panose="020B0602020104020603" pitchFamily="34" charset="-18"/>
              </a:rPr>
              <a:t>újszülöttben </a:t>
            </a:r>
            <a:r>
              <a:rPr lang="hu-HU" altLang="hu-HU" sz="2600" kern="0" dirty="0" err="1">
                <a:latin typeface="Tw Cen MT" panose="020B0602020104020603" pitchFamily="34" charset="-18"/>
              </a:rPr>
              <a:t>lebenyezett</a:t>
            </a:r>
            <a:endParaRPr lang="hu-HU" altLang="hu-HU" sz="2600" kern="0" dirty="0">
              <a:latin typeface="Tw Cen MT" panose="020B06020201040206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531663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5"/>
          <p:cNvSpPr>
            <a:spLocks noChangeArrowheads="1"/>
          </p:cNvSpPr>
          <p:nvPr/>
        </p:nvSpPr>
        <p:spPr bwMode="auto">
          <a:xfrm>
            <a:off x="295275" y="398463"/>
            <a:ext cx="11633200" cy="9429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4000" dirty="0">
                <a:latin typeface="Tw Cen MT" panose="020B0602020104020603" pitchFamily="34" charset="-18"/>
              </a:rPr>
              <a:t>Mit tartalmaz a </a:t>
            </a:r>
            <a:r>
              <a:rPr lang="hu-HU" altLang="hu-HU" sz="4000" dirty="0" err="1">
                <a:latin typeface="Tw Cen MT" panose="020B0602020104020603" pitchFamily="34" charset="-18"/>
              </a:rPr>
              <a:t>hilus</a:t>
            </a:r>
            <a:r>
              <a:rPr lang="hu-HU" altLang="hu-HU" sz="4000" dirty="0">
                <a:latin typeface="Tw Cen MT" panose="020B0602020104020603" pitchFamily="34" charset="-18"/>
              </a:rPr>
              <a:t> </a:t>
            </a:r>
            <a:r>
              <a:rPr lang="hu-HU" altLang="hu-HU" sz="4000" dirty="0" err="1">
                <a:latin typeface="Tw Cen MT" panose="020B0602020104020603" pitchFamily="34" charset="-18"/>
              </a:rPr>
              <a:t>renalis</a:t>
            </a:r>
            <a:r>
              <a:rPr lang="hu-HU" altLang="hu-HU" sz="4000" dirty="0">
                <a:latin typeface="Tw Cen MT" panose="020B0602020104020603" pitchFamily="34" charset="-18"/>
              </a:rPr>
              <a:t>?</a:t>
            </a:r>
            <a:endParaRPr lang="ru-RU" altLang="hu-HU" sz="4000" dirty="0">
              <a:latin typeface="Calibri" panose="020F0502020204030204" pitchFamily="34" charset="0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38125" y="2857500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lvl="3"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Arteria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renalis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,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vena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renalis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,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cortex</a:t>
            </a:r>
            <a:endParaRPr lang="hu-HU" altLang="hu-HU" sz="2400" dirty="0">
              <a:solidFill>
                <a:srgbClr val="FFFFFF"/>
              </a:solidFill>
              <a:latin typeface="Tw Cen MT" panose="020B0602020104020603" pitchFamily="34" charset="-18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38125" y="4857750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3" algn="ctr" ea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Arteria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renalis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,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vena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renalis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, nyirokér hálózat,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ureter</a:t>
            </a:r>
            <a:endParaRPr lang="hu-HU" altLang="hu-HU" sz="2400" dirty="0">
              <a:solidFill>
                <a:srgbClr val="FFFFFF"/>
              </a:solidFill>
              <a:latin typeface="Tw Cen MT" panose="020B0602020104020603" pitchFamily="34" charset="-18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38125" y="1857375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marL="342900" indent="-342900">
              <a:spcBef>
                <a:spcPct val="20000"/>
              </a:spcBef>
              <a:buChar char="•"/>
              <a:tabLst>
                <a:tab pos="62865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62865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628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628650">
              <a:spcBef>
                <a:spcPct val="20000"/>
              </a:spcBef>
              <a:buChar char="–"/>
              <a:tabLst>
                <a:tab pos="62865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62865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2865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2865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2865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2865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3" algn="ctr" ea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Arteria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renalis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,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vena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renalis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, nyirokér hálózat, </a:t>
            </a:r>
          </a:p>
          <a:p>
            <a:pPr lvl="3" algn="ctr" ea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ureter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,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urethra</a:t>
            </a:r>
            <a:endParaRPr lang="hu-HU" altLang="hu-HU" sz="2400" dirty="0">
              <a:solidFill>
                <a:srgbClr val="FFFFFF"/>
              </a:solidFill>
              <a:latin typeface="Tw Cen MT" panose="020B0602020104020603" pitchFamily="34" charset="-18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95275" y="3854450"/>
            <a:ext cx="11664950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lvl="3"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Arteria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renalis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,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vena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renalis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, papilla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renalis</a:t>
            </a:r>
            <a:endParaRPr lang="hu-HU" altLang="hu-HU" sz="2400" dirty="0">
              <a:solidFill>
                <a:srgbClr val="FFFFFF"/>
              </a:solidFill>
              <a:latin typeface="Tw Cen MT" panose="020B0602020104020603" pitchFamily="34" charset="-18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775" y="60213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204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theme/theme1.xml><?xml version="1.0" encoding="utf-8"?>
<a:theme xmlns:a="http://schemas.openxmlformats.org/drawingml/2006/main" name="Kondenzcsík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6805400_TF67670762.potx" id="{2CB47EBF-F1B7-436F-AC15-69573717D359}" vid="{22AF4DED-B064-4BBF-945B-040FFE9BA957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5F10249-4A0E-4864-B63A-9F9C3F645A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0BEB954-4024-4CCF-A9D6-4C00FDC028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10EE66-8707-456F-8F2E-091D581CB030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16c05727-aa75-4e4a-9b5f-8a80a1165891"/>
    <ds:schemaRef ds:uri="71af3243-3dd4-4a8d-8c0d-dd76da1f02a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Kondenzcsík arculat</Template>
  <TotalTime>0</TotalTime>
  <Words>1127</Words>
  <Application>Microsoft Office PowerPoint</Application>
  <PresentationFormat>Szélesvásznú</PresentationFormat>
  <Paragraphs>216</Paragraphs>
  <Slides>32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32</vt:i4>
      </vt:variant>
    </vt:vector>
  </HeadingPairs>
  <TitlesOfParts>
    <vt:vector size="39" baseType="lpstr">
      <vt:lpstr>Arial</vt:lpstr>
      <vt:lpstr>Arial Black</vt:lpstr>
      <vt:lpstr>Calibri</vt:lpstr>
      <vt:lpstr>Century Gothic</vt:lpstr>
      <vt:lpstr>Tw Cen MT</vt:lpstr>
      <vt:lpstr>Kondenzcsík</vt:lpstr>
      <vt:lpstr>Photo Editor Photo</vt:lpstr>
      <vt:lpstr>GINOP-5.3.5-18-2019-00115 A munkaerőhiány és az elöregedő társadalom okozta, az egészségügyi intézményeket érintő foglalkoztatási válsághelyzetek megelőzése és kezelése az ápoló képzés szintjeinek és hatásköreinek fejlesztésével</vt:lpstr>
      <vt:lpstr>Ápolási szakmai alapismeretek:  az egészséges emberi test felépítése</vt:lpstr>
      <vt:lpstr>VIZELETKIVÁLASZTÓ ÉS -ELVEZETŐ RENDSZER</vt:lpstr>
      <vt:lpstr>PowerPoint-bemutató</vt:lpstr>
      <vt:lpstr>Vese (ren, nephros)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A vese mikroszkópos anatómiája</vt:lpstr>
      <vt:lpstr>PowerPoint-bemutató</vt:lpstr>
      <vt:lpstr>PowerPoint-bemutató</vt:lpstr>
      <vt:lpstr>PowerPoint-bemutató</vt:lpstr>
      <vt:lpstr>PowerPoint-bemutató</vt:lpstr>
      <vt:lpstr>PowerPoint-bemutató</vt:lpstr>
      <vt:lpstr>Húgyvezeték (ureter)</vt:lpstr>
      <vt:lpstr>PowerPoint-bemutató</vt:lpstr>
      <vt:lpstr>Húgyvezeték (ureter)</vt:lpstr>
      <vt:lpstr>Húgyhólyag (vesica urinaria) </vt:lpstr>
      <vt:lpstr>PowerPoint-bemutató</vt:lpstr>
      <vt:lpstr>PowerPoint-bemutató</vt:lpstr>
      <vt:lpstr>Húgycső (urethra)</vt:lpstr>
      <vt:lpstr>PowerPoint-bemutató</vt:lpstr>
      <vt:lpstr>PowerPoint-bemutató</vt:lpstr>
      <vt:lpstr>PowerPoint-bemutató</vt:lpstr>
      <vt:lpstr>Köszönöm a figyelmet!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2021-01-23T17:29:48Z</dcterms:created>
  <dcterms:modified xsi:type="dcterms:W3CDTF">2021-05-27T10:35:42Z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