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34" r:id="rId5"/>
    <p:sldId id="257" r:id="rId6"/>
    <p:sldId id="33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3" r:id="rId71"/>
    <p:sldId id="309" r:id="rId72"/>
    <p:sldId id="331" r:id="rId7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81" autoAdjust="0"/>
    <p:restoredTop sz="94660"/>
  </p:normalViewPr>
  <p:slideViewPr>
    <p:cSldViewPr snapToGrid="0">
      <p:cViewPr varScale="1">
        <p:scale>
          <a:sx n="72" d="100"/>
          <a:sy n="72" d="100"/>
        </p:scale>
        <p:origin x="86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9108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314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0919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8865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589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5535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1706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7164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232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37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131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49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807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445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888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576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651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28FEF28-1F76-46E4-806C-7A27C62A0D1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F711C-1A25-4A49-9016-56E7954B1B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30063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58482" y="174035"/>
            <a:ext cx="11416343" cy="1600200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u="sng" dirty="0">
                <a:solidFill>
                  <a:schemeClr val="tx1"/>
                </a:solidFill>
              </a:rPr>
              <a:t>Egyéb ápolói beavatkozások: 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Vérvétel: </a:t>
            </a:r>
            <a:r>
              <a:rPr lang="hu-HU" dirty="0">
                <a:solidFill>
                  <a:schemeClr val="tx1"/>
                </a:solidFill>
              </a:rPr>
              <a:t>vénás vérvétel kivitelezése, vénás vérzés megfigyelése, szükség esetén ellátása gyulladási paraméterek értékelése </a:t>
            </a:r>
            <a:r>
              <a:rPr lang="nl-NL" dirty="0">
                <a:solidFill>
                  <a:schemeClr val="tx1"/>
                </a:solidFill>
              </a:rPr>
              <a:t>(</a:t>
            </a:r>
            <a:r>
              <a:rPr lang="nl-NL" dirty="0" err="1">
                <a:solidFill>
                  <a:schemeClr val="tx1"/>
                </a:solidFill>
              </a:rPr>
              <a:t>fvs</a:t>
            </a:r>
            <a:r>
              <a:rPr lang="nl-NL" dirty="0">
                <a:solidFill>
                  <a:schemeClr val="tx1"/>
                </a:solidFill>
              </a:rPr>
              <a:t>:, We, CRP, </a:t>
            </a:r>
            <a:r>
              <a:rPr lang="nl-NL" dirty="0" err="1">
                <a:solidFill>
                  <a:schemeClr val="tx1"/>
                </a:solidFill>
              </a:rPr>
              <a:t>vesefunkciós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paraméterek</a:t>
            </a:r>
            <a:r>
              <a:rPr lang="nl-NL" dirty="0">
                <a:solidFill>
                  <a:schemeClr val="tx1"/>
                </a:solidFill>
              </a:rPr>
              <a:t>)</a:t>
            </a:r>
            <a:endParaRPr lang="hu-HU" dirty="0">
              <a:solidFill>
                <a:schemeClr val="tx1"/>
              </a:solidFill>
            </a:endParaRPr>
          </a:p>
          <a:p>
            <a:r>
              <a:rPr lang="hu-HU" b="1" i="1" dirty="0">
                <a:solidFill>
                  <a:schemeClr val="tx1"/>
                </a:solidFill>
              </a:rPr>
              <a:t>Vizelet </a:t>
            </a:r>
            <a:r>
              <a:rPr lang="hu-HU" b="1" i="1" dirty="0" err="1">
                <a:solidFill>
                  <a:schemeClr val="tx1"/>
                </a:solidFill>
              </a:rPr>
              <a:t>gyorstesz</a:t>
            </a:r>
            <a:endParaRPr lang="hu-HU" b="1" i="1" dirty="0">
              <a:solidFill>
                <a:schemeClr val="tx1"/>
              </a:solidFill>
            </a:endParaRPr>
          </a:p>
          <a:p>
            <a:r>
              <a:rPr lang="hu-HU" b="1" i="1" dirty="0">
                <a:solidFill>
                  <a:schemeClr val="tx1"/>
                </a:solidFill>
              </a:rPr>
              <a:t>Vizelet mintavétel, vizelet vizsgálat (mikroszkópos és makroszkópos)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UH vizsgálat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Vitális paraméterek ellenőrzése</a:t>
            </a:r>
          </a:p>
        </p:txBody>
      </p:sp>
    </p:spTree>
    <p:extLst>
      <p:ext uri="{BB962C8B-B14F-4D97-AF65-F5344CB8AC3E}">
        <p14:creationId xmlns:p14="http://schemas.microsoft.com/office/powerpoint/2010/main" val="1167318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923" y="400528"/>
            <a:ext cx="8229600" cy="1051520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Pyelonephritis acuta</a:t>
            </a:r>
          </a:p>
        </p:txBody>
      </p:sp>
      <p:sp>
        <p:nvSpPr>
          <p:cNvPr id="3" name="Téglalap 2"/>
          <p:cNvSpPr/>
          <p:nvPr/>
        </p:nvSpPr>
        <p:spPr>
          <a:xfrm>
            <a:off x="2567608" y="2875003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2400" dirty="0"/>
          </a:p>
          <a:p>
            <a:pPr algn="just"/>
            <a:endParaRPr lang="hu-HU" sz="2400" dirty="0"/>
          </a:p>
        </p:txBody>
      </p:sp>
      <p:sp>
        <p:nvSpPr>
          <p:cNvPr id="4" name="Téglalap 3"/>
          <p:cNvSpPr/>
          <p:nvPr/>
        </p:nvSpPr>
        <p:spPr>
          <a:xfrm>
            <a:off x="796045" y="1761058"/>
            <a:ext cx="109622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400" dirty="0"/>
              <a:t>A húgyútakon kívül a vese parenchymát, elsősorban a kérget érintő gyulladás. A vese-és vesemedence gyulladása.</a:t>
            </a:r>
          </a:p>
          <a:p>
            <a:pPr algn="just"/>
            <a:endParaRPr lang="hu-HU" sz="2400" dirty="0"/>
          </a:p>
          <a:p>
            <a:pPr algn="just"/>
            <a:r>
              <a:rPr lang="hu-HU" sz="2400" dirty="0"/>
              <a:t>Az akut </a:t>
            </a:r>
            <a:r>
              <a:rPr lang="hu-HU" sz="2400" dirty="0" err="1"/>
              <a:t>pyelonephritis</a:t>
            </a:r>
            <a:r>
              <a:rPr lang="hu-HU" sz="2400" dirty="0"/>
              <a:t> heveny gyulladás, mely lázzal, vesetáji fájdalommal, </a:t>
            </a:r>
            <a:r>
              <a:rPr lang="hu-HU" sz="2400" dirty="0" err="1"/>
              <a:t>bacteriuriával</a:t>
            </a:r>
            <a:r>
              <a:rPr lang="hu-HU" sz="2400" dirty="0"/>
              <a:t> és </a:t>
            </a:r>
            <a:r>
              <a:rPr lang="hu-HU" sz="2400" dirty="0" err="1"/>
              <a:t>pyuriával</a:t>
            </a:r>
            <a:r>
              <a:rPr lang="hu-HU" sz="2400" dirty="0"/>
              <a:t> jár. A húgyúti infekciók jó hatásfokkal és könnyen gyógyíthatóak, ha nem áll fenn vizeletelfolyást zavaró anatómiai vagy funkcionális rendellenesség, illetve csökkent immunitást okozó alapbetegség.</a:t>
            </a:r>
          </a:p>
          <a:p>
            <a:pPr algn="just"/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992312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10307" y="644769"/>
            <a:ext cx="8229600" cy="76470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10235" y="1970857"/>
            <a:ext cx="10103950" cy="4195481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bélbaktériumok: 85- 90 %-ban E. coli fertőzés (ascendentáló fertőzés). </a:t>
            </a:r>
          </a:p>
          <a:p>
            <a:r>
              <a:rPr lang="hu-HU" dirty="0">
                <a:solidFill>
                  <a:schemeClr val="tx1"/>
                </a:solidFill>
              </a:rPr>
              <a:t>komplikációt okozó tényező: húgyúti szűkület (kő, prosztata megnagyobbodás, daganat), idegentest (katéter,  stent), vizelet-deviáció utáni állapot,  ESWL kezelés, urológiai beavatkozás, funkcionális eltérések (vesico-ureterális reflux, neurogén hólyag), terhesség, </a:t>
            </a:r>
            <a:r>
              <a:rPr lang="hu-HU" dirty="0" err="1">
                <a:solidFill>
                  <a:schemeClr val="tx1"/>
                </a:solidFill>
              </a:rPr>
              <a:t>immunszuppresszált</a:t>
            </a:r>
            <a:r>
              <a:rPr lang="hu-HU" dirty="0">
                <a:solidFill>
                  <a:schemeClr val="tx1"/>
                </a:solidFill>
              </a:rPr>
              <a:t> állapot (krónikus veseelégtelenség, tartós </a:t>
            </a:r>
            <a:r>
              <a:rPr lang="hu-HU" dirty="0" err="1">
                <a:solidFill>
                  <a:schemeClr val="tx1"/>
                </a:solidFill>
              </a:rPr>
              <a:t>cytostaticus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steroid</a:t>
            </a:r>
            <a:r>
              <a:rPr lang="hu-HU" dirty="0">
                <a:solidFill>
                  <a:schemeClr val="tx1"/>
                </a:solidFill>
              </a:rPr>
              <a:t> kezelés, transzplantáció utáni állapot, stb.) </a:t>
            </a:r>
          </a:p>
          <a:p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3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6190" y="77053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24744" y="1057781"/>
            <a:ext cx="8496944" cy="6093296"/>
          </a:xfrm>
        </p:spPr>
        <p:txBody>
          <a:bodyPr>
            <a:normAutofit fontScale="92500" lnSpcReduction="20000"/>
          </a:bodyPr>
          <a:lstStyle/>
          <a:p>
            <a:r>
              <a:rPr lang="hu-HU" dirty="0">
                <a:solidFill>
                  <a:schemeClr val="tx1"/>
                </a:solidFill>
              </a:rPr>
              <a:t>hirtelen magas láz, </a:t>
            </a:r>
          </a:p>
          <a:p>
            <a:r>
              <a:rPr lang="hu-HU" dirty="0">
                <a:solidFill>
                  <a:schemeClr val="tx1"/>
                </a:solidFill>
              </a:rPr>
              <a:t>hidegrázás, </a:t>
            </a:r>
          </a:p>
          <a:p>
            <a:r>
              <a:rPr lang="hu-HU" dirty="0">
                <a:solidFill>
                  <a:schemeClr val="tx1"/>
                </a:solidFill>
              </a:rPr>
              <a:t>hasfájás, </a:t>
            </a:r>
          </a:p>
          <a:p>
            <a:r>
              <a:rPr lang="hu-HU" dirty="0">
                <a:solidFill>
                  <a:schemeClr val="tx1"/>
                </a:solidFill>
              </a:rPr>
              <a:t>hányás, </a:t>
            </a:r>
          </a:p>
          <a:p>
            <a:r>
              <a:rPr lang="hu-HU" dirty="0">
                <a:solidFill>
                  <a:schemeClr val="tx1"/>
                </a:solidFill>
              </a:rPr>
              <a:t>rossz közérzet, </a:t>
            </a:r>
          </a:p>
          <a:p>
            <a:r>
              <a:rPr lang="hu-HU" dirty="0">
                <a:solidFill>
                  <a:schemeClr val="tx1"/>
                </a:solidFill>
              </a:rPr>
              <a:t>étvágytalanság, </a:t>
            </a:r>
          </a:p>
          <a:p>
            <a:r>
              <a:rPr lang="hu-HU" dirty="0">
                <a:solidFill>
                  <a:schemeClr val="tx1"/>
                </a:solidFill>
              </a:rPr>
              <a:t>deréktáji fájdalom, </a:t>
            </a:r>
          </a:p>
          <a:p>
            <a:r>
              <a:rPr lang="hu-HU" dirty="0">
                <a:solidFill>
                  <a:schemeClr val="tx1"/>
                </a:solidFill>
              </a:rPr>
              <a:t>costovertebrális érzékenység, </a:t>
            </a:r>
          </a:p>
          <a:p>
            <a:r>
              <a:rPr lang="hu-HU" dirty="0">
                <a:solidFill>
                  <a:schemeClr val="tx1"/>
                </a:solidFill>
              </a:rPr>
              <a:t>leukocytosis, </a:t>
            </a:r>
          </a:p>
          <a:p>
            <a:r>
              <a:rPr lang="hu-HU" dirty="0">
                <a:solidFill>
                  <a:schemeClr val="tx1"/>
                </a:solidFill>
              </a:rPr>
              <a:t>a betegség súlyosságától függően jelentkezhetnek a vizeletürítést érintő panaszok, mint cystitisnél (égő, csípő érzés vizeletürítéskor, gyakori vizelési inger vagy vizeletürítés), </a:t>
            </a:r>
          </a:p>
          <a:p>
            <a:r>
              <a:rPr lang="hu-HU" dirty="0">
                <a:solidFill>
                  <a:schemeClr val="tx1"/>
                </a:solidFill>
              </a:rPr>
              <a:t>pyuria mindig megjelenik, viszont a fehérvérsejt-cilinderek többször hiányoznak, </a:t>
            </a:r>
          </a:p>
          <a:p>
            <a:r>
              <a:rPr lang="hu-HU" dirty="0">
                <a:solidFill>
                  <a:schemeClr val="tx1"/>
                </a:solidFill>
              </a:rPr>
              <a:t>bacteruria (meghaladja a 104 csíraszám/ml), </a:t>
            </a:r>
          </a:p>
          <a:p>
            <a:r>
              <a:rPr lang="hu-HU" dirty="0">
                <a:solidFill>
                  <a:schemeClr val="tx1"/>
                </a:solidFill>
              </a:rPr>
              <a:t>hypotensio, </a:t>
            </a:r>
          </a:p>
          <a:p>
            <a:r>
              <a:rPr lang="hu-HU" dirty="0">
                <a:solidFill>
                  <a:schemeClr val="tx1"/>
                </a:solidFill>
              </a:rPr>
              <a:t>tudatzavar szepszis esetén jelentkezik</a:t>
            </a:r>
          </a:p>
          <a:p>
            <a:endParaRPr lang="hu-HU" dirty="0">
              <a:solidFill>
                <a:schemeClr val="tx1"/>
              </a:solidFill>
            </a:endParaRPr>
          </a:p>
          <a:p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26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7877" y="304800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diagnosztikája 1.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97877" y="1730969"/>
            <a:ext cx="11125200" cy="4896544"/>
          </a:xfrm>
        </p:spPr>
        <p:txBody>
          <a:bodyPr>
            <a:no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Az akut </a:t>
            </a:r>
            <a:r>
              <a:rPr lang="hu-HU" dirty="0" err="1">
                <a:solidFill>
                  <a:schemeClr val="tx1"/>
                </a:solidFill>
              </a:rPr>
              <a:t>pyelonephritis</a:t>
            </a:r>
            <a:r>
              <a:rPr lang="hu-HU" dirty="0">
                <a:solidFill>
                  <a:schemeClr val="tx1"/>
                </a:solidFill>
              </a:rPr>
              <a:t> diagnózisa klinikai diagnózis. A klasszikus klinikai tünetek (vesetáji fájdalom, láz, </a:t>
            </a:r>
            <a:r>
              <a:rPr lang="hu-HU" dirty="0" err="1">
                <a:solidFill>
                  <a:schemeClr val="tx1"/>
                </a:solidFill>
              </a:rPr>
              <a:t>leukocitosis</a:t>
            </a:r>
            <a:r>
              <a:rPr lang="hu-HU" dirty="0">
                <a:solidFill>
                  <a:schemeClr val="tx1"/>
                </a:solidFill>
              </a:rPr>
              <a:t>), a vizeletüledék és bakteriológiai vizsgálat elegendők a diagnózishoz. </a:t>
            </a:r>
          </a:p>
          <a:p>
            <a:r>
              <a:rPr lang="hu-HU" dirty="0">
                <a:solidFill>
                  <a:schemeClr val="tx1"/>
                </a:solidFill>
              </a:rPr>
              <a:t>Radiológiai vizsgáló módszerek elsősorban a diagnózis pontosításához, obstrukció, kövesség, anatómiai rendellenesség kimutatásához szükségesek. </a:t>
            </a:r>
          </a:p>
          <a:p>
            <a:r>
              <a:rPr lang="hu-HU" dirty="0">
                <a:solidFill>
                  <a:schemeClr val="tx1"/>
                </a:solidFill>
              </a:rPr>
              <a:t>Legfontosabb és egyben legkevésbé </a:t>
            </a:r>
            <a:r>
              <a:rPr lang="hu-HU" dirty="0" err="1">
                <a:solidFill>
                  <a:schemeClr val="tx1"/>
                </a:solidFill>
              </a:rPr>
              <a:t>invazív</a:t>
            </a:r>
            <a:r>
              <a:rPr lang="hu-HU" dirty="0">
                <a:solidFill>
                  <a:schemeClr val="tx1"/>
                </a:solidFill>
              </a:rPr>
              <a:t> módszerünk az ultrahangvizsgálat.</a:t>
            </a:r>
          </a:p>
        </p:txBody>
      </p:sp>
    </p:spTree>
    <p:extLst>
      <p:ext uri="{BB962C8B-B14F-4D97-AF65-F5344CB8AC3E}">
        <p14:creationId xmlns:p14="http://schemas.microsoft.com/office/powerpoint/2010/main" val="213130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51692" y="211015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97876" y="1213520"/>
            <a:ext cx="11090031" cy="5949280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kórházi felvétel súlyos, bizonytalan esetben szükséges. </a:t>
            </a:r>
          </a:p>
          <a:p>
            <a:r>
              <a:rPr lang="hu-HU" dirty="0">
                <a:solidFill>
                  <a:schemeClr val="tx1"/>
                </a:solidFill>
              </a:rPr>
              <a:t>az antibiotikum gyógyszeres terápia ambuláns ellátás során orális utón, míg kórházi kezelés alatt iv. módon történik. Az ambuláns ellátás során választandó készítmények: ofloxacin,  pefloxacin, ciprofloxacin, illetve levofloxacin (fluorokinolon), kórházi kezelés alkalmával szintén fluorokinolon alkalmazható, majd át lehet térni az orális adagolás formájára emellett cephalosporin, ß-laktamázra stabil penicillin és aminoglikozid adható. Az állapot javulása, illetve az antiobiogram eredménye mellett  a gyógyszeres terápiát orális formában lehet folytatni. </a:t>
            </a:r>
          </a:p>
          <a:p>
            <a:r>
              <a:rPr lang="hu-HU" dirty="0">
                <a:solidFill>
                  <a:schemeClr val="tx1"/>
                </a:solidFill>
              </a:rPr>
              <a:t>ágynyugalom, </a:t>
            </a:r>
          </a:p>
          <a:p>
            <a:r>
              <a:rPr lang="hu-HU" dirty="0">
                <a:solidFill>
                  <a:schemeClr val="tx1"/>
                </a:solidFill>
              </a:rPr>
              <a:t>fizikális és gyógyszeres lázcsillapítás orális úton, </a:t>
            </a:r>
          </a:p>
          <a:p>
            <a:r>
              <a:rPr lang="hu-HU" dirty="0">
                <a:solidFill>
                  <a:schemeClr val="tx1"/>
                </a:solidFill>
              </a:rPr>
              <a:t>fájdalomcsillapítás és görcsoldás orális úton, </a:t>
            </a:r>
          </a:p>
          <a:p>
            <a:r>
              <a:rPr lang="hu-HU" dirty="0">
                <a:solidFill>
                  <a:schemeClr val="tx1"/>
                </a:solidFill>
              </a:rPr>
              <a:t>bő folyadékbevitel állapottól függően orális vagy intravénás módon. </a:t>
            </a:r>
          </a:p>
          <a:p>
            <a:r>
              <a:rPr lang="hu-HU" dirty="0">
                <a:solidFill>
                  <a:schemeClr val="tx1"/>
                </a:solidFill>
              </a:rPr>
              <a:t>komplikáló tényező megszűntetése</a:t>
            </a:r>
          </a:p>
        </p:txBody>
      </p:sp>
    </p:spTree>
    <p:extLst>
      <p:ext uri="{BB962C8B-B14F-4D97-AF65-F5344CB8AC3E}">
        <p14:creationId xmlns:p14="http://schemas.microsoft.com/office/powerpoint/2010/main" val="2655631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1620" y="1982580"/>
            <a:ext cx="1108868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solidFill>
                  <a:schemeClr val="tx1"/>
                </a:solidFill>
              </a:rPr>
              <a:t>Egyéb feladatok: </a:t>
            </a:r>
          </a:p>
          <a:p>
            <a:r>
              <a:rPr lang="hu-HU" b="1" dirty="0">
                <a:solidFill>
                  <a:schemeClr val="tx1"/>
                </a:solidFill>
              </a:rPr>
              <a:t>Vitális paraméterek ellenőrzése ( lázcsillapítás)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Vérvétel</a:t>
            </a:r>
            <a:r>
              <a:rPr lang="hu-HU" dirty="0">
                <a:solidFill>
                  <a:schemeClr val="tx1"/>
                </a:solidFill>
              </a:rPr>
              <a:t> : a gyulladásos paraméterek és a vesefunkció ellenőrzése céljából, gyulladási paraméterek értékelése (</a:t>
            </a:r>
            <a:r>
              <a:rPr lang="hu-HU" dirty="0" err="1">
                <a:solidFill>
                  <a:schemeClr val="tx1"/>
                </a:solidFill>
              </a:rPr>
              <a:t>fvs</a:t>
            </a:r>
            <a:r>
              <a:rPr lang="hu-HU" dirty="0">
                <a:solidFill>
                  <a:schemeClr val="tx1"/>
                </a:solidFill>
              </a:rPr>
              <a:t> , We, CRP )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Vizeletvizsgálat</a:t>
            </a:r>
            <a:r>
              <a:rPr lang="hu-HU" dirty="0">
                <a:solidFill>
                  <a:schemeClr val="tx1"/>
                </a:solidFill>
              </a:rPr>
              <a:t> (lásd előbb)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Antibiotikum intravénás gyógyszeres terápia</a:t>
            </a:r>
            <a:r>
              <a:rPr lang="hu-HU" dirty="0">
                <a:solidFill>
                  <a:schemeClr val="tx1"/>
                </a:solidFill>
              </a:rPr>
              <a:t>, antibiotikum gyógyszerérzékenység megfigyelése</a:t>
            </a:r>
          </a:p>
          <a:p>
            <a:endParaRPr lang="hu-HU" dirty="0">
              <a:solidFill>
                <a:schemeClr val="tx1"/>
              </a:solidFill>
            </a:endParaRPr>
          </a:p>
          <a:p>
            <a:endParaRPr lang="hu-HU" dirty="0">
              <a:solidFill>
                <a:schemeClr val="tx1"/>
              </a:solidFill>
            </a:endParaRPr>
          </a:p>
          <a:p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80644" y="656492"/>
            <a:ext cx="11828585" cy="16002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43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10308" y="525234"/>
            <a:ext cx="8229600" cy="1051520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Vesekövesség (</a:t>
            </a:r>
            <a:r>
              <a:rPr lang="hu-HU" sz="4000" b="1" dirty="0" err="1">
                <a:solidFill>
                  <a:schemeClr val="tx1"/>
                </a:solidFill>
              </a:rPr>
              <a:t>urolithiasis</a:t>
            </a:r>
            <a:r>
              <a:rPr lang="hu-HU" sz="40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Téglalap 3"/>
          <p:cNvSpPr/>
          <p:nvPr/>
        </p:nvSpPr>
        <p:spPr>
          <a:xfrm>
            <a:off x="879520" y="2539788"/>
            <a:ext cx="1131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altLang="hu-HU" sz="2400" dirty="0"/>
              <a:t>Húgykövek előfordulása a vesékben, </a:t>
            </a:r>
            <a:r>
              <a:rPr lang="hu-HU" altLang="hu-HU" sz="2400" dirty="0" err="1"/>
              <a:t>ureterekben</a:t>
            </a:r>
            <a:r>
              <a:rPr lang="hu-HU" altLang="hu-HU" sz="2400" dirty="0"/>
              <a:t>, húgyhólyagban, húgycsőben. </a:t>
            </a:r>
          </a:p>
          <a:p>
            <a:endParaRPr lang="hu-HU" altLang="hu-HU" sz="2400" dirty="0"/>
          </a:p>
          <a:p>
            <a:r>
              <a:rPr lang="hu-HU" altLang="hu-HU" sz="2400" dirty="0"/>
              <a:t>Húgykő fajtái: </a:t>
            </a:r>
            <a:r>
              <a:rPr lang="hu-HU" altLang="hu-HU" sz="2400" dirty="0" err="1"/>
              <a:t>kalciumoxalát</a:t>
            </a:r>
            <a:r>
              <a:rPr lang="hu-HU" altLang="hu-HU" sz="2400" dirty="0"/>
              <a:t>, kalciumfoszfát (80%), </a:t>
            </a:r>
            <a:r>
              <a:rPr lang="hu-HU" altLang="hu-HU" sz="2400" dirty="0" err="1"/>
              <a:t>urátkövet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struvitkövek</a:t>
            </a:r>
            <a:r>
              <a:rPr lang="hu-HU" altLang="hu-HU" sz="2400" dirty="0"/>
              <a:t>, egyéb ritka kőfajták</a:t>
            </a:r>
          </a:p>
        </p:txBody>
      </p:sp>
    </p:spTree>
    <p:extLst>
      <p:ext uri="{BB962C8B-B14F-4D97-AF65-F5344CB8AC3E}">
        <p14:creationId xmlns:p14="http://schemas.microsoft.com/office/powerpoint/2010/main" val="830612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39969" y="281354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2706" y="1334090"/>
            <a:ext cx="11711355" cy="5661248"/>
          </a:xfrm>
        </p:spPr>
        <p:txBody>
          <a:bodyPr>
            <a:normAutofit fontScale="92500" lnSpcReduction="10000"/>
          </a:bodyPr>
          <a:lstStyle/>
          <a:p>
            <a:r>
              <a:rPr lang="hu-HU" altLang="hu-HU" dirty="0">
                <a:solidFill>
                  <a:schemeClr val="tx1"/>
                </a:solidFill>
              </a:rPr>
              <a:t>ffi:nő=2:1</a:t>
            </a:r>
          </a:p>
          <a:p>
            <a:r>
              <a:rPr lang="hu-HU" dirty="0">
                <a:solidFill>
                  <a:schemeClr val="tx1"/>
                </a:solidFill>
              </a:rPr>
              <a:t>anyagcserezavar, </a:t>
            </a:r>
          </a:p>
          <a:p>
            <a:r>
              <a:rPr lang="hu-HU" dirty="0">
                <a:solidFill>
                  <a:schemeClr val="tx1"/>
                </a:solidFill>
              </a:rPr>
              <a:t>kevés folyadék fogyasztása, </a:t>
            </a:r>
          </a:p>
          <a:p>
            <a:r>
              <a:rPr lang="hu-HU" dirty="0">
                <a:solidFill>
                  <a:schemeClr val="tx1"/>
                </a:solidFill>
              </a:rPr>
              <a:t>kőképző anyagok fokozott kiválasztása: </a:t>
            </a:r>
            <a:r>
              <a:rPr lang="hu-HU" dirty="0" err="1">
                <a:solidFill>
                  <a:schemeClr val="tx1"/>
                </a:solidFill>
              </a:rPr>
              <a:t>hypercalcaemia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idiopathias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hypercalciuria</a:t>
            </a:r>
            <a:r>
              <a:rPr lang="hu-HU" dirty="0">
                <a:solidFill>
                  <a:schemeClr val="tx1"/>
                </a:solidFill>
              </a:rPr>
              <a:t> normál </a:t>
            </a:r>
            <a:r>
              <a:rPr lang="hu-HU" dirty="0" err="1">
                <a:solidFill>
                  <a:schemeClr val="tx1"/>
                </a:solidFill>
              </a:rPr>
              <a:t>calcium</a:t>
            </a:r>
            <a:r>
              <a:rPr lang="hu-HU" dirty="0">
                <a:solidFill>
                  <a:schemeClr val="tx1"/>
                </a:solidFill>
              </a:rPr>
              <a:t> értékkel a vérben, </a:t>
            </a:r>
            <a:r>
              <a:rPr lang="hu-HU" dirty="0" err="1">
                <a:solidFill>
                  <a:schemeClr val="tx1"/>
                </a:solidFill>
              </a:rPr>
              <a:t>cystinuria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hyperphosophaturia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hyperoxaluria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hyperuricosuria</a:t>
            </a:r>
            <a:r>
              <a:rPr lang="hu-HU" dirty="0">
                <a:solidFill>
                  <a:schemeClr val="tx1"/>
                </a:solidFill>
              </a:rPr>
              <a:t>; </a:t>
            </a:r>
          </a:p>
          <a:p>
            <a:r>
              <a:rPr lang="hu-HU" dirty="0" err="1">
                <a:solidFill>
                  <a:schemeClr val="tx1"/>
                </a:solidFill>
              </a:rPr>
              <a:t>antilithogen</a:t>
            </a:r>
            <a:r>
              <a:rPr lang="hu-HU" dirty="0">
                <a:solidFill>
                  <a:schemeClr val="tx1"/>
                </a:solidFill>
              </a:rPr>
              <a:t> anyagok csökkent kiválasztása a vesében: </a:t>
            </a:r>
            <a:r>
              <a:rPr lang="hu-HU" dirty="0" err="1">
                <a:solidFill>
                  <a:schemeClr val="tx1"/>
                </a:solidFill>
              </a:rPr>
              <a:t>hypocitraturia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hypomagnesiuria</a:t>
            </a:r>
            <a:r>
              <a:rPr lang="hu-HU" dirty="0">
                <a:solidFill>
                  <a:schemeClr val="tx1"/>
                </a:solidFill>
              </a:rPr>
              <a:t>; </a:t>
            </a:r>
          </a:p>
          <a:p>
            <a:r>
              <a:rPr lang="hu-HU" dirty="0">
                <a:solidFill>
                  <a:schemeClr val="tx1"/>
                </a:solidFill>
              </a:rPr>
              <a:t>vizelet pH értéke &lt;5,</a:t>
            </a:r>
            <a:r>
              <a:rPr lang="hu-HU" dirty="0" err="1">
                <a:solidFill>
                  <a:schemeClr val="tx1"/>
                </a:solidFill>
              </a:rPr>
              <a:t>5</a:t>
            </a:r>
            <a:r>
              <a:rPr lang="hu-HU" dirty="0">
                <a:solidFill>
                  <a:schemeClr val="tx1"/>
                </a:solidFill>
              </a:rPr>
              <a:t>  és &gt; 7 között van, </a:t>
            </a:r>
          </a:p>
          <a:p>
            <a:r>
              <a:rPr lang="hu-HU" dirty="0">
                <a:solidFill>
                  <a:schemeClr val="tx1"/>
                </a:solidFill>
              </a:rPr>
              <a:t>magas vizeletkoncentráció (&gt; 1015 g/l), </a:t>
            </a:r>
          </a:p>
          <a:p>
            <a:r>
              <a:rPr lang="hu-HU" dirty="0">
                <a:solidFill>
                  <a:schemeClr val="tx1"/>
                </a:solidFill>
              </a:rPr>
              <a:t>vizeletpangás, </a:t>
            </a:r>
          </a:p>
          <a:p>
            <a:r>
              <a:rPr lang="hu-HU" dirty="0" err="1">
                <a:solidFill>
                  <a:schemeClr val="tx1"/>
                </a:solidFill>
              </a:rPr>
              <a:t>immobilitás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>
                <a:solidFill>
                  <a:schemeClr val="tx1"/>
                </a:solidFill>
              </a:rPr>
              <a:t>fehérjében gazdag étrend, </a:t>
            </a:r>
          </a:p>
          <a:p>
            <a:r>
              <a:rPr lang="hu-HU" dirty="0">
                <a:solidFill>
                  <a:schemeClr val="tx1"/>
                </a:solidFill>
              </a:rPr>
              <a:t>szomjazás, </a:t>
            </a:r>
          </a:p>
          <a:p>
            <a:r>
              <a:rPr lang="hu-HU" dirty="0">
                <a:solidFill>
                  <a:schemeClr val="tx1"/>
                </a:solidFill>
              </a:rPr>
              <a:t>testsúly csökkentése, </a:t>
            </a:r>
          </a:p>
          <a:p>
            <a:r>
              <a:rPr lang="hu-HU" dirty="0">
                <a:solidFill>
                  <a:schemeClr val="tx1"/>
                </a:solidFill>
              </a:rPr>
              <a:t>húgyúti fertőzés</a:t>
            </a:r>
          </a:p>
        </p:txBody>
      </p:sp>
    </p:spTree>
    <p:extLst>
      <p:ext uri="{BB962C8B-B14F-4D97-AF65-F5344CB8AC3E}">
        <p14:creationId xmlns:p14="http://schemas.microsoft.com/office/powerpoint/2010/main" val="3190194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80646" y="246185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7513" y="1457400"/>
            <a:ext cx="10915564" cy="5400600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erős görcsös fájdalom, mely  a hátba, alhasba, a külső nemi szervekbe sugárzik, </a:t>
            </a:r>
          </a:p>
          <a:p>
            <a:r>
              <a:rPr lang="hu-HU" dirty="0">
                <a:solidFill>
                  <a:schemeClr val="tx1"/>
                </a:solidFill>
              </a:rPr>
              <a:t>hányinger, </a:t>
            </a:r>
          </a:p>
          <a:p>
            <a:r>
              <a:rPr lang="hu-HU" dirty="0">
                <a:solidFill>
                  <a:schemeClr val="tx1"/>
                </a:solidFill>
              </a:rPr>
              <a:t>hányás, </a:t>
            </a:r>
          </a:p>
          <a:p>
            <a:r>
              <a:rPr lang="hu-HU" dirty="0" err="1">
                <a:solidFill>
                  <a:schemeClr val="tx1"/>
                </a:solidFill>
              </a:rPr>
              <a:t>haematuria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 err="1">
                <a:solidFill>
                  <a:schemeClr val="tx1"/>
                </a:solidFill>
              </a:rPr>
              <a:t>exsiccosis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>
                <a:solidFill>
                  <a:schemeClr val="tx1"/>
                </a:solidFill>
              </a:rPr>
              <a:t>paralitikus </a:t>
            </a:r>
            <a:r>
              <a:rPr lang="hu-HU" dirty="0" err="1">
                <a:solidFill>
                  <a:schemeClr val="tx1"/>
                </a:solidFill>
              </a:rPr>
              <a:t>ileus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 err="1">
                <a:solidFill>
                  <a:schemeClr val="tx1"/>
                </a:solidFill>
              </a:rPr>
              <a:t>proteinuria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 err="1">
                <a:solidFill>
                  <a:schemeClr val="tx1"/>
                </a:solidFill>
              </a:rPr>
              <a:t>bacteruria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 err="1">
                <a:solidFill>
                  <a:schemeClr val="tx1"/>
                </a:solidFill>
              </a:rPr>
              <a:t>oliguria</a:t>
            </a:r>
            <a:r>
              <a:rPr lang="hu-HU" dirty="0">
                <a:solidFill>
                  <a:schemeClr val="tx1"/>
                </a:solidFill>
              </a:rPr>
              <a:t>; </a:t>
            </a:r>
          </a:p>
          <a:p>
            <a:r>
              <a:rPr lang="hu-HU" dirty="0" err="1">
                <a:solidFill>
                  <a:schemeClr val="tx1"/>
                </a:solidFill>
              </a:rPr>
              <a:t>uretherben</a:t>
            </a:r>
            <a:r>
              <a:rPr lang="hu-HU" dirty="0">
                <a:solidFill>
                  <a:schemeClr val="tx1"/>
                </a:solidFill>
              </a:rPr>
              <a:t> megakadt kő esetén: emelkedett kreatinin és CRP, </a:t>
            </a:r>
            <a:r>
              <a:rPr lang="hu-HU" dirty="0" err="1">
                <a:solidFill>
                  <a:schemeClr val="tx1"/>
                </a:solidFill>
              </a:rPr>
              <a:t>leukocytosis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haemokoncentráció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hypokalaemia</a:t>
            </a:r>
            <a:endParaRPr lang="hu-HU" dirty="0">
              <a:solidFill>
                <a:schemeClr val="tx1"/>
              </a:solidFill>
            </a:endParaRPr>
          </a:p>
          <a:p>
            <a:r>
              <a:rPr lang="hu-HU" altLang="hu-HU" dirty="0">
                <a:solidFill>
                  <a:schemeClr val="tx1"/>
                </a:solidFill>
              </a:rPr>
              <a:t>székletürítési zavar (</a:t>
            </a:r>
            <a:r>
              <a:rPr lang="hu-HU" altLang="hu-HU" dirty="0" err="1">
                <a:solidFill>
                  <a:schemeClr val="tx1"/>
                </a:solidFill>
              </a:rPr>
              <a:t>subileus</a:t>
            </a:r>
            <a:r>
              <a:rPr lang="hu-HU" altLang="hu-HU" dirty="0">
                <a:solidFill>
                  <a:schemeClr val="tx1"/>
                </a:solidFill>
              </a:rPr>
              <a:t>)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93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27939" y="1811382"/>
            <a:ext cx="11820816" cy="1305567"/>
          </a:xfrm>
        </p:spPr>
        <p:txBody>
          <a:bodyPr/>
          <a:lstStyle/>
          <a:p>
            <a:pPr algn="ctr"/>
            <a:r>
              <a:rPr lang="hu-HU" sz="3200" dirty="0"/>
              <a:t>Ápolás szakmai alapismeretek: gyakrabban előforduló betegségek lényege, diagnosztikája és terápiája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252235" y="4115528"/>
            <a:ext cx="8825658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Vizeletkiválasztó rendszer népegészségügyi jelentőségű megbetegedései, alkalmazott gyógyszeres terápia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402080" cy="1907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185" y="100442"/>
            <a:ext cx="2909815" cy="161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08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68215" y="144016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73722" y="1322766"/>
            <a:ext cx="11136923" cy="5544616"/>
          </a:xfrm>
        </p:spPr>
        <p:txBody>
          <a:bodyPr>
            <a:normAutofit fontScale="85000" lnSpcReduction="20000"/>
          </a:bodyPr>
          <a:lstStyle/>
          <a:p>
            <a:r>
              <a:rPr lang="hu-HU" dirty="0">
                <a:solidFill>
                  <a:schemeClr val="tx1"/>
                </a:solidFill>
              </a:rPr>
              <a:t>fájdalomcsillapító gyógyszeres terápia (</a:t>
            </a:r>
            <a:r>
              <a:rPr lang="hu-HU" dirty="0" err="1">
                <a:solidFill>
                  <a:schemeClr val="tx1"/>
                </a:solidFill>
              </a:rPr>
              <a:t>pethidin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metamizol</a:t>
            </a:r>
            <a:r>
              <a:rPr lang="hu-HU" dirty="0">
                <a:solidFill>
                  <a:schemeClr val="tx1"/>
                </a:solidFill>
              </a:rPr>
              <a:t> Na) </a:t>
            </a:r>
            <a:r>
              <a:rPr lang="hu-HU" dirty="0" err="1">
                <a:solidFill>
                  <a:schemeClr val="tx1"/>
                </a:solidFill>
              </a:rPr>
              <a:t>iv</a:t>
            </a:r>
            <a:r>
              <a:rPr lang="hu-HU" dirty="0">
                <a:solidFill>
                  <a:schemeClr val="tx1"/>
                </a:solidFill>
              </a:rPr>
              <a:t>. módon, </a:t>
            </a:r>
          </a:p>
          <a:p>
            <a:r>
              <a:rPr lang="hu-HU" dirty="0" err="1">
                <a:solidFill>
                  <a:schemeClr val="tx1"/>
                </a:solidFill>
              </a:rPr>
              <a:t>spazmolitikus</a:t>
            </a:r>
            <a:r>
              <a:rPr lang="hu-HU" dirty="0">
                <a:solidFill>
                  <a:schemeClr val="tx1"/>
                </a:solidFill>
              </a:rPr>
              <a:t> gyógyszeres terápia (</a:t>
            </a:r>
            <a:r>
              <a:rPr lang="hu-HU" dirty="0" err="1">
                <a:solidFill>
                  <a:schemeClr val="tx1"/>
                </a:solidFill>
              </a:rPr>
              <a:t>NoSpa</a:t>
            </a:r>
            <a:r>
              <a:rPr lang="hu-HU" dirty="0">
                <a:solidFill>
                  <a:schemeClr val="tx1"/>
                </a:solidFill>
              </a:rPr>
              <a:t>, Papaverin) </a:t>
            </a:r>
            <a:r>
              <a:rPr lang="hu-HU" dirty="0" err="1">
                <a:solidFill>
                  <a:schemeClr val="tx1"/>
                </a:solidFill>
              </a:rPr>
              <a:t>iv</a:t>
            </a:r>
            <a:r>
              <a:rPr lang="hu-HU" dirty="0">
                <a:solidFill>
                  <a:schemeClr val="tx1"/>
                </a:solidFill>
              </a:rPr>
              <a:t>. módon, </a:t>
            </a:r>
          </a:p>
          <a:p>
            <a:r>
              <a:rPr lang="hu-HU" dirty="0">
                <a:solidFill>
                  <a:schemeClr val="tx1"/>
                </a:solidFill>
              </a:rPr>
              <a:t>forszírozott folyadékfogyasztás per </a:t>
            </a:r>
            <a:r>
              <a:rPr lang="hu-HU" dirty="0" err="1">
                <a:solidFill>
                  <a:schemeClr val="tx1"/>
                </a:solidFill>
              </a:rPr>
              <a:t>os</a:t>
            </a:r>
            <a:r>
              <a:rPr lang="hu-HU" dirty="0">
                <a:solidFill>
                  <a:schemeClr val="tx1"/>
                </a:solidFill>
              </a:rPr>
              <a:t> módon, </a:t>
            </a:r>
          </a:p>
          <a:p>
            <a:r>
              <a:rPr lang="hu-HU" dirty="0">
                <a:solidFill>
                  <a:schemeClr val="tx1"/>
                </a:solidFill>
              </a:rPr>
              <a:t>kő távozását elősegítő gyógyszeres terápiája (</a:t>
            </a:r>
            <a:r>
              <a:rPr lang="hu-HU" dirty="0" err="1">
                <a:solidFill>
                  <a:schemeClr val="tx1"/>
                </a:solidFill>
              </a:rPr>
              <a:t>Rowatinex</a:t>
            </a:r>
            <a:r>
              <a:rPr lang="hu-HU" dirty="0">
                <a:solidFill>
                  <a:schemeClr val="tx1"/>
                </a:solidFill>
              </a:rPr>
              <a:t>, </a:t>
            </a:r>
            <a:r>
              <a:rPr lang="hu-HU" dirty="0" err="1">
                <a:solidFill>
                  <a:schemeClr val="tx1"/>
                </a:solidFill>
              </a:rPr>
              <a:t>Cystenal</a:t>
            </a:r>
            <a:r>
              <a:rPr lang="hu-HU" dirty="0">
                <a:solidFill>
                  <a:schemeClr val="tx1"/>
                </a:solidFill>
              </a:rPr>
              <a:t>) per </a:t>
            </a:r>
            <a:r>
              <a:rPr lang="hu-HU" dirty="0" err="1">
                <a:solidFill>
                  <a:schemeClr val="tx1"/>
                </a:solidFill>
              </a:rPr>
              <a:t>os</a:t>
            </a:r>
            <a:r>
              <a:rPr lang="hu-HU" dirty="0">
                <a:solidFill>
                  <a:schemeClr val="tx1"/>
                </a:solidFill>
              </a:rPr>
              <a:t> módon, </a:t>
            </a:r>
          </a:p>
          <a:p>
            <a:r>
              <a:rPr lang="hu-HU" b="1" dirty="0" err="1">
                <a:solidFill>
                  <a:schemeClr val="tx1"/>
                </a:solidFill>
              </a:rPr>
              <a:t>extracorporalis</a:t>
            </a:r>
            <a:r>
              <a:rPr lang="hu-HU" b="1" dirty="0">
                <a:solidFill>
                  <a:schemeClr val="tx1"/>
                </a:solidFill>
              </a:rPr>
              <a:t> lökéshullámokkal történő kőzúzás (ESWL) </a:t>
            </a:r>
            <a:r>
              <a:rPr lang="hu-HU" dirty="0">
                <a:solidFill>
                  <a:schemeClr val="tx1"/>
                </a:solidFill>
              </a:rPr>
              <a:t>terápia, (90%-ban sikeres!!)</a:t>
            </a:r>
          </a:p>
          <a:p>
            <a:r>
              <a:rPr lang="hu-HU" b="1" dirty="0" err="1">
                <a:solidFill>
                  <a:schemeClr val="tx1"/>
                </a:solidFill>
              </a:rPr>
              <a:t>percutan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b="1" dirty="0" err="1">
                <a:solidFill>
                  <a:schemeClr val="tx1"/>
                </a:solidFill>
              </a:rPr>
              <a:t>nephrolithotomia</a:t>
            </a:r>
            <a:r>
              <a:rPr lang="hu-HU" b="1" dirty="0">
                <a:solidFill>
                  <a:schemeClr val="tx1"/>
                </a:solidFill>
              </a:rPr>
              <a:t> (PNL), </a:t>
            </a:r>
          </a:p>
          <a:p>
            <a:r>
              <a:rPr lang="hu-HU" b="1" dirty="0" err="1">
                <a:solidFill>
                  <a:schemeClr val="tx1"/>
                </a:solidFill>
              </a:rPr>
              <a:t>percutan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b="1" dirty="0" err="1">
                <a:solidFill>
                  <a:schemeClr val="tx1"/>
                </a:solidFill>
              </a:rPr>
              <a:t>nephrolitholapaxia</a:t>
            </a:r>
            <a:r>
              <a:rPr lang="hu-HU" b="1" dirty="0">
                <a:solidFill>
                  <a:schemeClr val="tx1"/>
                </a:solidFill>
              </a:rPr>
              <a:t> (PCNL), </a:t>
            </a:r>
          </a:p>
          <a:p>
            <a:r>
              <a:rPr lang="hu-HU" dirty="0">
                <a:solidFill>
                  <a:schemeClr val="tx1"/>
                </a:solidFill>
              </a:rPr>
              <a:t>műtéti eltávolítás, </a:t>
            </a:r>
          </a:p>
          <a:p>
            <a:r>
              <a:rPr lang="hu-HU" altLang="hu-HU" dirty="0" err="1">
                <a:solidFill>
                  <a:schemeClr val="tx1"/>
                </a:solidFill>
              </a:rPr>
              <a:t>ureteroszkópia</a:t>
            </a:r>
            <a:r>
              <a:rPr lang="hu-HU" altLang="hu-HU" dirty="0">
                <a:solidFill>
                  <a:schemeClr val="tx1"/>
                </a:solidFill>
              </a:rPr>
              <a:t>, eltávolítást követően </a:t>
            </a:r>
            <a:r>
              <a:rPr lang="hu-HU" altLang="hu-HU" dirty="0" err="1">
                <a:solidFill>
                  <a:schemeClr val="tx1"/>
                </a:solidFill>
              </a:rPr>
              <a:t>prophylaxis</a:t>
            </a:r>
            <a:r>
              <a:rPr lang="hu-HU" altLang="hu-HU" dirty="0">
                <a:solidFill>
                  <a:schemeClr val="tx1"/>
                </a:solidFill>
              </a:rPr>
              <a:t>!!! – diéta, bő folyadék</a:t>
            </a:r>
          </a:p>
          <a:p>
            <a:r>
              <a:rPr lang="hu-HU" dirty="0">
                <a:solidFill>
                  <a:schemeClr val="tx1"/>
                </a:solidFill>
              </a:rPr>
              <a:t>sószegény étrend,</a:t>
            </a:r>
          </a:p>
          <a:p>
            <a:r>
              <a:rPr lang="hu-HU" dirty="0" err="1">
                <a:solidFill>
                  <a:schemeClr val="tx1"/>
                </a:solidFill>
              </a:rPr>
              <a:t>intracutan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quadli</a:t>
            </a:r>
            <a:r>
              <a:rPr lang="hu-HU" dirty="0">
                <a:solidFill>
                  <a:schemeClr val="tx1"/>
                </a:solidFill>
              </a:rPr>
              <a:t> (NaCl, opioid),</a:t>
            </a:r>
          </a:p>
          <a:p>
            <a:r>
              <a:rPr lang="hu-HU" dirty="0" err="1">
                <a:solidFill>
                  <a:schemeClr val="tx1"/>
                </a:solidFill>
              </a:rPr>
              <a:t>epidurális</a:t>
            </a:r>
            <a:r>
              <a:rPr lang="hu-HU" dirty="0">
                <a:solidFill>
                  <a:schemeClr val="tx1"/>
                </a:solidFill>
              </a:rPr>
              <a:t> érzéstelenítés,</a:t>
            </a:r>
          </a:p>
          <a:p>
            <a:r>
              <a:rPr lang="hu-HU" dirty="0">
                <a:solidFill>
                  <a:schemeClr val="tx1"/>
                </a:solidFill>
              </a:rPr>
              <a:t>beöntés (görcsökkel együtt járó székrekedés, bélrenyheség kezelésére),</a:t>
            </a:r>
          </a:p>
          <a:p>
            <a:r>
              <a:rPr lang="hu-HU" dirty="0">
                <a:solidFill>
                  <a:schemeClr val="tx1"/>
                </a:solidFill>
              </a:rPr>
              <a:t>meleg fürdő,</a:t>
            </a:r>
          </a:p>
          <a:p>
            <a:r>
              <a:rPr lang="hu-HU" dirty="0">
                <a:solidFill>
                  <a:schemeClr val="tx1"/>
                </a:solidFill>
              </a:rPr>
              <a:t>testmozgás,</a:t>
            </a:r>
          </a:p>
          <a:p>
            <a:r>
              <a:rPr lang="hu-HU" dirty="0">
                <a:solidFill>
                  <a:schemeClr val="tx1"/>
                </a:solidFill>
              </a:rPr>
              <a:t>vízhajtó gyógyszeres terápia (</a:t>
            </a:r>
            <a:r>
              <a:rPr lang="hu-HU" dirty="0" err="1">
                <a:solidFill>
                  <a:schemeClr val="tx1"/>
                </a:solidFill>
              </a:rPr>
              <a:t>furosemid</a:t>
            </a:r>
            <a:r>
              <a:rPr lang="hu-HU" dirty="0">
                <a:solidFill>
                  <a:schemeClr val="tx1"/>
                </a:solidFill>
              </a:rPr>
              <a:t>) </a:t>
            </a:r>
            <a:r>
              <a:rPr lang="hu-HU" dirty="0" err="1">
                <a:solidFill>
                  <a:schemeClr val="tx1"/>
                </a:solidFill>
              </a:rPr>
              <a:t>iv</a:t>
            </a:r>
            <a:r>
              <a:rPr lang="hu-HU" dirty="0">
                <a:solidFill>
                  <a:schemeClr val="tx1"/>
                </a:solidFill>
              </a:rPr>
              <a:t>. módon</a:t>
            </a:r>
          </a:p>
        </p:txBody>
      </p:sp>
    </p:spTree>
    <p:extLst>
      <p:ext uri="{BB962C8B-B14F-4D97-AF65-F5344CB8AC3E}">
        <p14:creationId xmlns:p14="http://schemas.microsoft.com/office/powerpoint/2010/main" val="3068405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hu-HU" altLang="hu-HU" dirty="0"/>
          </a:p>
          <a:p>
            <a:pPr>
              <a:lnSpc>
                <a:spcPct val="90000"/>
              </a:lnSpc>
            </a:pPr>
            <a:r>
              <a:rPr lang="hu-HU" altLang="hu-HU" dirty="0" err="1">
                <a:solidFill>
                  <a:schemeClr val="tx1"/>
                </a:solidFill>
              </a:rPr>
              <a:t>húgyiti</a:t>
            </a:r>
            <a:r>
              <a:rPr lang="hu-HU" altLang="hu-HU" dirty="0">
                <a:solidFill>
                  <a:schemeClr val="tx1"/>
                </a:solidFill>
              </a:rPr>
              <a:t> fertőzés, mely </a:t>
            </a:r>
            <a:r>
              <a:rPr lang="hu-HU" altLang="hu-HU" dirty="0" err="1">
                <a:solidFill>
                  <a:schemeClr val="tx1"/>
                </a:solidFill>
              </a:rPr>
              <a:t>urosepsishez</a:t>
            </a:r>
            <a:r>
              <a:rPr lang="hu-HU" altLang="hu-HU" dirty="0">
                <a:solidFill>
                  <a:schemeClr val="tx1"/>
                </a:solidFill>
              </a:rPr>
              <a:t> vezet</a:t>
            </a:r>
            <a:endParaRPr lang="en-US" altLang="hu-HU" dirty="0">
              <a:solidFill>
                <a:schemeClr val="tx1"/>
              </a:solidFill>
            </a:endParaRP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445477" y="339969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Lehetséges szövődmények</a:t>
            </a:r>
          </a:p>
        </p:txBody>
      </p:sp>
    </p:spTree>
    <p:extLst>
      <p:ext uri="{BB962C8B-B14F-4D97-AF65-F5344CB8AC3E}">
        <p14:creationId xmlns:p14="http://schemas.microsoft.com/office/powerpoint/2010/main" val="4238647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40605" y="1959133"/>
            <a:ext cx="12190657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600" b="1" u="sng" dirty="0">
                <a:solidFill>
                  <a:schemeClr val="tx1"/>
                </a:solidFill>
              </a:rPr>
              <a:t>Egyéb ápolói beavatkozások: 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Vitális paraméterek ellenőrzése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Vérvétel</a:t>
            </a:r>
            <a:r>
              <a:rPr lang="hu-HU" sz="1600" dirty="0">
                <a:solidFill>
                  <a:schemeClr val="tx1"/>
                </a:solidFill>
              </a:rPr>
              <a:t> a vesefunkció ellenőrzése céljából,  paraméterek értékelése (kreatinin, </a:t>
            </a:r>
            <a:r>
              <a:rPr lang="hu-HU" sz="1600" dirty="0" err="1">
                <a:solidFill>
                  <a:schemeClr val="tx1"/>
                </a:solidFill>
              </a:rPr>
              <a:t>fvs</a:t>
            </a:r>
            <a:r>
              <a:rPr lang="hu-HU" sz="1600" dirty="0">
                <a:solidFill>
                  <a:schemeClr val="tx1"/>
                </a:solidFill>
              </a:rPr>
              <a:t>, We, CRP, </a:t>
            </a:r>
            <a:r>
              <a:rPr lang="hu-HU" sz="1600" dirty="0" err="1">
                <a:solidFill>
                  <a:schemeClr val="tx1"/>
                </a:solidFill>
              </a:rPr>
              <a:t>Htc</a:t>
            </a:r>
            <a:r>
              <a:rPr lang="hu-HU" sz="1600" dirty="0">
                <a:solidFill>
                  <a:schemeClr val="tx1"/>
                </a:solidFill>
              </a:rPr>
              <a:t>)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Vizelet mintavétel, vizelet vizsgálat </a:t>
            </a:r>
            <a:r>
              <a:rPr lang="hu-HU" sz="1600" dirty="0">
                <a:solidFill>
                  <a:schemeClr val="tx1"/>
                </a:solidFill>
              </a:rPr>
              <a:t>(mikroszkópos, makroszkópos)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24 órás vizelet gyűjtés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UH vizsgálat </a:t>
            </a:r>
            <a:r>
              <a:rPr lang="hu-HU" sz="1600" dirty="0">
                <a:solidFill>
                  <a:schemeClr val="tx1"/>
                </a:solidFill>
              </a:rPr>
              <a:t>( </a:t>
            </a:r>
            <a:r>
              <a:rPr lang="hu-HU" sz="1600" dirty="0" err="1">
                <a:solidFill>
                  <a:schemeClr val="tx1"/>
                </a:solidFill>
              </a:rPr>
              <a:t>vizsgálat</a:t>
            </a:r>
            <a:r>
              <a:rPr lang="hu-HU" sz="1600" dirty="0">
                <a:solidFill>
                  <a:schemeClr val="tx1"/>
                </a:solidFill>
              </a:rPr>
              <a:t> előtti, alatti, utáni ápolói teendők)</a:t>
            </a:r>
          </a:p>
          <a:p>
            <a:r>
              <a:rPr lang="hu-HU" sz="1600" b="1" i="1" dirty="0" err="1">
                <a:solidFill>
                  <a:schemeClr val="tx1"/>
                </a:solidFill>
              </a:rPr>
              <a:t>iv</a:t>
            </a:r>
            <a:r>
              <a:rPr lang="hu-HU" sz="1600" b="1" i="1" dirty="0">
                <a:solidFill>
                  <a:schemeClr val="tx1"/>
                </a:solidFill>
              </a:rPr>
              <a:t>. </a:t>
            </a:r>
            <a:r>
              <a:rPr lang="hu-HU" sz="1600" b="1" i="1" dirty="0" err="1">
                <a:solidFill>
                  <a:schemeClr val="tx1"/>
                </a:solidFill>
              </a:rPr>
              <a:t>urographia</a:t>
            </a:r>
            <a:r>
              <a:rPr lang="hu-HU" sz="1600" b="1" i="1" dirty="0">
                <a:solidFill>
                  <a:schemeClr val="tx1"/>
                </a:solidFill>
              </a:rPr>
              <a:t> </a:t>
            </a:r>
            <a:r>
              <a:rPr lang="hu-HU" sz="1600" dirty="0">
                <a:solidFill>
                  <a:schemeClr val="tx1"/>
                </a:solidFill>
              </a:rPr>
              <a:t>(vizsgálat előtti, alatti, utáni ápolói teendők)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ESWL terápia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Fájdalomcsillapítás</a:t>
            </a:r>
          </a:p>
          <a:p>
            <a:r>
              <a:rPr lang="hu-HU" sz="1600" b="1" i="1" dirty="0">
                <a:solidFill>
                  <a:schemeClr val="tx1"/>
                </a:solidFill>
              </a:rPr>
              <a:t>Gyógyszeres terápia </a:t>
            </a:r>
          </a:p>
          <a:p>
            <a:pPr lvl="1"/>
            <a:r>
              <a:rPr lang="hu-HU" sz="1400" dirty="0" err="1"/>
              <a:t>spazmolitikus</a:t>
            </a:r>
            <a:r>
              <a:rPr lang="hu-HU" sz="1400" dirty="0"/>
              <a:t> gyógyszeres terápia (</a:t>
            </a:r>
            <a:r>
              <a:rPr lang="hu-HU" sz="1400" dirty="0" err="1"/>
              <a:t>NoSpa</a:t>
            </a:r>
            <a:r>
              <a:rPr lang="hu-HU" sz="1400" dirty="0"/>
              <a:t>, </a:t>
            </a:r>
            <a:r>
              <a:rPr lang="hu-HU" sz="1400" dirty="0" err="1"/>
              <a:t>Papverin</a:t>
            </a:r>
            <a:r>
              <a:rPr lang="hu-HU" sz="1400" dirty="0"/>
              <a:t>) </a:t>
            </a:r>
            <a:r>
              <a:rPr lang="hu-HU" sz="1400" dirty="0" err="1"/>
              <a:t>iv</a:t>
            </a:r>
            <a:r>
              <a:rPr lang="hu-HU" sz="1400" dirty="0"/>
              <a:t>. módon, </a:t>
            </a:r>
          </a:p>
          <a:p>
            <a:pPr lvl="1"/>
            <a:r>
              <a:rPr lang="hu-HU" sz="1400" dirty="0"/>
              <a:t>heveny vesegörcs esetén </a:t>
            </a:r>
            <a:r>
              <a:rPr lang="hu-HU" sz="1400" dirty="0" err="1"/>
              <a:t>intracutan</a:t>
            </a:r>
            <a:r>
              <a:rPr lang="hu-HU" sz="1400" dirty="0"/>
              <a:t> </a:t>
            </a:r>
            <a:r>
              <a:rPr lang="hu-HU" sz="1400" dirty="0" err="1"/>
              <a:t>quadli</a:t>
            </a:r>
            <a:r>
              <a:rPr lang="hu-HU" sz="1400" dirty="0"/>
              <a:t> (</a:t>
            </a:r>
            <a:r>
              <a:rPr lang="hu-HU" sz="1400" dirty="0" err="1"/>
              <a:t>NaCl</a:t>
            </a:r>
            <a:r>
              <a:rPr lang="hu-HU" sz="1400" dirty="0"/>
              <a:t>, </a:t>
            </a:r>
            <a:r>
              <a:rPr lang="hu-HU" sz="1400" dirty="0" err="1"/>
              <a:t>opioid</a:t>
            </a:r>
            <a:r>
              <a:rPr lang="hu-HU" sz="1400" dirty="0"/>
              <a:t>)</a:t>
            </a:r>
          </a:p>
          <a:p>
            <a:pPr lvl="1"/>
            <a:r>
              <a:rPr lang="hu-HU" sz="1400" dirty="0"/>
              <a:t>kő távozását elősegítő gyógyszeres terápiája (</a:t>
            </a:r>
            <a:r>
              <a:rPr lang="hu-HU" sz="1400" dirty="0" err="1"/>
              <a:t>Rowatinex</a:t>
            </a:r>
            <a:r>
              <a:rPr lang="hu-HU" sz="1400" dirty="0"/>
              <a:t>, </a:t>
            </a:r>
            <a:r>
              <a:rPr lang="hu-HU" sz="1400" dirty="0" err="1"/>
              <a:t>Cystenal</a:t>
            </a:r>
            <a:r>
              <a:rPr lang="hu-HU" sz="1400" dirty="0"/>
              <a:t>) per </a:t>
            </a:r>
            <a:r>
              <a:rPr lang="hu-HU" sz="1400" dirty="0" err="1"/>
              <a:t>os</a:t>
            </a:r>
            <a:r>
              <a:rPr lang="hu-HU" sz="1400" dirty="0"/>
              <a:t> módon</a:t>
            </a:r>
          </a:p>
          <a:p>
            <a:pPr lvl="1"/>
            <a:endParaRPr lang="hu-HU" sz="900" dirty="0"/>
          </a:p>
          <a:p>
            <a:pPr lvl="1"/>
            <a:endParaRPr lang="hu-HU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633046" y="246184"/>
            <a:ext cx="10867292" cy="16002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Ápolói feladatok a páciens ellátása során </a:t>
            </a:r>
          </a:p>
        </p:txBody>
      </p:sp>
    </p:spTree>
    <p:extLst>
      <p:ext uri="{BB962C8B-B14F-4D97-AF65-F5344CB8AC3E}">
        <p14:creationId xmlns:p14="http://schemas.microsoft.com/office/powerpoint/2010/main" val="4207630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4092" y="513510"/>
            <a:ext cx="10492154" cy="1051520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Acut veseelégtelenség (uraemia)</a:t>
            </a:r>
          </a:p>
        </p:txBody>
      </p:sp>
      <p:sp>
        <p:nvSpPr>
          <p:cNvPr id="3" name="Téglalap 2"/>
          <p:cNvSpPr/>
          <p:nvPr/>
        </p:nvSpPr>
        <p:spPr>
          <a:xfrm>
            <a:off x="780691" y="2092459"/>
            <a:ext cx="11141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/>
              <a:t>A vese glomerulus filtrációjának csökkenése órák, napok alatt, mely együtt jár a sav-bázis egyensúly és az elektrolit- és folyadékegyensúly zavarával, valamint a nitrogén anyagcsere zavarával.</a:t>
            </a:r>
          </a:p>
        </p:txBody>
      </p:sp>
    </p:spTree>
    <p:extLst>
      <p:ext uri="{BB962C8B-B14F-4D97-AF65-F5344CB8AC3E}">
        <p14:creationId xmlns:p14="http://schemas.microsoft.com/office/powerpoint/2010/main" val="3872422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39969" y="144016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okai 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5477" y="1052736"/>
            <a:ext cx="6459415" cy="5616624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hu-HU" dirty="0">
                <a:solidFill>
                  <a:schemeClr val="tx1"/>
                </a:solidFill>
              </a:rPr>
              <a:t>húgycső elzáródás, </a:t>
            </a:r>
          </a:p>
          <a:p>
            <a:r>
              <a:rPr lang="hu-HU" dirty="0">
                <a:solidFill>
                  <a:schemeClr val="tx1"/>
                </a:solidFill>
              </a:rPr>
              <a:t>prosztata hypertrophia, </a:t>
            </a:r>
          </a:p>
          <a:p>
            <a:r>
              <a:rPr lang="hu-HU" dirty="0">
                <a:solidFill>
                  <a:schemeClr val="tx1"/>
                </a:solidFill>
              </a:rPr>
              <a:t>daganat, </a:t>
            </a:r>
          </a:p>
          <a:p>
            <a:r>
              <a:rPr lang="hu-HU" dirty="0">
                <a:solidFill>
                  <a:schemeClr val="tx1"/>
                </a:solidFill>
              </a:rPr>
              <a:t>hypovolaemia, </a:t>
            </a:r>
          </a:p>
          <a:p>
            <a:r>
              <a:rPr lang="hu-HU" dirty="0">
                <a:solidFill>
                  <a:schemeClr val="tx1"/>
                </a:solidFill>
              </a:rPr>
              <a:t>rhabdomyolysis, </a:t>
            </a:r>
          </a:p>
          <a:p>
            <a:r>
              <a:rPr lang="hu-HU" dirty="0">
                <a:solidFill>
                  <a:schemeClr val="tx1"/>
                </a:solidFill>
              </a:rPr>
              <a:t>fertőzés (pyelonephritis, nephropathia epidemica),</a:t>
            </a:r>
          </a:p>
          <a:p>
            <a:r>
              <a:rPr lang="hu-HU" dirty="0">
                <a:solidFill>
                  <a:schemeClr val="tx1"/>
                </a:solidFill>
              </a:rPr>
              <a:t>gyógyszerek, toxikus anyagok (NSAID, antibiotikum, vízhajtó, kontrasztanyag, etilénglikol, gomba, szerves oldószer), </a:t>
            </a:r>
          </a:p>
          <a:p>
            <a:r>
              <a:rPr lang="hu-HU" dirty="0">
                <a:solidFill>
                  <a:schemeClr val="tx1"/>
                </a:solidFill>
              </a:rPr>
              <a:t>szívelégtelenség, </a:t>
            </a:r>
          </a:p>
          <a:p>
            <a:r>
              <a:rPr lang="hu-HU" dirty="0">
                <a:solidFill>
                  <a:schemeClr val="tx1"/>
                </a:solidFill>
              </a:rPr>
              <a:t>vasodilalatio, </a:t>
            </a:r>
          </a:p>
          <a:p>
            <a:r>
              <a:rPr lang="hu-HU" dirty="0">
                <a:solidFill>
                  <a:schemeClr val="tx1"/>
                </a:solidFill>
              </a:rPr>
              <a:t>autoreguláció károsodása, </a:t>
            </a:r>
          </a:p>
          <a:p>
            <a:r>
              <a:rPr lang="hu-HU" dirty="0">
                <a:solidFill>
                  <a:schemeClr val="tx1"/>
                </a:solidFill>
              </a:rPr>
              <a:t>veseerek (artériás, vénás) elzáródása, </a:t>
            </a:r>
          </a:p>
          <a:p>
            <a:r>
              <a:rPr lang="hu-HU" dirty="0">
                <a:solidFill>
                  <a:schemeClr val="tx1"/>
                </a:solidFill>
              </a:rPr>
              <a:t>veseparenchyma betegség,</a:t>
            </a:r>
          </a:p>
          <a:p>
            <a:r>
              <a:rPr lang="hu-HU" dirty="0">
                <a:solidFill>
                  <a:schemeClr val="tx1"/>
                </a:solidFill>
              </a:rPr>
              <a:t>vesekő, </a:t>
            </a:r>
          </a:p>
          <a:p>
            <a:r>
              <a:rPr lang="hu-HU" dirty="0">
                <a:solidFill>
                  <a:schemeClr val="tx1"/>
                </a:solidFill>
              </a:rPr>
              <a:t>terhesség, </a:t>
            </a:r>
          </a:p>
          <a:p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7807570" y="1052736"/>
            <a:ext cx="3716215" cy="56166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/>
              <a:t>ovarium cysta, </a:t>
            </a:r>
          </a:p>
          <a:p>
            <a:r>
              <a:rPr lang="hu-HU"/>
              <a:t>Crohn-betegség, </a:t>
            </a:r>
          </a:p>
          <a:p>
            <a:r>
              <a:rPr lang="hu-HU"/>
              <a:t>aortaaneurysma, </a:t>
            </a:r>
          </a:p>
          <a:p>
            <a:r>
              <a:rPr lang="hu-HU"/>
              <a:t>prolapsus uteri, </a:t>
            </a:r>
          </a:p>
          <a:p>
            <a:r>
              <a:rPr lang="hu-HU"/>
              <a:t>sebészeti ok, </a:t>
            </a:r>
          </a:p>
          <a:p>
            <a:r>
              <a:rPr lang="hu-HU"/>
              <a:t>cardiogén shock, </a:t>
            </a:r>
          </a:p>
          <a:p>
            <a:r>
              <a:rPr lang="hu-HU"/>
              <a:t>szepszis, </a:t>
            </a:r>
          </a:p>
          <a:p>
            <a:r>
              <a:rPr lang="hu-HU"/>
              <a:t>égési sérülés, </a:t>
            </a:r>
          </a:p>
          <a:p>
            <a:r>
              <a:rPr lang="hu-HU"/>
              <a:t>vérzés, </a:t>
            </a:r>
          </a:p>
          <a:p>
            <a:r>
              <a:rPr lang="hu-HU"/>
              <a:t>acut tubuláris necrosis, </a:t>
            </a:r>
          </a:p>
          <a:p>
            <a:r>
              <a:rPr lang="hu-HU"/>
              <a:t>transzfúziós szövődmény, </a:t>
            </a:r>
          </a:p>
          <a:p>
            <a:r>
              <a:rPr lang="hu-HU"/>
              <a:t>akut glomerulonephritis, </a:t>
            </a:r>
          </a:p>
          <a:p>
            <a:r>
              <a:rPr lang="hu-HU"/>
              <a:t>trauma, </a:t>
            </a:r>
          </a:p>
          <a:p>
            <a:r>
              <a:rPr lang="hu-HU"/>
              <a:t>anaphylaxia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04046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923" y="118900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1.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13729" y="1099628"/>
            <a:ext cx="5159533" cy="5544616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hu-HU" dirty="0">
                <a:solidFill>
                  <a:schemeClr val="tx1"/>
                </a:solidFill>
              </a:rPr>
              <a:t>proteinuria, </a:t>
            </a:r>
          </a:p>
          <a:p>
            <a:r>
              <a:rPr lang="hu-HU" dirty="0">
                <a:solidFill>
                  <a:schemeClr val="tx1"/>
                </a:solidFill>
              </a:rPr>
              <a:t>haematuria, </a:t>
            </a:r>
          </a:p>
          <a:p>
            <a:r>
              <a:rPr lang="hu-HU" dirty="0">
                <a:solidFill>
                  <a:schemeClr val="tx1"/>
                </a:solidFill>
              </a:rPr>
              <a:t>üledék, </a:t>
            </a:r>
          </a:p>
          <a:p>
            <a:r>
              <a:rPr lang="hu-HU" dirty="0">
                <a:solidFill>
                  <a:schemeClr val="tx1"/>
                </a:solidFill>
              </a:rPr>
              <a:t>sötét vizelet,  </a:t>
            </a:r>
          </a:p>
          <a:p>
            <a:r>
              <a:rPr lang="hu-HU" dirty="0">
                <a:solidFill>
                  <a:schemeClr val="tx1"/>
                </a:solidFill>
              </a:rPr>
              <a:t>oligo-anuria, de kezdődhet polyuriával,</a:t>
            </a:r>
          </a:p>
          <a:p>
            <a:r>
              <a:rPr lang="hu-HU" dirty="0">
                <a:solidFill>
                  <a:schemeClr val="tx1"/>
                </a:solidFill>
              </a:rPr>
              <a:t>metabolikus acidózis, </a:t>
            </a:r>
          </a:p>
          <a:p>
            <a:r>
              <a:rPr lang="hu-HU" dirty="0">
                <a:solidFill>
                  <a:schemeClr val="tx1"/>
                </a:solidFill>
              </a:rPr>
              <a:t>hyperkalaemia,</a:t>
            </a:r>
          </a:p>
          <a:p>
            <a:r>
              <a:rPr lang="hu-HU" dirty="0">
                <a:solidFill>
                  <a:schemeClr val="tx1"/>
                </a:solidFill>
              </a:rPr>
              <a:t>szívritmuszavar, </a:t>
            </a:r>
          </a:p>
          <a:p>
            <a:r>
              <a:rPr lang="hu-HU" dirty="0">
                <a:solidFill>
                  <a:schemeClr val="tx1"/>
                </a:solidFill>
              </a:rPr>
              <a:t>izomgyengeség, </a:t>
            </a:r>
          </a:p>
          <a:p>
            <a:r>
              <a:rPr lang="hu-HU" dirty="0">
                <a:solidFill>
                  <a:schemeClr val="tx1"/>
                </a:solidFill>
              </a:rPr>
              <a:t>hyperphosphataemia, </a:t>
            </a:r>
          </a:p>
          <a:p>
            <a:r>
              <a:rPr lang="hu-HU" dirty="0">
                <a:solidFill>
                  <a:schemeClr val="tx1"/>
                </a:solidFill>
              </a:rPr>
              <a:t>hypermagnesaemia, </a:t>
            </a:r>
          </a:p>
          <a:p>
            <a:r>
              <a:rPr lang="hu-HU" dirty="0">
                <a:solidFill>
                  <a:schemeClr val="tx1"/>
                </a:solidFill>
              </a:rPr>
              <a:t>hypocalcaemia, </a:t>
            </a:r>
          </a:p>
          <a:p>
            <a:r>
              <a:rPr lang="hu-HU" dirty="0">
                <a:solidFill>
                  <a:schemeClr val="tx1"/>
                </a:solidFill>
              </a:rPr>
              <a:t>anaemia, </a:t>
            </a:r>
          </a:p>
          <a:p>
            <a:r>
              <a:rPr lang="hu-HU" dirty="0">
                <a:solidFill>
                  <a:schemeClr val="tx1"/>
                </a:solidFill>
              </a:rPr>
              <a:t>leukocytosis, </a:t>
            </a:r>
          </a:p>
          <a:p>
            <a:r>
              <a:rPr lang="hu-HU" dirty="0">
                <a:solidFill>
                  <a:schemeClr val="tx1"/>
                </a:solidFill>
              </a:rPr>
              <a:t>szívelégtelenség, </a:t>
            </a:r>
          </a:p>
          <a:p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6613775" y="1171636"/>
            <a:ext cx="4652102" cy="54726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/>
              <a:t>pericardiális folyadékgyülem, </a:t>
            </a:r>
          </a:p>
          <a:p>
            <a:r>
              <a:rPr lang="hu-HU"/>
              <a:t>hypotensio, </a:t>
            </a:r>
          </a:p>
          <a:p>
            <a:r>
              <a:rPr lang="hu-HU"/>
              <a:t>pericarditis, </a:t>
            </a:r>
          </a:p>
          <a:p>
            <a:r>
              <a:rPr lang="hu-HU"/>
              <a:t>oedema, pleurális folyadékgyülem, </a:t>
            </a:r>
          </a:p>
          <a:p>
            <a:r>
              <a:rPr lang="hu-HU"/>
              <a:t>tüdőoedema, </a:t>
            </a:r>
          </a:p>
          <a:p>
            <a:r>
              <a:rPr lang="hu-HU"/>
              <a:t>Kussmaul-légzés, </a:t>
            </a:r>
          </a:p>
          <a:p>
            <a:r>
              <a:rPr lang="hu-HU"/>
              <a:t>hányinger, </a:t>
            </a:r>
          </a:p>
          <a:p>
            <a:r>
              <a:rPr lang="hu-HU"/>
              <a:t>hányás, </a:t>
            </a:r>
          </a:p>
          <a:p>
            <a:r>
              <a:rPr lang="hu-HU"/>
              <a:t>étvágytalanság, </a:t>
            </a:r>
          </a:p>
          <a:p>
            <a:r>
              <a:rPr lang="hu-HU"/>
              <a:t>hasmenés, </a:t>
            </a:r>
          </a:p>
          <a:p>
            <a:r>
              <a:rPr lang="hu-HU"/>
              <a:t>szájszárasság, </a:t>
            </a:r>
          </a:p>
          <a:p>
            <a:r>
              <a:rPr lang="hu-HU"/>
              <a:t>kellemetlen szájíz, </a:t>
            </a:r>
          </a:p>
          <a:p>
            <a:r>
              <a:rPr lang="hu-HU"/>
              <a:t>csuklás,</a:t>
            </a:r>
          </a:p>
          <a:p>
            <a:r>
              <a:rPr lang="hu-HU"/>
              <a:t>gastrointestinalis vérzés, </a:t>
            </a:r>
          </a:p>
          <a:p>
            <a:r>
              <a:rPr lang="hu-HU"/>
              <a:t>pangásos máj, </a:t>
            </a:r>
          </a:p>
          <a:p>
            <a:r>
              <a:rPr lang="hu-HU"/>
              <a:t>ascites,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07260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16024"/>
            <a:ext cx="8229600" cy="76470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2. 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96498" y="1144851"/>
            <a:ext cx="10329410" cy="5400600"/>
          </a:xfrm>
        </p:spPr>
        <p:txBody>
          <a:bodyPr>
            <a:noAutofit/>
          </a:bodyPr>
          <a:lstStyle/>
          <a:p>
            <a:r>
              <a:rPr lang="hu-HU" sz="1400" dirty="0"/>
              <a:t>thrombocytopathia, </a:t>
            </a:r>
          </a:p>
          <a:p>
            <a:r>
              <a:rPr lang="hu-HU" sz="1400" dirty="0"/>
              <a:t>vérzékenység, </a:t>
            </a:r>
          </a:p>
          <a:p>
            <a:r>
              <a:rPr lang="hu-HU" sz="1400" dirty="0"/>
              <a:t>tudatzavar, </a:t>
            </a:r>
          </a:p>
          <a:p>
            <a:r>
              <a:rPr lang="hu-HU" sz="1400" dirty="0"/>
              <a:t>görcsök, </a:t>
            </a:r>
          </a:p>
          <a:p>
            <a:r>
              <a:rPr lang="hu-HU" sz="1400" dirty="0"/>
              <a:t>neuropathia, </a:t>
            </a:r>
          </a:p>
          <a:p>
            <a:r>
              <a:rPr lang="hu-HU" sz="1400" dirty="0"/>
              <a:t>agyoedema, </a:t>
            </a:r>
          </a:p>
          <a:p>
            <a:r>
              <a:rPr lang="hu-HU" sz="1400" dirty="0"/>
              <a:t>paralysis, </a:t>
            </a:r>
          </a:p>
          <a:p>
            <a:r>
              <a:rPr lang="hu-HU" sz="1400" dirty="0"/>
              <a:t>hyporeflexia, </a:t>
            </a:r>
          </a:p>
          <a:p>
            <a:r>
              <a:rPr lang="hu-HU" sz="1400" dirty="0"/>
              <a:t>testsúlycsökkenés, </a:t>
            </a:r>
          </a:p>
          <a:p>
            <a:r>
              <a:rPr lang="hu-HU" sz="1400" dirty="0"/>
              <a:t>gyengeség, </a:t>
            </a:r>
          </a:p>
          <a:p>
            <a:r>
              <a:rPr lang="hu-HU" sz="1400" dirty="0"/>
              <a:t>álmosság, </a:t>
            </a:r>
          </a:p>
          <a:p>
            <a:r>
              <a:rPr lang="hu-HU" sz="1400" dirty="0"/>
              <a:t>fáradtság, </a:t>
            </a:r>
          </a:p>
          <a:p>
            <a:r>
              <a:rPr lang="hu-HU" sz="1400" dirty="0"/>
              <a:t>postrenális ok esetén vesetáji fájdalom, </a:t>
            </a:r>
          </a:p>
          <a:p>
            <a:r>
              <a:rPr lang="hu-HU" sz="1400" dirty="0"/>
              <a:t>görcsök, </a:t>
            </a:r>
          </a:p>
          <a:p>
            <a:r>
              <a:rPr lang="hu-HU" sz="1400" dirty="0"/>
              <a:t>dysuria,</a:t>
            </a:r>
          </a:p>
          <a:p>
            <a:r>
              <a:rPr lang="hu-HU" sz="1400" dirty="0"/>
              <a:t>láz (fertőzés) </a:t>
            </a:r>
          </a:p>
          <a:p>
            <a:endParaRPr lang="hu-HU" sz="1050" dirty="0"/>
          </a:p>
        </p:txBody>
      </p:sp>
    </p:spTree>
    <p:extLst>
      <p:ext uri="{BB962C8B-B14F-4D97-AF65-F5344CB8AC3E}">
        <p14:creationId xmlns:p14="http://schemas.microsoft.com/office/powerpoint/2010/main" val="3240347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62708" y="117231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85446" y="1123074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hu-HU" dirty="0">
                <a:solidFill>
                  <a:schemeClr val="tx1"/>
                </a:solidFill>
              </a:rPr>
              <a:t>anamnézis felvétel, </a:t>
            </a:r>
          </a:p>
          <a:p>
            <a:r>
              <a:rPr lang="hu-HU" dirty="0">
                <a:solidFill>
                  <a:schemeClr val="tx1"/>
                </a:solidFill>
              </a:rPr>
              <a:t>vizeletmintavétel, </a:t>
            </a:r>
          </a:p>
          <a:p>
            <a:r>
              <a:rPr lang="hu-HU" dirty="0">
                <a:solidFill>
                  <a:schemeClr val="tx1"/>
                </a:solidFill>
              </a:rPr>
              <a:t>vérkémiai minta vétele (vesefunkció: karbamid nitrogén, kreatinin, kreatinin claerence, húgysav, elektrolitok, sav-bázis paraméterek, CK, GOT, LDH,), </a:t>
            </a:r>
          </a:p>
          <a:p>
            <a:r>
              <a:rPr lang="hu-HU" dirty="0">
                <a:solidFill>
                  <a:schemeClr val="tx1"/>
                </a:solidFill>
              </a:rPr>
              <a:t>vérgázanalízis, </a:t>
            </a:r>
          </a:p>
          <a:p>
            <a:r>
              <a:rPr lang="hu-HU" dirty="0">
                <a:solidFill>
                  <a:schemeClr val="tx1"/>
                </a:solidFill>
              </a:rPr>
              <a:t>UH (megnagyobbodott vese), </a:t>
            </a:r>
          </a:p>
          <a:p>
            <a:r>
              <a:rPr lang="hu-HU" dirty="0">
                <a:solidFill>
                  <a:schemeClr val="tx1"/>
                </a:solidFill>
              </a:rPr>
              <a:t>fizikális vizsgálat (inspectio, palpatio, percussio), </a:t>
            </a:r>
          </a:p>
          <a:p>
            <a:r>
              <a:rPr lang="hu-HU" dirty="0">
                <a:solidFill>
                  <a:schemeClr val="tx1"/>
                </a:solidFill>
              </a:rPr>
              <a:t>EKG (hyperkalaemia), </a:t>
            </a:r>
          </a:p>
          <a:p>
            <a:r>
              <a:rPr lang="hu-HU" dirty="0">
                <a:solidFill>
                  <a:schemeClr val="tx1"/>
                </a:solidFill>
              </a:rPr>
              <a:t>mRTG (tüdőoedema), </a:t>
            </a:r>
          </a:p>
          <a:p>
            <a:r>
              <a:rPr lang="hu-HU" dirty="0" err="1">
                <a:solidFill>
                  <a:schemeClr val="tx1"/>
                </a:solidFill>
              </a:rPr>
              <a:t>vesebiopszia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>
                <a:solidFill>
                  <a:schemeClr val="tx1"/>
                </a:solidFill>
              </a:rPr>
              <a:t>veseangiographia, </a:t>
            </a:r>
          </a:p>
          <a:p>
            <a:r>
              <a:rPr lang="hu-HU" dirty="0">
                <a:solidFill>
                  <a:schemeClr val="tx1"/>
                </a:solidFill>
              </a:rPr>
              <a:t>MRI, </a:t>
            </a:r>
          </a:p>
          <a:p>
            <a:r>
              <a:rPr lang="hu-HU" dirty="0">
                <a:solidFill>
                  <a:schemeClr val="tx1"/>
                </a:solidFill>
              </a:rPr>
              <a:t>urológiai vagy nőgyógyászati vizsgálat</a:t>
            </a:r>
          </a:p>
        </p:txBody>
      </p:sp>
    </p:spTree>
    <p:extLst>
      <p:ext uri="{BB962C8B-B14F-4D97-AF65-F5344CB8AC3E}">
        <p14:creationId xmlns:p14="http://schemas.microsoft.com/office/powerpoint/2010/main" val="1828822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8585" y="272970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26831" y="1181690"/>
            <a:ext cx="11465169" cy="5544616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 kiváltó ok alapján megfelelő terápia kiválasztása (praerenális: vese csökkent vérellátása, renális: parenchyma betegsége, postrenális: vizeletelfolyás akadálya)</a:t>
            </a:r>
          </a:p>
          <a:p>
            <a:r>
              <a:rPr lang="hu-HU" dirty="0">
                <a:solidFill>
                  <a:schemeClr val="tx1"/>
                </a:solidFill>
              </a:rPr>
              <a:t>folyadékegyensúly mérése, </a:t>
            </a:r>
          </a:p>
          <a:p>
            <a:r>
              <a:rPr lang="hu-HU" dirty="0">
                <a:solidFill>
                  <a:schemeClr val="tx1"/>
                </a:solidFill>
              </a:rPr>
              <a:t>vesefunkciót rontó készítmények adásának felfüggesztése,</a:t>
            </a:r>
          </a:p>
          <a:p>
            <a:r>
              <a:rPr lang="hu-HU" b="1" dirty="0">
                <a:solidFill>
                  <a:schemeClr val="tx1"/>
                </a:solidFill>
              </a:rPr>
              <a:t>dialízis kezelés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>
                <a:solidFill>
                  <a:schemeClr val="tx1"/>
                </a:solidFill>
              </a:rPr>
              <a:t>hypovolaemia esetén isotoniás infúziós terápia iv. módon 15 ml/kg/h (systoles vérnyomás &lt; 90 Hgmm , hűvös végtagok, tüdőben nem hallható szörtyzörej) a vizelettermelés növekedéséig , </a:t>
            </a:r>
          </a:p>
          <a:p>
            <a:r>
              <a:rPr lang="hu-HU" dirty="0">
                <a:solidFill>
                  <a:schemeClr val="tx1"/>
                </a:solidFill>
              </a:rPr>
              <a:t>vízhajtó gyógyszeres terápia (furosemid) iv. módon, </a:t>
            </a:r>
          </a:p>
          <a:p>
            <a:r>
              <a:rPr lang="hu-HU" dirty="0">
                <a:solidFill>
                  <a:schemeClr val="tx1"/>
                </a:solidFill>
              </a:rPr>
              <a:t>vérkémiai paraméterek alapján hyperkalaemia csökkentése, </a:t>
            </a:r>
          </a:p>
          <a:p>
            <a:r>
              <a:rPr lang="hu-HU" dirty="0">
                <a:solidFill>
                  <a:schemeClr val="tx1"/>
                </a:solidFill>
              </a:rPr>
              <a:t>acidózis kezelése, </a:t>
            </a:r>
          </a:p>
          <a:p>
            <a:r>
              <a:rPr lang="hu-HU" dirty="0">
                <a:solidFill>
                  <a:schemeClr val="tx1"/>
                </a:solidFill>
              </a:rPr>
              <a:t>oliguria esetén mannitol gyógyszeres terápia iv. módon, </a:t>
            </a:r>
          </a:p>
        </p:txBody>
      </p:sp>
    </p:spTree>
    <p:extLst>
      <p:ext uri="{BB962C8B-B14F-4D97-AF65-F5344CB8AC3E}">
        <p14:creationId xmlns:p14="http://schemas.microsoft.com/office/powerpoint/2010/main" val="1698640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17158" y="304800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2.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7158" y="1501934"/>
            <a:ext cx="12249273" cy="4195481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hyperkalaemia esetén glukóz és inzulin  adása iv. módon, </a:t>
            </a:r>
          </a:p>
          <a:p>
            <a:r>
              <a:rPr lang="hu-HU" dirty="0">
                <a:solidFill>
                  <a:schemeClr val="tx1"/>
                </a:solidFill>
              </a:rPr>
              <a:t>elektrolitpótlás, </a:t>
            </a:r>
          </a:p>
          <a:p>
            <a:r>
              <a:rPr lang="hu-HU" dirty="0">
                <a:solidFill>
                  <a:schemeClr val="tx1"/>
                </a:solidFill>
              </a:rPr>
              <a:t>antibiotikum gyógyszeres terápia iv. módon a fertőzések megelőzése céljából,  </a:t>
            </a:r>
          </a:p>
          <a:p>
            <a:r>
              <a:rPr lang="hu-HU" dirty="0">
                <a:solidFill>
                  <a:schemeClr val="tx1"/>
                </a:solidFill>
              </a:rPr>
              <a:t>immunszupresszív gyógyszeres kezelés im. módon, </a:t>
            </a:r>
          </a:p>
          <a:p>
            <a:r>
              <a:rPr lang="hu-HU" dirty="0">
                <a:solidFill>
                  <a:schemeClr val="tx1"/>
                </a:solidFill>
              </a:rPr>
              <a:t>só- , K</a:t>
            </a:r>
            <a:r>
              <a:rPr lang="hu-HU" baseline="30000" dirty="0">
                <a:solidFill>
                  <a:schemeClr val="tx1"/>
                </a:solidFill>
              </a:rPr>
              <a:t>+</a:t>
            </a:r>
            <a:r>
              <a:rPr lang="hu-HU" dirty="0">
                <a:solidFill>
                  <a:schemeClr val="tx1"/>
                </a:solidFill>
              </a:rPr>
              <a:t> -és fehérjeszegény diéta, </a:t>
            </a:r>
          </a:p>
          <a:p>
            <a:r>
              <a:rPr lang="hu-HU" dirty="0">
                <a:solidFill>
                  <a:schemeClr val="tx1"/>
                </a:solidFill>
              </a:rPr>
              <a:t>dializáló kanül behelyezése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79051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Tananyag tartalom</a:t>
            </a:r>
            <a:br>
              <a:rPr lang="hu-HU" dirty="0"/>
            </a:br>
            <a:r>
              <a:rPr lang="hu-HU" sz="1800" b="1" dirty="0">
                <a:solidFill>
                  <a:schemeClr val="tx1"/>
                </a:solidFill>
              </a:rPr>
              <a:t>A vizeletkiválasztó rendszer népegészségügyi jelentőségű megbetegedései, alkalmazott gyógyszeres terápia </a:t>
            </a:r>
            <a:br>
              <a:rPr lang="hu-HU" sz="1800" b="1" dirty="0">
                <a:solidFill>
                  <a:schemeClr val="tx1"/>
                </a:solidFill>
              </a:rPr>
            </a:br>
            <a:endParaRPr lang="hu-HU" sz="1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939707"/>
            <a:ext cx="9676918" cy="491829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hu-HU" dirty="0" err="1"/>
              <a:t>Cystitis</a:t>
            </a:r>
            <a:r>
              <a:rPr lang="hu-HU" dirty="0"/>
              <a:t> </a:t>
            </a:r>
            <a:r>
              <a:rPr lang="hu-HU" dirty="0" err="1"/>
              <a:t>acuta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Pyelonephritis</a:t>
            </a:r>
            <a:r>
              <a:rPr lang="hu-HU" dirty="0"/>
              <a:t> </a:t>
            </a:r>
            <a:r>
              <a:rPr lang="hu-HU" dirty="0" err="1"/>
              <a:t>acuta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Vesekövesség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Veseelégtelenség (akut, krónikus)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Urethritis</a:t>
            </a:r>
            <a:r>
              <a:rPr lang="hu-HU" dirty="0"/>
              <a:t> </a:t>
            </a:r>
            <a:r>
              <a:rPr lang="hu-HU" dirty="0" err="1"/>
              <a:t>acuta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8303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9944" y="1612104"/>
            <a:ext cx="8229600" cy="5400600"/>
          </a:xfrm>
        </p:spPr>
        <p:txBody>
          <a:bodyPr>
            <a:normAutofit fontScale="85000" lnSpcReduction="20000"/>
          </a:bodyPr>
          <a:lstStyle/>
          <a:p>
            <a:r>
              <a:rPr lang="hu-HU" b="1" i="1" dirty="0"/>
              <a:t>Anamnézis felvétele</a:t>
            </a:r>
          </a:p>
          <a:p>
            <a:r>
              <a:rPr lang="hu-HU" b="1" i="1" dirty="0"/>
              <a:t>Vitális paraméterek ellenőrzése</a:t>
            </a:r>
          </a:p>
          <a:p>
            <a:r>
              <a:rPr lang="hu-HU" b="1" i="1" dirty="0"/>
              <a:t>Szükségletek felmérése</a:t>
            </a:r>
          </a:p>
          <a:p>
            <a:r>
              <a:rPr lang="hu-HU" b="1" i="1" dirty="0"/>
              <a:t>Vérvétel </a:t>
            </a:r>
            <a:r>
              <a:rPr lang="hu-HU" dirty="0"/>
              <a:t>(karbamid nitrogén,  kreatinin, </a:t>
            </a:r>
            <a:r>
              <a:rPr lang="hu-HU" dirty="0" err="1"/>
              <a:t>fvs</a:t>
            </a:r>
            <a:r>
              <a:rPr lang="hu-HU" dirty="0"/>
              <a:t>, We, CRP )</a:t>
            </a:r>
          </a:p>
          <a:p>
            <a:r>
              <a:rPr lang="hu-HU" altLang="hu-HU" b="1" i="1" dirty="0">
                <a:sym typeface="Monotype Sorts" charset="2"/>
              </a:rPr>
              <a:t>Vizelet vizsgálat:  </a:t>
            </a:r>
          </a:p>
          <a:p>
            <a:pPr lvl="1"/>
            <a:r>
              <a:rPr lang="hu-HU" altLang="hu-HU" sz="2000" dirty="0">
                <a:sym typeface="Monotype Sorts" charset="2"/>
              </a:rPr>
              <a:t>fehérje, nátrium, karbamid, </a:t>
            </a:r>
            <a:r>
              <a:rPr lang="hu-HU" altLang="hu-HU" sz="2000" dirty="0" err="1">
                <a:sym typeface="Monotype Sorts" charset="2"/>
              </a:rPr>
              <a:t>ozmolaritás</a:t>
            </a:r>
            <a:r>
              <a:rPr lang="hu-HU" altLang="hu-HU" sz="2000" dirty="0">
                <a:sym typeface="Monotype Sorts" charset="2"/>
              </a:rPr>
              <a:t>,  fajsúly mérése és időbeli változásuk követése </a:t>
            </a:r>
          </a:p>
          <a:p>
            <a:r>
              <a:rPr lang="hu-HU" b="1" i="1" dirty="0"/>
              <a:t>Vizelet mintavétel</a:t>
            </a:r>
          </a:p>
          <a:p>
            <a:r>
              <a:rPr lang="hu-HU" b="1" i="1" dirty="0"/>
              <a:t>Vesebiopszia </a:t>
            </a:r>
            <a:r>
              <a:rPr lang="hu-HU" dirty="0">
                <a:sym typeface="Wingdings" panose="05000000000000000000" pitchFamily="2" charset="2"/>
              </a:rPr>
              <a:t> </a:t>
            </a:r>
            <a:r>
              <a:rPr lang="hu-HU" dirty="0"/>
              <a:t>vizsgálat előkészítési és közreműködési feladatai, a minta szövettani vizsgálatra küldése </a:t>
            </a:r>
          </a:p>
          <a:p>
            <a:r>
              <a:rPr lang="hu-HU" b="1" i="1" dirty="0"/>
              <a:t>24 órás vizeletgyűjtés</a:t>
            </a:r>
          </a:p>
          <a:p>
            <a:r>
              <a:rPr lang="hu-HU" b="1" i="1" dirty="0"/>
              <a:t>UH vizsgálat</a:t>
            </a:r>
          </a:p>
          <a:p>
            <a:r>
              <a:rPr lang="hu-HU" b="1" i="1" dirty="0"/>
              <a:t>Dialízis </a:t>
            </a:r>
          </a:p>
          <a:p>
            <a:r>
              <a:rPr lang="hu-HU" dirty="0"/>
              <a:t>Folyadék terápia korlátozása, folyadéklap vezetése</a:t>
            </a:r>
          </a:p>
          <a:p>
            <a:r>
              <a:rPr lang="hu-HU" dirty="0"/>
              <a:t>Centrális véna biztosítása szükség esetén</a:t>
            </a:r>
          </a:p>
          <a:p>
            <a:r>
              <a:rPr lang="hu-HU" b="1" i="1" dirty="0"/>
              <a:t>Naponta testsúlymérés</a:t>
            </a:r>
            <a:r>
              <a:rPr lang="hu-HU" dirty="0"/>
              <a:t> (</a:t>
            </a:r>
            <a:r>
              <a:rPr lang="hu-HU" dirty="0" err="1"/>
              <a:t>oedema</a:t>
            </a:r>
            <a:r>
              <a:rPr lang="hu-HU" dirty="0"/>
              <a:t> megfigyelése), </a:t>
            </a:r>
            <a:r>
              <a:rPr lang="hu-HU" dirty="0" err="1"/>
              <a:t>oedema</a:t>
            </a:r>
            <a:r>
              <a:rPr lang="hu-HU" dirty="0"/>
              <a:t> megfigyelése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sz="1800" dirty="0"/>
          </a:p>
          <a:p>
            <a:endParaRPr lang="hu-HU" sz="1800" dirty="0"/>
          </a:p>
          <a:p>
            <a:endParaRPr lang="hu-HU" sz="1800" dirty="0"/>
          </a:p>
          <a:p>
            <a:endParaRPr lang="hu-HU" sz="1800" dirty="0"/>
          </a:p>
          <a:p>
            <a:endParaRPr lang="hu-HU" sz="1800" dirty="0"/>
          </a:p>
          <a:p>
            <a:endParaRPr lang="hu-HU" dirty="0"/>
          </a:p>
        </p:txBody>
      </p:sp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725452" y="288567"/>
            <a:ext cx="11572056" cy="1052736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</a:rPr>
              <a:t>Ápolói feladatok a páciens ellátása során </a:t>
            </a:r>
            <a:br>
              <a:rPr lang="hu-HU" sz="3600" b="1" dirty="0">
                <a:solidFill>
                  <a:schemeClr val="tx1"/>
                </a:solidFill>
              </a:rPr>
            </a:br>
            <a:endParaRPr lang="hu-H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7747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6759" y="595572"/>
            <a:ext cx="10815609" cy="1051520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Krónikus veseelégtelenség (uraemia)</a:t>
            </a:r>
          </a:p>
        </p:txBody>
      </p:sp>
      <p:sp>
        <p:nvSpPr>
          <p:cNvPr id="4" name="Téglalap 3"/>
          <p:cNvSpPr/>
          <p:nvPr/>
        </p:nvSpPr>
        <p:spPr>
          <a:xfrm>
            <a:off x="1274730" y="2123275"/>
            <a:ext cx="10084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/>
              <a:t>Klinikai tünetegyüttes, mely során a glomeruláris és a tubuláris működés csökkenése, majd megszűnése követ.</a:t>
            </a:r>
          </a:p>
        </p:txBody>
      </p:sp>
    </p:spTree>
    <p:extLst>
      <p:ext uri="{BB962C8B-B14F-4D97-AF65-F5344CB8AC3E}">
        <p14:creationId xmlns:p14="http://schemas.microsoft.com/office/powerpoint/2010/main" val="1971293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0985" y="144016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okai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03384" y="1285927"/>
            <a:ext cx="8229600" cy="5616624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intestinalis nephritis, </a:t>
            </a:r>
          </a:p>
          <a:p>
            <a:r>
              <a:rPr lang="hu-HU" dirty="0">
                <a:solidFill>
                  <a:schemeClr val="tx1"/>
                </a:solidFill>
              </a:rPr>
              <a:t>diabeteses nephropathia, </a:t>
            </a:r>
          </a:p>
          <a:p>
            <a:r>
              <a:rPr lang="hu-HU" dirty="0">
                <a:solidFill>
                  <a:schemeClr val="tx1"/>
                </a:solidFill>
              </a:rPr>
              <a:t>hypertoniás nephrosclerosis, </a:t>
            </a:r>
          </a:p>
          <a:p>
            <a:r>
              <a:rPr lang="hu-HU" dirty="0">
                <a:solidFill>
                  <a:schemeClr val="tx1"/>
                </a:solidFill>
              </a:rPr>
              <a:t>glomerulonephritis, </a:t>
            </a:r>
          </a:p>
          <a:p>
            <a:r>
              <a:rPr lang="hu-HU" dirty="0">
                <a:solidFill>
                  <a:schemeClr val="tx1"/>
                </a:solidFill>
              </a:rPr>
              <a:t>autoimmun betegség, </a:t>
            </a:r>
          </a:p>
          <a:p>
            <a:r>
              <a:rPr lang="hu-HU" dirty="0">
                <a:solidFill>
                  <a:schemeClr val="tx1"/>
                </a:solidFill>
              </a:rPr>
              <a:t>gyulladás, </a:t>
            </a:r>
          </a:p>
          <a:p>
            <a:r>
              <a:rPr lang="hu-HU" dirty="0">
                <a:solidFill>
                  <a:schemeClr val="tx1"/>
                </a:solidFill>
              </a:rPr>
              <a:t>anyagcsere betegség, </a:t>
            </a:r>
          </a:p>
          <a:p>
            <a:r>
              <a:rPr lang="hu-HU" dirty="0">
                <a:solidFill>
                  <a:schemeClr val="tx1"/>
                </a:solidFill>
              </a:rPr>
              <a:t>érbetegség, </a:t>
            </a:r>
          </a:p>
          <a:p>
            <a:r>
              <a:rPr lang="hu-HU" dirty="0">
                <a:solidFill>
                  <a:schemeClr val="tx1"/>
                </a:solidFill>
              </a:rPr>
              <a:t>veleszületett betegség, </a:t>
            </a:r>
          </a:p>
          <a:p>
            <a:r>
              <a:rPr lang="hu-HU" dirty="0">
                <a:solidFill>
                  <a:schemeClr val="tx1"/>
                </a:solidFill>
              </a:rPr>
              <a:t>toxikus tényező, </a:t>
            </a:r>
          </a:p>
          <a:p>
            <a:r>
              <a:rPr lang="hu-HU" dirty="0">
                <a:solidFill>
                  <a:schemeClr val="tx1"/>
                </a:solidFill>
              </a:rPr>
              <a:t>malignus hypertonia</a:t>
            </a:r>
          </a:p>
        </p:txBody>
      </p:sp>
    </p:spTree>
    <p:extLst>
      <p:ext uri="{BB962C8B-B14F-4D97-AF65-F5344CB8AC3E}">
        <p14:creationId xmlns:p14="http://schemas.microsoft.com/office/powerpoint/2010/main" val="678762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22031" y="72008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1.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15144" y="1404428"/>
            <a:ext cx="11876856" cy="5616624"/>
          </a:xfrm>
        </p:spPr>
        <p:txBody>
          <a:bodyPr>
            <a:normAutofit fontScale="92500" lnSpcReduction="10000"/>
          </a:bodyPr>
          <a:lstStyle/>
          <a:p>
            <a:r>
              <a:rPr lang="hu-HU" dirty="0">
                <a:solidFill>
                  <a:schemeClr val="tx1"/>
                </a:solidFill>
              </a:rPr>
              <a:t>A kórkép stádiumainak megfelelően: </a:t>
            </a:r>
          </a:p>
          <a:p>
            <a:pPr marL="628650"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Ia.:leukocyturia, proteinuria, haematuria; </a:t>
            </a:r>
          </a:p>
          <a:p>
            <a:pPr marL="628650"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Ib.: hypertonia, polyuria, polydipsia, nycturia, hypocalcaemia, hyperkalaemia, hyperphosphataemia; </a:t>
            </a:r>
          </a:p>
          <a:p>
            <a:pPr marL="628650"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IIa.: GFR &lt; 25-30 ml /perc, anaemia, fáradékonyság, polyuria, nycturia, isosthenuria. azotémia, hyperkalaemia, hypocalcaemia, hyperphosphataemia,  anaemia, acidosis; </a:t>
            </a:r>
          </a:p>
          <a:p>
            <a:pPr marL="628650"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IIb.: az előző szakasz tünetein túl hypermagnesaemia, PTH emelkedés, erythropoetin termelés csökken, inzulinrezisztencia, kalcitriol termelés csökkenése; </a:t>
            </a:r>
          </a:p>
          <a:p>
            <a:pPr marL="628650"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III.: az előző szakasz tünetein felül oliguria, osteodystrophia; </a:t>
            </a:r>
          </a:p>
          <a:p>
            <a:pPr marL="628650"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IV.: coma, anuria, Kussmaul-légzés; </a:t>
            </a:r>
          </a:p>
          <a:p>
            <a:r>
              <a:rPr lang="hu-HU" dirty="0">
                <a:solidFill>
                  <a:schemeClr val="tx1"/>
                </a:solidFill>
              </a:rPr>
              <a:t>ezen stádiumbeosztáson túlmenően: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étvágytalanság,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fémes szájíz,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hányinger,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hányás, </a:t>
            </a:r>
          </a:p>
        </p:txBody>
      </p:sp>
    </p:spTree>
    <p:extLst>
      <p:ext uri="{BB962C8B-B14F-4D97-AF65-F5344CB8AC3E}">
        <p14:creationId xmlns:p14="http://schemas.microsoft.com/office/powerpoint/2010/main" val="399049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0883" y="93784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2. 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0883" y="1086236"/>
            <a:ext cx="3761148" cy="5472608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stomatitis,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peptikus fekély,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pancreatitis,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parotitis,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hasmenés,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fogyás,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szürke bőrszín,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körömatrophia, 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bőrviszketés,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száraz bőr,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oedema,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vizeletszagú lehelet,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fokozott reflexek,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izomgörcsök,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zavartság, </a:t>
            </a:r>
          </a:p>
          <a:p>
            <a:pPr>
              <a:buFontTx/>
              <a:buChar char="-"/>
            </a:pPr>
            <a:r>
              <a:rPr lang="hu-HU" dirty="0">
                <a:solidFill>
                  <a:schemeClr val="tx1"/>
                </a:solidFill>
              </a:rPr>
              <a:t>fogínyvérzés</a:t>
            </a:r>
          </a:p>
          <a:p>
            <a:endParaRPr lang="hu-HU" dirty="0"/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6747901" y="1086236"/>
            <a:ext cx="3905164" cy="54006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Tx/>
              <a:buChar char="-"/>
            </a:pPr>
            <a:r>
              <a:rPr lang="hu-HU"/>
              <a:t>menorrhagia, </a:t>
            </a:r>
          </a:p>
          <a:p>
            <a:pPr>
              <a:buFontTx/>
              <a:buChar char="-"/>
            </a:pPr>
            <a:r>
              <a:rPr lang="hu-HU"/>
              <a:t>depresszió, </a:t>
            </a:r>
          </a:p>
          <a:p>
            <a:pPr>
              <a:buFontTx/>
              <a:buChar char="-"/>
            </a:pPr>
            <a:r>
              <a:rPr lang="hu-HU"/>
              <a:t>alvási apnoe, </a:t>
            </a:r>
          </a:p>
          <a:p>
            <a:pPr>
              <a:buFontTx/>
              <a:buChar char="-"/>
            </a:pPr>
            <a:r>
              <a:rPr lang="hu-HU"/>
              <a:t>memóriazavar, </a:t>
            </a:r>
          </a:p>
          <a:p>
            <a:pPr>
              <a:buFontTx/>
              <a:buChar char="-"/>
            </a:pPr>
            <a:r>
              <a:rPr lang="hu-HU"/>
              <a:t>impotencia, </a:t>
            </a:r>
          </a:p>
          <a:p>
            <a:pPr>
              <a:buFontTx/>
              <a:buChar char="-"/>
            </a:pPr>
            <a:r>
              <a:rPr lang="hu-HU"/>
              <a:t>libidó csökkenése, </a:t>
            </a:r>
          </a:p>
          <a:p>
            <a:pPr>
              <a:buFontTx/>
              <a:buChar char="-"/>
            </a:pPr>
            <a:r>
              <a:rPr lang="hu-HU"/>
              <a:t>hypertriglyceridaemia, </a:t>
            </a:r>
          </a:p>
          <a:p>
            <a:pPr>
              <a:buFontTx/>
              <a:buChar char="-"/>
            </a:pPr>
            <a:r>
              <a:rPr lang="hu-HU"/>
              <a:t>purpura, </a:t>
            </a:r>
          </a:p>
          <a:p>
            <a:pPr>
              <a:buFontTx/>
              <a:buChar char="-"/>
            </a:pPr>
            <a:r>
              <a:rPr lang="hu-HU"/>
              <a:t>izomgyengeség, </a:t>
            </a:r>
          </a:p>
          <a:p>
            <a:pPr>
              <a:buFontTx/>
              <a:buChar char="-"/>
            </a:pPr>
            <a:r>
              <a:rPr lang="hu-HU"/>
              <a:t>osteomalatia, </a:t>
            </a:r>
          </a:p>
          <a:p>
            <a:pPr>
              <a:buFontTx/>
              <a:buChar char="-"/>
            </a:pPr>
            <a:r>
              <a:rPr lang="hu-HU"/>
              <a:t>osteoporosis, </a:t>
            </a:r>
          </a:p>
          <a:p>
            <a:pPr>
              <a:buFontTx/>
              <a:buChar char="-"/>
            </a:pPr>
            <a:r>
              <a:rPr lang="hu-HU"/>
              <a:t>"vörös szem" tünet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14554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37175" y="246185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diagnosztikája 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7175" y="1365884"/>
            <a:ext cx="8229600" cy="4896544"/>
          </a:xfrm>
        </p:spPr>
        <p:txBody>
          <a:bodyPr>
            <a:noAutofit/>
          </a:bodyPr>
          <a:lstStyle/>
          <a:p>
            <a:r>
              <a:rPr lang="hu-HU" sz="2200" dirty="0"/>
              <a:t>anamnézis felvétel, </a:t>
            </a:r>
          </a:p>
          <a:p>
            <a:r>
              <a:rPr lang="hu-HU" sz="2200" dirty="0"/>
              <a:t>vizeletminta vétel, </a:t>
            </a:r>
          </a:p>
          <a:p>
            <a:r>
              <a:rPr lang="hu-HU" sz="2200" dirty="0"/>
              <a:t>vérkémiai minta vétele (vesefunkció: karbamid nitrogén, kreatinin, kreatinin clearance, húgysav, elektrolitok, sav-bázis paraméterek, CK, GOT, LDH,), </a:t>
            </a:r>
          </a:p>
          <a:p>
            <a:r>
              <a:rPr lang="hu-HU" sz="2200" dirty="0"/>
              <a:t>vérgázanalízis, </a:t>
            </a:r>
          </a:p>
          <a:p>
            <a:r>
              <a:rPr lang="hu-HU" sz="2200" dirty="0"/>
              <a:t>immunológiai vizsgálat, </a:t>
            </a:r>
          </a:p>
          <a:p>
            <a:r>
              <a:rPr lang="hu-HU" sz="2200" dirty="0"/>
              <a:t>bakterológiai vizsgálat, </a:t>
            </a:r>
          </a:p>
          <a:p>
            <a:r>
              <a:rPr lang="hu-HU" sz="2200" dirty="0"/>
              <a:t>UH (megnagyobbodott vese), </a:t>
            </a:r>
          </a:p>
          <a:p>
            <a:r>
              <a:rPr lang="hu-HU" sz="2200" dirty="0"/>
              <a:t>fizikális vizsgálat (inspectio, palpatio, percussio), </a:t>
            </a:r>
          </a:p>
          <a:p>
            <a:r>
              <a:rPr lang="hu-HU" sz="2200" dirty="0"/>
              <a:t>EKG (hyperkalaemia), </a:t>
            </a:r>
          </a:p>
          <a:p>
            <a:r>
              <a:rPr lang="hu-HU" sz="2200" dirty="0"/>
              <a:t>mRTG (tüdőoedema), </a:t>
            </a:r>
          </a:p>
        </p:txBody>
      </p:sp>
    </p:spTree>
    <p:extLst>
      <p:ext uri="{BB962C8B-B14F-4D97-AF65-F5344CB8AC3E}">
        <p14:creationId xmlns:p14="http://schemas.microsoft.com/office/powerpoint/2010/main" val="17236434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15108" y="550985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diagnosztikája 2.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solidFill>
                  <a:schemeClr val="tx1"/>
                </a:solidFill>
              </a:rPr>
              <a:t>vesebiopszia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>
                <a:solidFill>
                  <a:schemeClr val="tx1"/>
                </a:solidFill>
              </a:rPr>
              <a:t>veseangiographia, </a:t>
            </a:r>
          </a:p>
          <a:p>
            <a:r>
              <a:rPr lang="hu-HU" dirty="0">
                <a:solidFill>
                  <a:schemeClr val="tx1"/>
                </a:solidFill>
              </a:rPr>
              <a:t>MRI, </a:t>
            </a:r>
          </a:p>
          <a:p>
            <a:r>
              <a:rPr lang="hu-HU" dirty="0">
                <a:solidFill>
                  <a:schemeClr val="tx1"/>
                </a:solidFill>
              </a:rPr>
              <a:t>CT, </a:t>
            </a:r>
          </a:p>
          <a:p>
            <a:r>
              <a:rPr lang="hu-HU" dirty="0">
                <a:solidFill>
                  <a:schemeClr val="tx1"/>
                </a:solidFill>
              </a:rPr>
              <a:t>izotópos vizsgálat, </a:t>
            </a:r>
          </a:p>
          <a:p>
            <a:r>
              <a:rPr lang="hu-HU" dirty="0">
                <a:solidFill>
                  <a:schemeClr val="tx1"/>
                </a:solidFill>
              </a:rPr>
              <a:t>urológiai vagy nőgyógyászati vizsgálat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110649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2370" y="257907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1324" y="1166627"/>
            <a:ext cx="11570676" cy="5832648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 kiváltó ok alapján megfelelő terápia kiválasztása (praerenális: vese csökkent vérellátása, renális: parenchyma betegsége, postrenális: vizeletelfolyás akadálya), </a:t>
            </a:r>
          </a:p>
          <a:p>
            <a:r>
              <a:rPr lang="hu-HU" dirty="0">
                <a:solidFill>
                  <a:schemeClr val="tx1"/>
                </a:solidFill>
              </a:rPr>
              <a:t>erythropoetin gyógyszeres terápia iv. módon, </a:t>
            </a:r>
          </a:p>
          <a:p>
            <a:r>
              <a:rPr lang="hu-HU" dirty="0">
                <a:solidFill>
                  <a:schemeClr val="tx1"/>
                </a:solidFill>
              </a:rPr>
              <a:t>vérnyomás csökkentése antyhypertensiv gyógyszeres terápia per os módon (ACE gátló, angiotensin II receptor blokkoló, Ca-csatorna blokkoló) célvérnyomás 130/80 Hgmm, </a:t>
            </a:r>
          </a:p>
          <a:p>
            <a:r>
              <a:rPr lang="hu-HU" dirty="0">
                <a:solidFill>
                  <a:schemeClr val="tx1"/>
                </a:solidFill>
              </a:rPr>
              <a:t>vízhajtó gyógyszeres terápia (furosemid) per os módon, </a:t>
            </a:r>
          </a:p>
          <a:p>
            <a:r>
              <a:rPr lang="hu-HU" dirty="0">
                <a:solidFill>
                  <a:schemeClr val="tx1"/>
                </a:solidFill>
              </a:rPr>
              <a:t>húgysavcsökkentés gyógyszeres módon per os (allopurinol); </a:t>
            </a:r>
          </a:p>
          <a:p>
            <a:r>
              <a:rPr lang="hu-HU" dirty="0">
                <a:solidFill>
                  <a:schemeClr val="tx1"/>
                </a:solidFill>
              </a:rPr>
              <a:t>koleszterin szint csökkentése céljából gyógyszeres terápia (statin) per os módon, </a:t>
            </a:r>
          </a:p>
          <a:p>
            <a:r>
              <a:rPr lang="hu-HU" dirty="0">
                <a:solidFill>
                  <a:schemeClr val="tx1"/>
                </a:solidFill>
              </a:rPr>
              <a:t>diéta elrendelése, mely só- és K</a:t>
            </a:r>
            <a:r>
              <a:rPr lang="hu-HU" baseline="30000" dirty="0">
                <a:solidFill>
                  <a:schemeClr val="tx1"/>
                </a:solidFill>
              </a:rPr>
              <a:t>+</a:t>
            </a:r>
            <a:r>
              <a:rPr lang="hu-HU" dirty="0">
                <a:solidFill>
                  <a:schemeClr val="tx1"/>
                </a:solidFill>
              </a:rPr>
              <a:t> szegény,, fehérjeszegény (0,5–0,75 g/ttkg), de esszenciális aminosavakban gazdag, vitamin- és energiadús,  </a:t>
            </a:r>
          </a:p>
          <a:p>
            <a:r>
              <a:rPr lang="hu-HU" dirty="0">
                <a:solidFill>
                  <a:schemeClr val="tx1"/>
                </a:solidFill>
              </a:rPr>
              <a:t>megfelelő folyadékegyensúly fenntartása, </a:t>
            </a:r>
          </a:p>
        </p:txBody>
      </p:sp>
    </p:spTree>
    <p:extLst>
      <p:ext uri="{BB962C8B-B14F-4D97-AF65-F5344CB8AC3E}">
        <p14:creationId xmlns:p14="http://schemas.microsoft.com/office/powerpoint/2010/main" val="28227942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80647" y="480646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2.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80647" y="1712949"/>
            <a:ext cx="11088688" cy="4195481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erektilis dysfunkcio esetén tesztoszteron gyógyszeres terápia per os módon, </a:t>
            </a:r>
          </a:p>
          <a:p>
            <a:r>
              <a:rPr lang="hu-HU" dirty="0">
                <a:solidFill>
                  <a:schemeClr val="tx1"/>
                </a:solidFill>
              </a:rPr>
              <a:t>dohányzás abbahagyásának segítése, </a:t>
            </a:r>
          </a:p>
          <a:p>
            <a:r>
              <a:rPr lang="hu-HU" dirty="0">
                <a:solidFill>
                  <a:schemeClr val="tx1"/>
                </a:solidFill>
              </a:rPr>
              <a:t>vesefunkciót rontó készítmények adásának felfüggesztése,</a:t>
            </a:r>
          </a:p>
          <a:p>
            <a:r>
              <a:rPr lang="hu-HU" dirty="0">
                <a:solidFill>
                  <a:schemeClr val="tx1"/>
                </a:solidFill>
              </a:rPr>
              <a:t>dialízis kezelés, </a:t>
            </a:r>
          </a:p>
          <a:p>
            <a:r>
              <a:rPr lang="hu-HU" dirty="0">
                <a:solidFill>
                  <a:schemeClr val="tx1"/>
                </a:solidFill>
              </a:rPr>
              <a:t>cimino fistula kialakítása, </a:t>
            </a:r>
          </a:p>
          <a:p>
            <a:r>
              <a:rPr lang="hu-HU" dirty="0">
                <a:solidFill>
                  <a:schemeClr val="tx1"/>
                </a:solidFill>
              </a:rPr>
              <a:t>peritoneális dialízis oktatása, </a:t>
            </a:r>
          </a:p>
          <a:p>
            <a:r>
              <a:rPr lang="hu-HU" dirty="0">
                <a:solidFill>
                  <a:schemeClr val="tx1"/>
                </a:solidFill>
              </a:rPr>
              <a:t>testsúlycsökkentés (BMI &lt;25 kg/m</a:t>
            </a:r>
            <a:r>
              <a:rPr lang="hu-HU" baseline="30000" dirty="0">
                <a:solidFill>
                  <a:schemeClr val="tx1"/>
                </a:solidFill>
              </a:rPr>
              <a:t>2</a:t>
            </a:r>
            <a:r>
              <a:rPr lang="hu-HU" dirty="0">
                <a:solidFill>
                  <a:schemeClr val="tx1"/>
                </a:solidFill>
              </a:rPr>
              <a:t>); </a:t>
            </a:r>
          </a:p>
          <a:p>
            <a:r>
              <a:rPr lang="hu-HU" dirty="0">
                <a:solidFill>
                  <a:schemeClr val="tx1"/>
                </a:solidFill>
              </a:rPr>
              <a:t>testmozgás ajánlása, </a:t>
            </a:r>
          </a:p>
          <a:p>
            <a:r>
              <a:rPr lang="hu-HU" dirty="0">
                <a:solidFill>
                  <a:schemeClr val="tx1"/>
                </a:solidFill>
              </a:rPr>
              <a:t>nephrotoxikus gyógyszeres kezelés felfüggesztése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943591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0277" y="513511"/>
            <a:ext cx="8229600" cy="1051520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Urethritis acuta</a:t>
            </a:r>
          </a:p>
        </p:txBody>
      </p:sp>
      <p:sp>
        <p:nvSpPr>
          <p:cNvPr id="3" name="Téglalap 2"/>
          <p:cNvSpPr/>
          <p:nvPr/>
        </p:nvSpPr>
        <p:spPr>
          <a:xfrm>
            <a:off x="750277" y="2695528"/>
            <a:ext cx="113479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400" dirty="0" err="1"/>
              <a:t>U</a:t>
            </a:r>
            <a:r>
              <a:rPr lang="hu-HU" altLang="hu-HU" sz="2400" dirty="0" err="1"/>
              <a:t>rethra</a:t>
            </a:r>
            <a:r>
              <a:rPr lang="hu-HU" altLang="hu-HU" sz="2400" dirty="0"/>
              <a:t> izolált fertőzése, el kell különíteni a felső </a:t>
            </a:r>
            <a:r>
              <a:rPr lang="hu-HU" altLang="hu-HU" sz="2400" dirty="0" err="1"/>
              <a:t>húgyutak</a:t>
            </a:r>
            <a:r>
              <a:rPr lang="hu-HU" altLang="hu-HU" sz="2400" dirty="0"/>
              <a:t> infekcióitól.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419593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58586" y="497912"/>
            <a:ext cx="8229600" cy="1051520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Cystitis acuta</a:t>
            </a:r>
          </a:p>
        </p:txBody>
      </p:sp>
      <p:sp>
        <p:nvSpPr>
          <p:cNvPr id="3" name="Téglalap 2"/>
          <p:cNvSpPr/>
          <p:nvPr/>
        </p:nvSpPr>
        <p:spPr>
          <a:xfrm>
            <a:off x="2783632" y="3105836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2400" dirty="0"/>
          </a:p>
          <a:p>
            <a:pPr algn="just"/>
            <a:endParaRPr lang="hu-HU" sz="2400" dirty="0"/>
          </a:p>
        </p:txBody>
      </p:sp>
      <p:sp>
        <p:nvSpPr>
          <p:cNvPr id="4" name="Téglalap 3"/>
          <p:cNvSpPr/>
          <p:nvPr/>
        </p:nvSpPr>
        <p:spPr>
          <a:xfrm>
            <a:off x="1156251" y="2141741"/>
            <a:ext cx="107011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400" dirty="0"/>
              <a:t>Fertőzés okozta hólyaggyulladás, mely nem terjed rá a hólyag nyálkahártyájára.</a:t>
            </a:r>
          </a:p>
        </p:txBody>
      </p:sp>
    </p:spTree>
    <p:extLst>
      <p:ext uri="{BB962C8B-B14F-4D97-AF65-F5344CB8AC3E}">
        <p14:creationId xmlns:p14="http://schemas.microsoft.com/office/powerpoint/2010/main" val="37473980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74431" y="562708"/>
            <a:ext cx="8229600" cy="76470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4431" y="1959134"/>
            <a:ext cx="11088688" cy="4195481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nemi érintkezés, kórokozó: Chlamydia trachomatis, Neisseria gonorrhoea, Ureaplasma, Corynebacterium genitalium, Haemophilus influenzae, Herpex simplex (HSV), </a:t>
            </a:r>
          </a:p>
          <a:p>
            <a:r>
              <a:rPr lang="hu-HU" dirty="0">
                <a:solidFill>
                  <a:schemeClr val="tx1"/>
                </a:solidFill>
              </a:rPr>
              <a:t>új szexuális partner, </a:t>
            </a:r>
          </a:p>
          <a:p>
            <a:r>
              <a:rPr lang="hu-HU" dirty="0">
                <a:solidFill>
                  <a:schemeClr val="tx1"/>
                </a:solidFill>
              </a:rPr>
              <a:t>gyakran cserélt szexuális partner, </a:t>
            </a:r>
          </a:p>
          <a:p>
            <a:r>
              <a:rPr lang="hu-HU" dirty="0">
                <a:solidFill>
                  <a:schemeClr val="tx1"/>
                </a:solidFill>
              </a:rPr>
              <a:t>hajlamosító tényező 25 év alatti életkor, egészségügyi eszközös beavatkozás, kémiai irritáció, fehérnemű, személyi higiéne elmaradása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09496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6498" y="293077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96498" y="1591997"/>
            <a:ext cx="8229600" cy="5616624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intermittáló és elhúzódó fájdalmas vizeletürítés, </a:t>
            </a:r>
          </a:p>
          <a:p>
            <a:r>
              <a:rPr lang="hu-HU" dirty="0">
                <a:solidFill>
                  <a:schemeClr val="tx1"/>
                </a:solidFill>
              </a:rPr>
              <a:t>steril pyuria, </a:t>
            </a:r>
          </a:p>
          <a:p>
            <a:r>
              <a:rPr lang="hu-HU" dirty="0">
                <a:solidFill>
                  <a:schemeClr val="tx1"/>
                </a:solidFill>
              </a:rPr>
              <a:t>dysuria, </a:t>
            </a:r>
          </a:p>
          <a:p>
            <a:r>
              <a:rPr lang="hu-HU" dirty="0">
                <a:solidFill>
                  <a:schemeClr val="tx1"/>
                </a:solidFill>
              </a:rPr>
              <a:t>hüvely- és húgycsőfolyás, </a:t>
            </a:r>
          </a:p>
          <a:p>
            <a:r>
              <a:rPr lang="hu-HU" dirty="0">
                <a:solidFill>
                  <a:schemeClr val="tx1"/>
                </a:solidFill>
              </a:rPr>
              <a:t>hüvely - és húgycsőviszketés, </a:t>
            </a:r>
          </a:p>
          <a:p>
            <a:r>
              <a:rPr lang="hu-HU" dirty="0">
                <a:solidFill>
                  <a:schemeClr val="tx1"/>
                </a:solidFill>
              </a:rPr>
              <a:t>égő, csípő vizeletürítés, </a:t>
            </a:r>
          </a:p>
          <a:p>
            <a:r>
              <a:rPr lang="hu-HU" dirty="0">
                <a:solidFill>
                  <a:schemeClr val="tx1"/>
                </a:solidFill>
              </a:rPr>
              <a:t>nyálkás folyás reggelente, </a:t>
            </a:r>
          </a:p>
          <a:p>
            <a:r>
              <a:rPr lang="hu-HU" dirty="0">
                <a:solidFill>
                  <a:schemeClr val="tx1"/>
                </a:solidFill>
              </a:rPr>
              <a:t>zöldessárgás gennyes folyás (Neisseria gonorrhoea) </a:t>
            </a:r>
          </a:p>
          <a:p>
            <a:r>
              <a:rPr lang="hu-HU" dirty="0">
                <a:solidFill>
                  <a:schemeClr val="tx1"/>
                </a:solidFill>
              </a:rPr>
              <a:t>gonorrhoe esetén a reggeli első vizelés előtt jelentkező úgynevezett bonjour csepp, </a:t>
            </a:r>
          </a:p>
          <a:p>
            <a:r>
              <a:rPr lang="hu-HU" dirty="0">
                <a:solidFill>
                  <a:schemeClr val="tx1"/>
                </a:solidFill>
              </a:rPr>
              <a:t>gyakori vizelési inger, kivörösödött húgycsőnyílás,</a:t>
            </a:r>
          </a:p>
          <a:p>
            <a:r>
              <a:rPr lang="hu-HU" dirty="0">
                <a:solidFill>
                  <a:schemeClr val="tx1"/>
                </a:solidFill>
              </a:rPr>
              <a:t>nehezített vizeletürítés</a:t>
            </a:r>
          </a:p>
        </p:txBody>
      </p:sp>
    </p:spTree>
    <p:extLst>
      <p:ext uri="{BB962C8B-B14F-4D97-AF65-F5344CB8AC3E}">
        <p14:creationId xmlns:p14="http://schemas.microsoft.com/office/powerpoint/2010/main" val="6534290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65458" y="433754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diagnosztikája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25452" y="2069268"/>
            <a:ext cx="8229600" cy="4896544"/>
          </a:xfrm>
        </p:spPr>
        <p:txBody>
          <a:bodyPr>
            <a:no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anamnézis felvétel, </a:t>
            </a:r>
          </a:p>
          <a:p>
            <a:r>
              <a:rPr lang="hu-HU" dirty="0">
                <a:solidFill>
                  <a:schemeClr val="tx1"/>
                </a:solidFill>
              </a:rPr>
              <a:t>nőgyógyászati vizsgálat, urológiai vizsgálat</a:t>
            </a:r>
          </a:p>
          <a:p>
            <a:r>
              <a:rPr lang="hu-HU" dirty="0">
                <a:solidFill>
                  <a:schemeClr val="tx1"/>
                </a:solidFill>
              </a:rPr>
              <a:t>vizelet gyorsteszt, </a:t>
            </a:r>
          </a:p>
          <a:p>
            <a:r>
              <a:rPr lang="hu-HU" dirty="0">
                <a:solidFill>
                  <a:schemeClr val="tx1"/>
                </a:solidFill>
              </a:rPr>
              <a:t>fizikális vizsgálat (lágyéki nyirokcsomók, epididimytis kizárása), </a:t>
            </a:r>
          </a:p>
          <a:p>
            <a:r>
              <a:rPr lang="hu-HU" dirty="0">
                <a:solidFill>
                  <a:schemeClr val="tx1"/>
                </a:solidFill>
              </a:rPr>
              <a:t>húgycsőváladék tenyésztés vizsgálata, </a:t>
            </a:r>
          </a:p>
          <a:p>
            <a:r>
              <a:rPr lang="hu-HU" dirty="0">
                <a:solidFill>
                  <a:schemeClr val="tx1"/>
                </a:solidFill>
              </a:rPr>
              <a:t>szexuális partner vizsgálata és kezelése, </a:t>
            </a:r>
          </a:p>
          <a:p>
            <a:r>
              <a:rPr lang="hu-HU" dirty="0">
                <a:solidFill>
                  <a:schemeClr val="tx1"/>
                </a:solidFill>
              </a:rPr>
              <a:t>vizelet tenyésztés vizsgálata, mikrobiológiai vizsgálat</a:t>
            </a:r>
          </a:p>
        </p:txBody>
      </p:sp>
    </p:spTree>
    <p:extLst>
      <p:ext uri="{BB962C8B-B14F-4D97-AF65-F5344CB8AC3E}">
        <p14:creationId xmlns:p14="http://schemas.microsoft.com/office/powerpoint/2010/main" val="38206331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55077" y="199292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97878" y="1694166"/>
            <a:ext cx="11195538" cy="5832648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Antibiotikum terápia: Chlamydia trachomatis esetén 7 napon keresztül doxycyclin terápia (tetraciklin származék) vagy azitromycin (makrolid), illetve választandó az ofloxacin (fluorokinolok), Herpex simplex (HSV) esetén acyclovir (vírusellenes szer) terápia a javasolt, eszközös vizsgálatot követően ofloxacin, ciprofloxacin és norfloxacin választandó, míg gonorrhoea esetén ceftriaxon, cefotaxim, cefixim, norfloxacin (cephalosporin) ofloxacin, ciprofloxacin, (fluorokinolok),  </a:t>
            </a:r>
          </a:p>
          <a:p>
            <a:r>
              <a:rPr lang="hu-HU" dirty="0">
                <a:solidFill>
                  <a:schemeClr val="tx1"/>
                </a:solidFill>
              </a:rPr>
              <a:t>Szexuális érintkezés szüneteltetése</a:t>
            </a:r>
          </a:p>
        </p:txBody>
      </p:sp>
    </p:spTree>
    <p:extLst>
      <p:ext uri="{BB962C8B-B14F-4D97-AF65-F5344CB8AC3E}">
        <p14:creationId xmlns:p14="http://schemas.microsoft.com/office/powerpoint/2010/main" val="24795637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felszálló fertőzés, </a:t>
            </a:r>
          </a:p>
          <a:p>
            <a:r>
              <a:rPr lang="hu-HU" dirty="0" err="1">
                <a:solidFill>
                  <a:schemeClr val="tx1"/>
                </a:solidFill>
              </a:rPr>
              <a:t>prostatitis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 err="1">
                <a:solidFill>
                  <a:schemeClr val="tx1"/>
                </a:solidFill>
              </a:rPr>
              <a:t>ondóhólyagyulladás</a:t>
            </a:r>
            <a:r>
              <a:rPr lang="hu-HU" dirty="0">
                <a:solidFill>
                  <a:schemeClr val="tx1"/>
                </a:solidFill>
              </a:rPr>
              <a:t>, </a:t>
            </a:r>
          </a:p>
          <a:p>
            <a:r>
              <a:rPr lang="hu-HU" dirty="0">
                <a:solidFill>
                  <a:schemeClr val="tx1"/>
                </a:solidFill>
              </a:rPr>
              <a:t>nőknél kismedencei gyulladás, </a:t>
            </a:r>
          </a:p>
          <a:p>
            <a:r>
              <a:rPr lang="hu-HU" dirty="0">
                <a:solidFill>
                  <a:schemeClr val="tx1"/>
                </a:solidFill>
              </a:rPr>
              <a:t>meddőség</a:t>
            </a:r>
          </a:p>
          <a:p>
            <a:endParaRPr lang="hu-HU" dirty="0"/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103312" y="202032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Lehetséges szövődmények</a:t>
            </a:r>
          </a:p>
        </p:txBody>
      </p:sp>
    </p:spTree>
    <p:extLst>
      <p:ext uri="{BB962C8B-B14F-4D97-AF65-F5344CB8AC3E}">
        <p14:creationId xmlns:p14="http://schemas.microsoft.com/office/powerpoint/2010/main" val="20854170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0959" y="319299"/>
            <a:ext cx="11876856" cy="1600200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0959" y="2099810"/>
            <a:ext cx="8946541" cy="4195481"/>
          </a:xfrm>
        </p:spPr>
        <p:txBody>
          <a:bodyPr/>
          <a:lstStyle/>
          <a:p>
            <a:r>
              <a:rPr lang="hu-HU" b="1" u="sng" dirty="0">
                <a:solidFill>
                  <a:schemeClr val="tx1"/>
                </a:solidFill>
              </a:rPr>
              <a:t>Egyéb ápolói beavatkozások: 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Vérvétel</a:t>
            </a:r>
            <a:r>
              <a:rPr lang="hu-HU" dirty="0">
                <a:solidFill>
                  <a:schemeClr val="tx1"/>
                </a:solidFill>
              </a:rPr>
              <a:t>: vénás vérvétel kivitelezése, vénás vérzés megfigyelése, szükség esetén ellátása gyulladási paraméterek értékelése (</a:t>
            </a:r>
            <a:r>
              <a:rPr lang="hu-HU" dirty="0" err="1">
                <a:solidFill>
                  <a:schemeClr val="tx1"/>
                </a:solidFill>
              </a:rPr>
              <a:t>fvs</a:t>
            </a:r>
            <a:r>
              <a:rPr lang="hu-HU" dirty="0">
                <a:solidFill>
                  <a:schemeClr val="tx1"/>
                </a:solidFill>
              </a:rPr>
              <a:t>, We, CRP, kreatinin)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Középsugaras vizelet mintavétel edukációja</a:t>
            </a:r>
          </a:p>
          <a:p>
            <a:r>
              <a:rPr lang="hu-HU" b="1" i="1" dirty="0">
                <a:solidFill>
                  <a:schemeClr val="tx1"/>
                </a:solidFill>
              </a:rPr>
              <a:t>Vizelet </a:t>
            </a:r>
            <a:r>
              <a:rPr lang="hu-HU" b="1" i="1" dirty="0" err="1">
                <a:solidFill>
                  <a:schemeClr val="tx1"/>
                </a:solidFill>
              </a:rPr>
              <a:t>gyorstesz</a:t>
            </a:r>
            <a:endParaRPr lang="hu-HU" b="1" i="1" dirty="0">
              <a:solidFill>
                <a:schemeClr val="tx1"/>
              </a:solidFill>
            </a:endParaRPr>
          </a:p>
          <a:p>
            <a:r>
              <a:rPr lang="hu-HU" b="1" i="1" dirty="0">
                <a:solidFill>
                  <a:schemeClr val="tx1"/>
                </a:solidFill>
              </a:rPr>
              <a:t>Vitális paraméterek ellenőrzése</a:t>
            </a:r>
          </a:p>
        </p:txBody>
      </p:sp>
    </p:spTree>
    <p:extLst>
      <p:ext uri="{BB962C8B-B14F-4D97-AF65-F5344CB8AC3E}">
        <p14:creationId xmlns:p14="http://schemas.microsoft.com/office/powerpoint/2010/main" val="24695333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204864"/>
            <a:ext cx="8229600" cy="2304256"/>
          </a:xfrm>
        </p:spPr>
        <p:txBody>
          <a:bodyPr/>
          <a:lstStyle/>
          <a:p>
            <a:pPr algn="ctr"/>
            <a:r>
              <a:rPr lang="hu-H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Nephrológia</a:t>
            </a:r>
            <a:r>
              <a:rPr lang="hu-H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gyógyszertana</a:t>
            </a:r>
          </a:p>
        </p:txBody>
      </p:sp>
    </p:spTree>
    <p:extLst>
      <p:ext uri="{BB962C8B-B14F-4D97-AF65-F5344CB8AC3E}">
        <p14:creationId xmlns:p14="http://schemas.microsoft.com/office/powerpoint/2010/main" val="35202038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53034" y="429272"/>
            <a:ext cx="12061704" cy="1400530"/>
          </a:xfrm>
        </p:spPr>
        <p:txBody>
          <a:bodyPr/>
          <a:lstStyle/>
          <a:p>
            <a:r>
              <a:rPr lang="hu-HU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Angiotenzin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-konvertáló enzimgátlók/ACE-gátlók</a:t>
            </a:r>
            <a:br>
              <a:rPr lang="hu-HU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captopril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enalapril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jelenleg: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perindopril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ramipril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2151185"/>
            <a:ext cx="12014813" cy="5141168"/>
          </a:xfrm>
        </p:spPr>
        <p:txBody>
          <a:bodyPr/>
          <a:lstStyle/>
          <a:p>
            <a:pPr algn="just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Ezen gyógyszercsoporthoz tartozó készítmények esetén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hatására kialakuló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angiotenzin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ből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nem jön létre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angoitenzin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-II, mert az ehhez szükséges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angiotenzin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-konvertáló enzim (ACE) működését gátolja a gyógyszer hatóanyaga. </a:t>
            </a:r>
          </a:p>
          <a:p>
            <a:pPr algn="just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Ennek következtében nem alakulnak ki azok a vérnyomás emelő hatások melyekért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angoitenzin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-II közvetlenül, vagy közvetett formában felelős (pl.: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arteriolák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vazokonstrtikciója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termelés fokozódása, ami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nephronban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következményesen víz visszaszívódásával jár;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antidiuretikus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hormon (ADH) fokozott termelődése, ami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nephron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gyűjtőcsatornájának falában fokozza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permeabilitást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intracellularis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aquaporin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-II-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gyűjtőcsatorna falába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helyeződésével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 víz számára, ezzel fokozva annak visszaszívódását;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angiotenzin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-II által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nephronban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közvetlenül kiváltott Na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víz visszaszívódás, stb.)</a:t>
            </a:r>
          </a:p>
        </p:txBody>
      </p:sp>
    </p:spTree>
    <p:extLst>
      <p:ext uri="{BB962C8B-B14F-4D97-AF65-F5344CB8AC3E}">
        <p14:creationId xmlns:p14="http://schemas.microsoft.com/office/powerpoint/2010/main" val="27123577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87532" y="534779"/>
            <a:ext cx="11416935" cy="1400530"/>
          </a:xfrm>
        </p:spPr>
        <p:txBody>
          <a:bodyPr/>
          <a:lstStyle/>
          <a:p>
            <a:r>
              <a:rPr lang="hu-HU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Angiotenzin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-konvertáló enzimgátlók/ACE-gátlók</a:t>
            </a:r>
            <a:r>
              <a:rPr lang="hu-HU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captopril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enalapril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fosinopril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hu-HU" sz="3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4430" y="1935309"/>
            <a:ext cx="11359661" cy="5069160"/>
          </a:xfrm>
        </p:spPr>
        <p:txBody>
          <a:bodyPr/>
          <a:lstStyle/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készítmények hatására nő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bradikinin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 PGE</a:t>
            </a:r>
            <a:r>
              <a:rPr lang="hu-HU" sz="2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prostaglandin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hu-HU" sz="2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szintje, melyek szintén a vérnyomás csökkenését okozzák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vasodilatator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teljes perifériás ellenállást csökkentő hatásukkal. </a:t>
            </a: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előnyük, hogy alkalmazhatók köszvény esetén, növelik az inzulinérzékenységet, valamint csökkentik a koleszterinszintet is.</a:t>
            </a: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Az ACE-gátlók alkalmazásának mellékhatásaként a páciensnél köhögési inger és száraz köhögés léphet fel. </a:t>
            </a: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Terhesség esetén nem alkalmazhatók.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17522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1292" y="544268"/>
            <a:ext cx="8229600" cy="868346"/>
          </a:xfrm>
        </p:spPr>
        <p:txBody>
          <a:bodyPr/>
          <a:lstStyle/>
          <a:p>
            <a:r>
              <a:rPr lang="hu-H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ACE-gátló készítmények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Tensiomin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captopril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12.5,  25,  50, 100 mg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Ednyt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enalapril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2.5, 5, 10, 20 mg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sz="2400" dirty="0"/>
          </a:p>
          <a:p>
            <a:r>
              <a:rPr lang="hu-HU" sz="2400" dirty="0" err="1"/>
              <a:t>Coverex</a:t>
            </a:r>
            <a:r>
              <a:rPr lang="hu-HU" sz="2400" dirty="0"/>
              <a:t> AS – </a:t>
            </a:r>
            <a:r>
              <a:rPr lang="hu-HU" sz="2400" b="1" dirty="0" err="1"/>
              <a:t>perindopril</a:t>
            </a:r>
            <a:r>
              <a:rPr lang="hu-HU" sz="2400" dirty="0"/>
              <a:t> 5, 10 mg – 4 és 8 mg</a:t>
            </a:r>
          </a:p>
          <a:p>
            <a:endParaRPr lang="hu-HU" sz="2400" dirty="0"/>
          </a:p>
          <a:p>
            <a:r>
              <a:rPr lang="hu-HU" sz="2400" dirty="0" err="1"/>
              <a:t>Tritace</a:t>
            </a:r>
            <a:r>
              <a:rPr lang="hu-HU" sz="2400" dirty="0"/>
              <a:t> – </a:t>
            </a:r>
            <a:r>
              <a:rPr lang="hu-HU" sz="2400" b="1" dirty="0" err="1"/>
              <a:t>ramipril</a:t>
            </a:r>
            <a:r>
              <a:rPr lang="hu-HU" sz="2400" dirty="0"/>
              <a:t> – 5, 10 mg </a:t>
            </a:r>
          </a:p>
        </p:txBody>
      </p:sp>
    </p:spTree>
    <p:extLst>
      <p:ext uri="{BB962C8B-B14F-4D97-AF65-F5344CB8AC3E}">
        <p14:creationId xmlns:p14="http://schemas.microsoft.com/office/powerpoint/2010/main" val="103843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77957" y="477078"/>
            <a:ext cx="8229600" cy="76470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hajlamosító tényező: diabetes mellitus, terhesség, immunszupresszív állapot, vesekő, dialízis terápia, eszközös beavatkozás, nemi érintkezés (spermicid szer használata), postmenopauzális ösztrogénhiány </a:t>
            </a:r>
          </a:p>
          <a:p>
            <a:r>
              <a:rPr lang="hu-HU" dirty="0">
                <a:solidFill>
                  <a:schemeClr val="tx1"/>
                </a:solidFill>
              </a:rPr>
              <a:t>kórokozó: E. coli (75–90%), Staphylococcus saprophyticus (5–15%), </a:t>
            </a:r>
          </a:p>
          <a:p>
            <a:r>
              <a:rPr lang="hu-HU" dirty="0">
                <a:solidFill>
                  <a:schemeClr val="tx1"/>
                </a:solidFill>
              </a:rPr>
              <a:t>vizeletpangás a hólyagban, </a:t>
            </a:r>
          </a:p>
          <a:p>
            <a:r>
              <a:rPr lang="hu-HU" dirty="0">
                <a:solidFill>
                  <a:schemeClr val="tx1"/>
                </a:solidFill>
              </a:rPr>
              <a:t>húgycsőelzáródás, </a:t>
            </a:r>
          </a:p>
          <a:p>
            <a:r>
              <a:rPr lang="hu-HU" dirty="0">
                <a:solidFill>
                  <a:schemeClr val="tx1"/>
                </a:solidFill>
              </a:rPr>
              <a:t>Besugárzás</a:t>
            </a:r>
          </a:p>
          <a:p>
            <a:r>
              <a:rPr lang="hu-HU" dirty="0">
                <a:solidFill>
                  <a:schemeClr val="tx1"/>
                </a:solidFill>
              </a:rPr>
              <a:t>„</a:t>
            </a:r>
            <a:r>
              <a:rPr lang="hu-HU" dirty="0" err="1">
                <a:solidFill>
                  <a:schemeClr val="tx1"/>
                </a:solidFill>
              </a:rPr>
              <a:t>honeymoon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cystitis</a:t>
            </a:r>
            <a:r>
              <a:rPr lang="hu-HU" dirty="0">
                <a:solidFill>
                  <a:schemeClr val="tx1"/>
                </a:solidFill>
              </a:rPr>
              <a:t>”</a:t>
            </a:r>
          </a:p>
          <a:p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920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1323" y="199269"/>
            <a:ext cx="8229600" cy="796908"/>
          </a:xfrm>
        </p:spPr>
        <p:txBody>
          <a:bodyPr/>
          <a:lstStyle/>
          <a:p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Angiotenzin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receptor blokkoló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1323" y="1502003"/>
            <a:ext cx="10838381" cy="4525963"/>
          </a:xfrm>
        </p:spPr>
        <p:txBody>
          <a:bodyPr>
            <a:normAutofit/>
          </a:bodyPr>
          <a:lstStyle/>
          <a:p>
            <a:r>
              <a:rPr lang="hu-HU" dirty="0"/>
              <a:t>Az </a:t>
            </a:r>
            <a:r>
              <a:rPr lang="hu-HU" dirty="0" err="1"/>
              <a:t>angiotenzin-receptor</a:t>
            </a:r>
            <a:r>
              <a:rPr lang="hu-HU" dirty="0"/>
              <a:t> blokkoló hatású vérnyomás-csökkentők meggátolják az </a:t>
            </a:r>
            <a:r>
              <a:rPr lang="hu-HU" dirty="0" err="1"/>
              <a:t>angiotenzin</a:t>
            </a:r>
            <a:r>
              <a:rPr lang="hu-HU" dirty="0"/>
              <a:t> II kötődését a receptorához, így a vérnyomásemelő hatása is elmarad. </a:t>
            </a:r>
            <a:br>
              <a:rPr lang="hu-HU" dirty="0"/>
            </a:br>
            <a:r>
              <a:rPr lang="hu-HU" dirty="0"/>
              <a:t>Az </a:t>
            </a:r>
            <a:r>
              <a:rPr lang="hu-HU" dirty="0" err="1"/>
              <a:t>angiotenzin</a:t>
            </a:r>
            <a:r>
              <a:rPr lang="hu-HU" dirty="0"/>
              <a:t> II képződését megakadályozó </a:t>
            </a:r>
            <a:r>
              <a:rPr lang="hu-HU" dirty="0" err="1"/>
              <a:t>ACE-gátlókkal</a:t>
            </a:r>
            <a:r>
              <a:rPr lang="hu-HU" dirty="0"/>
              <a:t> ellentétben nem okoznak száraz köhögést és allergiás reakciókat, illetve az </a:t>
            </a:r>
            <a:r>
              <a:rPr lang="hu-HU" dirty="0" err="1"/>
              <a:t>angiotenzin</a:t>
            </a:r>
            <a:r>
              <a:rPr lang="hu-HU" dirty="0"/>
              <a:t> II hatását 100%-ban gátolni tudják.</a:t>
            </a:r>
          </a:p>
          <a:p>
            <a:r>
              <a:rPr lang="hu-HU" dirty="0"/>
              <a:t>Magas vérnyomásban és pangásos szívelégtelenségben alkalmazzuk leggyakrabban ezeket a készítményeket, illetve veseelégtelenség megelőzésére cukorbeteg vagy magas vérnyomásos pácienseknél. Ráadásul a magas vérnyomásban szenvedőknél megelőzik a cukorbetegség kialakulását, valamint csökkentik a szélütés kockázatát is. </a:t>
            </a:r>
          </a:p>
          <a:p>
            <a:r>
              <a:rPr lang="hu-HU" dirty="0"/>
              <a:t>Mivel hatásuk hasonló az </a:t>
            </a:r>
            <a:r>
              <a:rPr lang="hu-HU" dirty="0" err="1"/>
              <a:t>ACE-gátlókéhoz</a:t>
            </a:r>
            <a:r>
              <a:rPr lang="hu-HU" dirty="0"/>
              <a:t>, ezért azok ellenjavallata esetén </a:t>
            </a:r>
            <a:r>
              <a:rPr lang="hu-HU" dirty="0" err="1"/>
              <a:t>angiotenzin-receptor</a:t>
            </a:r>
            <a:r>
              <a:rPr lang="hu-HU" dirty="0"/>
              <a:t> blokkolóra váltás javasolt.</a:t>
            </a:r>
          </a:p>
        </p:txBody>
      </p:sp>
    </p:spTree>
    <p:extLst>
      <p:ext uri="{BB962C8B-B14F-4D97-AF65-F5344CB8AC3E}">
        <p14:creationId xmlns:p14="http://schemas.microsoft.com/office/powerpoint/2010/main" val="41622794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55784" y="282430"/>
            <a:ext cx="8229600" cy="1143000"/>
          </a:xfrm>
        </p:spPr>
        <p:txBody>
          <a:bodyPr/>
          <a:lstStyle/>
          <a:p>
            <a:r>
              <a:rPr lang="hu-HU" sz="3600" dirty="0"/>
              <a:t>AT-II receptor blokkolók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5404" y="1599086"/>
            <a:ext cx="11272134" cy="4525963"/>
          </a:xfrm>
        </p:spPr>
        <p:txBody>
          <a:bodyPr>
            <a:normAutofit/>
          </a:bodyPr>
          <a:lstStyle/>
          <a:p>
            <a:r>
              <a:rPr lang="hu-HU" b="1" dirty="0" err="1"/>
              <a:t>Losartan</a:t>
            </a:r>
            <a:r>
              <a:rPr lang="hu-HU" b="1" dirty="0"/>
              <a:t>:</a:t>
            </a:r>
            <a:r>
              <a:rPr lang="hu-HU" dirty="0"/>
              <a:t> csökkenti a vér koleszterin-szintjét, erőteljes húgysavcsökkentő hatást fejt ki, így magas koleszterin-szinttel vagy köszvénnyel társult magas vérnyomás esetén előnyös ennek a szernek a választása. </a:t>
            </a:r>
          </a:p>
          <a:p>
            <a:r>
              <a:rPr lang="hu-HU" b="1" dirty="0" err="1"/>
              <a:t>Valsartan</a:t>
            </a:r>
            <a:r>
              <a:rPr lang="hu-HU" b="1" dirty="0"/>
              <a:t>:</a:t>
            </a:r>
            <a:r>
              <a:rPr lang="hu-HU" dirty="0"/>
              <a:t> hatása 24 óráig megmarad, elég naponta egyszer bevenni. </a:t>
            </a:r>
          </a:p>
          <a:p>
            <a:r>
              <a:rPr lang="hu-HU" b="1" dirty="0" err="1"/>
              <a:t>Irbesartan</a:t>
            </a:r>
            <a:r>
              <a:rPr lang="hu-HU" b="1" dirty="0"/>
              <a:t>:</a:t>
            </a:r>
            <a:r>
              <a:rPr lang="hu-HU" dirty="0"/>
              <a:t> ez a legjobban hasznosuló származék, kis mennyiség is elég belőle, emiatt ritkábban alakulnak ki mellékhatások. </a:t>
            </a:r>
          </a:p>
          <a:p>
            <a:r>
              <a:rPr lang="hu-HU" b="1" dirty="0" err="1"/>
              <a:t>Candesartan</a:t>
            </a:r>
            <a:r>
              <a:rPr lang="hu-HU" b="1" dirty="0"/>
              <a:t>:</a:t>
            </a:r>
            <a:r>
              <a:rPr lang="hu-HU" dirty="0"/>
              <a:t> ennél a hatóanyagnál a vérnyomáscsökkenés ellenére javul az agy véráramlás, ezért idős betegek agyi funkcióját javítja. </a:t>
            </a:r>
          </a:p>
          <a:p>
            <a:r>
              <a:rPr lang="hu-HU" b="1" dirty="0" err="1"/>
              <a:t>Telmisartan</a:t>
            </a:r>
            <a:r>
              <a:rPr lang="hu-HU" b="1" dirty="0"/>
              <a:t>:</a:t>
            </a:r>
            <a:r>
              <a:rPr lang="hu-HU" dirty="0"/>
              <a:t> tartósan kötődik a receptorokhoz és hosszú a hatástartama, ezért ritkábban kell szedni.</a:t>
            </a:r>
          </a:p>
        </p:txBody>
      </p:sp>
    </p:spTree>
    <p:extLst>
      <p:ext uri="{BB962C8B-B14F-4D97-AF65-F5344CB8AC3E}">
        <p14:creationId xmlns:p14="http://schemas.microsoft.com/office/powerpoint/2010/main" val="28947086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</a:t>
            </a:r>
            <a:endParaRPr lang="hu-H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1853248"/>
            <a:ext cx="10690103" cy="4195481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Alapvető hatásmechanizmusuk, hogy a Na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–t nem engedik visszaszívódni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nephronban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így a készítmények hatására a szűrlet koncentrációja magas lesz, aminek következtében a víz szűrletből történő visszaszívódása is csökken, ezáltal megemelkedik az ürített vizelet mennyisége, következményesen pedig csökken az extracelluláris (sejten kívüli) folyadék és így a vérplazma mennyisége.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Ennek hatására csökken a perifériás ellenállás, az artériás nyomás, a vénás nyomás  -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preload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 és a perctérfogat is.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vérnyomáscsökkentő hatásuk mellett alkalmazhatók szívelégtelenségben, veseelégtelenségben, vagy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ascites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(hasvízkór) kezelésében is. </a:t>
            </a:r>
          </a:p>
        </p:txBody>
      </p:sp>
    </p:spTree>
    <p:extLst>
      <p:ext uri="{BB962C8B-B14F-4D97-AF65-F5344CB8AC3E}">
        <p14:creationId xmlns:p14="http://schemas.microsoft.com/office/powerpoint/2010/main" val="33904689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3046" y="271806"/>
            <a:ext cx="8229600" cy="1143000"/>
          </a:xfrm>
        </p:spPr>
        <p:txBody>
          <a:bodyPr/>
          <a:lstStyle/>
          <a:p>
            <a:r>
              <a:rPr lang="hu-H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Tiazid</a:t>
            </a:r>
            <a:r>
              <a:rPr lang="hu-H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típusú készítmények </a:t>
            </a:r>
            <a:br>
              <a:rPr lang="hu-H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 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clopamid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hydrochlorothiazid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33046" y="1834662"/>
            <a:ext cx="11207262" cy="5141168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disztális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tubulusban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gátolják a Na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 Cl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reabszorpciót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fokozzák a K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 Mg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ürítést.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megfelelő hatás kifejtése érdekében elengedhetetlen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glomerulusfiltráció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optimális szinten tartása. </a:t>
            </a:r>
          </a:p>
          <a:p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Mellékhatásként:</a:t>
            </a:r>
          </a:p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hypokalaemia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(alacsony K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szint) </a:t>
            </a:r>
          </a:p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következményesen izomgörcsök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ischemiás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szívbetegség esetén akár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kamrafibrilláció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hypercalcaemia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(magas Ca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szint)</a:t>
            </a:r>
          </a:p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köszvény</a:t>
            </a:r>
          </a:p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vércukor </a:t>
            </a:r>
          </a:p>
          <a:p>
            <a:pPr algn="ctr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triglicerid és LDL koleszterinszint emelkedés tapasztalható,</a:t>
            </a:r>
          </a:p>
          <a:p>
            <a:pPr marL="0" indent="0" algn="ctr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Terhesség és szoptatás alatt nem javasolt az alkalmazásuk.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267313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6908"/>
          </a:xfrm>
        </p:spPr>
        <p:txBody>
          <a:bodyPr/>
          <a:lstStyle/>
          <a:p>
            <a:r>
              <a:rPr lang="hu-H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Tiazid</a:t>
            </a:r>
            <a:r>
              <a:rPr lang="hu-H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típusú készítmények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38282" y="1285861"/>
            <a:ext cx="8229600" cy="4525963"/>
          </a:xfrm>
        </p:spPr>
        <p:txBody>
          <a:bodyPr/>
          <a:lstStyle/>
          <a:p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Brinaldix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clopamid</a:t>
            </a:r>
            <a:r>
              <a:rPr lang="hu-H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 20mg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Hypothiazid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hydrochlorothiazid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25, 100 mg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HCT-s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kombinációk alkotórésze!!</a:t>
            </a: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Hygroton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chloratidon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25, 50mg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Pretanix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indapamid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retard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ftbl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anyagcsere semleges, diabetesben adható.</a:t>
            </a:r>
          </a:p>
        </p:txBody>
      </p:sp>
    </p:spTree>
    <p:extLst>
      <p:ext uri="{BB962C8B-B14F-4D97-AF65-F5344CB8AC3E}">
        <p14:creationId xmlns:p14="http://schemas.microsoft.com/office/powerpoint/2010/main" val="7744216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Kacsdiuretikumok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Javallata  elsősorban a szív- és veseelégtelenség, tüdő-,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agyödéma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kardiális-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hepatikus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ödémák</a:t>
            </a:r>
          </a:p>
          <a:p>
            <a:pPr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Henle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-kacs felszálló vastag szárán gátolják a Na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Cl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-ionok visszaszívását és fokozzák a Ca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ürítését. 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Hasonló mellékhatások figyelhetők meg, mint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tiazid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típusú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diuretikumoknál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legfontosabb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hypokalaemia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Átmeneti, vagy maradandó süketséget is okozhat hosszú távú nagy adagú szedése.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827813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1008112"/>
          </a:xfrm>
        </p:spPr>
        <p:txBody>
          <a:bodyPr/>
          <a:lstStyle/>
          <a:p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Kacsdiuretikum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készítmények</a:t>
            </a:r>
            <a:b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908721"/>
            <a:ext cx="8229600" cy="5217443"/>
          </a:xfrm>
        </p:spPr>
        <p:txBody>
          <a:bodyPr/>
          <a:lstStyle/>
          <a:p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furosemid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40 mg  és 500 mg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 20 mg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Furosemid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Furon</a:t>
            </a:r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etacrinsav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Uregyt</a:t>
            </a:r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4093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Káliummegtartó készítmények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1158" y="1285861"/>
            <a:ext cx="8229600" cy="4525963"/>
          </a:xfrm>
        </p:spPr>
        <p:txBody>
          <a:bodyPr/>
          <a:lstStyle/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disztális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tubulusokban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 gyűjtőcsatornákban fejtik ki a hatásukat a Na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reabsorptio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K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 Mg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kiválasztását gátolják. </a:t>
            </a: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Ezen típusú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alkalmazhatók diabeteszes, vagy köszvényben szenvedő páciensek esetében is. </a:t>
            </a: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lehetséges mellékhatások között szerepel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hyperkalaemia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(magas K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szint), szédülés, fejfájás, hasmenés, hányinger és hányás. </a:t>
            </a:r>
          </a:p>
          <a:p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Enyhe </a:t>
            </a:r>
            <a:r>
              <a:rPr lang="hu-HU" sz="2400" dirty="0" err="1">
                <a:latin typeface="Times New Roman" pitchFamily="18" charset="0"/>
                <a:cs typeface="Times New Roman" pitchFamily="18" charset="0"/>
              </a:rPr>
              <a:t>diureticumok</a:t>
            </a:r>
            <a:endParaRPr lang="hu-H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345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Káliummegtartó készítmények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Amilorid</a:t>
            </a:r>
            <a:r>
              <a:rPr lang="hu-H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</a:t>
            </a:r>
            <a:r>
              <a:rPr lang="hu-H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Pharm</a:t>
            </a:r>
            <a:r>
              <a:rPr lang="hu-H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amilorid</a:t>
            </a: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Amilozid</a:t>
            </a:r>
            <a:r>
              <a:rPr lang="hu-H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-B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amilorid</a:t>
            </a: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(Ezekben a készítményekben az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amiloridot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hydrochlorothiaziddal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kombinálják, ma már nem használatosak)</a:t>
            </a:r>
          </a:p>
        </p:txBody>
      </p:sp>
    </p:spTree>
    <p:extLst>
      <p:ext uri="{BB962C8B-B14F-4D97-AF65-F5344CB8AC3E}">
        <p14:creationId xmlns:p14="http://schemas.microsoft.com/office/powerpoint/2010/main" val="8231834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Aldoszteronantagonisták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Fokozzák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disztális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tubulusban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Na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ürítését és a K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Mg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visszaszívást.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Előnyük, hogy a koleszterin és triglicerid paramétereket kevésbé befolyásolják, mint az előzőekben felsorolt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tiazid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típusú készítmények.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Mellékhatásként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hyperkalaemia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hasmenés, fejfájás, zavartság, letargia és gyomorfekély is kialakulhat.</a:t>
            </a:r>
            <a:r>
              <a:rPr lang="hu-HU" sz="2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18767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953" y="39148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Betegség tünetei 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1953" y="883974"/>
            <a:ext cx="11147986" cy="6093296"/>
          </a:xfrm>
        </p:spPr>
        <p:txBody>
          <a:bodyPr>
            <a:normAutofit fontScale="85000" lnSpcReduction="20000"/>
          </a:bodyPr>
          <a:lstStyle/>
          <a:p>
            <a:r>
              <a:rPr lang="hu-HU" dirty="0">
                <a:solidFill>
                  <a:schemeClr val="tx1"/>
                </a:solidFill>
              </a:rPr>
              <a:t>bacteruria (csíraszám &gt; 10</a:t>
            </a:r>
            <a:r>
              <a:rPr lang="hu-HU" baseline="30000" dirty="0">
                <a:solidFill>
                  <a:schemeClr val="tx1"/>
                </a:solidFill>
              </a:rPr>
              <a:t>5</a:t>
            </a:r>
            <a:r>
              <a:rPr lang="hu-HU" dirty="0">
                <a:solidFill>
                  <a:schemeClr val="tx1"/>
                </a:solidFill>
              </a:rPr>
              <a:t>/ml), </a:t>
            </a:r>
          </a:p>
          <a:p>
            <a:r>
              <a:rPr lang="hu-HU" dirty="0">
                <a:solidFill>
                  <a:schemeClr val="tx1"/>
                </a:solidFill>
              </a:rPr>
              <a:t>dysuria, </a:t>
            </a:r>
          </a:p>
          <a:p>
            <a:r>
              <a:rPr lang="hu-HU" dirty="0">
                <a:solidFill>
                  <a:schemeClr val="tx1"/>
                </a:solidFill>
              </a:rPr>
              <a:t>hirtelen kezdetű, fájdalmas, égő, gyakori, sürgető vizelési inger vagy vizelés, </a:t>
            </a:r>
          </a:p>
          <a:p>
            <a:r>
              <a:rPr lang="hu-HU" dirty="0">
                <a:solidFill>
                  <a:schemeClr val="tx1"/>
                </a:solidFill>
              </a:rPr>
              <a:t>hólyagtáji (suprapubikus) fájdalom és érzékenység kíséri a vizelési ingert vagy vizelést, </a:t>
            </a:r>
          </a:p>
          <a:p>
            <a:r>
              <a:rPr lang="hu-HU" dirty="0">
                <a:solidFill>
                  <a:schemeClr val="tx1"/>
                </a:solidFill>
              </a:rPr>
              <a:t>haematuria, </a:t>
            </a:r>
          </a:p>
          <a:p>
            <a:r>
              <a:rPr lang="hu-HU" dirty="0">
                <a:solidFill>
                  <a:schemeClr val="tx1"/>
                </a:solidFill>
              </a:rPr>
              <a:t>hányinger, </a:t>
            </a:r>
          </a:p>
          <a:p>
            <a:r>
              <a:rPr lang="hu-HU" dirty="0">
                <a:solidFill>
                  <a:schemeClr val="tx1"/>
                </a:solidFill>
              </a:rPr>
              <a:t>hányás, </a:t>
            </a:r>
          </a:p>
          <a:p>
            <a:r>
              <a:rPr lang="hu-HU" dirty="0">
                <a:solidFill>
                  <a:schemeClr val="tx1"/>
                </a:solidFill>
              </a:rPr>
              <a:t>hőemelkedés, </a:t>
            </a:r>
          </a:p>
          <a:p>
            <a:r>
              <a:rPr lang="hu-HU" dirty="0">
                <a:solidFill>
                  <a:schemeClr val="tx1"/>
                </a:solidFill>
              </a:rPr>
              <a:t>láz , </a:t>
            </a:r>
          </a:p>
          <a:p>
            <a:r>
              <a:rPr lang="hu-HU" dirty="0">
                <a:solidFill>
                  <a:schemeClr val="tx1"/>
                </a:solidFill>
              </a:rPr>
              <a:t>hidegrázás, </a:t>
            </a:r>
          </a:p>
          <a:p>
            <a:r>
              <a:rPr lang="hu-HU" dirty="0">
                <a:solidFill>
                  <a:schemeClr val="tx1"/>
                </a:solidFill>
              </a:rPr>
              <a:t>deréktáji fájdalom, </a:t>
            </a:r>
          </a:p>
          <a:p>
            <a:r>
              <a:rPr lang="hu-HU" dirty="0">
                <a:solidFill>
                  <a:schemeClr val="tx1"/>
                </a:solidFill>
              </a:rPr>
              <a:t>pyuria, </a:t>
            </a:r>
          </a:p>
          <a:p>
            <a:r>
              <a:rPr lang="hu-HU" dirty="0">
                <a:solidFill>
                  <a:schemeClr val="tx1"/>
                </a:solidFill>
              </a:rPr>
              <a:t>vizeletüledék , </a:t>
            </a:r>
          </a:p>
          <a:p>
            <a:r>
              <a:rPr lang="hu-HU" dirty="0">
                <a:solidFill>
                  <a:schemeClr val="tx1"/>
                </a:solidFill>
              </a:rPr>
              <a:t>sötét, kellemetlen szagú vizelet, </a:t>
            </a:r>
          </a:p>
          <a:p>
            <a:r>
              <a:rPr lang="hu-HU" dirty="0">
                <a:solidFill>
                  <a:schemeClr val="tx1"/>
                </a:solidFill>
              </a:rPr>
              <a:t>nycturia, </a:t>
            </a:r>
          </a:p>
          <a:p>
            <a:r>
              <a:rPr lang="hu-HU" dirty="0">
                <a:solidFill>
                  <a:schemeClr val="tx1"/>
                </a:solidFill>
              </a:rPr>
              <a:t>erőlködési kényszer vizeletürítéskor, </a:t>
            </a:r>
          </a:p>
          <a:p>
            <a:r>
              <a:rPr lang="hu-HU" dirty="0">
                <a:solidFill>
                  <a:schemeClr val="tx1"/>
                </a:solidFill>
              </a:rPr>
              <a:t>Vizeletszivárgás</a:t>
            </a:r>
          </a:p>
          <a:p>
            <a:r>
              <a:rPr lang="hu-HU" dirty="0">
                <a:solidFill>
                  <a:schemeClr val="tx1"/>
                </a:solidFill>
              </a:rPr>
              <a:t>Alhasi görcsök</a:t>
            </a:r>
          </a:p>
        </p:txBody>
      </p:sp>
    </p:spTree>
    <p:extLst>
      <p:ext uri="{BB962C8B-B14F-4D97-AF65-F5344CB8AC3E}">
        <p14:creationId xmlns:p14="http://schemas.microsoft.com/office/powerpoint/2010/main" val="346610727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Aldoszteronantagonista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készítmények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latin typeface="Times New Roman" pitchFamily="18" charset="0"/>
                <a:cs typeface="Times New Roman" pitchFamily="18" charset="0"/>
              </a:rPr>
              <a:t>spironolacton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 25 mg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tbl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.; 50,100mg kapszula</a:t>
            </a:r>
          </a:p>
          <a:p>
            <a:r>
              <a:rPr lang="hu-HU" dirty="0" err="1">
                <a:latin typeface="Times New Roman" pitchFamily="18" charset="0"/>
                <a:cs typeface="Times New Roman" pitchFamily="18" charset="0"/>
              </a:rPr>
              <a:t>Verospiron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Sipron</a:t>
            </a:r>
            <a:endParaRPr lang="hu-HU" dirty="0">
              <a:latin typeface="Times New Roman" pitchFamily="18" charset="0"/>
              <a:cs typeface="Times New Roman" pitchFamily="18" charset="0"/>
            </a:endParaRPr>
          </a:p>
          <a:p>
            <a:endParaRPr lang="hu-H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hu-H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dirty="0" err="1">
                <a:latin typeface="Times New Roman" pitchFamily="18" charset="0"/>
                <a:cs typeface="Times New Roman" pitchFamily="18" charset="0"/>
              </a:rPr>
              <a:t>Eplerenon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- Az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eplerenon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rekombináns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humán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glükokortikoid-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, progeszteron- és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androgénreceptorokhoz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való kötődéséhez képest viszonylag szelektíven kötődik a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rekombináns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humán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mineralokortikoid-receptorokhoz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. Az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eplerenon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megakadályozza az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aldoszteron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kötődését, ami a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renin-angiotenzin-aldoszteron-rendszer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(RAAS) egyik kulcsfontosságú hormonja, és ami szerepet játszik a vérnyomás szabályozásában és a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cardiovascularis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 (CV) kórképek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patofiziológiájában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hu-HU" dirty="0">
                <a:latin typeface="Times New Roman" pitchFamily="18" charset="0"/>
                <a:cs typeface="Times New Roman" pitchFamily="18" charset="0"/>
              </a:rPr>
              <a:t>25, 50 mg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tbl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dirty="0" err="1">
                <a:latin typeface="Times New Roman" pitchFamily="18" charset="0"/>
                <a:cs typeface="Times New Roman" pitchFamily="18" charset="0"/>
              </a:rPr>
              <a:t>Inspra</a:t>
            </a:r>
            <a:r>
              <a:rPr lang="hu-HU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8972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Ozmotikus </a:t>
            </a:r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 </a:t>
            </a:r>
            <a:r>
              <a:rPr lang="hu-H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mannitol</a:t>
            </a: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glycerin</a:t>
            </a: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proximális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tubulusban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ezen nagymolekulájú anyagok megnövelik a szűrlet koncentrációját, ezáltal csökken a víz visszaszívódása a szűrletből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tubulussejtek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interstícium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irányába (ozmotikus vízmegkötés), ami a vizelet mennyiségének növekedéséhez vezet.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Henle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-kacsban csökken a Na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víz visszaszívódás azáltal, hogy a készítmények hatására csökken a vér viszkozitása 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felszabadulása, valamint fokozódik a vese velőállományának a vérátáramlása ezáltal pedig csökken az ozmotikus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grádiens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Utóbbi hatására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Henle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-kacs leszálló szárában csökken a víz visszaszívódása és a felszálló szárba már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hipozmotikus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folyadék áramlik, majd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tubulusban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csökken a passzív visszaszívás. </a:t>
            </a:r>
          </a:p>
        </p:txBody>
      </p:sp>
    </p:spTree>
    <p:extLst>
      <p:ext uri="{BB962C8B-B14F-4D97-AF65-F5344CB8AC3E}">
        <p14:creationId xmlns:p14="http://schemas.microsoft.com/office/powerpoint/2010/main" val="3496202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Ozmotikus </a:t>
            </a:r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 </a:t>
            </a:r>
            <a:r>
              <a:rPr lang="hu-H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mannitol</a:t>
            </a: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glycerin</a:t>
            </a: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Plazma expanderként is viselkednek, vagyis beadásukat követően az érpályán belüli koncentráció megnő, aminek a hatására az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interstíciumból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folyadék áramlik az érpályába.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Főként agyi ödéma kezelésére alkalmazzák őket, de akut veseelégtelenség terápiájában, vagy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szembelnyomás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intraoculáris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nyomás) csökkentésére is használatosak.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Leggyakoribb mellékhatásai lehetnek a hányinger, hányás, fejfájás, valamint az allergiás reakciók.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78217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Ozmotikus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készítmények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Mannisol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A-B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mannitol</a:t>
            </a:r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A jelű készítmény 100ml-enként 10, a B jelű készítmény 100ml-enként  20g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Mannitot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tartalmaz.</a:t>
            </a:r>
          </a:p>
          <a:p>
            <a:pPr marL="0" indent="0">
              <a:buNone/>
            </a:pPr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Glicerin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glycerol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10% </a:t>
            </a:r>
            <a:r>
              <a:rPr lang="hu-H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(főleg szemészet és koponyaűri nyomáscsökkentés)</a:t>
            </a:r>
          </a:p>
        </p:txBody>
      </p:sp>
    </p:spTree>
    <p:extLst>
      <p:ext uri="{BB962C8B-B14F-4D97-AF65-F5344CB8AC3E}">
        <p14:creationId xmlns:p14="http://schemas.microsoft.com/office/powerpoint/2010/main" val="187198221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Minor </a:t>
            </a:r>
            <a:r>
              <a:rPr lang="hu-H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diuretikumok</a:t>
            </a:r>
            <a:r>
              <a:rPr lang="hu-H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olyan készítmények, melyeknek nem elsődleges hatása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diuretikus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hatás.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Ilyen készítmény pl.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theophyllin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koffein és a dopamin 3 mg/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ttkg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/min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dosisa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is. </a:t>
            </a:r>
          </a:p>
          <a:p>
            <a:pPr marL="0" indent="0">
              <a:buNone/>
            </a:pPr>
            <a:endParaRPr lang="hu-H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Hatásmechanizmusukra jellemző, hogy tágítják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veseereket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így a </a:t>
            </a:r>
            <a:r>
              <a:rPr lang="hu-H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glomerulusfiltrációt</a:t>
            </a:r>
            <a:r>
              <a:rPr lang="hu-H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fokozzák.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058238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hypokalaemia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kezelése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hypokalaemia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leggyakoribb mellékhatása számos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diuretikumnak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hypokalaemia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megelőzhető káliumdús étrenddel, káliumspóroló vízhajtók egyidejű adásával és a kálium pótlásával.</a:t>
            </a:r>
          </a:p>
        </p:txBody>
      </p:sp>
    </p:spTree>
    <p:extLst>
      <p:ext uri="{BB962C8B-B14F-4D97-AF65-F5344CB8AC3E}">
        <p14:creationId xmlns:p14="http://schemas.microsoft.com/office/powerpoint/2010/main" val="250041922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Hypokalaemia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kezelésére alkalmazott készítmények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Kaliumchlorid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7,45%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Kaldyum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600mg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retard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Kalium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004599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Ellenőrző kérdések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Kérem ismertesse a </a:t>
            </a:r>
            <a:r>
              <a:rPr lang="hu-HU" dirty="0" err="1"/>
              <a:t>cystitis</a:t>
            </a:r>
            <a:r>
              <a:rPr lang="hu-HU" dirty="0"/>
              <a:t> </a:t>
            </a:r>
            <a:r>
              <a:rPr lang="hu-HU" dirty="0" err="1"/>
              <a:t>acuta</a:t>
            </a:r>
            <a:r>
              <a:rPr lang="hu-HU" dirty="0"/>
              <a:t> tüneteit!</a:t>
            </a:r>
          </a:p>
          <a:p>
            <a:r>
              <a:rPr lang="hu-HU" dirty="0"/>
              <a:t>Kérem ismertesse az akut veseelégtelenség lehetséges okait!</a:t>
            </a:r>
          </a:p>
          <a:p>
            <a:r>
              <a:rPr lang="hu-HU" dirty="0"/>
              <a:t>Milyen </a:t>
            </a:r>
            <a:r>
              <a:rPr lang="hu-HU" dirty="0" err="1"/>
              <a:t>tüntei</a:t>
            </a:r>
            <a:r>
              <a:rPr lang="hu-HU" dirty="0"/>
              <a:t> vannak az akut veseelégtelenségnek?</a:t>
            </a:r>
          </a:p>
          <a:p>
            <a:r>
              <a:rPr lang="hu-HU" dirty="0"/>
              <a:t>Mi az a dialízis?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778306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07403" y="2879395"/>
            <a:ext cx="9404723" cy="1400530"/>
          </a:xfrm>
        </p:spPr>
        <p:txBody>
          <a:bodyPr/>
          <a:lstStyle/>
          <a:p>
            <a:pPr algn="ctr"/>
            <a:r>
              <a:rPr lang="hu-HU" dirty="0"/>
              <a:t>Köszönöm a figyelmet! </a:t>
            </a:r>
          </a:p>
        </p:txBody>
      </p:sp>
    </p:spTree>
    <p:extLst>
      <p:ext uri="{BB962C8B-B14F-4D97-AF65-F5344CB8AC3E}">
        <p14:creationId xmlns:p14="http://schemas.microsoft.com/office/powerpoint/2010/main" val="36520264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Petrányi</a:t>
            </a:r>
            <a:r>
              <a:rPr lang="hu-HU" dirty="0"/>
              <a:t> Gyula, Belgyógyászat, Medicina, Budapest, 2006.</a:t>
            </a:r>
          </a:p>
          <a:p>
            <a:r>
              <a:rPr lang="hu-HU" dirty="0" err="1"/>
              <a:t>Tulassay</a:t>
            </a:r>
            <a:r>
              <a:rPr lang="hu-HU" dirty="0"/>
              <a:t> Zsolt: A belgyógyászat alapjai 1. Medicina, Budapest, 2010.</a:t>
            </a:r>
          </a:p>
          <a:p>
            <a:r>
              <a:rPr lang="hu-HU" dirty="0" err="1"/>
              <a:t>Petrányi</a:t>
            </a:r>
            <a:r>
              <a:rPr lang="hu-HU" dirty="0"/>
              <a:t> Gyula: Belgyógyászati diagnosztika, Medicina, Budapest, 2009</a:t>
            </a:r>
          </a:p>
          <a:p>
            <a:r>
              <a:rPr lang="hu-HU" dirty="0"/>
              <a:t>Oláh András </a:t>
            </a:r>
            <a:r>
              <a:rPr lang="hu-HU" dirty="0" err="1"/>
              <a:t>szerk</a:t>
            </a:r>
            <a:r>
              <a:rPr lang="hu-HU" dirty="0"/>
              <a:t>. (2009): Diagnosztika és terápia ETI Budapest </a:t>
            </a:r>
          </a:p>
          <a:p>
            <a:r>
              <a:rPr lang="hu-HU" dirty="0"/>
              <a:t>Vágvölgyi Ágnes (2015): Gyógyszertan: Gyógyszertani alapismeretek </a:t>
            </a:r>
            <a:r>
              <a:rPr lang="hu-HU" dirty="0" err="1"/>
              <a:t>ápo-lóknak</a:t>
            </a:r>
            <a:r>
              <a:rPr lang="hu-HU"/>
              <a:t> Műszaki Könyvkiadó, Budapest</a:t>
            </a:r>
          </a:p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479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00879" y="109330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diagnosztikája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0879" y="916225"/>
            <a:ext cx="10128448" cy="4896544"/>
          </a:xfrm>
        </p:spPr>
        <p:txBody>
          <a:bodyPr>
            <a:noAutofit/>
          </a:bodyPr>
          <a:lstStyle/>
          <a:p>
            <a:r>
              <a:rPr lang="hu-HU" dirty="0"/>
              <a:t>anamnézis felvétel, </a:t>
            </a:r>
          </a:p>
          <a:p>
            <a:r>
              <a:rPr lang="hu-HU" dirty="0"/>
              <a:t>fizikális vizsgálatok, </a:t>
            </a:r>
          </a:p>
          <a:p>
            <a:r>
              <a:rPr lang="hu-HU" dirty="0"/>
              <a:t>genitáliák vizsgálata, </a:t>
            </a:r>
          </a:p>
          <a:p>
            <a:r>
              <a:rPr lang="hu-HU" dirty="0"/>
              <a:t>középsugaras vizelet mintavétel, </a:t>
            </a:r>
          </a:p>
          <a:p>
            <a:r>
              <a:rPr lang="hu-HU" dirty="0"/>
              <a:t>pyuria kimutatására leukocyta észteráz-teszt, </a:t>
            </a:r>
          </a:p>
          <a:p>
            <a:r>
              <a:rPr lang="hu-HU" dirty="0"/>
              <a:t>bélbaktériumok kimutatására nitritteszt, </a:t>
            </a:r>
          </a:p>
          <a:p>
            <a:r>
              <a:rPr lang="hu-HU" dirty="0"/>
              <a:t>előző tesztek negatív eredménye estén, de a klinikai gyanú fennállása esetén vizeletüledék vizsgálat, </a:t>
            </a:r>
          </a:p>
          <a:p>
            <a:r>
              <a:rPr lang="hu-HU" dirty="0"/>
              <a:t>UH vizsgálat,</a:t>
            </a:r>
          </a:p>
          <a:p>
            <a:r>
              <a:rPr lang="hu-HU" dirty="0"/>
              <a:t>uroflowmetria, </a:t>
            </a:r>
          </a:p>
          <a:p>
            <a:r>
              <a:rPr lang="hu-HU" dirty="0"/>
              <a:t>mictios cystographia, </a:t>
            </a:r>
          </a:p>
          <a:p>
            <a:r>
              <a:rPr lang="hu-HU" dirty="0"/>
              <a:t>mikrobiológiai vizsgálat, </a:t>
            </a:r>
          </a:p>
          <a:p>
            <a:r>
              <a:rPr lang="hu-HU" dirty="0"/>
              <a:t>férfiaknál más urogenitális szervek is érintettek lehetnek: vesicula seminalis, prosztata, here, mellékhere vizsgálat indokolt</a:t>
            </a:r>
          </a:p>
          <a:p>
            <a:endParaRPr lang="hu-H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01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0452" y="0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Kórkép terápiája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6287" y="908720"/>
            <a:ext cx="11042374" cy="5949280"/>
          </a:xfrm>
        </p:spPr>
        <p:txBody>
          <a:bodyPr>
            <a:normAutofit fontScale="85000" lnSpcReduction="20000"/>
          </a:bodyPr>
          <a:lstStyle/>
          <a:p>
            <a:r>
              <a:rPr lang="hu-HU" dirty="0">
                <a:solidFill>
                  <a:schemeClr val="tx1"/>
                </a:solidFill>
              </a:rPr>
              <a:t>gyógyszeres terápia: orális módon 1 napos kezelés foszfonsav származék (fosfomycin, pefloxacin), 3 napos kezelés fluorokinolon közé tartozó ofloxacin, ciprofloxacin, norfloxacin, pefloxacin, sulfonamid csoportba tartozó trimethoprim/sulphamethoxazol (TMP/SMX), 5 napos kezelés  penicillin származék (amoxicillin, amocillin+klavulánsav, amocillin+ sulbactam,) cephalosporinok közé tartozó cephalexin, cefaclor, ceftibuten, cefuroxim acetyl, cefatemet pivoxil , nitrofuránok közé tartozó nitrofurantoin, oestriolum krém (postmenupauzában),  </a:t>
            </a:r>
          </a:p>
          <a:p>
            <a:r>
              <a:rPr lang="hu-HU" dirty="0" err="1">
                <a:solidFill>
                  <a:schemeClr val="tx1"/>
                </a:solidFill>
              </a:rPr>
              <a:t>Monural</a:t>
            </a:r>
            <a:r>
              <a:rPr lang="hu-HU" dirty="0">
                <a:solidFill>
                  <a:schemeClr val="tx1"/>
                </a:solidFill>
              </a:rPr>
              <a:t> por</a:t>
            </a:r>
          </a:p>
          <a:p>
            <a:r>
              <a:rPr lang="hu-HU" dirty="0">
                <a:solidFill>
                  <a:schemeClr val="tx1"/>
                </a:solidFill>
              </a:rPr>
              <a:t>fájdalomcsillapítás (NSAID: paracetamol), per os módon</a:t>
            </a:r>
          </a:p>
          <a:p>
            <a:r>
              <a:rPr lang="hu-HU" dirty="0">
                <a:solidFill>
                  <a:schemeClr val="tx1"/>
                </a:solidFill>
              </a:rPr>
              <a:t>lázcsillapítás (NSAID: paracetamol) per os módon</a:t>
            </a:r>
          </a:p>
          <a:p>
            <a:r>
              <a:rPr lang="hu-HU" dirty="0">
                <a:solidFill>
                  <a:schemeClr val="tx1"/>
                </a:solidFill>
              </a:rPr>
              <a:t>vizeletfertőtlenítés (phenayzopyridin) per os módon</a:t>
            </a:r>
          </a:p>
          <a:p>
            <a:r>
              <a:rPr lang="hu-HU" dirty="0">
                <a:solidFill>
                  <a:schemeClr val="tx1"/>
                </a:solidFill>
              </a:rPr>
              <a:t>ágynyugalom, </a:t>
            </a:r>
          </a:p>
          <a:p>
            <a:r>
              <a:rPr lang="hu-HU" dirty="0">
                <a:solidFill>
                  <a:schemeClr val="tx1"/>
                </a:solidFill>
              </a:rPr>
              <a:t>bő folyadékfogyasztás (2-3 l/nap), </a:t>
            </a:r>
          </a:p>
          <a:p>
            <a:r>
              <a:rPr lang="hu-HU" dirty="0">
                <a:solidFill>
                  <a:schemeClr val="tx1"/>
                </a:solidFill>
              </a:rPr>
              <a:t>panaszok 3 napon belül  nem javulnak vagy 14 napon belül kiújul akkor újabb vizeletvizsgálat szükséges , </a:t>
            </a:r>
          </a:p>
          <a:p>
            <a:r>
              <a:rPr lang="hu-HU" dirty="0">
                <a:solidFill>
                  <a:schemeClr val="tx1"/>
                </a:solidFill>
              </a:rPr>
              <a:t>kockázati tényezők megszüntetése, </a:t>
            </a:r>
          </a:p>
          <a:p>
            <a:r>
              <a:rPr lang="hu-HU" dirty="0">
                <a:solidFill>
                  <a:schemeClr val="tx1"/>
                </a:solidFill>
              </a:rPr>
              <a:t>figyelem felhívása a rendszeres és teljes lefekvés előtti, nemi aktus utáni vizeletürítésre, </a:t>
            </a:r>
          </a:p>
          <a:p>
            <a:r>
              <a:rPr lang="hu-HU" dirty="0">
                <a:solidFill>
                  <a:schemeClr val="tx1"/>
                </a:solidFill>
              </a:rPr>
              <a:t>kerülni szükséges a székrekedést és a kádfürdőt, </a:t>
            </a:r>
          </a:p>
          <a:p>
            <a:r>
              <a:rPr lang="hu-HU" dirty="0">
                <a:solidFill>
                  <a:schemeClr val="tx1"/>
                </a:solidFill>
              </a:rPr>
              <a:t>személyi higiéne, </a:t>
            </a:r>
          </a:p>
          <a:p>
            <a:r>
              <a:rPr lang="hu-HU" dirty="0">
                <a:solidFill>
                  <a:schemeClr val="tx1"/>
                </a:solidFill>
              </a:rPr>
              <a:t>visszatérő cystitis esetén mérlegelendő az antibiotikum profilaxis</a:t>
            </a:r>
          </a:p>
        </p:txBody>
      </p:sp>
    </p:spTree>
    <p:extLst>
      <p:ext uri="{BB962C8B-B14F-4D97-AF65-F5344CB8AC3E}">
        <p14:creationId xmlns:p14="http://schemas.microsoft.com/office/powerpoint/2010/main" val="4243087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felszálló fertőzésként </a:t>
            </a:r>
            <a:r>
              <a:rPr lang="hu-HU" dirty="0" err="1">
                <a:solidFill>
                  <a:schemeClr val="tx1"/>
                </a:solidFill>
              </a:rPr>
              <a:t>pyelonephritis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520148" y="417444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</a:rPr>
              <a:t>Lehetséges szövődmények</a:t>
            </a:r>
          </a:p>
        </p:txBody>
      </p:sp>
    </p:spTree>
    <p:extLst>
      <p:ext uri="{BB962C8B-B14F-4D97-AF65-F5344CB8AC3E}">
        <p14:creationId xmlns:p14="http://schemas.microsoft.com/office/powerpoint/2010/main" val="39744137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1D43194-F5BB-4592-AF1A-50B574DE2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258D89-D38C-4A65-8552-8488AAE60C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3843F2-5F47-4E57-80D7-55397E33623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4343</Words>
  <Application>Microsoft Office PowerPoint</Application>
  <PresentationFormat>Szélesvásznú</PresentationFormat>
  <Paragraphs>588</Paragraphs>
  <Slides>69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69</vt:i4>
      </vt:variant>
    </vt:vector>
  </HeadingPairs>
  <TitlesOfParts>
    <vt:vector size="75" baseType="lpstr">
      <vt:lpstr>Arial</vt:lpstr>
      <vt:lpstr>Century Gothic</vt:lpstr>
      <vt:lpstr>Times New Roman</vt:lpstr>
      <vt:lpstr>Tw Cen MT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 szakmai alapismeretek: gyakrabban előforduló betegségek lényege, diagnosztikája és terápiája</vt:lpstr>
      <vt:lpstr>Tananyag tartalom A vizeletkiválasztó rendszer népegészségügyi jelentőségű megbetegedései, alkalmazott gyógyszeres terápia  </vt:lpstr>
      <vt:lpstr>Cystitis acuta</vt:lpstr>
      <vt:lpstr>Betegség okai</vt:lpstr>
      <vt:lpstr>Betegség tünetei  </vt:lpstr>
      <vt:lpstr>Kórkép diagnosztikája </vt:lpstr>
      <vt:lpstr>Kórkép terápiája </vt:lpstr>
      <vt:lpstr>Lehetséges szövődmények</vt:lpstr>
      <vt:lpstr>Ápolói feladatok a páciens ellátása során</vt:lpstr>
      <vt:lpstr>Pyelonephritis acuta</vt:lpstr>
      <vt:lpstr>Betegség okai</vt:lpstr>
      <vt:lpstr>Betegség tünetei  </vt:lpstr>
      <vt:lpstr>Kórkép diagnosztikája 1. </vt:lpstr>
      <vt:lpstr>Kórkép terápiája </vt:lpstr>
      <vt:lpstr>Ápolói feladatok a páciens ellátása során</vt:lpstr>
      <vt:lpstr>Vesekövesség (urolithiasis)</vt:lpstr>
      <vt:lpstr>Betegség okai</vt:lpstr>
      <vt:lpstr>Betegség tünetei </vt:lpstr>
      <vt:lpstr>Kórkép terápiája</vt:lpstr>
      <vt:lpstr>Lehetséges szövődmények</vt:lpstr>
      <vt:lpstr>Ápolói feladatok a páciens ellátása során </vt:lpstr>
      <vt:lpstr>Acut veseelégtelenség (uraemia)</vt:lpstr>
      <vt:lpstr>Betegség okai 1.</vt:lpstr>
      <vt:lpstr>Betegség tünetei 1. </vt:lpstr>
      <vt:lpstr>Betegség tünetei 2. </vt:lpstr>
      <vt:lpstr>Kórkép diagnosztikája</vt:lpstr>
      <vt:lpstr>Kórkép terápiája 1.</vt:lpstr>
      <vt:lpstr>Kórkép terápiája 2.</vt:lpstr>
      <vt:lpstr>Ápolói feladatok a páciens ellátása során  </vt:lpstr>
      <vt:lpstr>Krónikus veseelégtelenség (uraemia)</vt:lpstr>
      <vt:lpstr>Betegség okai </vt:lpstr>
      <vt:lpstr>Betegség tünetei 1. </vt:lpstr>
      <vt:lpstr>Betegség tünetei 2. </vt:lpstr>
      <vt:lpstr>Kórkép diagnosztikája 1.</vt:lpstr>
      <vt:lpstr>Kórkép diagnosztikája 2.</vt:lpstr>
      <vt:lpstr>Kórkép terápiája 1.</vt:lpstr>
      <vt:lpstr>Kórkép terápiája 2.</vt:lpstr>
      <vt:lpstr>Urethritis acuta</vt:lpstr>
      <vt:lpstr>Betegség okai</vt:lpstr>
      <vt:lpstr>Betegség tünetei  </vt:lpstr>
      <vt:lpstr>Kórkép diagnosztikája </vt:lpstr>
      <vt:lpstr>Kórkép terápiája </vt:lpstr>
      <vt:lpstr>Lehetséges szövődmények</vt:lpstr>
      <vt:lpstr>Ápolói feladatok a páciens ellátása során</vt:lpstr>
      <vt:lpstr>Nephrológia gyógyszertana</vt:lpstr>
      <vt:lpstr>Angiotenzin-konvertáló enzimgátlók/ACE-gátlók (pl. captopril enalapril, jelenleg: perindopril, ramipril)</vt:lpstr>
      <vt:lpstr>Angiotenzin-konvertáló enzimgátlók/ACE-gátlók (pl. captopril, enalapril, fosinopril)</vt:lpstr>
      <vt:lpstr>ACE-gátló készítmények</vt:lpstr>
      <vt:lpstr>Angiotenzin receptor blokkoló</vt:lpstr>
      <vt:lpstr>AT-II receptor blokkolók </vt:lpstr>
      <vt:lpstr>Diuretikumok</vt:lpstr>
      <vt:lpstr>Tiazid típusú készítmények  (pl. clopamid, hydrochlorothiazid) </vt:lpstr>
      <vt:lpstr>Tiazid típusú készítmények</vt:lpstr>
      <vt:lpstr>Kacsdiuretikumok  </vt:lpstr>
      <vt:lpstr>Kacsdiuretikum készítmények </vt:lpstr>
      <vt:lpstr>Káliummegtartó készítmények  </vt:lpstr>
      <vt:lpstr>Káliummegtartó készítmények</vt:lpstr>
      <vt:lpstr>Aldoszteronantagonisták  </vt:lpstr>
      <vt:lpstr>Aldoszteronantagonista készítmények</vt:lpstr>
      <vt:lpstr>Ozmotikus diuretikumok  (pl. mannitol, glycerin) </vt:lpstr>
      <vt:lpstr>Ozmotikus diuretikumok  (pl. mannitol, glycerin) </vt:lpstr>
      <vt:lpstr>Ozmotikus diuretikum készítmények</vt:lpstr>
      <vt:lpstr>Minor diuretikumok </vt:lpstr>
      <vt:lpstr>A hypokalaemia kezelése</vt:lpstr>
      <vt:lpstr>Hypokalaemia kezelésére alkalmazott készítmények</vt:lpstr>
      <vt:lpstr>Ellenőrző kérdések</vt:lpstr>
      <vt:lpstr>Köszönöm a figyelmet! </vt:lpstr>
      <vt:lpstr>Irodalomjegyzék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Rozmann Nóra</dc:creator>
  <cp:lastModifiedBy>Novák Emese</cp:lastModifiedBy>
  <cp:revision>31</cp:revision>
  <dcterms:created xsi:type="dcterms:W3CDTF">2021-01-12T11:47:41Z</dcterms:created>
  <dcterms:modified xsi:type="dcterms:W3CDTF">2021-06-01T06:56:40Z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