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496" r:id="rId5"/>
    <p:sldId id="256" r:id="rId6"/>
    <p:sldId id="310" r:id="rId7"/>
    <p:sldId id="311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274" r:id="rId42"/>
    <p:sldId id="275" r:id="rId43"/>
    <p:sldId id="276" r:id="rId4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36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03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2836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3362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391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4595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712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7371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391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808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002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053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550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089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918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987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48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7071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vizeletvizsgálat kivitelezése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1. </a:t>
            </a:r>
            <a:r>
              <a:rPr lang="hu-HU" dirty="0" err="1"/>
              <a:t>Középsugarú</a:t>
            </a:r>
            <a:r>
              <a:rPr lang="hu-HU" dirty="0"/>
              <a:t> vizelet :ált. vizsgálatok, férfiaknál bakteriológiai </a:t>
            </a:r>
            <a:r>
              <a:rPr lang="hu-HU" dirty="0" err="1"/>
              <a:t>vizsg</a:t>
            </a:r>
            <a:r>
              <a:rPr lang="hu-HU" dirty="0"/>
              <a:t>.(lemosás, fertőtlenítés, vizeletminta)</a:t>
            </a:r>
          </a:p>
          <a:p>
            <a:r>
              <a:rPr lang="hu-HU" dirty="0"/>
              <a:t>2. Katéteres vizelet: (nőknél bakteriológiai </a:t>
            </a:r>
            <a:r>
              <a:rPr lang="hu-HU" dirty="0" err="1"/>
              <a:t>vizsg</a:t>
            </a:r>
            <a:r>
              <a:rPr lang="hu-HU" dirty="0"/>
              <a:t>.)</a:t>
            </a:r>
          </a:p>
          <a:p>
            <a:r>
              <a:rPr lang="hu-HU" dirty="0"/>
              <a:t>(Steril csőbe)</a:t>
            </a:r>
          </a:p>
          <a:p>
            <a:r>
              <a:rPr lang="hu-HU" dirty="0"/>
              <a:t>3. Állandó katéter esetén: (lezárjuk a </a:t>
            </a:r>
            <a:r>
              <a:rPr lang="hu-HU" dirty="0" err="1"/>
              <a:t>katétert,fertőtlenítünk</a:t>
            </a:r>
            <a:r>
              <a:rPr lang="hu-HU" dirty="0"/>
              <a:t>, 3 ml-t steril csőbe szívunk)</a:t>
            </a:r>
          </a:p>
          <a:p>
            <a:r>
              <a:rPr lang="hu-HU" dirty="0"/>
              <a:t>4.A vizsgálat tényét rögzítjük az ápolási dokumentációban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2290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vizelet bakteriológiai vizsgálata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Vizelet </a:t>
            </a:r>
            <a:r>
              <a:rPr lang="hu-HU" dirty="0" err="1"/>
              <a:t>donne</a:t>
            </a:r>
            <a:r>
              <a:rPr lang="hu-HU" dirty="0"/>
              <a:t> vizsgálat : a vizeletben levő genny megállapítására szolgál.</a:t>
            </a:r>
          </a:p>
          <a:p>
            <a:r>
              <a:rPr lang="hu-HU" dirty="0"/>
              <a:t>Pozitivitás estén: mikrobiológiai vizsgálat, esetleg </a:t>
            </a:r>
            <a:r>
              <a:rPr lang="hu-HU" dirty="0" err="1"/>
              <a:t>Uricult</a:t>
            </a:r>
            <a:r>
              <a:rPr lang="hu-HU" dirty="0"/>
              <a:t> (24 óráig szobahőmérsékleten tároljuk, majd leolvassuk)</a:t>
            </a:r>
          </a:p>
          <a:p>
            <a:r>
              <a:rPr lang="hu-HU" dirty="0"/>
              <a:t>Vizelet mikrobiológiai vizsgálatok: aerob baktérium, gomba</a:t>
            </a:r>
          </a:p>
          <a:p>
            <a:r>
              <a:rPr lang="hu-HU" dirty="0"/>
              <a:t>(aerob= oxigén jelenlétét igénylő)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4911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Köpet vétele laboratóriumi vizsgálatokhoz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Köpet (</a:t>
            </a:r>
            <a:r>
              <a:rPr lang="hu-HU" dirty="0" err="1"/>
              <a:t>sputum</a:t>
            </a:r>
            <a:r>
              <a:rPr lang="hu-HU" dirty="0"/>
              <a:t>): a légutak nyálkahártyájának felszaporodott és köhögéssel kiürített váladéka.</a:t>
            </a:r>
          </a:p>
          <a:p>
            <a:r>
              <a:rPr lang="hu-HU" dirty="0"/>
              <a:t>Köpetürítés:</a:t>
            </a:r>
          </a:p>
          <a:p>
            <a:r>
              <a:rPr lang="hu-HU" dirty="0"/>
              <a:t>-reggeli első köpet, lehetőleg kevés nyállal</a:t>
            </a:r>
          </a:p>
          <a:p>
            <a:r>
              <a:rPr lang="hu-HU" dirty="0"/>
              <a:t>-a beteg elfordul társaitól</a:t>
            </a:r>
          </a:p>
          <a:p>
            <a:r>
              <a:rPr lang="hu-HU" dirty="0"/>
              <a:t>-az alsó légutakból ürülő köpetet a steril duplafalú csavaros tartályba üríti (ANTSZ)</a:t>
            </a:r>
          </a:p>
          <a:p>
            <a:r>
              <a:rPr lang="hu-HU" dirty="0"/>
              <a:t>-tartályon :név, TAJ,</a:t>
            </a:r>
          </a:p>
          <a:p>
            <a:r>
              <a:rPr lang="hu-HU" dirty="0"/>
              <a:t>-vizsgálatkérő lap</a:t>
            </a:r>
          </a:p>
          <a:p>
            <a:r>
              <a:rPr lang="hu-HU" dirty="0"/>
              <a:t>- a vizsgálat tényét rögzítsük az ápolás dokumentációban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589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Köpetvizsgálat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Köpet vétele aerob és gomba tenyésztés,</a:t>
            </a:r>
          </a:p>
          <a:p>
            <a:r>
              <a:rPr lang="hu-HU" dirty="0" err="1"/>
              <a:t>Legionella</a:t>
            </a:r>
            <a:r>
              <a:rPr lang="hu-HU" dirty="0"/>
              <a:t> tenyésztés, </a:t>
            </a:r>
            <a:r>
              <a:rPr lang="hu-HU" dirty="0" err="1"/>
              <a:t>Mycoplasma</a:t>
            </a:r>
            <a:r>
              <a:rPr lang="hu-HU" dirty="0"/>
              <a:t> </a:t>
            </a:r>
            <a:r>
              <a:rPr lang="hu-HU" dirty="0" err="1"/>
              <a:t>pneumoniae</a:t>
            </a:r>
            <a:r>
              <a:rPr lang="hu-HU" dirty="0"/>
              <a:t> antigén, </a:t>
            </a:r>
            <a:r>
              <a:rPr lang="hu-HU" dirty="0" err="1"/>
              <a:t>Mycobacterium</a:t>
            </a:r>
            <a:r>
              <a:rPr lang="hu-HU" dirty="0"/>
              <a:t> </a:t>
            </a:r>
            <a:r>
              <a:rPr lang="hu-HU" dirty="0" err="1"/>
              <a:t>tuberculosis</a:t>
            </a:r>
            <a:r>
              <a:rPr lang="hu-HU" dirty="0"/>
              <a:t> kimutatás.</a:t>
            </a:r>
          </a:p>
          <a:p>
            <a:r>
              <a:rPr lang="hu-HU" dirty="0"/>
              <a:t>A mintavétel indikációja: </a:t>
            </a:r>
            <a:r>
              <a:rPr lang="hu-HU" dirty="0" err="1"/>
              <a:t>pneumonia</a:t>
            </a:r>
            <a:r>
              <a:rPr lang="hu-HU" dirty="0"/>
              <a:t>, krónikus bronchitis akut </a:t>
            </a:r>
            <a:r>
              <a:rPr lang="hu-HU" dirty="0" err="1"/>
              <a:t>exacerbaciója</a:t>
            </a:r>
            <a:r>
              <a:rPr lang="hu-HU" dirty="0"/>
              <a:t>.</a:t>
            </a:r>
          </a:p>
          <a:p>
            <a:r>
              <a:rPr lang="hu-HU" dirty="0"/>
              <a:t>Széles szájú steril üveg, vagy Koch csőben.</a:t>
            </a:r>
          </a:p>
          <a:p>
            <a:r>
              <a:rPr lang="hu-HU" dirty="0" err="1"/>
              <a:t>exacerbáció</a:t>
            </a:r>
            <a:r>
              <a:rPr lang="hu-HU" dirty="0"/>
              <a:t>= a betegség hirtelen fellángolása</a:t>
            </a:r>
          </a:p>
          <a:p>
            <a:r>
              <a:rPr lang="hu-HU" dirty="0"/>
              <a:t>Antigén=immunválaszt kiváltó, vagy válaszképtelenséget előidéző anyag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83007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Orrváladék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Orrváladék vétele aerob baktérium és gomba tenyésztés céljából: steril vattapálcával megtöröljük az </a:t>
            </a:r>
            <a:r>
              <a:rPr lang="hu-HU" dirty="0" err="1"/>
              <a:t>endonasális</a:t>
            </a:r>
            <a:endParaRPr lang="hu-HU" dirty="0"/>
          </a:p>
          <a:p>
            <a:r>
              <a:rPr lang="hu-HU" dirty="0"/>
              <a:t>nyálkahártyát. (D-cső)</a:t>
            </a:r>
          </a:p>
          <a:p>
            <a:r>
              <a:rPr lang="hu-HU" dirty="0"/>
              <a:t>Orrváladék vétele </a:t>
            </a:r>
            <a:r>
              <a:rPr lang="hu-HU" dirty="0" err="1"/>
              <a:t>Staphylococcus</a:t>
            </a:r>
            <a:r>
              <a:rPr lang="hu-HU" dirty="0"/>
              <a:t> </a:t>
            </a:r>
            <a:r>
              <a:rPr lang="hu-HU" dirty="0" err="1"/>
              <a:t>aureus</a:t>
            </a:r>
            <a:r>
              <a:rPr lang="hu-HU" dirty="0"/>
              <a:t> és MRSA szűrés céljából: a szűrés céljából végzett</a:t>
            </a:r>
          </a:p>
          <a:p>
            <a:r>
              <a:rPr lang="hu-HU" dirty="0"/>
              <a:t>mintavétel alkalmával mindkét orrnyílás belső felszínét négyszer-ötször körbe kell törölni ugyanazon mintavevővel.</a:t>
            </a:r>
          </a:p>
          <a:p>
            <a:r>
              <a:rPr lang="hu-HU" dirty="0"/>
              <a:t>A vizsgálatkérő lapra rá kell írni, hogy „S. </a:t>
            </a:r>
            <a:r>
              <a:rPr lang="hu-HU" dirty="0" err="1"/>
              <a:t>aureus</a:t>
            </a:r>
            <a:r>
              <a:rPr lang="hu-HU" dirty="0"/>
              <a:t> szűrés” vagy MRSA szűrés mert a laboratóriumban ezeket a vizsgálatokat speciális módon végzik.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4013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Torokváladék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Torokváladék vétele aerob baktérium és gomba tenyésztés céljából: a nyelvet </a:t>
            </a:r>
            <a:r>
              <a:rPr lang="hu-HU" dirty="0" err="1"/>
              <a:t>lapoccal</a:t>
            </a:r>
            <a:r>
              <a:rPr lang="hu-HU" dirty="0"/>
              <a:t> lenyomjuk és óvatosan a szájnyálkahártya érintése nélkül a garathoz vagy a </a:t>
            </a:r>
            <a:r>
              <a:rPr lang="hu-HU" dirty="0" err="1"/>
              <a:t>tonsillákhoz</a:t>
            </a:r>
            <a:r>
              <a:rPr lang="hu-HU" dirty="0"/>
              <a:t> dörzsöljük.</a:t>
            </a:r>
          </a:p>
          <a:p>
            <a:r>
              <a:rPr lang="hu-HU" dirty="0"/>
              <a:t>(fogmosás és étkezés előtt)</a:t>
            </a:r>
          </a:p>
          <a:p>
            <a:r>
              <a:rPr lang="hu-HU" dirty="0"/>
              <a:t>D-cső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59038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Sebváladék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Furunkulus, </a:t>
            </a:r>
            <a:r>
              <a:rPr lang="hu-HU" dirty="0" err="1"/>
              <a:t>pusztula</a:t>
            </a:r>
            <a:r>
              <a:rPr lang="hu-HU" dirty="0"/>
              <a:t>, </a:t>
            </a:r>
            <a:r>
              <a:rPr lang="hu-HU" dirty="0" err="1"/>
              <a:t>pemphigoid</a:t>
            </a:r>
            <a:r>
              <a:rPr lang="hu-HU" dirty="0"/>
              <a:t> hólyag esetén a váladék levétele vattatamponnal történik. Lehetőleg mélyről származó mintát kell venni.(bőrfelszínről származó váladékok)</a:t>
            </a:r>
          </a:p>
          <a:p>
            <a:r>
              <a:rPr lang="hu-HU" dirty="0"/>
              <a:t>Sebfertőzés estén aerob baktérium és gomba tenyésztéskor vattapálcával vesszük a sebváladékot, anaerob baktérium kimutatására transzport táptalaj szükséges.</a:t>
            </a:r>
          </a:p>
          <a:p>
            <a:r>
              <a:rPr lang="hu-HU" dirty="0"/>
              <a:t>Furunkulus = kelés szőrtüsző környékének gennyes </a:t>
            </a:r>
            <a:r>
              <a:rPr lang="hu-HU" dirty="0" err="1"/>
              <a:t>gyull</a:t>
            </a:r>
            <a:r>
              <a:rPr lang="hu-HU" dirty="0"/>
              <a:t>.</a:t>
            </a:r>
          </a:p>
          <a:p>
            <a:r>
              <a:rPr lang="hu-HU" dirty="0" err="1"/>
              <a:t>Pusztula</a:t>
            </a:r>
            <a:r>
              <a:rPr lang="hu-HU" dirty="0"/>
              <a:t> = </a:t>
            </a:r>
            <a:r>
              <a:rPr lang="hu-HU" dirty="0" err="1"/>
              <a:t>gennytartalmú</a:t>
            </a:r>
            <a:r>
              <a:rPr lang="hu-HU" dirty="0"/>
              <a:t> hólyagocska</a:t>
            </a:r>
          </a:p>
          <a:p>
            <a:r>
              <a:rPr lang="hu-HU" dirty="0" err="1"/>
              <a:t>Pemphigoid</a:t>
            </a:r>
            <a:r>
              <a:rPr lang="hu-HU" dirty="0"/>
              <a:t> = hólyagképződéssel járó bőrbetegség</a:t>
            </a:r>
          </a:p>
          <a:p>
            <a:r>
              <a:rPr lang="hu-HU" dirty="0"/>
              <a:t>Anaerob = csak oxigén hiányában szaporodóképes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23685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Székletvizsgálat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1" y="753035"/>
            <a:ext cx="11537575" cy="5714999"/>
          </a:xfrm>
        </p:spPr>
        <p:txBody>
          <a:bodyPr>
            <a:normAutofit fontScale="70000" lnSpcReduction="20000"/>
          </a:bodyPr>
          <a:lstStyle/>
          <a:p>
            <a:r>
              <a:rPr lang="hu-HU" dirty="0"/>
              <a:t>Székletminta vétele (mikroszkópos és/vagy szerológiai) parazitológiai vizsgálatokhoz: WC csészébe vagy egyéb gyűjtőedénybe felfogott </a:t>
            </a:r>
            <a:r>
              <a:rPr lang="hu-HU" dirty="0" err="1"/>
              <a:t>faeces</a:t>
            </a:r>
            <a:r>
              <a:rPr lang="hu-HU" dirty="0"/>
              <a:t> kóros részéből a tartályhoz járó kiskanállal vegyünk elegendő mennyiségű mintát ügyelve arra, hogy vízzel, illetve vizelettel ne </a:t>
            </a:r>
            <a:r>
              <a:rPr lang="hu-HU" dirty="0" err="1"/>
              <a:t>kontaminálódjon</a:t>
            </a:r>
            <a:r>
              <a:rPr lang="hu-HU" dirty="0"/>
              <a:t>.</a:t>
            </a:r>
          </a:p>
          <a:p>
            <a:r>
              <a:rPr lang="hu-HU" dirty="0" err="1"/>
              <a:t>Giardiasis</a:t>
            </a:r>
            <a:r>
              <a:rPr lang="hu-HU" dirty="0"/>
              <a:t>, valamint féregfertőzöttség gyanúja eseten a diagnózis felállításához minimum 3 különböző (minden második) napon (10</a:t>
            </a:r>
          </a:p>
          <a:p>
            <a:r>
              <a:rPr lang="hu-HU" dirty="0"/>
              <a:t>napon belül), székletminta szükséges</a:t>
            </a:r>
          </a:p>
          <a:p>
            <a:r>
              <a:rPr lang="hu-HU" dirty="0" err="1"/>
              <a:t>Giardia</a:t>
            </a:r>
            <a:r>
              <a:rPr lang="hu-HU" dirty="0"/>
              <a:t>: </a:t>
            </a:r>
            <a:r>
              <a:rPr lang="hu-HU" dirty="0" err="1"/>
              <a:t>protozoon</a:t>
            </a:r>
            <a:r>
              <a:rPr lang="hu-HU" dirty="0"/>
              <a:t> fertőzés, per </a:t>
            </a:r>
            <a:r>
              <a:rPr lang="hu-HU" dirty="0" err="1"/>
              <a:t>os</a:t>
            </a:r>
            <a:r>
              <a:rPr lang="hu-HU" dirty="0"/>
              <a:t> étellel, szennyezett vízzel kerül a szervezetbe. Bűzös zöldes széklet. Gyermekközösségben, pszichiátriai osztályokon gyakori fertőzés</a:t>
            </a:r>
          </a:p>
          <a:p>
            <a:r>
              <a:rPr lang="hu-HU" dirty="0"/>
              <a:t>A </a:t>
            </a:r>
            <a:r>
              <a:rPr lang="hu-HU" dirty="0" err="1"/>
              <a:t>protozoon</a:t>
            </a:r>
            <a:r>
              <a:rPr lang="hu-HU" dirty="0"/>
              <a:t>-ellenes terápia sikerének</a:t>
            </a:r>
          </a:p>
          <a:p>
            <a:r>
              <a:rPr lang="hu-HU" dirty="0"/>
              <a:t>nyomon követésére a vizsgálatot érdemes 3-4 héttel a terápia befejezése után megismételni.</a:t>
            </a:r>
          </a:p>
          <a:p>
            <a:r>
              <a:rPr lang="hu-HU" dirty="0"/>
              <a:t>Székletminta vétele </a:t>
            </a:r>
            <a:r>
              <a:rPr lang="hu-HU" dirty="0" err="1"/>
              <a:t>Helicobacter</a:t>
            </a:r>
            <a:r>
              <a:rPr lang="hu-HU" dirty="0"/>
              <a:t> </a:t>
            </a:r>
            <a:r>
              <a:rPr lang="hu-HU" dirty="0" err="1"/>
              <a:t>pylori</a:t>
            </a:r>
            <a:r>
              <a:rPr lang="hu-HU" dirty="0"/>
              <a:t> antigén kimutatáshoz: WC csészébe vagy egyéb gyűjtőedénybe felfogott formált (nem vizes, hasmenéses) </a:t>
            </a:r>
            <a:r>
              <a:rPr lang="hu-HU" dirty="0" err="1"/>
              <a:t>faecesből</a:t>
            </a:r>
            <a:r>
              <a:rPr lang="hu-HU" dirty="0"/>
              <a:t> a tartályhoz járó kiskanállal vegyünk elegendő mennyiségű (fél széklettartálynyi) mintát. A minta 2-8 </a:t>
            </a:r>
            <a:r>
              <a:rPr lang="hu-HU" dirty="0" err="1"/>
              <a:t>oC-on</a:t>
            </a:r>
            <a:r>
              <a:rPr lang="hu-HU" dirty="0"/>
              <a:t> 1-2 napig tárolható. Hosszabb ideig történő tárolás -20 </a:t>
            </a:r>
            <a:r>
              <a:rPr lang="hu-HU" dirty="0" err="1"/>
              <a:t>oC-os</a:t>
            </a:r>
            <a:r>
              <a:rPr lang="hu-HU" dirty="0"/>
              <a:t> fagyasztással lehetséges.</a:t>
            </a:r>
          </a:p>
          <a:p>
            <a:r>
              <a:rPr lang="hu-HU" dirty="0"/>
              <a:t>A mintavétel indikációja: </a:t>
            </a:r>
            <a:r>
              <a:rPr lang="hu-HU" dirty="0" err="1"/>
              <a:t>gastritises</a:t>
            </a:r>
            <a:r>
              <a:rPr lang="hu-HU" dirty="0"/>
              <a:t>, gyomorfekélyes betegek esetében a fertőzöttség kimutatása, a H. </a:t>
            </a:r>
            <a:r>
              <a:rPr lang="hu-HU" dirty="0" err="1"/>
              <a:t>pylori</a:t>
            </a:r>
            <a:r>
              <a:rPr lang="hu-HU" dirty="0"/>
              <a:t>-ellenes terápia sikerének nyomon követese.</a:t>
            </a:r>
          </a:p>
          <a:p>
            <a:r>
              <a:rPr lang="hu-HU" dirty="0"/>
              <a:t>Laboratóriumban: széklet vér, </a:t>
            </a:r>
            <a:r>
              <a:rPr lang="hu-HU" dirty="0" err="1"/>
              <a:t>emésztettség</a:t>
            </a:r>
            <a:r>
              <a:rPr lang="hu-HU" dirty="0"/>
              <a:t>, zsír , fehér, vagy sárga műanyagtartályban</a:t>
            </a:r>
          </a:p>
          <a:p>
            <a:r>
              <a:rPr lang="hu-HU" dirty="0"/>
              <a:t>Széklet-</a:t>
            </a:r>
            <a:r>
              <a:rPr lang="hu-HU" dirty="0" err="1"/>
              <a:t>elastase</a:t>
            </a:r>
            <a:r>
              <a:rPr lang="hu-HU" dirty="0"/>
              <a:t> tesz: ez a vizsgálat alkalmas a </a:t>
            </a:r>
            <a:r>
              <a:rPr lang="hu-HU" dirty="0" err="1"/>
              <a:t>pancreas</a:t>
            </a:r>
            <a:r>
              <a:rPr lang="hu-HU" dirty="0"/>
              <a:t> súlyos elégtelenségének meghatározására, de nem elég érzékeny az enyhén károsodott </a:t>
            </a:r>
            <a:r>
              <a:rPr lang="hu-HU" dirty="0" err="1"/>
              <a:t>pancreás</a:t>
            </a:r>
            <a:r>
              <a:rPr lang="hu-HU" dirty="0"/>
              <a:t> funkció kimutatására.(</a:t>
            </a:r>
            <a:r>
              <a:rPr lang="hu-HU" dirty="0" err="1"/>
              <a:t>elastase</a:t>
            </a:r>
            <a:r>
              <a:rPr lang="hu-HU" dirty="0"/>
              <a:t> -1 enzim )</a:t>
            </a:r>
          </a:p>
          <a:p>
            <a:r>
              <a:rPr lang="hu-HU" dirty="0"/>
              <a:t>M2-PK </a:t>
            </a:r>
            <a:r>
              <a:rPr lang="hu-HU" dirty="0" err="1"/>
              <a:t>székletteszt:colorectális</a:t>
            </a:r>
            <a:r>
              <a:rPr lang="hu-HU" dirty="0"/>
              <a:t> </a:t>
            </a:r>
            <a:r>
              <a:rPr lang="hu-HU" dirty="0" err="1"/>
              <a:t>tu</a:t>
            </a:r>
            <a:r>
              <a:rPr lang="hu-HU" dirty="0"/>
              <a:t>. kimutatására új szűrővizsgálat. Alapja: a daganat nagy mennyiségben termeli a </a:t>
            </a:r>
            <a:r>
              <a:rPr lang="hu-HU" dirty="0" err="1"/>
              <a:t>piruvát-kináz</a:t>
            </a:r>
            <a:r>
              <a:rPr lang="hu-HU" dirty="0"/>
              <a:t>=PK enzimet</a:t>
            </a:r>
          </a:p>
          <a:p>
            <a:r>
              <a:rPr lang="hu-HU" dirty="0"/>
              <a:t>ANTSZ: aerob, anaerob baktérium, vírusok, paraziták, F-tartály, </a:t>
            </a:r>
            <a:r>
              <a:rPr lang="hu-HU" dirty="0" err="1"/>
              <a:t>Ty</a:t>
            </a:r>
            <a:r>
              <a:rPr lang="hu-HU" dirty="0"/>
              <a:t>- tartály</a:t>
            </a:r>
          </a:p>
          <a:p>
            <a:r>
              <a:rPr lang="hu-HU" dirty="0" err="1"/>
              <a:t>Clostridium</a:t>
            </a:r>
            <a:r>
              <a:rPr lang="hu-HU" dirty="0"/>
              <a:t> </a:t>
            </a:r>
            <a:r>
              <a:rPr lang="hu-HU" dirty="0" err="1"/>
              <a:t>difficile</a:t>
            </a:r>
            <a:r>
              <a:rPr lang="hu-HU" dirty="0"/>
              <a:t> okozta </a:t>
            </a:r>
            <a:r>
              <a:rPr lang="hu-HU" dirty="0" err="1"/>
              <a:t>enteritis</a:t>
            </a:r>
            <a:r>
              <a:rPr lang="hu-HU" dirty="0"/>
              <a:t> gyanúját külön kell jelezni az ANTSZ-</a:t>
            </a:r>
            <a:r>
              <a:rPr lang="hu-HU" dirty="0" err="1"/>
              <a:t>nak</a:t>
            </a:r>
            <a:r>
              <a:rPr lang="hu-HU" dirty="0"/>
              <a:t> a speciális tenyésztés miatt.</a:t>
            </a:r>
          </a:p>
          <a:p>
            <a:r>
              <a:rPr lang="hu-HU" dirty="0" err="1"/>
              <a:t>Anorectális</a:t>
            </a:r>
            <a:r>
              <a:rPr lang="hu-HU" dirty="0"/>
              <a:t> kaparékhoz : speciális tartály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6330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Mellkascsapolás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/>
              <a:t>A mellhártya a tüdőt és mellkasfalat borító lemezei között a tüdő, ill. más belső szervek megbetegedései esetén folyadék szaporodhat fel.</a:t>
            </a:r>
          </a:p>
          <a:p>
            <a:r>
              <a:rPr lang="hu-HU" dirty="0"/>
              <a:t>Célja:</a:t>
            </a:r>
          </a:p>
          <a:p>
            <a:r>
              <a:rPr lang="hu-HU" dirty="0"/>
              <a:t>A beavatkozásnak egyrészt az a célja, hogy a folyadék leszívásával a tüdőnek több helye legyen kitágulni, összenyomott állapota megszűnjön és ismét a normál méretét vehesse fel.</a:t>
            </a:r>
          </a:p>
          <a:p>
            <a:r>
              <a:rPr lang="hu-HU" dirty="0"/>
              <a:t>Másrészt a leszívott folyadékot laboratóriumban elemzik, így meghatározható annak összetétele, fajsúlya, és mikroszkóp alatt az üledékben megtalálható sejtek is vizsgálhatók. Amennyiben baktériumok vannak a folyadékban, azt tenyésztéssel lehet kimutatni.</a:t>
            </a:r>
          </a:p>
          <a:p>
            <a:r>
              <a:rPr lang="hu-HU" dirty="0" err="1"/>
              <a:t>Exsudátum</a:t>
            </a:r>
            <a:r>
              <a:rPr lang="hu-HU" dirty="0"/>
              <a:t>: gyulladásos eredetű ( fokozott protein </a:t>
            </a:r>
            <a:r>
              <a:rPr lang="hu-HU" dirty="0" err="1"/>
              <a:t>permeábilitás</a:t>
            </a:r>
            <a:r>
              <a:rPr lang="hu-HU" dirty="0"/>
              <a:t>)</a:t>
            </a:r>
          </a:p>
          <a:p>
            <a:r>
              <a:rPr lang="hu-HU" dirty="0" err="1"/>
              <a:t>Transudátum</a:t>
            </a:r>
            <a:r>
              <a:rPr lang="hu-HU" dirty="0"/>
              <a:t>: keringési elégtelenség (</a:t>
            </a:r>
            <a:r>
              <a:rPr lang="hu-HU" dirty="0" err="1"/>
              <a:t>microcirkulátió</a:t>
            </a:r>
            <a:r>
              <a:rPr lang="hu-HU" dirty="0"/>
              <a:t> nyomásnövekedése)</a:t>
            </a:r>
          </a:p>
          <a:p>
            <a:r>
              <a:rPr lang="hu-HU" dirty="0" err="1"/>
              <a:t>Hidrothorax</a:t>
            </a:r>
            <a:r>
              <a:rPr lang="hu-HU" dirty="0"/>
              <a:t>: mellkasi </a:t>
            </a:r>
            <a:r>
              <a:rPr lang="hu-HU" dirty="0" err="1"/>
              <a:t>folyadékgyülem</a:t>
            </a:r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47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0"/>
            <a:ext cx="9291918" cy="591671"/>
          </a:xfrm>
        </p:spPr>
        <p:txBody>
          <a:bodyPr/>
          <a:lstStyle/>
          <a:p>
            <a:r>
              <a:rPr lang="hu-HU" sz="3600" dirty="0"/>
              <a:t>Mellkascsapolás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3" y="699247"/>
            <a:ext cx="5822575" cy="5549153"/>
          </a:xfrm>
        </p:spPr>
        <p:txBody>
          <a:bodyPr>
            <a:noAutofit/>
          </a:bodyPr>
          <a:lstStyle/>
          <a:p>
            <a:r>
              <a:rPr lang="hu-HU" sz="1200" dirty="0"/>
              <a:t> Eszközök előkészítése</a:t>
            </a:r>
          </a:p>
          <a:p>
            <a:r>
              <a:rPr lang="hu-HU" sz="1200" dirty="0"/>
              <a:t>    Beteg előkészítése</a:t>
            </a:r>
          </a:p>
          <a:p>
            <a:r>
              <a:rPr lang="hu-HU" sz="1200" dirty="0"/>
              <a:t>    Beavatkozás alatti teendők – betegmegfigyelés</a:t>
            </a:r>
          </a:p>
          <a:p>
            <a:r>
              <a:rPr lang="hu-HU" sz="1200" dirty="0"/>
              <a:t>    </a:t>
            </a:r>
            <a:r>
              <a:rPr lang="hu-HU" sz="1200" dirty="0" err="1"/>
              <a:t>Punktátum</a:t>
            </a:r>
            <a:r>
              <a:rPr lang="hu-HU" sz="1200" dirty="0"/>
              <a:t> vizsgálatra küldése</a:t>
            </a:r>
          </a:p>
          <a:p>
            <a:r>
              <a:rPr lang="hu-HU" sz="1200" dirty="0"/>
              <a:t>    Dokumentáció</a:t>
            </a:r>
          </a:p>
          <a:p>
            <a:r>
              <a:rPr lang="hu-HU" sz="1200" dirty="0"/>
              <a:t>    MRTG</a:t>
            </a:r>
          </a:p>
          <a:p>
            <a:endParaRPr lang="hu-HU" sz="1200" dirty="0"/>
          </a:p>
          <a:p>
            <a:r>
              <a:rPr lang="hu-HU" sz="1200" dirty="0"/>
              <a:t>A folyadék elhelyezkedését az orvos röntgen-, ultrahangvizsgálat, ill. kopogtatás segítségével tudja meghatározni.</a:t>
            </a:r>
          </a:p>
          <a:p>
            <a:r>
              <a:rPr lang="hu-HU" sz="1200" dirty="0"/>
              <a:t>DIAGNOSZTIKUS, vagy PRÓBACSAPOLÁS :</a:t>
            </a:r>
          </a:p>
          <a:p>
            <a:endParaRPr lang="hu-HU" sz="1200" dirty="0"/>
          </a:p>
          <a:p>
            <a:r>
              <a:rPr lang="hu-HU" sz="1200" dirty="0"/>
              <a:t>    Steril gumikesztyűk</a:t>
            </a:r>
          </a:p>
          <a:p>
            <a:r>
              <a:rPr lang="hu-HU" sz="1200" dirty="0"/>
              <a:t>    Benzin vagy alkohol</a:t>
            </a:r>
          </a:p>
          <a:p>
            <a:r>
              <a:rPr lang="hu-HU" sz="1200" dirty="0"/>
              <a:t>    Vattapálca, fertőtlenítő</a:t>
            </a:r>
          </a:p>
          <a:p>
            <a:r>
              <a:rPr lang="hu-HU" sz="1200" dirty="0"/>
              <a:t>    Izoláló steril kendő</a:t>
            </a:r>
          </a:p>
          <a:p>
            <a:r>
              <a:rPr lang="hu-HU" sz="1200" dirty="0"/>
              <a:t>    Érzéstelenítés eszközei</a:t>
            </a:r>
          </a:p>
          <a:p>
            <a:r>
              <a:rPr lang="hu-HU" sz="1200" dirty="0"/>
              <a:t>    2 db 10ml, 20ml-es fecskendő 5 cm-es tűk</a:t>
            </a:r>
          </a:p>
          <a:p>
            <a:r>
              <a:rPr lang="hu-HU" sz="1200" dirty="0"/>
              <a:t>    Steril kémcsövek</a:t>
            </a:r>
          </a:p>
          <a:p>
            <a:r>
              <a:rPr lang="hu-HU" sz="1200" dirty="0"/>
              <a:t>    Steril </a:t>
            </a:r>
            <a:r>
              <a:rPr lang="hu-HU" sz="1200" dirty="0" err="1"/>
              <a:t>ragasztás,olló</a:t>
            </a:r>
            <a:endParaRPr lang="hu-HU" sz="1200" dirty="0"/>
          </a:p>
          <a:p>
            <a:r>
              <a:rPr lang="hu-HU" sz="1200" dirty="0"/>
              <a:t>    Készenléti tálca</a:t>
            </a:r>
          </a:p>
          <a:p>
            <a:endParaRPr lang="hu-HU" sz="12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12541" y="806824"/>
            <a:ext cx="453165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Terápiás csapolás:</a:t>
            </a:r>
          </a:p>
          <a:p>
            <a:endParaRPr lang="hu-HU" dirty="0"/>
          </a:p>
          <a:p>
            <a:r>
              <a:rPr lang="hu-HU" dirty="0"/>
              <a:t>    Steril gumikesztyűk</a:t>
            </a:r>
          </a:p>
          <a:p>
            <a:r>
              <a:rPr lang="hu-HU" dirty="0"/>
              <a:t>    Benzin vagy alkohol</a:t>
            </a:r>
          </a:p>
          <a:p>
            <a:r>
              <a:rPr lang="hu-HU" dirty="0"/>
              <a:t>    Vattapálca, fertőtlenítő</a:t>
            </a:r>
          </a:p>
          <a:p>
            <a:r>
              <a:rPr lang="hu-HU" dirty="0"/>
              <a:t>    Izoláló steril kendő</a:t>
            </a:r>
          </a:p>
          <a:p>
            <a:r>
              <a:rPr lang="hu-HU" dirty="0"/>
              <a:t>    Érzéstelenítés eszközei</a:t>
            </a:r>
          </a:p>
          <a:p>
            <a:r>
              <a:rPr lang="hu-HU" dirty="0"/>
              <a:t>    Csapolókészülék vagy 20ml-es fecskendők</a:t>
            </a:r>
          </a:p>
          <a:p>
            <a:r>
              <a:rPr lang="hu-HU" dirty="0"/>
              <a:t>    2 db steril punkcióstű </a:t>
            </a:r>
            <a:r>
              <a:rPr lang="hu-HU" dirty="0" err="1"/>
              <a:t>toldalékkal,csap</a:t>
            </a:r>
            <a:r>
              <a:rPr lang="hu-HU" dirty="0"/>
              <a:t>. Készülék kónuszához tartozó illeszték</a:t>
            </a:r>
          </a:p>
          <a:p>
            <a:r>
              <a:rPr lang="hu-HU" dirty="0"/>
              <a:t>    1 db </a:t>
            </a:r>
            <a:r>
              <a:rPr lang="hu-HU" dirty="0" err="1"/>
              <a:t>Kocher</a:t>
            </a:r>
            <a:endParaRPr lang="hu-HU" dirty="0"/>
          </a:p>
          <a:p>
            <a:r>
              <a:rPr lang="hu-HU" dirty="0"/>
              <a:t>    Steril kémcsövek</a:t>
            </a:r>
          </a:p>
          <a:p>
            <a:r>
              <a:rPr lang="hu-HU" dirty="0"/>
              <a:t>    Mérőpohár</a:t>
            </a:r>
          </a:p>
          <a:p>
            <a:r>
              <a:rPr lang="hu-HU" dirty="0"/>
              <a:t>    Készenléti tálca steril </a:t>
            </a:r>
            <a:r>
              <a:rPr lang="hu-HU" dirty="0" err="1"/>
              <a:t>ragasztás,olló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3170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683171" y="2266950"/>
            <a:ext cx="8825658" cy="1043581"/>
          </a:xfrm>
        </p:spPr>
        <p:txBody>
          <a:bodyPr/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Diagnosztikai ismeretek, állapotfelmérés III.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07355" y="4529730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Labordiagnosztikai alapismeretek </a:t>
            </a:r>
          </a:p>
        </p:txBody>
      </p:sp>
    </p:spTree>
    <p:extLst>
      <p:ext uri="{BB962C8B-B14F-4D97-AF65-F5344CB8AC3E}">
        <p14:creationId xmlns:p14="http://schemas.microsoft.com/office/powerpoint/2010/main" val="4214417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Mellkascsapolás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Fájdalom:</a:t>
            </a:r>
          </a:p>
          <a:p>
            <a:r>
              <a:rPr lang="hu-HU" dirty="0"/>
              <a:t>Az érzéstelenítő injekció beadása tűszúrással jár.</a:t>
            </a:r>
          </a:p>
          <a:p>
            <a:r>
              <a:rPr lang="hu-HU" dirty="0"/>
              <a:t>A folyadék szívása közben fájdalom vagy köhögés jelentkezhet, ez általában rövid idő alatt elmúlik.</a:t>
            </a:r>
          </a:p>
          <a:p>
            <a:r>
              <a:rPr lang="hu-HU" dirty="0"/>
              <a:t>Lelet:</a:t>
            </a:r>
          </a:p>
          <a:p>
            <a:r>
              <a:rPr lang="hu-HU" dirty="0"/>
              <a:t>Általában a lelet azt tartalmazza, hogy milyen mennyiségű, milyen színű mellkasi folyadékot szívtak le, volt-e benne vér, genny. A további vizsgálatok eredményeit (pl. sejttani - citológiai vizsgálat) külön közlik.</a:t>
            </a:r>
          </a:p>
          <a:p>
            <a:r>
              <a:rPr lang="hu-HU" dirty="0"/>
              <a:t>A terápiás csapolás során a beteg testsúlyától függően legfeljebb 1500–2000 ml folyadékot szívjunk le, hogy ne alakuljon ki tüdőödéma.</a:t>
            </a:r>
          </a:p>
          <a:p>
            <a:r>
              <a:rPr lang="hu-HU" dirty="0"/>
              <a:t>Diagnosztikus </a:t>
            </a:r>
            <a:r>
              <a:rPr lang="hu-HU" dirty="0" err="1"/>
              <a:t>punctio</a:t>
            </a:r>
            <a:r>
              <a:rPr lang="hu-HU" dirty="0"/>
              <a:t> esetén figyeljük meg a nyert folyadék szagát és jellegét. Az </a:t>
            </a:r>
            <a:r>
              <a:rPr lang="hu-HU" dirty="0" err="1"/>
              <a:t>empyema</a:t>
            </a:r>
            <a:r>
              <a:rPr lang="hu-HU" dirty="0"/>
              <a:t> bűzlik, a véresen </a:t>
            </a:r>
            <a:r>
              <a:rPr lang="hu-HU" dirty="0" err="1"/>
              <a:t>festenyzett</a:t>
            </a:r>
            <a:r>
              <a:rPr lang="hu-HU" dirty="0"/>
              <a:t> folyadékot viszont valószínűleg sérülés, daganat vagy tüdőinfarktus okozza. Tejszerű folyadék a </a:t>
            </a:r>
            <a:r>
              <a:rPr lang="hu-HU" dirty="0" err="1"/>
              <a:t>mediastinumban</a:t>
            </a:r>
            <a:r>
              <a:rPr lang="hu-HU" dirty="0"/>
              <a:t> elhelyezkedő rosszindulatú daganat kapcsán látható.</a:t>
            </a:r>
          </a:p>
          <a:p>
            <a:r>
              <a:rPr lang="hu-HU" dirty="0" err="1"/>
              <a:t>Mediastinum</a:t>
            </a:r>
            <a:r>
              <a:rPr lang="hu-HU" dirty="0"/>
              <a:t> = </a:t>
            </a:r>
            <a:r>
              <a:rPr lang="hu-HU" dirty="0" err="1"/>
              <a:t>gátor</a:t>
            </a:r>
            <a:r>
              <a:rPr lang="hu-HU" dirty="0"/>
              <a:t>, a mellüreg középső része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8285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Hascsapolás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Hascsapoláskor a szabad hasüregben felszaporodott folyadékot távolítjuk el. Hasüregben felszaporodott folyadék neve </a:t>
            </a:r>
            <a:r>
              <a:rPr lang="hu-HU" dirty="0" err="1"/>
              <a:t>ascites</a:t>
            </a:r>
            <a:r>
              <a:rPr lang="hu-HU" dirty="0"/>
              <a:t>, azaz hasvízkór. Akár 10 liter is lehet a folyadék mennyisége. Tágítja a hasfalat, nehézlégzést okoz.</a:t>
            </a:r>
          </a:p>
          <a:p>
            <a:r>
              <a:rPr lang="hu-HU" dirty="0"/>
              <a:t>Leggyakoribb az alábbi betegségeknél:</a:t>
            </a:r>
          </a:p>
          <a:p>
            <a:r>
              <a:rPr lang="hu-HU" dirty="0"/>
              <a:t>- </a:t>
            </a:r>
            <a:r>
              <a:rPr lang="hu-HU" dirty="0" err="1"/>
              <a:t>májcirrhosis</a:t>
            </a:r>
            <a:r>
              <a:rPr lang="hu-HU" dirty="0"/>
              <a:t>, keringési elégtelenség, hasi daganatok, vesebetegségek, hasi TBC,</a:t>
            </a:r>
          </a:p>
          <a:p>
            <a:r>
              <a:rPr lang="hu-HU" dirty="0"/>
              <a:t>A folyadék:</a:t>
            </a:r>
          </a:p>
          <a:p>
            <a:endParaRPr lang="hu-HU" dirty="0"/>
          </a:p>
          <a:p>
            <a:r>
              <a:rPr lang="hu-HU" dirty="0"/>
              <a:t>    sárgás vagy zöldes színű, daganat esetén véres, hashártyagyulladásban zavaros 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85306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Diagnosztikus:</a:t>
            </a:r>
          </a:p>
          <a:p>
            <a:r>
              <a:rPr lang="hu-HU" dirty="0"/>
              <a:t>- előkészítése ua. mint a mellkascsapolásnál</a:t>
            </a:r>
          </a:p>
          <a:p>
            <a:r>
              <a:rPr lang="hu-HU" dirty="0"/>
              <a:t>Terápiás:</a:t>
            </a:r>
          </a:p>
          <a:p>
            <a:endParaRPr lang="hu-HU" dirty="0"/>
          </a:p>
          <a:p>
            <a:r>
              <a:rPr lang="hu-HU" dirty="0"/>
              <a:t>    vastag tű vagy trokár</a:t>
            </a:r>
          </a:p>
          <a:p>
            <a:r>
              <a:rPr lang="hu-HU" dirty="0"/>
              <a:t>    steril gumikesztyű</a:t>
            </a:r>
          </a:p>
          <a:p>
            <a:r>
              <a:rPr lang="hu-HU" dirty="0"/>
              <a:t>    Vattapálca, fertőtlenítő</a:t>
            </a:r>
          </a:p>
          <a:p>
            <a:r>
              <a:rPr lang="hu-HU" dirty="0"/>
              <a:t>    Steril izoláló kendő</a:t>
            </a:r>
          </a:p>
          <a:p>
            <a:r>
              <a:rPr lang="hu-HU" dirty="0"/>
              <a:t>    Érzéstelenítés eszközei</a:t>
            </a:r>
          </a:p>
          <a:p>
            <a:r>
              <a:rPr lang="hu-HU" dirty="0"/>
              <a:t>    2 db steril cső</a:t>
            </a:r>
          </a:p>
          <a:p>
            <a:r>
              <a:rPr lang="hu-HU" dirty="0"/>
              <a:t>    2 db trokár, vagy punkciós tű</a:t>
            </a:r>
          </a:p>
          <a:p>
            <a:r>
              <a:rPr lang="hu-HU" dirty="0"/>
              <a:t>    Steril szike, tű, tűfogó (kapocs kapocsszedő)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11064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Punctiok</a:t>
            </a:r>
            <a:r>
              <a:rPr lang="hu-HU" dirty="0"/>
              <a:t> és </a:t>
            </a:r>
            <a:r>
              <a:rPr lang="hu-HU" dirty="0" err="1"/>
              <a:t>biopsiak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punctio</a:t>
            </a:r>
            <a:r>
              <a:rPr lang="hu-HU" dirty="0"/>
              <a:t>(punkció, szúrás): </a:t>
            </a:r>
          </a:p>
          <a:p>
            <a:pPr marL="0" indent="0">
              <a:buNone/>
            </a:pPr>
            <a:r>
              <a:rPr lang="hu-HU" dirty="0"/>
              <a:t>(</a:t>
            </a:r>
            <a:r>
              <a:rPr lang="hu-HU" dirty="0" err="1"/>
              <a:t>percutan</a:t>
            </a:r>
            <a:r>
              <a:rPr lang="hu-HU" dirty="0"/>
              <a:t>) tűvel valamely zsigerbe, zsigeri-vagy testüregbe hatolunk</a:t>
            </a:r>
          </a:p>
          <a:p>
            <a:pPr marL="0" indent="0">
              <a:buNone/>
            </a:pPr>
            <a:r>
              <a:rPr lang="hu-HU" dirty="0"/>
              <a:t>–injekció</a:t>
            </a:r>
          </a:p>
          <a:p>
            <a:pPr marL="0" indent="0">
              <a:buNone/>
            </a:pPr>
            <a:r>
              <a:rPr lang="hu-HU" dirty="0"/>
              <a:t>–</a:t>
            </a:r>
            <a:r>
              <a:rPr lang="hu-HU" dirty="0" err="1"/>
              <a:t>aspiratio</a:t>
            </a:r>
            <a:r>
              <a:rPr lang="hu-HU" dirty="0"/>
              <a:t>(aspiráció, mintavétel)</a:t>
            </a:r>
          </a:p>
          <a:p>
            <a:pPr marL="0" indent="0">
              <a:buNone/>
            </a:pPr>
            <a:r>
              <a:rPr lang="hu-HU" dirty="0"/>
              <a:t>–</a:t>
            </a:r>
            <a:r>
              <a:rPr lang="hu-HU" dirty="0" err="1"/>
              <a:t>centesis</a:t>
            </a:r>
            <a:r>
              <a:rPr lang="hu-HU" dirty="0"/>
              <a:t>(csapolás)</a:t>
            </a:r>
          </a:p>
          <a:p>
            <a:pPr marL="0" indent="0">
              <a:buNone/>
            </a:pPr>
            <a:r>
              <a:rPr lang="hu-HU" dirty="0"/>
              <a:t>•ápolói kompetenciák</a:t>
            </a:r>
          </a:p>
        </p:txBody>
      </p:sp>
    </p:spTree>
    <p:extLst>
      <p:ext uri="{BB962C8B-B14F-4D97-AF65-F5344CB8AC3E}">
        <p14:creationId xmlns:p14="http://schemas.microsoft.com/office/powerpoint/2010/main" val="3508945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417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10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Biopsia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1694330"/>
            <a:ext cx="10084641" cy="4554070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•Szervből, szövetből való mintavétel</a:t>
            </a:r>
          </a:p>
          <a:p>
            <a:pPr marL="0" indent="0">
              <a:buNone/>
            </a:pPr>
            <a:r>
              <a:rPr lang="hu-HU" dirty="0"/>
              <a:t>•</a:t>
            </a:r>
            <a:r>
              <a:rPr lang="hu-HU" dirty="0" err="1"/>
              <a:t>invazív</a:t>
            </a:r>
            <a:r>
              <a:rPr lang="hu-HU" dirty="0"/>
              <a:t> eljárás </a:t>
            </a:r>
          </a:p>
          <a:p>
            <a:r>
              <a:rPr lang="hu-HU" dirty="0"/>
              <a:t>típusai:</a:t>
            </a:r>
          </a:p>
          <a:p>
            <a:pPr marL="0" indent="0">
              <a:buNone/>
            </a:pPr>
            <a:r>
              <a:rPr lang="hu-HU" dirty="0"/>
              <a:t>•mag-, </a:t>
            </a:r>
          </a:p>
          <a:p>
            <a:pPr marL="0" indent="0">
              <a:buNone/>
            </a:pPr>
            <a:r>
              <a:rPr lang="hu-HU" dirty="0" err="1"/>
              <a:t>Incíziós</a:t>
            </a:r>
            <a:r>
              <a:rPr lang="hu-HU" dirty="0"/>
              <a:t> </a:t>
            </a:r>
            <a:r>
              <a:rPr lang="hu-HU" dirty="0" err="1"/>
              <a:t>biopszia</a:t>
            </a:r>
            <a:r>
              <a:rPr lang="hu-HU" dirty="0"/>
              <a:t>–szövetminta eltávolítása történik</a:t>
            </a:r>
          </a:p>
          <a:p>
            <a:pPr marL="0" indent="0">
              <a:buNone/>
            </a:pPr>
            <a:r>
              <a:rPr lang="hu-HU" dirty="0"/>
              <a:t>•vastagtű </a:t>
            </a:r>
            <a:r>
              <a:rPr lang="hu-HU" dirty="0" err="1"/>
              <a:t>biopszia</a:t>
            </a:r>
            <a:r>
              <a:rPr lang="hu-HU" dirty="0"/>
              <a:t>(</a:t>
            </a:r>
            <a:r>
              <a:rPr lang="hu-HU" dirty="0" err="1"/>
              <a:t>corebiopszia</a:t>
            </a:r>
            <a:r>
              <a:rPr lang="hu-HU" dirty="0"/>
              <a:t>)</a:t>
            </a:r>
          </a:p>
          <a:p>
            <a:pPr marL="0" indent="0">
              <a:buNone/>
            </a:pPr>
            <a:r>
              <a:rPr lang="hu-HU" dirty="0"/>
              <a:t>•vékonytű </a:t>
            </a:r>
            <a:r>
              <a:rPr lang="hu-HU" dirty="0" err="1"/>
              <a:t>biopszia</a:t>
            </a:r>
            <a:r>
              <a:rPr lang="hu-HU" dirty="0"/>
              <a:t>(finom tű aspirációs citológia)</a:t>
            </a:r>
          </a:p>
          <a:p>
            <a:pPr marL="0" indent="0">
              <a:buNone/>
            </a:pPr>
            <a:r>
              <a:rPr lang="hu-HU" dirty="0"/>
              <a:t> –a mintavétel tű (G22-23) és fecskendő (10-20 ml) segítségével történik</a:t>
            </a:r>
          </a:p>
          <a:p>
            <a:pPr marL="0" indent="0">
              <a:buNone/>
            </a:pPr>
            <a:r>
              <a:rPr lang="hu-HU" dirty="0"/>
              <a:t>•képalkotó eljárások (UH, CT, MRI, </a:t>
            </a:r>
            <a:r>
              <a:rPr lang="hu-HU" dirty="0" err="1"/>
              <a:t>rtg</a:t>
            </a:r>
            <a:r>
              <a:rPr lang="hu-HU" dirty="0"/>
              <a:t>) által vezérelt </a:t>
            </a:r>
            <a:r>
              <a:rPr lang="hu-HU" dirty="0" err="1"/>
              <a:t>biopsziák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344642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Punctio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csapolás olyan orvosi beavatkozás, melynek során valamely testüregből, néha üreges vagy egyéb szervből folyadékot, váladékot nyernek. A csapolások végezhetők: diagnosztikus és terápiás célból. A csapolásokat orvos végzi az ápoló segédkezésével.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0022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Liqor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Az agy-gerincvelői folyadék (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cerebrospinalis</a:t>
            </a:r>
            <a:r>
              <a:rPr lang="hu-HU" dirty="0"/>
              <a:t>) az agykamrákban termelődő és az agyat, illetve a gerincvelőt a pókhálóhártyán belül körülvevő, az emberben 120-250 ml térfogatú testfolyadék.</a:t>
            </a:r>
          </a:p>
          <a:p>
            <a:r>
              <a:rPr lang="hu-HU" dirty="0"/>
              <a:t>Termelődése, keringése, felszívódása</a:t>
            </a:r>
          </a:p>
          <a:p>
            <a:r>
              <a:rPr lang="hu-HU" dirty="0"/>
              <a:t>Az agy-gerincvelői folyadékot az agykamrákban található érfonat termeli, 0.3-0.4 ml/perc, 500-700 ml/nap mennyiségben. Az oldalkamrákban termelődött </a:t>
            </a:r>
            <a:r>
              <a:rPr lang="hu-HU" dirty="0" err="1"/>
              <a:t>liquor</a:t>
            </a:r>
            <a:r>
              <a:rPr lang="hu-HU" dirty="0"/>
              <a:t> az agykamrák közti nyíláson (</a:t>
            </a:r>
            <a:r>
              <a:rPr lang="hu-HU" dirty="0" err="1"/>
              <a:t>Monro</a:t>
            </a:r>
            <a:r>
              <a:rPr lang="hu-HU" dirty="0"/>
              <a:t>-féle nyílás) jut be a III. agykamrába. A folyadék útja innen a </a:t>
            </a:r>
            <a:r>
              <a:rPr lang="hu-HU" dirty="0" err="1"/>
              <a:t>Sylvius</a:t>
            </a:r>
            <a:r>
              <a:rPr lang="hu-HU" dirty="0"/>
              <a:t>-féle csatornán át a IV. agykamrába vezet. Innen az folyadék a középső </a:t>
            </a:r>
            <a:r>
              <a:rPr lang="hu-HU" dirty="0" err="1"/>
              <a:t>Magendie</a:t>
            </a:r>
            <a:r>
              <a:rPr lang="hu-HU" dirty="0"/>
              <a:t> és a két oldalsó </a:t>
            </a:r>
            <a:r>
              <a:rPr lang="hu-HU" dirty="0" err="1"/>
              <a:t>Luschka</a:t>
            </a:r>
            <a:r>
              <a:rPr lang="hu-HU" dirty="0"/>
              <a:t>-nyílásokon át jut ki az agyat, majd a gerincvelőt körülvevő pókhálóhártya alatti térbe. A vénás keringésbe a sinus </a:t>
            </a:r>
            <a:r>
              <a:rPr lang="hu-HU" dirty="0" err="1"/>
              <a:t>sagittalis</a:t>
            </a:r>
            <a:r>
              <a:rPr lang="hu-HU" dirty="0"/>
              <a:t> </a:t>
            </a:r>
            <a:r>
              <a:rPr lang="hu-HU" dirty="0" err="1"/>
              <a:t>superioron</a:t>
            </a:r>
            <a:r>
              <a:rPr lang="hu-HU" dirty="0"/>
              <a:t> keresztül szívódik vissza a pókhálóhártya bolyhai segítségével. A termelődés és a felszívódás normál esetben egyensúlyban van egymással.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361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4812" y="255494"/>
            <a:ext cx="11752729" cy="6602506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Összetétele</a:t>
            </a:r>
          </a:p>
          <a:p>
            <a:r>
              <a:rPr lang="hu-HU" dirty="0"/>
              <a:t>Normál esetben víztiszta folyadék, 0.15-0.45 g/l fehérjét tartalmaz, glükózkoncentrációja a </a:t>
            </a:r>
            <a:r>
              <a:rPr lang="hu-HU" dirty="0" err="1"/>
              <a:t>vérckorszint</a:t>
            </a:r>
            <a:r>
              <a:rPr lang="hu-HU" dirty="0"/>
              <a:t> 50-70%-a, kevés sejtet, 3db/µl nyiroksejtet </a:t>
            </a:r>
            <a:r>
              <a:rPr lang="hu-HU" dirty="0" err="1"/>
              <a:t>tartlmaz</a:t>
            </a:r>
            <a:r>
              <a:rPr lang="hu-HU" dirty="0"/>
              <a:t>, amelyeknek nagy része T-</a:t>
            </a:r>
            <a:r>
              <a:rPr lang="hu-HU" dirty="0" err="1"/>
              <a:t>lymphocyta</a:t>
            </a:r>
            <a:r>
              <a:rPr lang="hu-HU" dirty="0"/>
              <a:t>, csak 1%-</a:t>
            </a:r>
            <a:r>
              <a:rPr lang="hu-HU" dirty="0" err="1"/>
              <a:t>nyi</a:t>
            </a:r>
            <a:r>
              <a:rPr lang="hu-HU" dirty="0"/>
              <a:t> B-</a:t>
            </a:r>
            <a:r>
              <a:rPr lang="hu-HU" dirty="0" err="1"/>
              <a:t>lymphocyta</a:t>
            </a:r>
            <a:r>
              <a:rPr lang="hu-HU" dirty="0"/>
              <a:t> van, szemben a vérrel, ahol arányuk 5-10%. Ritkán </a:t>
            </a:r>
            <a:r>
              <a:rPr lang="hu-HU" dirty="0" err="1"/>
              <a:t>monocyták</a:t>
            </a:r>
            <a:r>
              <a:rPr lang="hu-HU" dirty="0"/>
              <a:t> is előfordulhatnak. Tehát: Az agy-gerincvelői folyadék a vízen kívül szőlőcukrot, ásványi sókat, fehérjét és kevés vérsejtet tartalmaz.</a:t>
            </a:r>
          </a:p>
          <a:p>
            <a:r>
              <a:rPr lang="hu-HU" dirty="0"/>
              <a:t>Funkciója</a:t>
            </a:r>
          </a:p>
          <a:p>
            <a:r>
              <a:rPr lang="hu-HU" dirty="0"/>
              <a:t>Mivel az agy és a gerincvelő gyakorlatilag benne lebeg, így ez az elrendezés hatékonyan védi agyat a traumás behatásoktól, emellett táplálja és védi az idegszövetet és eltávolítja a neuronok működése során keletkező anyagcsere végtermékeket.</a:t>
            </a:r>
          </a:p>
          <a:p>
            <a:r>
              <a:rPr lang="hu-HU" dirty="0"/>
              <a:t>Diagnosztikai szerepe</a:t>
            </a:r>
          </a:p>
          <a:p>
            <a:r>
              <a:rPr lang="hu-HU" dirty="0"/>
              <a:t>Különféle kórképekben a </a:t>
            </a:r>
            <a:r>
              <a:rPr lang="hu-HU" dirty="0" err="1"/>
              <a:t>liquor</a:t>
            </a:r>
            <a:r>
              <a:rPr lang="hu-HU" dirty="0"/>
              <a:t> összetevőinek aránya megváltozik, ill. kóros tartalom jelenik meg benne, ezért vizsgálata az idegrendszert érintő betegségek fontos diagnosztikai módszere. A vizsgálathoz a folyadékot gerinccsapolással (</a:t>
            </a:r>
            <a:r>
              <a:rPr lang="hu-HU" dirty="0" err="1"/>
              <a:t>szúrcsapolással</a:t>
            </a:r>
            <a:r>
              <a:rPr lang="hu-HU" dirty="0"/>
              <a:t> (</a:t>
            </a:r>
            <a:r>
              <a:rPr lang="hu-HU" dirty="0" err="1"/>
              <a:t>punctio</a:t>
            </a:r>
            <a:r>
              <a:rPr lang="hu-HU" dirty="0"/>
              <a:t>) nyerik, amelyet leggyakrabban a gerinccsatorna alsó ágyéki szakaszán, bizonyos ritka esetekben a koponyán belüli folyadéktereken végeznek. Hasonló módon szükség esetén gyógyszert is lehet az agy-gerincvelői folyadékba juttatni. Ennek leggyakoribb alkalmazása a </a:t>
            </a:r>
            <a:r>
              <a:rPr lang="hu-HU" dirty="0" err="1"/>
              <a:t>szubarachnoidális</a:t>
            </a:r>
            <a:r>
              <a:rPr lang="hu-HU" dirty="0"/>
              <a:t> anesztézia. Ha a kinyert folyadék enyhén zavaros, az a fehérvérsejtszám növekedésére utal. Erős zavarosság, fokozott viszkozitás bakteriális fertőzéskor jelentkezik. A sárgás szín a fehérjetartalom erős növekedésnek, enyhe vérzésnek ill. a </a:t>
            </a:r>
            <a:r>
              <a:rPr lang="hu-HU" dirty="0" err="1"/>
              <a:t>liquorkeringés</a:t>
            </a:r>
            <a:r>
              <a:rPr lang="hu-HU" dirty="0"/>
              <a:t> zavarának jele. A vöröses árnyalat a vörösvértestszám növekedésére, vérzésre utal. A pontosabb diagnózishoz, mikroszkópos, laboratóriumi és mikrobiológiai vizsgálatokra van szükség.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5186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Az agyhártyák betegségei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cerebrospinalis</a:t>
            </a:r>
            <a:r>
              <a:rPr lang="hu-HU" dirty="0"/>
              <a:t> elváltozásai az agyhártyák betegségeit jelzik. Gyulladásait agyhártyagyulladások (</a:t>
            </a:r>
            <a:r>
              <a:rPr lang="hu-HU" dirty="0" err="1"/>
              <a:t>meningitis</a:t>
            </a:r>
            <a:r>
              <a:rPr lang="hu-HU" dirty="0"/>
              <a:t>) - amelyek ma is életveszélyes állapotnak tekintendők - okozhatják baktériumok, gombák, vírusok és paraziták. A kórkép korlátozódhat az agyhártyákra, de többnyire együtt jár az idegrendszer más részeinek megbetegedésével, így (</a:t>
            </a:r>
            <a:r>
              <a:rPr lang="hu-HU" dirty="0" err="1"/>
              <a:t>meningitis</a:t>
            </a:r>
            <a:r>
              <a:rPr lang="hu-HU" dirty="0"/>
              <a:t>) agyvelőgyulladással (</a:t>
            </a:r>
            <a:r>
              <a:rPr lang="hu-HU" dirty="0" err="1"/>
              <a:t>encephalitis</a:t>
            </a:r>
            <a:r>
              <a:rPr lang="hu-HU" dirty="0"/>
              <a:t>), az agy és a gerincvelő együttes gyulladásával (</a:t>
            </a:r>
            <a:r>
              <a:rPr lang="hu-HU" dirty="0" err="1"/>
              <a:t>encephalomyelitis</a:t>
            </a:r>
            <a:r>
              <a:rPr lang="hu-HU" dirty="0"/>
              <a:t>), a gerincvelői gyökök gyulladásával (</a:t>
            </a:r>
            <a:r>
              <a:rPr lang="hu-HU" dirty="0" err="1"/>
              <a:t>polyradiculitis</a:t>
            </a:r>
            <a:r>
              <a:rPr lang="hu-HU" dirty="0"/>
              <a:t>). Daganatok közül előfordulhat az agyhártyákból kiinduló elsődleges daganat (</a:t>
            </a:r>
            <a:r>
              <a:rPr lang="hu-HU" dirty="0" err="1"/>
              <a:t>meningeoma</a:t>
            </a:r>
            <a:r>
              <a:rPr lang="hu-HU" dirty="0"/>
              <a:t>), de többnyire más szervből kiinduló daganatok (</a:t>
            </a:r>
            <a:r>
              <a:rPr lang="hu-HU" dirty="0" err="1"/>
              <a:t>carcinoma</a:t>
            </a:r>
            <a:r>
              <a:rPr lang="hu-HU" dirty="0"/>
              <a:t>, </a:t>
            </a:r>
            <a:r>
              <a:rPr lang="hu-HU" dirty="0" err="1"/>
              <a:t>leukaemia</a:t>
            </a:r>
            <a:r>
              <a:rPr lang="hu-HU" dirty="0"/>
              <a:t>, </a:t>
            </a:r>
            <a:r>
              <a:rPr lang="hu-HU" dirty="0" err="1"/>
              <a:t>lymphoma</a:t>
            </a:r>
            <a:r>
              <a:rPr lang="hu-HU" dirty="0"/>
              <a:t>) áttételei jelenhetnek meg az agyhártyán, minden esetben súlyos, életveszélyes kórképet okozva.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111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Célok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labordiagnosztika fogalma, célja, módszerei, fázisai.</a:t>
            </a:r>
          </a:p>
          <a:p>
            <a:r>
              <a:rPr lang="hu-HU" dirty="0" err="1"/>
              <a:t>preanalitikai</a:t>
            </a:r>
            <a:r>
              <a:rPr lang="hu-HU" dirty="0"/>
              <a:t> fázis feladatai. </a:t>
            </a:r>
          </a:p>
          <a:p>
            <a:r>
              <a:rPr lang="hu-HU" dirty="0"/>
              <a:t>leggyakrabban alkalmazott laborvizsgálatok indikációi, jellemzői.</a:t>
            </a:r>
          </a:p>
          <a:p>
            <a:r>
              <a:rPr lang="hu-HU" dirty="0"/>
              <a:t>beteg előkészítés szempontjai különböző laborvizsgálatoknál.</a:t>
            </a:r>
          </a:p>
          <a:p>
            <a:r>
              <a:rPr lang="hu-HU" dirty="0"/>
              <a:t>testváladékok mintavételi technikája</a:t>
            </a:r>
          </a:p>
          <a:p>
            <a:r>
              <a:rPr lang="hu-HU" dirty="0"/>
              <a:t>mintavételi technikák mikrobiológiai vizsgálatokhoz.</a:t>
            </a:r>
          </a:p>
          <a:p>
            <a:r>
              <a:rPr lang="hu-HU" dirty="0"/>
              <a:t>a vizsgálati anyagok kezelésének, szállításának, dokumentálásának specialitásai.</a:t>
            </a:r>
          </a:p>
          <a:p>
            <a:r>
              <a:rPr lang="hu-HU" dirty="0" err="1"/>
              <a:t>Point</a:t>
            </a:r>
            <a:r>
              <a:rPr lang="hu-HU" dirty="0"/>
              <a:t> Of </a:t>
            </a:r>
            <a:r>
              <a:rPr lang="hu-HU" dirty="0" err="1"/>
              <a:t>Care</a:t>
            </a:r>
            <a:r>
              <a:rPr lang="hu-HU" dirty="0"/>
              <a:t> Testing (betegágy melletti labordiagnosztika) fogalma, célja, módszerei, jelentősége a betegellátásban.</a:t>
            </a:r>
          </a:p>
          <a:p>
            <a:endParaRPr lang="hu-HU" dirty="0"/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42"/>
    </mc:Choice>
    <mc:Fallback xmlns="">
      <p:transition spd="slow" advTm="540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847165"/>
          </a:xfrm>
        </p:spPr>
        <p:txBody>
          <a:bodyPr/>
          <a:lstStyle/>
          <a:p>
            <a:r>
              <a:rPr lang="hu-HU" dirty="0" err="1"/>
              <a:t>Lumbálpunctio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3" y="847166"/>
            <a:ext cx="10206317" cy="5889810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A lumbálpunkció célja:</a:t>
            </a:r>
          </a:p>
          <a:p>
            <a:r>
              <a:rPr lang="hu-HU" dirty="0"/>
              <a:t>A </a:t>
            </a:r>
            <a:r>
              <a:rPr lang="hu-HU" dirty="0" err="1"/>
              <a:t>subarachnoidalis</a:t>
            </a:r>
            <a:r>
              <a:rPr lang="hu-HU" dirty="0"/>
              <a:t> térben a </a:t>
            </a:r>
            <a:r>
              <a:rPr lang="hu-HU" dirty="0" err="1"/>
              <a:t>lumbálcsigolyák</a:t>
            </a:r>
            <a:r>
              <a:rPr lang="hu-HU" dirty="0"/>
              <a:t> magasságában a 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cerebrospinálisban</a:t>
            </a:r>
            <a:r>
              <a:rPr lang="hu-HU" dirty="0"/>
              <a:t> lévő folyadék lebocsájtását jelenti egy speciális lumbálpunkciós tű bevezetésével. A lumbálpunkció végezhető diagnosztikus (nyomásmérés, mintavétel) és terápiás célból egyaránt (agynyomáscsökkentés).</a:t>
            </a:r>
          </a:p>
          <a:p>
            <a:r>
              <a:rPr lang="hu-HU" dirty="0"/>
              <a:t>A lumbálpunkció indikációja: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Meningitis</a:t>
            </a:r>
            <a:r>
              <a:rPr lang="hu-HU" dirty="0"/>
              <a:t>, </a:t>
            </a:r>
            <a:r>
              <a:rPr lang="hu-HU" dirty="0" err="1"/>
              <a:t>encephalitis</a:t>
            </a:r>
            <a:r>
              <a:rPr lang="hu-HU" dirty="0"/>
              <a:t>,</a:t>
            </a:r>
          </a:p>
          <a:p>
            <a:r>
              <a:rPr lang="hu-HU" dirty="0"/>
              <a:t>    </a:t>
            </a:r>
            <a:r>
              <a:rPr lang="hu-HU" dirty="0" err="1"/>
              <a:t>Subarachnoidalis</a:t>
            </a:r>
            <a:r>
              <a:rPr lang="hu-HU" dirty="0"/>
              <a:t> vérzés, ill. agykamrákba törő állományi vérzés gyanúja,</a:t>
            </a:r>
          </a:p>
          <a:p>
            <a:r>
              <a:rPr lang="hu-HU" dirty="0"/>
              <a:t>    Sclerosis multiplex diagnosztizálására,</a:t>
            </a:r>
          </a:p>
          <a:p>
            <a:r>
              <a:rPr lang="hu-HU" dirty="0"/>
              <a:t>    Lyme-kór,</a:t>
            </a:r>
          </a:p>
          <a:p>
            <a:r>
              <a:rPr lang="hu-HU" dirty="0"/>
              <a:t>    </a:t>
            </a:r>
            <a:r>
              <a:rPr lang="hu-HU" dirty="0" err="1"/>
              <a:t>Guillane-Barré</a:t>
            </a:r>
            <a:r>
              <a:rPr lang="hu-HU" dirty="0"/>
              <a:t> </a:t>
            </a:r>
            <a:r>
              <a:rPr lang="hu-HU" dirty="0" err="1"/>
              <a:t>szindroma</a:t>
            </a:r>
            <a:r>
              <a:rPr lang="hu-HU" dirty="0"/>
              <a:t> diagnosztizálására.</a:t>
            </a:r>
          </a:p>
          <a:p>
            <a:endParaRPr lang="hu-HU" dirty="0"/>
          </a:p>
          <a:p>
            <a:r>
              <a:rPr lang="hu-HU" dirty="0"/>
              <a:t>A lumbálpunkció szövődményei: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postlumbális</a:t>
            </a:r>
            <a:r>
              <a:rPr lang="hu-HU" dirty="0"/>
              <a:t> fejfájás</a:t>
            </a:r>
          </a:p>
          <a:p>
            <a:r>
              <a:rPr lang="hu-HU" dirty="0"/>
              <a:t>    lokális fájdalom</a:t>
            </a:r>
          </a:p>
          <a:p>
            <a:r>
              <a:rPr lang="hu-HU" dirty="0"/>
              <a:t>    helyi és általános fertőzés</a:t>
            </a:r>
          </a:p>
          <a:p>
            <a:r>
              <a:rPr lang="hu-HU" dirty="0"/>
              <a:t>    bénulás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8896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Ápolói feladatok lumbálpunkció előtt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/>
              <a:t> Beteg előkészítése:</a:t>
            </a:r>
          </a:p>
          <a:p>
            <a:endParaRPr lang="hu-HU" dirty="0"/>
          </a:p>
          <a:p>
            <a:r>
              <a:rPr lang="hu-HU" dirty="0"/>
              <a:t>    Pszichés előkészítés során a beteget tájékoztatjuk az ápolói kompetenciának megfelelően a beavatkozásról (a punkció szüksége, a vizsgálat menetének ismertetése, a kért együttműködés megbeszélése).</a:t>
            </a:r>
          </a:p>
          <a:p>
            <a:r>
              <a:rPr lang="hu-HU" dirty="0"/>
              <a:t>    Fizikális előkészítés során a beteg a megfelelő pozícióban helyezzük el.</a:t>
            </a:r>
          </a:p>
          <a:p>
            <a:endParaRPr lang="hu-HU" dirty="0"/>
          </a:p>
          <a:p>
            <a:r>
              <a:rPr lang="hu-HU" dirty="0"/>
              <a:t>Beteg elhelyezése: Fekvő helyzet: oldalt fekve, fej </a:t>
            </a:r>
            <a:r>
              <a:rPr lang="hu-HU" dirty="0" err="1"/>
              <a:t>előrehajtva</a:t>
            </a:r>
            <a:r>
              <a:rPr lang="hu-HU" dirty="0"/>
              <a:t>, lábak térdben és csípőben felhúzva, áll a térdekhez közelít, gerinc domborítva az orvos felé néz.</a:t>
            </a:r>
          </a:p>
          <a:p>
            <a:r>
              <a:rPr lang="hu-HU" dirty="0"/>
              <a:t>Ülő helyzet: Támlás széken lovagló ülésben úgy, hogy karok a támlán, homlok a karokon nyugszik, gerinc domborítva az orvos felé néz. (ápoló rögzíti)</a:t>
            </a:r>
          </a:p>
          <a:p>
            <a:endParaRPr lang="hu-HU" dirty="0"/>
          </a:p>
          <a:p>
            <a:r>
              <a:rPr lang="hu-HU" dirty="0"/>
              <a:t>    Beleegyező nyilatkozat meglétének ellenőrzése a tájékoztatás után.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952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1497235" cy="618565"/>
          </a:xfrm>
        </p:spPr>
        <p:txBody>
          <a:bodyPr/>
          <a:lstStyle/>
          <a:p>
            <a:r>
              <a:rPr lang="hu-HU" sz="4000" dirty="0"/>
              <a:t>Ápolói feladatok lumbálpunkció előtt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5836" y="726141"/>
            <a:ext cx="10905564" cy="5809129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 Eszközök előkészítése:</a:t>
            </a:r>
          </a:p>
          <a:p>
            <a:endParaRPr lang="hu-HU" dirty="0"/>
          </a:p>
          <a:p>
            <a:r>
              <a:rPr lang="hu-HU" dirty="0"/>
              <a:t>    egyszer használatos és steril gumikesztyű</a:t>
            </a:r>
          </a:p>
          <a:p>
            <a:r>
              <a:rPr lang="hu-HU" dirty="0"/>
              <a:t>    Steril </a:t>
            </a:r>
            <a:r>
              <a:rPr lang="hu-HU" dirty="0" err="1"/>
              <a:t>tupfer</a:t>
            </a:r>
            <a:r>
              <a:rPr lang="hu-HU" dirty="0"/>
              <a:t> (buci), csipesz</a:t>
            </a:r>
          </a:p>
          <a:p>
            <a:r>
              <a:rPr lang="hu-HU" dirty="0"/>
              <a:t>    </a:t>
            </a:r>
            <a:r>
              <a:rPr lang="hu-HU" dirty="0" err="1"/>
              <a:t>Betadin</a:t>
            </a:r>
            <a:r>
              <a:rPr lang="hu-HU" dirty="0"/>
              <a:t> oldat</a:t>
            </a:r>
          </a:p>
          <a:p>
            <a:r>
              <a:rPr lang="hu-HU" dirty="0"/>
              <a:t>    steril egyszer használatos </a:t>
            </a:r>
            <a:r>
              <a:rPr lang="hu-HU" dirty="0" err="1"/>
              <a:t>lumbáltű</a:t>
            </a:r>
            <a:r>
              <a:rPr lang="hu-HU" dirty="0"/>
              <a:t> ( szakorvos által meghatározott méretű)</a:t>
            </a:r>
          </a:p>
          <a:p>
            <a:r>
              <a:rPr lang="hu-HU" dirty="0"/>
              <a:t>    ledobótál</a:t>
            </a:r>
          </a:p>
          <a:p>
            <a:r>
              <a:rPr lang="hu-HU" dirty="0"/>
              <a:t>    steril fedőkötés (steril mull-lap)1 csomag</a:t>
            </a:r>
          </a:p>
          <a:p>
            <a:r>
              <a:rPr lang="hu-HU" dirty="0"/>
              <a:t>    ragtapasz, olló</a:t>
            </a:r>
          </a:p>
          <a:p>
            <a:r>
              <a:rPr lang="hu-HU" dirty="0"/>
              <a:t>    steril fecskendők 2ml</a:t>
            </a:r>
          </a:p>
          <a:p>
            <a:r>
              <a:rPr lang="hu-HU" dirty="0"/>
              <a:t>    steril injekciós tűk 3-4 db 23-25-ös méretben</a:t>
            </a:r>
          </a:p>
          <a:p>
            <a:r>
              <a:rPr lang="hu-HU" dirty="0"/>
              <a:t>    bőrfertőtlenítő oldat</a:t>
            </a:r>
          </a:p>
          <a:p>
            <a:r>
              <a:rPr lang="hu-HU" dirty="0"/>
              <a:t>    steril kémcső 3-5db, felcímkézve a beteg adataival, sorszámával</a:t>
            </a:r>
          </a:p>
          <a:p>
            <a:r>
              <a:rPr lang="hu-HU" dirty="0"/>
              <a:t>    kémcsőállvány</a:t>
            </a:r>
          </a:p>
          <a:p>
            <a:r>
              <a:rPr lang="hu-HU" dirty="0"/>
              <a:t>    tálca</a:t>
            </a:r>
          </a:p>
          <a:p>
            <a:r>
              <a:rPr lang="hu-HU" dirty="0"/>
              <a:t>Amennyiben gyárilag előkészített szett áll rendelkezésre: ellenőrizze a beavatkozáshoz, mintavételhez és a sebellátáshoz szükséges eszközök hiánytalan voltát.</a:t>
            </a:r>
          </a:p>
          <a:p>
            <a:endParaRPr lang="hu-HU" dirty="0"/>
          </a:p>
          <a:p>
            <a:r>
              <a:rPr lang="hu-HU" dirty="0"/>
              <a:t>    Kórterem:</a:t>
            </a:r>
          </a:p>
          <a:p>
            <a:r>
              <a:rPr lang="hu-HU" dirty="0"/>
              <a:t>    Paraván, ágyközi függöny biztosítása</a:t>
            </a:r>
          </a:p>
          <a:p>
            <a:r>
              <a:rPr lang="hu-HU" dirty="0"/>
              <a:t>    Ajtó, ablak becsukása</a:t>
            </a:r>
          </a:p>
          <a:p>
            <a:r>
              <a:rPr lang="hu-HU" dirty="0"/>
              <a:t>    Szobahőmérséklet biztosítása</a:t>
            </a:r>
          </a:p>
        </p:txBody>
      </p:sp>
    </p:spTree>
    <p:extLst>
      <p:ext uri="{BB962C8B-B14F-4D97-AF65-F5344CB8AC3E}">
        <p14:creationId xmlns:p14="http://schemas.microsoft.com/office/powerpoint/2010/main" val="1100145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 lumbálpunkció menete és a csapolás alatti teendők</a:t>
            </a:r>
            <a:br>
              <a:rPr lang="es-ES" dirty="0"/>
            </a:br>
            <a:br>
              <a:rPr lang="es-ES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 A punkció során az ápoló asszisztál az orvosnak</a:t>
            </a:r>
          </a:p>
          <a:p>
            <a:r>
              <a:rPr lang="hu-HU" dirty="0"/>
              <a:t>    Eszközök előkészítése</a:t>
            </a:r>
          </a:p>
          <a:p>
            <a:r>
              <a:rPr lang="hu-HU" dirty="0"/>
              <a:t>    Beteg azonosítása</a:t>
            </a:r>
          </a:p>
          <a:p>
            <a:r>
              <a:rPr lang="hu-HU" dirty="0"/>
              <a:t>    Higiénés kézfertőtlenítés protokoll szerint, gumikesztyű felvétele</a:t>
            </a:r>
          </a:p>
          <a:p>
            <a:r>
              <a:rPr lang="hu-HU" dirty="0"/>
              <a:t>    Beteg vizsgálati testhelyzetének felvétele.</a:t>
            </a:r>
          </a:p>
          <a:p>
            <a:r>
              <a:rPr lang="hu-HU" dirty="0"/>
              <a:t>    A beavatkozás történhet: Fekvő helyzet: oldalt fekve, fej </a:t>
            </a:r>
            <a:r>
              <a:rPr lang="hu-HU" dirty="0" err="1"/>
              <a:t>előrehajtva</a:t>
            </a:r>
            <a:r>
              <a:rPr lang="hu-HU" dirty="0"/>
              <a:t>, lábak térdben és csípőben felhúzva, áll a térdekhez közelít, gerinc domborítva az orvos felé néz. Ülő helyzet: Támlás széken lovagló ülésben úgy, hogy karok a támlán, homlok a karokon nyugszik, gerinc domborítva az orvos felé néz. Ha a beteg nem hagyhatja el az ágyát, a beteget félig ülő helyzetbe ültetjük, fejét előre hajtva. A vele szemben álló ápoló a beteg vállára helyezi a kezeit és ebben a pozícióban próbálja rögzíteni.</a:t>
            </a:r>
          </a:p>
          <a:p>
            <a:endParaRPr lang="hu-HU" dirty="0"/>
          </a:p>
          <a:p>
            <a:r>
              <a:rPr lang="hu-HU" dirty="0"/>
              <a:t>A vizsgálat tervezésekor figyelembe kell venni, hogy </a:t>
            </a:r>
            <a:r>
              <a:rPr lang="hu-HU" dirty="0" err="1"/>
              <a:t>liquor</a:t>
            </a:r>
            <a:r>
              <a:rPr lang="hu-HU" dirty="0"/>
              <a:t>-nyomásmérés csak fekvő testhelyzetben kivitelezhető</a:t>
            </a:r>
          </a:p>
        </p:txBody>
      </p:sp>
    </p:spTree>
    <p:extLst>
      <p:ext uri="{BB962C8B-B14F-4D97-AF65-F5344CB8AC3E}">
        <p14:creationId xmlns:p14="http://schemas.microsoft.com/office/powerpoint/2010/main" val="38738567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0988" y="510988"/>
            <a:ext cx="10999694" cy="5903259"/>
          </a:xfrm>
        </p:spPr>
        <p:txBody>
          <a:bodyPr>
            <a:normAutofit/>
          </a:bodyPr>
          <a:lstStyle/>
          <a:p>
            <a:r>
              <a:rPr lang="hu-HU" dirty="0"/>
              <a:t>Beavatkozás helyének előkészítése, bőrfertőtlenítés</a:t>
            </a:r>
          </a:p>
          <a:p>
            <a:r>
              <a:rPr lang="hu-HU" dirty="0"/>
              <a:t>Az orvos a beszúrás helyét helyileg érzéstelenítheti fájdalomcsillapítás céljából</a:t>
            </a:r>
          </a:p>
          <a:p>
            <a:r>
              <a:rPr lang="hu-HU" dirty="0"/>
              <a:t>A beszúrást az orvos a </a:t>
            </a:r>
            <a:r>
              <a:rPr lang="hu-HU" dirty="0" err="1"/>
              <a:t>lumbális</a:t>
            </a:r>
            <a:r>
              <a:rPr lang="hu-HU" dirty="0"/>
              <a:t> L3-L5 csigolyák között végzi</a:t>
            </a:r>
          </a:p>
          <a:p>
            <a:r>
              <a:rPr lang="hu-HU" dirty="0"/>
              <a:t>A beteg nem mozdulhat, az ápoló a kívánt helyzetben rögzíti</a:t>
            </a:r>
          </a:p>
          <a:p>
            <a:r>
              <a:rPr lang="hu-HU" dirty="0"/>
              <a:t>A </a:t>
            </a:r>
            <a:r>
              <a:rPr lang="hu-HU" dirty="0" err="1"/>
              <a:t>madrin</a:t>
            </a:r>
            <a:r>
              <a:rPr lang="hu-HU" dirty="0"/>
              <a:t> kihúzásával általában 3-5 ml </a:t>
            </a:r>
            <a:r>
              <a:rPr lang="hu-HU" dirty="0" err="1"/>
              <a:t>liquor</a:t>
            </a:r>
            <a:r>
              <a:rPr lang="hu-HU" dirty="0"/>
              <a:t> lebocsájtása és felfogása történi a kémcsövekbe</a:t>
            </a:r>
          </a:p>
          <a:p>
            <a:r>
              <a:rPr lang="hu-HU" dirty="0"/>
              <a:t>Orvosi utasításra az ápoló </a:t>
            </a:r>
            <a:r>
              <a:rPr lang="hu-HU" dirty="0" err="1"/>
              <a:t>Queckenstendt</a:t>
            </a:r>
            <a:r>
              <a:rPr lang="hu-HU" dirty="0"/>
              <a:t>-próbát végezhet</a:t>
            </a:r>
          </a:p>
          <a:p>
            <a:r>
              <a:rPr lang="hu-HU" dirty="0"/>
              <a:t>A </a:t>
            </a:r>
            <a:r>
              <a:rPr lang="hu-HU" dirty="0" err="1"/>
              <a:t>lumbáltű</a:t>
            </a:r>
            <a:r>
              <a:rPr lang="hu-HU" dirty="0"/>
              <a:t> eltávolítása után steril fedőkötés felhelyezése a szúrás helyére</a:t>
            </a:r>
          </a:p>
          <a:p>
            <a:r>
              <a:rPr lang="hu-HU" dirty="0"/>
              <a:t>Higiénés kézfertőtlenítés protokoll szerint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26686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676313" cy="1400530"/>
          </a:xfrm>
        </p:spPr>
        <p:txBody>
          <a:bodyPr/>
          <a:lstStyle/>
          <a:p>
            <a:r>
              <a:rPr lang="hu-HU" sz="4000" dirty="0"/>
              <a:t>Ápolói feladatok lumbálpunkció után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2" y="914400"/>
            <a:ext cx="9780912" cy="5333999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Beteg:</a:t>
            </a:r>
          </a:p>
          <a:p>
            <a:endParaRPr lang="hu-HU" dirty="0"/>
          </a:p>
          <a:p>
            <a:r>
              <a:rPr lang="hu-HU" dirty="0"/>
              <a:t>    A páciens számára szigorú ágynyugalom biztosítása</a:t>
            </a:r>
          </a:p>
          <a:p>
            <a:r>
              <a:rPr lang="hu-HU" dirty="0"/>
              <a:t>    A fektetés alatt alapvető szükségletek kielégítése (higiénia, kiválasztás, táplálkozás, alvás-pihenés).</a:t>
            </a:r>
          </a:p>
          <a:p>
            <a:r>
              <a:rPr lang="hu-HU" dirty="0"/>
              <a:t>    Bő folyadékbevitelről gondoskodni kell.</a:t>
            </a:r>
          </a:p>
          <a:p>
            <a:r>
              <a:rPr lang="hu-HU" dirty="0"/>
              <a:t>    24 óra elteltével a beteg felkelhet.</a:t>
            </a:r>
          </a:p>
          <a:p>
            <a:r>
              <a:rPr lang="hu-HU" dirty="0"/>
              <a:t>    Pszichés vezetés, </a:t>
            </a:r>
            <a:r>
              <a:rPr lang="hu-HU" dirty="0" err="1"/>
              <a:t>pl</a:t>
            </a:r>
            <a:r>
              <a:rPr lang="hu-HU" dirty="0"/>
              <a:t>.:punkciós zavarok miatt megnyugtatás (fejfájás hányinger, szédülés)</a:t>
            </a:r>
          </a:p>
          <a:p>
            <a:r>
              <a:rPr lang="hu-HU" dirty="0"/>
              <a:t>    Orvos utasítása alapján gyógyszerelés (fájdalomcsillapítás)</a:t>
            </a:r>
          </a:p>
          <a:p>
            <a:r>
              <a:rPr lang="hu-HU" dirty="0"/>
              <a:t>    Szükség esetén kötéscsere</a:t>
            </a:r>
          </a:p>
          <a:p>
            <a:endParaRPr lang="hu-HU" dirty="0"/>
          </a:p>
          <a:p>
            <a:r>
              <a:rPr lang="hu-HU" dirty="0"/>
              <a:t>Megfigyelési feladatok:</a:t>
            </a:r>
          </a:p>
          <a:p>
            <a:r>
              <a:rPr lang="hu-HU" dirty="0"/>
              <a:t>- szövődmények</a:t>
            </a:r>
          </a:p>
          <a:p>
            <a:r>
              <a:rPr lang="hu-HU" dirty="0"/>
              <a:t>- vitális paraméterek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337377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0"/>
            <a:ext cx="9928829" cy="6248399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Eszközök:</a:t>
            </a:r>
          </a:p>
          <a:p>
            <a:endParaRPr lang="hu-HU" dirty="0"/>
          </a:p>
          <a:p>
            <a:r>
              <a:rPr lang="hu-HU" dirty="0"/>
              <a:t>    Eszközök fertőtlenítése</a:t>
            </a:r>
          </a:p>
          <a:p>
            <a:r>
              <a:rPr lang="hu-HU" dirty="0"/>
              <a:t>    Punkciós tálca összeállítása, </a:t>
            </a:r>
            <a:r>
              <a:rPr lang="hu-HU" dirty="0" err="1"/>
              <a:t>sterilezése</a:t>
            </a:r>
            <a:r>
              <a:rPr lang="hu-HU" dirty="0"/>
              <a:t> vagy </a:t>
            </a:r>
            <a:r>
              <a:rPr lang="hu-HU" dirty="0" err="1"/>
              <a:t>eljutatása</a:t>
            </a:r>
            <a:r>
              <a:rPr lang="hu-HU" dirty="0"/>
              <a:t> </a:t>
            </a:r>
            <a:r>
              <a:rPr lang="hu-HU" dirty="0" err="1"/>
              <a:t>sterilezésre</a:t>
            </a:r>
            <a:endParaRPr lang="hu-HU" dirty="0"/>
          </a:p>
          <a:p>
            <a:r>
              <a:rPr lang="hu-HU" dirty="0"/>
              <a:t>    Rendrakás a veszélyes hulladék, hulladéktárolás, ledobás szabályainak megfelelően</a:t>
            </a:r>
          </a:p>
          <a:p>
            <a:endParaRPr lang="hu-HU" dirty="0"/>
          </a:p>
          <a:p>
            <a:r>
              <a:rPr lang="hu-HU" dirty="0"/>
              <a:t>Vizsgálati anyag: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Punktátum</a:t>
            </a:r>
            <a:r>
              <a:rPr lang="hu-HU" dirty="0"/>
              <a:t> lemérése, dokumentálása</a:t>
            </a:r>
          </a:p>
          <a:p>
            <a:r>
              <a:rPr lang="hu-HU" dirty="0"/>
              <a:t>    Vizsgálati anyag laboratóriumba küldése</a:t>
            </a:r>
          </a:p>
          <a:p>
            <a:endParaRPr lang="hu-HU" dirty="0"/>
          </a:p>
          <a:p>
            <a:r>
              <a:rPr lang="hu-HU" dirty="0"/>
              <a:t>Dokumentálás</a:t>
            </a:r>
          </a:p>
          <a:p>
            <a:r>
              <a:rPr lang="hu-HU" dirty="0"/>
              <a:t>Mit kell dokumentálni?</a:t>
            </a:r>
          </a:p>
          <a:p>
            <a:endParaRPr lang="hu-HU" dirty="0"/>
          </a:p>
          <a:p>
            <a:r>
              <a:rPr lang="hu-HU" dirty="0"/>
              <a:t>    Beteg adatai</a:t>
            </a:r>
          </a:p>
          <a:p>
            <a:r>
              <a:rPr lang="hu-HU" dirty="0"/>
              <a:t>    A punkció időpontja</a:t>
            </a:r>
          </a:p>
          <a:p>
            <a:r>
              <a:rPr lang="hu-HU" dirty="0"/>
              <a:t>    A vizsgálat iránya</a:t>
            </a:r>
          </a:p>
          <a:p>
            <a:r>
              <a:rPr lang="hu-HU" dirty="0"/>
              <a:t>    A vizsgálat eredménye</a:t>
            </a:r>
          </a:p>
          <a:p>
            <a:r>
              <a:rPr lang="hu-HU" dirty="0"/>
              <a:t>Dokumentum megnevezése.</a:t>
            </a:r>
          </a:p>
          <a:p>
            <a:endParaRPr lang="hu-HU" dirty="0"/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ápolási dokumentáció</a:t>
            </a:r>
          </a:p>
        </p:txBody>
      </p:sp>
    </p:spTree>
    <p:extLst>
      <p:ext uri="{BB962C8B-B14F-4D97-AF65-F5344CB8AC3E}">
        <p14:creationId xmlns:p14="http://schemas.microsoft.com/office/powerpoint/2010/main" val="40085909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2" y="578224"/>
            <a:ext cx="9915382" cy="5670175"/>
          </a:xfrm>
        </p:spPr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dirty="0" err="1"/>
              <a:t>liquor</a:t>
            </a:r>
            <a:r>
              <a:rPr lang="hu-HU" dirty="0"/>
              <a:t> laboratóriumba juttatás kritériumai</a:t>
            </a:r>
          </a:p>
          <a:p>
            <a:r>
              <a:rPr lang="hu-HU" dirty="0"/>
              <a:t>A mintát gerinccsapolással nyerik, az aszepszis szabályainak a legszigorúbb betartása mellett. Ezzel lehet kizárni egyrészt a minta felülfertőzését, másrészt a páciens </a:t>
            </a:r>
            <a:r>
              <a:rPr lang="hu-HU" dirty="0" err="1"/>
              <a:t>nosocomiális</a:t>
            </a:r>
            <a:r>
              <a:rPr lang="hu-HU" dirty="0"/>
              <a:t> fertőzését. Normális körülmények között is előfordul, hogy a </a:t>
            </a:r>
            <a:r>
              <a:rPr lang="hu-HU" dirty="0" err="1"/>
              <a:t>szúrcsapolás</a:t>
            </a:r>
            <a:r>
              <a:rPr lang="hu-HU" dirty="0"/>
              <a:t> során a </a:t>
            </a:r>
            <a:r>
              <a:rPr lang="hu-HU" dirty="0" err="1"/>
              <a:t>liquor</a:t>
            </a:r>
            <a:r>
              <a:rPr lang="hu-HU" dirty="0"/>
              <a:t> vérrel vegyül, de ilyenkor az alakos elemek meghatározott arányban vannak jelen (</a:t>
            </a:r>
            <a:r>
              <a:rPr lang="hu-HU" dirty="0" err="1"/>
              <a:t>Fishman</a:t>
            </a:r>
            <a:r>
              <a:rPr lang="hu-HU" dirty="0"/>
              <a:t> képlet). A bakteriológiai vizsgálatokhoz szükséges minta mennyisége 4-5 ml. Kiegészítésképpen meghatározzák a jelenlevő fehérvérsejtek számát és típusát, valamint biokémiai jellemzőket (glukóz-, fehérje mennyiség).</a:t>
            </a:r>
          </a:p>
          <a:p>
            <a:r>
              <a:rPr lang="hu-HU" dirty="0"/>
              <a:t>A mintát azonnal a laboratóriumba kell küldeni (lehetőleg 37°C-n szállítva) és a legrövidebb időn belül fel kell dolgozni. Tilos a hűtőszekrényben való tárolás. A tenyésztés eredményessége növelhető, ha a mintavételkor egy kis mennyiségű </a:t>
            </a:r>
            <a:r>
              <a:rPr lang="hu-HU" dirty="0" err="1"/>
              <a:t>liquort</a:t>
            </a:r>
            <a:r>
              <a:rPr lang="hu-HU" dirty="0"/>
              <a:t> közvetlenül a 37°C-ra előmelegített táptalajra csepegtetnek.</a:t>
            </a:r>
          </a:p>
          <a:p>
            <a:r>
              <a:rPr lang="hu-HU" dirty="0"/>
              <a:t>Fontos a klinikus és a laboratórium személyzete közötti kapcsolattartás. Súlyos kórképről lévén szó, a laboratóriumi vizsgálat egyes szakaszaiban indokolt a részeredmények közlése a klinikussal.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57218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Köszönöm a figyelmet!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70560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Mely vénák alkalmasak vérvételre? </a:t>
            </a:r>
          </a:p>
          <a:p>
            <a:r>
              <a:rPr lang="hu-HU" dirty="0"/>
              <a:t>Hogyan történik a köpet mintavétel? </a:t>
            </a:r>
          </a:p>
          <a:p>
            <a:r>
              <a:rPr lang="hu-HU" dirty="0"/>
              <a:t>Milyen módon lehet vizelet mintához jutni? </a:t>
            </a:r>
          </a:p>
          <a:p>
            <a:r>
              <a:rPr lang="hu-HU" dirty="0"/>
              <a:t>Mi a célja a hascsapolásnak? </a:t>
            </a:r>
          </a:p>
          <a:p>
            <a:r>
              <a:rPr lang="hu-HU" dirty="0"/>
              <a:t>Milyen eszközökre van szükség mellkas csapolás során?</a:t>
            </a:r>
          </a:p>
          <a:p>
            <a:r>
              <a:rPr lang="hu-HU" dirty="0"/>
              <a:t>Mik a </a:t>
            </a:r>
            <a:r>
              <a:rPr lang="hu-HU" dirty="0" err="1"/>
              <a:t>lumbál</a:t>
            </a:r>
            <a:r>
              <a:rPr lang="hu-HU" dirty="0"/>
              <a:t> </a:t>
            </a:r>
            <a:r>
              <a:rPr lang="hu-HU" dirty="0" err="1"/>
              <a:t>punctio</a:t>
            </a:r>
            <a:r>
              <a:rPr lang="hu-HU" dirty="0"/>
              <a:t> szövődményei?</a:t>
            </a:r>
          </a:p>
          <a:p>
            <a:r>
              <a:rPr lang="hu-HU" dirty="0"/>
              <a:t>Mi a különbség a </a:t>
            </a:r>
            <a:r>
              <a:rPr lang="hu-HU" dirty="0" err="1"/>
              <a:t>biopsia</a:t>
            </a:r>
            <a:r>
              <a:rPr lang="hu-HU" dirty="0"/>
              <a:t> és a </a:t>
            </a:r>
            <a:r>
              <a:rPr lang="hu-HU" dirty="0" err="1"/>
              <a:t>punctio</a:t>
            </a:r>
            <a:r>
              <a:rPr lang="hu-HU" dirty="0"/>
              <a:t> között?</a:t>
            </a:r>
          </a:p>
        </p:txBody>
      </p:sp>
    </p:spTree>
    <p:extLst>
      <p:ext uri="{BB962C8B-B14F-4D97-AF65-F5344CB8AC3E}">
        <p14:creationId xmlns:p14="http://schemas.microsoft.com/office/powerpoint/2010/main" val="113057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Célok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csapolások elméleti alapjai, céljai.</a:t>
            </a:r>
          </a:p>
          <a:p>
            <a:r>
              <a:rPr lang="hu-HU" dirty="0"/>
              <a:t>a has-, mellkas-, </a:t>
            </a:r>
            <a:r>
              <a:rPr lang="hu-HU" dirty="0" err="1"/>
              <a:t>lumbál</a:t>
            </a:r>
            <a:r>
              <a:rPr lang="hu-HU" dirty="0"/>
              <a:t>-, ciszterna-, </a:t>
            </a:r>
            <a:r>
              <a:rPr lang="hu-HU" dirty="0" err="1"/>
              <a:t>szternumpunkció</a:t>
            </a:r>
            <a:r>
              <a:rPr lang="hu-HU" dirty="0"/>
              <a:t> lényege, indikációi-kontraindikációi, a beavatkozásokhoz kapcsolódó előkészítés, asszisztensi feladatok, megfigyelési és dokumentációs feladatok.</a:t>
            </a:r>
          </a:p>
          <a:p>
            <a:r>
              <a:rPr lang="hu-HU" dirty="0" err="1"/>
              <a:t>biopsziák</a:t>
            </a:r>
            <a:r>
              <a:rPr lang="hu-HU" dirty="0"/>
              <a:t> elméleti alapjai, céljai.</a:t>
            </a:r>
          </a:p>
          <a:p>
            <a:r>
              <a:rPr lang="hu-HU" dirty="0"/>
              <a:t>máj, vese, csípőcsont, pajzsmirigy, emlő </a:t>
            </a:r>
            <a:r>
              <a:rPr lang="hu-HU" dirty="0" err="1"/>
              <a:t>biopszia</a:t>
            </a:r>
            <a:r>
              <a:rPr lang="hu-HU" dirty="0"/>
              <a:t> lényege, indikációi-kontraindikációi, a beavatkozásokhoz kapcsolódó előkészítés, asszisztensi feladatok, megfigyelési és dokumentációs feladatok.</a:t>
            </a:r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70"/>
    </mc:Choice>
    <mc:Fallback xmlns="">
      <p:transition spd="slow" advTm="536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Felhasznált irodalom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(2009): </a:t>
            </a:r>
            <a:r>
              <a:rPr lang="hu-HU" dirty="0" err="1"/>
              <a:t>Diagnosz-tika</a:t>
            </a:r>
            <a:r>
              <a:rPr lang="hu-HU" dirty="0"/>
              <a:t> és terápia ETI Budapest</a:t>
            </a:r>
          </a:p>
        </p:txBody>
      </p:sp>
    </p:spTree>
    <p:extLst>
      <p:ext uri="{BB962C8B-B14F-4D97-AF65-F5344CB8AC3E}">
        <p14:creationId xmlns:p14="http://schemas.microsoft.com/office/powerpoint/2010/main" val="21682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Orvosi indikáció alapján az ápoló önálló funkciója.</a:t>
            </a:r>
          </a:p>
          <a:p>
            <a:r>
              <a:rPr lang="hu-HU" dirty="0"/>
              <a:t>Fogalma: vér lebocsátása vénából, vagy </a:t>
            </a:r>
            <a:r>
              <a:rPr lang="hu-HU" dirty="0" err="1"/>
              <a:t>capillárisból</a:t>
            </a:r>
            <a:r>
              <a:rPr lang="hu-HU" dirty="0"/>
              <a:t> aszeptikus technikával</a:t>
            </a:r>
          </a:p>
          <a:p>
            <a:r>
              <a:rPr lang="hu-HU" dirty="0"/>
              <a:t>Beteg előkészítése: orvos , ápoló vizsgálatkérők kitöltése, nyomtatása, ápolási dokumentáción rögzítjük a vérvétel </a:t>
            </a:r>
            <a:r>
              <a:rPr lang="hu-HU" dirty="0" err="1"/>
              <a:t>tényét,vérvételi</a:t>
            </a:r>
            <a:r>
              <a:rPr lang="hu-HU" dirty="0"/>
              <a:t> </a:t>
            </a:r>
            <a:r>
              <a:rPr lang="hu-HU" dirty="0" err="1"/>
              <a:t>csöveken</a:t>
            </a:r>
            <a:r>
              <a:rPr lang="hu-HU" dirty="0"/>
              <a:t> név, TAJ</a:t>
            </a:r>
          </a:p>
          <a:p>
            <a:r>
              <a:rPr lang="hu-HU" dirty="0"/>
              <a:t>Beteg ruházatának, ágyának védelme.</a:t>
            </a:r>
          </a:p>
          <a:p>
            <a:r>
              <a:rPr lang="hu-HU" dirty="0" err="1"/>
              <a:t>Haemocultura</a:t>
            </a:r>
            <a:r>
              <a:rPr lang="hu-HU" dirty="0"/>
              <a:t> – vonalkód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33249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 helyére alkalmas vénák: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/>
              <a:t>1)a kéz </a:t>
            </a:r>
            <a:r>
              <a:rPr lang="hu-HU" dirty="0" err="1"/>
              <a:t>dorsalis</a:t>
            </a:r>
            <a:r>
              <a:rPr lang="hu-HU" dirty="0"/>
              <a:t> oldalán (</a:t>
            </a:r>
            <a:r>
              <a:rPr lang="hu-HU" dirty="0" err="1"/>
              <a:t>Venae</a:t>
            </a:r>
            <a:r>
              <a:rPr lang="hu-HU" dirty="0"/>
              <a:t> </a:t>
            </a:r>
            <a:r>
              <a:rPr lang="hu-HU" dirty="0" err="1"/>
              <a:t>dorsales</a:t>
            </a:r>
            <a:r>
              <a:rPr lang="hu-HU" dirty="0"/>
              <a:t>)(</a:t>
            </a:r>
            <a:r>
              <a:rPr lang="hu-HU" dirty="0" err="1"/>
              <a:t>dorsalis</a:t>
            </a:r>
            <a:r>
              <a:rPr lang="hu-HU" dirty="0"/>
              <a:t>= háthoz tartozó)</a:t>
            </a:r>
          </a:p>
          <a:p>
            <a:r>
              <a:rPr lang="hu-HU" dirty="0"/>
              <a:t>2)a kar </a:t>
            </a:r>
            <a:r>
              <a:rPr lang="hu-HU" dirty="0" err="1"/>
              <a:t>antecubitalis</a:t>
            </a:r>
            <a:r>
              <a:rPr lang="hu-HU" dirty="0"/>
              <a:t> régiójában (</a:t>
            </a:r>
            <a:r>
              <a:rPr lang="hu-HU" dirty="0" err="1"/>
              <a:t>Vena</a:t>
            </a:r>
            <a:r>
              <a:rPr lang="hu-HU" dirty="0"/>
              <a:t> </a:t>
            </a:r>
            <a:r>
              <a:rPr lang="hu-HU" dirty="0" err="1"/>
              <a:t>mediana</a:t>
            </a:r>
            <a:r>
              <a:rPr lang="hu-HU" dirty="0"/>
              <a:t> </a:t>
            </a:r>
            <a:r>
              <a:rPr lang="hu-HU" dirty="0" err="1"/>
              <a:t>cubiti</a:t>
            </a:r>
            <a:r>
              <a:rPr lang="hu-HU" dirty="0"/>
              <a:t>=Összekötő könyökvéna,</a:t>
            </a:r>
          </a:p>
          <a:p>
            <a:r>
              <a:rPr lang="hu-HU" dirty="0"/>
              <a:t>3) </a:t>
            </a:r>
            <a:r>
              <a:rPr lang="hu-HU" dirty="0" err="1"/>
              <a:t>v.basilica</a:t>
            </a:r>
            <a:r>
              <a:rPr lang="hu-HU" dirty="0"/>
              <a:t> = felsővégtagi mediális </a:t>
            </a:r>
            <a:r>
              <a:rPr lang="hu-HU" dirty="0" err="1"/>
              <a:t>bőrvéna,vagy</a:t>
            </a:r>
            <a:endParaRPr lang="hu-HU" dirty="0"/>
          </a:p>
          <a:p>
            <a:r>
              <a:rPr lang="hu-HU" dirty="0"/>
              <a:t>4) v. </a:t>
            </a:r>
            <a:r>
              <a:rPr lang="hu-HU" dirty="0" err="1"/>
              <a:t>cephalica</a:t>
            </a:r>
            <a:r>
              <a:rPr lang="hu-HU" dirty="0"/>
              <a:t>=felsővégtagi oldalsó bőrvéna)</a:t>
            </a:r>
          </a:p>
          <a:p>
            <a:r>
              <a:rPr lang="hu-HU" dirty="0"/>
              <a:t>Vérvételi csövek: </a:t>
            </a:r>
            <a:r>
              <a:rPr lang="hu-HU" dirty="0" err="1"/>
              <a:t>vacutainer</a:t>
            </a:r>
            <a:r>
              <a:rPr lang="hu-HU" dirty="0"/>
              <a:t> rendszer</a:t>
            </a:r>
          </a:p>
          <a:p>
            <a:r>
              <a:rPr lang="hu-HU" dirty="0" err="1"/>
              <a:t>Piros:rutin</a:t>
            </a:r>
            <a:r>
              <a:rPr lang="hu-HU" dirty="0"/>
              <a:t> kémia, választott vér, vércukor, vírus </a:t>
            </a:r>
            <a:r>
              <a:rPr lang="hu-HU" dirty="0" err="1"/>
              <a:t>szerológia,tumormarker</a:t>
            </a:r>
            <a:r>
              <a:rPr lang="hu-HU" dirty="0"/>
              <a:t> vizsgálatok, hormonok</a:t>
            </a:r>
          </a:p>
          <a:p>
            <a:r>
              <a:rPr lang="hu-HU" dirty="0"/>
              <a:t>Lila: vérkép, hga1c</a:t>
            </a:r>
          </a:p>
          <a:p>
            <a:r>
              <a:rPr lang="hu-HU" dirty="0"/>
              <a:t>Kék: alvadási </a:t>
            </a:r>
            <a:r>
              <a:rPr lang="hu-HU" dirty="0" err="1"/>
              <a:t>vizsg</a:t>
            </a:r>
            <a:r>
              <a:rPr lang="hu-HU" dirty="0"/>
              <a:t>., </a:t>
            </a:r>
            <a:r>
              <a:rPr lang="hu-HU" dirty="0" err="1"/>
              <a:t>prothrombin</a:t>
            </a:r>
            <a:r>
              <a:rPr lang="hu-HU" dirty="0"/>
              <a:t> szint, D-</a:t>
            </a:r>
            <a:r>
              <a:rPr lang="hu-HU" dirty="0" err="1"/>
              <a:t>dimer</a:t>
            </a:r>
            <a:r>
              <a:rPr lang="hu-HU" dirty="0"/>
              <a:t> meghatározás</a:t>
            </a:r>
          </a:p>
          <a:p>
            <a:r>
              <a:rPr lang="hu-HU" dirty="0"/>
              <a:t>Zöld: genetikai vizsgálatok</a:t>
            </a:r>
          </a:p>
          <a:p>
            <a:r>
              <a:rPr lang="hu-HU" dirty="0"/>
              <a:t>Szürke: vércukor vizsgálat</a:t>
            </a:r>
          </a:p>
          <a:p>
            <a:r>
              <a:rPr lang="hu-HU" dirty="0"/>
              <a:t>Fekete: vérsüllyedés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72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 kivitelezése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dirty="0"/>
              <a:t> Fertőtlenítjük kezünket, gumikesztyű</a:t>
            </a:r>
          </a:p>
          <a:p>
            <a:r>
              <a:rPr lang="hu-HU" dirty="0"/>
              <a:t>    Megtekintjük a beteg mindkét kezét, eldöntjük a szúrás helyét</a:t>
            </a:r>
          </a:p>
          <a:p>
            <a:r>
              <a:rPr lang="hu-HU" dirty="0"/>
              <a:t>    A tűt összeállítjuk a haranggal</a:t>
            </a:r>
          </a:p>
          <a:p>
            <a:r>
              <a:rPr lang="hu-HU" dirty="0"/>
              <a:t>    Leszorítás ( szúrás felett 5-8 cm)</a:t>
            </a:r>
          </a:p>
          <a:p>
            <a:r>
              <a:rPr lang="hu-HU" dirty="0"/>
              <a:t>    Kitapintjuk a vénát, fertőtlenítjük a bőrt (behatási idő)</a:t>
            </a:r>
          </a:p>
          <a:p>
            <a:r>
              <a:rPr lang="hu-HU" dirty="0"/>
              <a:t>    15 fokos szögben beszúrjuk a tűt</a:t>
            </a:r>
          </a:p>
          <a:p>
            <a:r>
              <a:rPr lang="hu-HU" dirty="0"/>
              <a:t>    Csatlakoztatjuk a csöveket, a vákuum kiszívja a vért</a:t>
            </a:r>
          </a:p>
          <a:p>
            <a:r>
              <a:rPr lang="hu-HU" dirty="0"/>
              <a:t>    A vérvétel befejeztével felengedjük a szorítást</a:t>
            </a:r>
          </a:p>
          <a:p>
            <a:r>
              <a:rPr lang="hu-HU" dirty="0"/>
              <a:t>    A szúrás helyére törlőt helyezünk, 3 percig szorítani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Veszélyes hulladékok kezelése</a:t>
            </a:r>
          </a:p>
          <a:p>
            <a:r>
              <a:rPr lang="hu-HU" dirty="0"/>
              <a:t>Baleset esetén : helyszínen sebfertőtlenítés, jegyzőkönyv felvétele, munkavédelem, foglalkozás egészségügy ,vérvételek az ápolótól és a betegtől 3 hónap múlva kontroll.</a:t>
            </a:r>
          </a:p>
          <a:p>
            <a:r>
              <a:rPr lang="hu-HU" dirty="0"/>
              <a:t>Az alvadásgátlót tartalmazó csöveket lassú mozdulatokkal összeforgatjuk.</a:t>
            </a:r>
          </a:p>
          <a:p>
            <a:r>
              <a:rPr lang="hu-HU" dirty="0"/>
              <a:t>A vérmintákat a laboratóriumba szállítjuk.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3196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Vércukor meghatározás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Történhet: - vénából (szürke cső : csak vércukor meghatározására alkalmas, piros cső: szintén alkalmas vércukor meghatározására)</a:t>
            </a:r>
          </a:p>
          <a:p>
            <a:r>
              <a:rPr lang="hu-HU" dirty="0"/>
              <a:t>- </a:t>
            </a:r>
            <a:r>
              <a:rPr lang="hu-HU" dirty="0" err="1"/>
              <a:t>capillárisból</a:t>
            </a:r>
            <a:r>
              <a:rPr lang="hu-HU" dirty="0"/>
              <a:t> (ujjbegy): ágy mellett kivitelezhető tesztcsíkkal, azonnal megkapjuk az eredményt</a:t>
            </a:r>
          </a:p>
          <a:p>
            <a:r>
              <a:rPr lang="hu-HU" dirty="0"/>
              <a:t>A mért eredményt ápolási dokumentációban és a lázlapon rögzítjük.</a:t>
            </a: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57038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Vizeletvizsgálat gyorsteszttel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1264024"/>
            <a:ext cx="11577917" cy="5432611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Tiszta vizeletes pohárban felfogott vizeletet tesztcsíkkal vizsgálhatjuk:</a:t>
            </a:r>
          </a:p>
          <a:p>
            <a:r>
              <a:rPr lang="hu-HU" dirty="0"/>
              <a:t>- vér: ( gyulladás, vérzés )</a:t>
            </a:r>
          </a:p>
          <a:p>
            <a:r>
              <a:rPr lang="hu-HU" dirty="0"/>
              <a:t>- fehérje ( vesebetegségek )</a:t>
            </a:r>
          </a:p>
          <a:p>
            <a:r>
              <a:rPr lang="hu-HU" dirty="0"/>
              <a:t>- </a:t>
            </a:r>
            <a:r>
              <a:rPr lang="hu-HU" dirty="0" err="1"/>
              <a:t>fvs</a:t>
            </a:r>
            <a:r>
              <a:rPr lang="hu-HU" dirty="0"/>
              <a:t> (gyulladások)</a:t>
            </a:r>
          </a:p>
          <a:p>
            <a:r>
              <a:rPr lang="hu-HU" dirty="0"/>
              <a:t>- cukor (veseküszöb)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bilirubin,ubg</a:t>
            </a:r>
            <a:r>
              <a:rPr lang="hu-HU" dirty="0"/>
              <a:t> (epe-máj betegségek)</a:t>
            </a:r>
          </a:p>
          <a:p>
            <a:r>
              <a:rPr lang="hu-HU" dirty="0"/>
              <a:t>    </a:t>
            </a:r>
            <a:r>
              <a:rPr lang="hu-HU" dirty="0" err="1"/>
              <a:t>Ph</a:t>
            </a:r>
            <a:r>
              <a:rPr lang="hu-HU" dirty="0"/>
              <a:t>= vegyhatás ( </a:t>
            </a:r>
            <a:r>
              <a:rPr lang="hu-HU" dirty="0" err="1"/>
              <a:t>power</a:t>
            </a:r>
            <a:r>
              <a:rPr lang="hu-HU" dirty="0"/>
              <a:t> of </a:t>
            </a:r>
            <a:r>
              <a:rPr lang="hu-HU" dirty="0" err="1"/>
              <a:t>hydrogén</a:t>
            </a:r>
            <a:r>
              <a:rPr lang="hu-HU" dirty="0"/>
              <a:t>) savas: 7 alatt, lúgos: bázikus 7 felett semleges: 7</a:t>
            </a:r>
          </a:p>
          <a:p>
            <a:r>
              <a:rPr lang="hu-HU" dirty="0"/>
              <a:t>    keton : metabolikus </a:t>
            </a:r>
            <a:r>
              <a:rPr lang="hu-HU" dirty="0" err="1"/>
              <a:t>acidosis</a:t>
            </a:r>
            <a:r>
              <a:rPr lang="hu-HU" dirty="0"/>
              <a:t>, rosszul beállított DM, éhezés</a:t>
            </a:r>
          </a:p>
          <a:p>
            <a:r>
              <a:rPr lang="hu-HU" dirty="0"/>
              <a:t>    SG: fajsúly , </a:t>
            </a:r>
            <a:r>
              <a:rPr lang="hu-HU" dirty="0" err="1"/>
              <a:t>norm</a:t>
            </a:r>
            <a:r>
              <a:rPr lang="hu-HU" dirty="0"/>
              <a:t>. :1001-1030 g/l alacsony fajsúly: híg vizeletnél, magas fajsúly: kevés folyadék fogyasztásakor</a:t>
            </a:r>
          </a:p>
          <a:p>
            <a:endParaRPr lang="hu-HU" dirty="0"/>
          </a:p>
          <a:p>
            <a:r>
              <a:rPr lang="hu-HU" dirty="0"/>
              <a:t>Minden dobozon szerepel, hogy mennyi idő múlva olvashatjuk le az eredményt.</a:t>
            </a:r>
          </a:p>
          <a:p>
            <a:r>
              <a:rPr lang="hu-HU" dirty="0"/>
              <a:t>Az értékeléskor a doboz oldalán levő színreakciókat láthatjuk.</a:t>
            </a:r>
          </a:p>
          <a:p>
            <a:r>
              <a:rPr lang="hu-HU" dirty="0"/>
              <a:t>Diagnózis felállításakor laboratóriumi eredmény a döntő.</a:t>
            </a:r>
          </a:p>
          <a:p>
            <a:r>
              <a:rPr lang="hu-HU" dirty="0" err="1"/>
              <a:t>Fvs</a:t>
            </a:r>
            <a:r>
              <a:rPr lang="hu-HU" dirty="0"/>
              <a:t>-bakteriológiai vizsgálat</a:t>
            </a:r>
          </a:p>
          <a:p>
            <a:r>
              <a:rPr lang="hu-HU" dirty="0"/>
              <a:t>Vér-üledék laboratóriumi vizsgálat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06324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AD02E4-A132-44B1-B733-33AC807FCA1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B2992A-4505-4B16-827E-58BFD0CEE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806C80-4485-440F-B292-AD3D813A8E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156</TotalTime>
  <Words>3385</Words>
  <Application>Microsoft Office PowerPoint</Application>
  <PresentationFormat>Szélesvásznú</PresentationFormat>
  <Paragraphs>356</Paragraphs>
  <Slides>40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40</vt:i4>
      </vt:variant>
    </vt:vector>
  </HeadingPairs>
  <TitlesOfParts>
    <vt:vector size="45" baseType="lpstr">
      <vt:lpstr>Arial</vt:lpstr>
      <vt:lpstr>Century Gothic</vt:lpstr>
      <vt:lpstr>Tw Cen MT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Diagnosztikai ismeretek, állapotfelmérés III.</vt:lpstr>
      <vt:lpstr>Célok</vt:lpstr>
      <vt:lpstr>Célok</vt:lpstr>
      <vt:lpstr>Vérvétel</vt:lpstr>
      <vt:lpstr>Vérvétel helyére alkalmas vénák: </vt:lpstr>
      <vt:lpstr>Vérvétel kivitelezése</vt:lpstr>
      <vt:lpstr>Vércukor meghatározás</vt:lpstr>
      <vt:lpstr>Vizeletvizsgálat gyorsteszttel</vt:lpstr>
      <vt:lpstr>A vizeletvizsgálat kivitelezése</vt:lpstr>
      <vt:lpstr>A vizelet bakteriológiai vizsgálata</vt:lpstr>
      <vt:lpstr>Köpet vétele laboratóriumi vizsgálatokhoz</vt:lpstr>
      <vt:lpstr>Köpetvizsgálat</vt:lpstr>
      <vt:lpstr>Orrváladék vétele</vt:lpstr>
      <vt:lpstr>Torokváladék vétele</vt:lpstr>
      <vt:lpstr>Sebváladék vétele</vt:lpstr>
      <vt:lpstr>Székletvizsgálat</vt:lpstr>
      <vt:lpstr>Mellkascsapolás</vt:lpstr>
      <vt:lpstr>Mellkascsapolás </vt:lpstr>
      <vt:lpstr>Mellkascsapolás</vt:lpstr>
      <vt:lpstr>Hascsapolás</vt:lpstr>
      <vt:lpstr>Hascsapolás</vt:lpstr>
      <vt:lpstr>Punctiok és biopsiak</vt:lpstr>
      <vt:lpstr>PowerPoint-bemutató</vt:lpstr>
      <vt:lpstr>Biopsia</vt:lpstr>
      <vt:lpstr>Punctio</vt:lpstr>
      <vt:lpstr>Liqor</vt:lpstr>
      <vt:lpstr>PowerPoint-bemutató</vt:lpstr>
      <vt:lpstr>Az agyhártyák betegségei</vt:lpstr>
      <vt:lpstr>Lumbálpunctio</vt:lpstr>
      <vt:lpstr>Ápolói feladatok lumbálpunkció előtt</vt:lpstr>
      <vt:lpstr>Ápolói feladatok lumbálpunkció előtt</vt:lpstr>
      <vt:lpstr>A lumbálpunkció menete és a csapolás alatti teendők  </vt:lpstr>
      <vt:lpstr>PowerPoint-bemutató</vt:lpstr>
      <vt:lpstr>Ápolói feladatok lumbálpunkció után</vt:lpstr>
      <vt:lpstr>PowerPoint-bemutató</vt:lpstr>
      <vt:lpstr>PowerPoint-bemutató</vt:lpstr>
      <vt:lpstr>Köszönöm a figyelmet! </vt:lpstr>
      <vt:lpstr>Önellenőrző kérdések </vt:lpstr>
      <vt:lpstr>Felhasznált irodalom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Madarász Ildi</dc:creator>
  <cp:lastModifiedBy>Novák Emese</cp:lastModifiedBy>
  <cp:revision>18</cp:revision>
  <dcterms:created xsi:type="dcterms:W3CDTF">2021-01-15T11:16:47Z</dcterms:created>
  <dcterms:modified xsi:type="dcterms:W3CDTF">2021-05-27T11:15:57Z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