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2" r:id="rId4"/>
  </p:sldMasterIdLst>
  <p:sldIdLst>
    <p:sldId id="360" r:id="rId5"/>
    <p:sldId id="257" r:id="rId6"/>
    <p:sldId id="258" r:id="rId7"/>
    <p:sldId id="348" r:id="rId8"/>
    <p:sldId id="349" r:id="rId9"/>
    <p:sldId id="340" r:id="rId10"/>
    <p:sldId id="341" r:id="rId11"/>
    <p:sldId id="352" r:id="rId12"/>
    <p:sldId id="350" r:id="rId13"/>
    <p:sldId id="342" r:id="rId14"/>
    <p:sldId id="343" r:id="rId15"/>
    <p:sldId id="344" r:id="rId16"/>
    <p:sldId id="345" r:id="rId17"/>
    <p:sldId id="346" r:id="rId18"/>
    <p:sldId id="351" r:id="rId19"/>
    <p:sldId id="353" r:id="rId20"/>
    <p:sldId id="354" r:id="rId21"/>
    <p:sldId id="355" r:id="rId22"/>
    <p:sldId id="356" r:id="rId23"/>
    <p:sldId id="357" r:id="rId24"/>
    <p:sldId id="358" r:id="rId25"/>
    <p:sldId id="359" r:id="rId26"/>
    <p:sldId id="338" r:id="rId27"/>
    <p:sldId id="319" r:id="rId28"/>
    <p:sldId id="320" r:id="rId29"/>
    <p:sldId id="339"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7" d="100"/>
          <a:sy n="77" d="100"/>
        </p:scale>
        <p:origin x="96" y="2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hu-HU"/>
              <a:t>Mintacím szerkesztése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8841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áma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hu-HU"/>
              <a:t>Mintacím szerkesztése</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923A1CC3-2375-41D4-9E03-427CAF2A4C1A}" type="datetimeFigureOut">
              <a:rPr lang="en-US" smtClean="0"/>
              <a:t>5/27/2021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4156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hu-HU"/>
              <a:t>Mintacím szerkesztése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4" name="Date Placeholder 3"/>
          <p:cNvSpPr>
            <a:spLocks noGrp="1"/>
          </p:cNvSpPr>
          <p:nvPr>
            <p:ph type="dt" sz="half" idx="10"/>
          </p:nvPr>
        </p:nvSpPr>
        <p:spPr/>
        <p:txBody>
          <a:bodyPr/>
          <a:lstStyle/>
          <a:p>
            <a:fld id="{AFF16868-8199-4C2C-A5B1-63AEE139F88E}" type="datetimeFigureOut">
              <a:rPr lang="en-US" smtClean="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022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hu-HU"/>
              <a:t>Mintacím szerkesztése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4" name="Date Placeholder 3"/>
          <p:cNvSpPr>
            <a:spLocks noGrp="1"/>
          </p:cNvSpPr>
          <p:nvPr>
            <p:ph type="dt" sz="half" idx="10"/>
          </p:nvPr>
        </p:nvSpPr>
        <p:spPr/>
        <p:txBody>
          <a:bodyPr/>
          <a:lstStyle/>
          <a:p>
            <a:fld id="{AAD9FF7F-6988-44CC-821B-644E70CD2F73}" type="datetimeFigureOut">
              <a:rPr lang="en-US" smtClean="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3627213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5C12C299-16B2-4475-990D-751901EACC14}" type="datetimeFigureOut">
              <a:rPr lang="en-US" smtClean="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0116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hasá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hu-HU"/>
              <a:t>Mintacím szerkesztése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FE86839-B9D8-4651-8783-F325ECE74E65}" type="datetimeFigureOut">
              <a:rPr lang="en-US" smtClean="0"/>
              <a:t>5/27/2021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466140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képhasá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hu-HU"/>
              <a:t>Mintacím szerkesztése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D484F64-32F6-45C5-931F-ADC1662401D0}" type="datetimeFigureOut">
              <a:rPr lang="en-US" smtClean="0"/>
              <a:t>5/27/2021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601732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nchor="t" anchorCtr="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49826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hu-HU"/>
              <a:t>Mintacím szerkesztése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0975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0583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F34E6425-0181-43F2-84FC-787E803FD2F8}" type="datetimeFigureOut">
              <a:rPr lang="en-US" smtClean="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6990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5/27/2021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1367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u-HU"/>
              <a:t>Mintacím szerkesztése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5/27/2021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8779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7" name="Date Placeholder 2"/>
          <p:cNvSpPr>
            <a:spLocks noGrp="1"/>
          </p:cNvSpPr>
          <p:nvPr>
            <p:ph type="dt" sz="half" idx="10"/>
          </p:nvPr>
        </p:nvSpPr>
        <p:spPr/>
        <p:txBody>
          <a:bodyPr/>
          <a:lstStyle/>
          <a:p>
            <a:fld id="{7AA18ACC-A947-437B-A130-35BD54FDF1E9}" type="datetimeFigureOut">
              <a:rPr lang="en-US" smtClean="0"/>
              <a:t>5/27/2021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6187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C8D7E02-BCB8-4D50-A234-369438C08659}" type="datetimeFigureOut">
              <a:rPr lang="en-US" smtClean="0"/>
              <a:t>5/27/2021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57610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hu-HU"/>
              <a:t>Mintacím szerkesztése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7" name="Date Placeholder 4"/>
          <p:cNvSpPr>
            <a:spLocks noGrp="1"/>
          </p:cNvSpPr>
          <p:nvPr>
            <p:ph type="dt" sz="half" idx="10"/>
          </p:nvPr>
        </p:nvSpPr>
        <p:spPr/>
        <p:txBody>
          <a:bodyPr/>
          <a:lstStyle/>
          <a:p>
            <a:fld id="{76E86A4C-8E40-4F87-A4F0-01A0687C5742}" type="datetimeFigureOut">
              <a:rPr lang="en-US" smtClean="0"/>
              <a:t>5/27/2021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515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hu-HU"/>
              <a:t>Mintacím szerkesztése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35E72C73-2D91-4E12-BA25-F0AA0C03599B}" type="datetimeFigureOut">
              <a:rPr lang="en-US" smtClean="0"/>
              <a:t>5/27/2021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4628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hu-HU"/>
              <a:t>Mintacím szerkesztése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BE451C3-0FF4-47C4-B829-773ADF60F88C}" type="datetimeFigureOut">
              <a:rPr lang="en-US" smtClean="0"/>
              <a:t>5/27/2021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74606455"/>
      </p:ext>
    </p:extLst>
  </p:cSld>
  <p:clrMap bg1="dk1" tx1="lt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D85DEF7-8A17-404F-8613-F92932B7FF5D}"/>
              </a:ext>
            </a:extLst>
          </p:cNvPr>
          <p:cNvSpPr>
            <a:spLocks noGrp="1"/>
          </p:cNvSpPr>
          <p:nvPr>
            <p:ph type="title"/>
          </p:nvPr>
        </p:nvSpPr>
        <p:spPr>
          <a:xfrm>
            <a:off x="979487" y="2553757"/>
            <a:ext cx="8534400" cy="1507067"/>
          </a:xfrm>
        </p:spPr>
        <p:txBody>
          <a:bodyPr>
            <a:normAutofit/>
          </a:bodyPr>
          <a:lstStyle/>
          <a:p>
            <a:pPr algn="ctr"/>
            <a:r>
              <a:rPr lang="hu-HU" sz="1600" b="1" dirty="0">
                <a:latin typeface="Tw Cen MT" panose="020B0602020104020603" pitchFamily="34" charset="-18"/>
              </a:rPr>
              <a:t>GINOP-5.3.5-18-2019-00115</a:t>
            </a:r>
            <a:br>
              <a:rPr lang="hu-HU" b="1" dirty="0">
                <a:latin typeface="Tw Cen MT" panose="020B0602020104020603" pitchFamily="34" charset="-18"/>
              </a:rPr>
            </a:br>
            <a:r>
              <a:rPr lang="hu-HU" sz="1600" b="1" dirty="0">
                <a:latin typeface="Tw Cen MT" panose="020B0602020104020603" pitchFamily="34" charset="-18"/>
              </a:rPr>
              <a:t>A munkaerőhiány és az elöregedő társadalom okozta, az egészségügyi intézményeket érintő foglalkoztatási válsághelyzetek megelőzése és kezelése az ápoló képzés szintjeinek és hatásköreinek fejlesztésével</a:t>
            </a:r>
          </a:p>
        </p:txBody>
      </p:sp>
      <p:pic>
        <p:nvPicPr>
          <p:cNvPr id="4" name="Kép 3">
            <a:extLst>
              <a:ext uri="{FF2B5EF4-FFF2-40B4-BE49-F238E27FC236}">
                <a16:creationId xmlns:a16="http://schemas.microsoft.com/office/drawing/2014/main" id="{DE4384DD-F304-48D4-BED9-5B25415C095F}"/>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8896350" y="4371975"/>
            <a:ext cx="3295650" cy="2486025"/>
          </a:xfrm>
          <a:prstGeom prst="rect">
            <a:avLst/>
          </a:prstGeom>
          <a:noFill/>
          <a:ln>
            <a:noFill/>
          </a:ln>
          <a:extLst>
            <a:ext uri="{53640926-AAD7-44D8-BBD7-CCE9431645EC}">
              <a14:shadowObscured xmlns:a14="http://schemas.microsoft.com/office/drawing/2010/main"/>
            </a:ext>
          </a:extLst>
        </p:spPr>
      </p:pic>
      <p:pic>
        <p:nvPicPr>
          <p:cNvPr id="5" name="Tartalom helye 4">
            <a:extLst>
              <a:ext uri="{FF2B5EF4-FFF2-40B4-BE49-F238E27FC236}">
                <a16:creationId xmlns:a16="http://schemas.microsoft.com/office/drawing/2014/main" id="{F19B4F11-6F5D-43DF-8094-4143BC5532AD}"/>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2495550" cy="895350"/>
          </a:xfrm>
          <a:prstGeom prst="rect">
            <a:avLst/>
          </a:prstGeom>
          <a:noFill/>
          <a:ln>
            <a:noFill/>
          </a:ln>
        </p:spPr>
      </p:pic>
    </p:spTree>
    <p:extLst>
      <p:ext uri="{BB962C8B-B14F-4D97-AF65-F5344CB8AC3E}">
        <p14:creationId xmlns:p14="http://schemas.microsoft.com/office/powerpoint/2010/main" val="1144222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DAGANATOK FELOSZTÁSA</a:t>
            </a:r>
          </a:p>
        </p:txBody>
      </p:sp>
      <p:sp>
        <p:nvSpPr>
          <p:cNvPr id="3" name="Tartalom helye 2"/>
          <p:cNvSpPr>
            <a:spLocks noGrp="1"/>
          </p:cNvSpPr>
          <p:nvPr>
            <p:ph idx="1"/>
          </p:nvPr>
        </p:nvSpPr>
        <p:spPr>
          <a:xfrm>
            <a:off x="255494" y="1169894"/>
            <a:ext cx="9794359" cy="5078505"/>
          </a:xfrm>
        </p:spPr>
        <p:txBody>
          <a:bodyPr>
            <a:normAutofit/>
          </a:bodyPr>
          <a:lstStyle/>
          <a:p>
            <a:pPr marL="0" indent="0">
              <a:buNone/>
            </a:pPr>
            <a:r>
              <a:rPr lang="hu-HU" b="1" u="sng" dirty="0"/>
              <a:t>JÓINDULATÚ (</a:t>
            </a:r>
            <a:r>
              <a:rPr lang="hu-HU" b="1" u="sng" dirty="0" err="1"/>
              <a:t>benignus</a:t>
            </a:r>
            <a:r>
              <a:rPr lang="hu-HU" b="1" u="sng" dirty="0"/>
              <a:t>): </a:t>
            </a:r>
          </a:p>
          <a:p>
            <a:r>
              <a:rPr lang="hu-HU" dirty="0"/>
              <a:t>megőrzi annak a sejtnek, szövetnek a tulajdonságait, amelyből származik</a:t>
            </a:r>
          </a:p>
          <a:p>
            <a:r>
              <a:rPr lang="hu-HU" dirty="0"/>
              <a:t>Környezetüktől élesen elhatárolódnak, nem szűri be a környezetet, nem képeznek áttétet</a:t>
            </a:r>
          </a:p>
          <a:p>
            <a:r>
              <a:rPr lang="hu-HU" dirty="0"/>
              <a:t>Növekedés: lassú, megállhat, visszafejlődhet</a:t>
            </a:r>
          </a:p>
          <a:p>
            <a:r>
              <a:rPr lang="hu-HU" dirty="0"/>
              <a:t>Elhelyezkedésük</a:t>
            </a:r>
          </a:p>
          <a:p>
            <a:r>
              <a:rPr lang="hu-HU" dirty="0"/>
              <a:t>Nevezéktan:  adott szövet neve + </a:t>
            </a:r>
            <a:r>
              <a:rPr lang="hu-HU" dirty="0" err="1"/>
              <a:t>oma</a:t>
            </a:r>
            <a:r>
              <a:rPr lang="hu-HU" dirty="0"/>
              <a:t> (</a:t>
            </a:r>
            <a:r>
              <a:rPr lang="hu-HU" dirty="0" err="1"/>
              <a:t>lipoma</a:t>
            </a:r>
            <a:r>
              <a:rPr lang="hu-HU" dirty="0"/>
              <a:t>, </a:t>
            </a:r>
            <a:r>
              <a:rPr lang="hu-HU" dirty="0" err="1"/>
              <a:t>myoma</a:t>
            </a:r>
            <a:r>
              <a:rPr lang="hu-HU" dirty="0"/>
              <a:t>)</a:t>
            </a:r>
          </a:p>
          <a:p>
            <a:endParaRPr lang="hu-HU" dirty="0"/>
          </a:p>
          <a:p>
            <a:endParaRPr lang="hu-HU" dirty="0"/>
          </a:p>
        </p:txBody>
      </p:sp>
    </p:spTree>
    <p:extLst>
      <p:ext uri="{BB962C8B-B14F-4D97-AF65-F5344CB8AC3E}">
        <p14:creationId xmlns:p14="http://schemas.microsoft.com/office/powerpoint/2010/main" val="3127469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DAGANATOK FELOSZTÁSA</a:t>
            </a:r>
          </a:p>
        </p:txBody>
      </p:sp>
      <p:sp>
        <p:nvSpPr>
          <p:cNvPr id="3" name="Tartalom helye 2"/>
          <p:cNvSpPr>
            <a:spLocks noGrp="1"/>
          </p:cNvSpPr>
          <p:nvPr>
            <p:ph idx="1"/>
          </p:nvPr>
        </p:nvSpPr>
        <p:spPr>
          <a:xfrm>
            <a:off x="0" y="900954"/>
            <a:ext cx="11698941" cy="5647764"/>
          </a:xfrm>
        </p:spPr>
        <p:txBody>
          <a:bodyPr>
            <a:normAutofit/>
          </a:bodyPr>
          <a:lstStyle/>
          <a:p>
            <a:pPr marL="0" indent="0">
              <a:buNone/>
            </a:pPr>
            <a:r>
              <a:rPr lang="hu-HU" b="1" u="sng" dirty="0"/>
              <a:t>ROSSZINDULATÚ (</a:t>
            </a:r>
            <a:r>
              <a:rPr lang="hu-HU" b="1" u="sng" dirty="0" err="1"/>
              <a:t>malignus</a:t>
            </a:r>
            <a:r>
              <a:rPr lang="hu-HU" b="1" u="sng" dirty="0"/>
              <a:t>)</a:t>
            </a:r>
          </a:p>
          <a:p>
            <a:r>
              <a:rPr lang="hu-HU" dirty="0"/>
              <a:t>Hasonlít a kiinduló szövetre, de attól teljesen eltérhet, </a:t>
            </a:r>
          </a:p>
          <a:p>
            <a:r>
              <a:rPr lang="hu-HU" dirty="0"/>
              <a:t>Környezetüket beszűrik, </a:t>
            </a:r>
            <a:r>
              <a:rPr lang="hu-HU" dirty="0" err="1"/>
              <a:t>vérerek</a:t>
            </a:r>
            <a:r>
              <a:rPr lang="hu-HU" dirty="0"/>
              <a:t>, nyirokerek falát áttörik, távoli szervekbe áttéteket képeznek</a:t>
            </a:r>
          </a:p>
          <a:p>
            <a:r>
              <a:rPr lang="hu-HU" dirty="0"/>
              <a:t>Növekedésük kiszámíthatatlan</a:t>
            </a:r>
          </a:p>
          <a:p>
            <a:r>
              <a:rPr lang="hu-HU" dirty="0"/>
              <a:t>Általános tünet: fogyás, étvágytalanság</a:t>
            </a:r>
          </a:p>
          <a:p>
            <a:r>
              <a:rPr lang="hu-HU" dirty="0"/>
              <a:t>Elnevezés: következetlen, </a:t>
            </a:r>
            <a:r>
              <a:rPr lang="hu-HU" dirty="0" err="1"/>
              <a:t>limfóma</a:t>
            </a:r>
            <a:r>
              <a:rPr lang="hu-HU" dirty="0"/>
              <a:t> (rosszind. nyirok)</a:t>
            </a:r>
          </a:p>
          <a:p>
            <a:r>
              <a:rPr lang="hu-HU" dirty="0"/>
              <a:t> szövet + </a:t>
            </a:r>
            <a:r>
              <a:rPr lang="hu-HU" dirty="0" err="1"/>
              <a:t>carcinoma</a:t>
            </a:r>
            <a:r>
              <a:rPr lang="hu-HU" dirty="0"/>
              <a:t>, rák: laphám, nyálkahártyából kiinduló (méhnyak,  gyomor, vastagbélrák)</a:t>
            </a:r>
          </a:p>
          <a:p>
            <a:r>
              <a:rPr lang="hu-HU" dirty="0"/>
              <a:t>szövet + </a:t>
            </a:r>
            <a:r>
              <a:rPr lang="hu-HU" dirty="0" err="1"/>
              <a:t>sarcoma</a:t>
            </a:r>
            <a:r>
              <a:rPr lang="hu-HU" dirty="0"/>
              <a:t>, kötő-és támasztószövetből kiinduló</a:t>
            </a:r>
          </a:p>
          <a:p>
            <a:r>
              <a:rPr lang="hu-HU" dirty="0"/>
              <a:t>Szerzői név: Kaposi-</a:t>
            </a:r>
            <a:r>
              <a:rPr lang="hu-HU" dirty="0" err="1"/>
              <a:t>sarcoma</a:t>
            </a:r>
            <a:r>
              <a:rPr lang="hu-HU" dirty="0"/>
              <a:t>, </a:t>
            </a:r>
            <a:r>
              <a:rPr lang="hu-HU" dirty="0" err="1"/>
              <a:t>Hodgkin</a:t>
            </a:r>
            <a:r>
              <a:rPr lang="hu-HU" dirty="0"/>
              <a:t>-kór</a:t>
            </a:r>
          </a:p>
          <a:p>
            <a:endParaRPr lang="hu-HU" dirty="0"/>
          </a:p>
          <a:p>
            <a:endParaRPr lang="hu-HU" dirty="0"/>
          </a:p>
        </p:txBody>
      </p:sp>
    </p:spTree>
    <p:extLst>
      <p:ext uri="{BB962C8B-B14F-4D97-AF65-F5344CB8AC3E}">
        <p14:creationId xmlns:p14="http://schemas.microsoft.com/office/powerpoint/2010/main" val="2081100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DAGANATOK OSZTÁLYOZÁSA</a:t>
            </a:r>
          </a:p>
        </p:txBody>
      </p:sp>
      <p:sp>
        <p:nvSpPr>
          <p:cNvPr id="3" name="Tartalom helye 2"/>
          <p:cNvSpPr>
            <a:spLocks noGrp="1"/>
          </p:cNvSpPr>
          <p:nvPr>
            <p:ph idx="1"/>
          </p:nvPr>
        </p:nvSpPr>
        <p:spPr/>
        <p:txBody>
          <a:bodyPr>
            <a:normAutofit/>
          </a:bodyPr>
          <a:lstStyle/>
          <a:p>
            <a:r>
              <a:rPr lang="hu-HU" dirty="0"/>
              <a:t>A rák jellemzőinek leírására többféle osztályozási rendszer létezik, de világszerte elterjedt az ún. TNM-rendszer.</a:t>
            </a:r>
          </a:p>
          <a:p>
            <a:r>
              <a:rPr lang="hu-HU" dirty="0"/>
              <a:t>A betűk jelentése:</a:t>
            </a:r>
          </a:p>
          <a:p>
            <a:r>
              <a:rPr lang="hu-HU" dirty="0"/>
              <a:t> T jelzi a tumor méretét</a:t>
            </a:r>
          </a:p>
          <a:p>
            <a:r>
              <a:rPr lang="hu-HU" dirty="0"/>
              <a:t>a N jelzi, hogy a rák átterjedt-e a környéki nyirokcsomókra</a:t>
            </a:r>
          </a:p>
          <a:p>
            <a:r>
              <a:rPr lang="hu-HU" dirty="0"/>
              <a:t> M jelzi az esetleges távoli áttétek (</a:t>
            </a:r>
            <a:r>
              <a:rPr lang="hu-HU" dirty="0" err="1"/>
              <a:t>metasztázisok</a:t>
            </a:r>
            <a:r>
              <a:rPr lang="hu-HU" dirty="0"/>
              <a:t>) jelenlétét</a:t>
            </a:r>
          </a:p>
          <a:p>
            <a:r>
              <a:rPr lang="hu-HU" dirty="0"/>
              <a:t>Minden betűhöz egy számot rendelnek, amely a méret és a szétterjedés mértékét jelzi.</a:t>
            </a:r>
          </a:p>
          <a:p>
            <a:endParaRPr lang="hu-HU" dirty="0"/>
          </a:p>
          <a:p>
            <a:endParaRPr lang="hu-HU" dirty="0"/>
          </a:p>
        </p:txBody>
      </p:sp>
    </p:spTree>
    <p:extLst>
      <p:ext uri="{BB962C8B-B14F-4D97-AF65-F5344CB8AC3E}">
        <p14:creationId xmlns:p14="http://schemas.microsoft.com/office/powerpoint/2010/main" val="197206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A DAGANATOK OSZTÁLYOZÁSA</a:t>
            </a:r>
          </a:p>
        </p:txBody>
      </p:sp>
      <p:sp>
        <p:nvSpPr>
          <p:cNvPr id="3" name="Tartalom helye 2"/>
          <p:cNvSpPr>
            <a:spLocks noGrp="1"/>
          </p:cNvSpPr>
          <p:nvPr>
            <p:ph idx="1"/>
          </p:nvPr>
        </p:nvSpPr>
        <p:spPr>
          <a:xfrm>
            <a:off x="0" y="766482"/>
            <a:ext cx="11967882" cy="5836024"/>
          </a:xfrm>
        </p:spPr>
        <p:txBody>
          <a:bodyPr>
            <a:normAutofit/>
          </a:bodyPr>
          <a:lstStyle/>
          <a:p>
            <a:pPr marL="0" indent="0">
              <a:buNone/>
            </a:pPr>
            <a:r>
              <a:rPr lang="hu-HU" dirty="0"/>
              <a:t>A TNM-értékeket aztán csoportokba rendezik, amelyek a stádiumoknak felelnek meg. Igen általánosan ezek a következők:</a:t>
            </a:r>
          </a:p>
          <a:p>
            <a:r>
              <a:rPr lang="hu-HU" b="1" u="sng" dirty="0"/>
              <a:t>Első stádium: </a:t>
            </a:r>
            <a:r>
              <a:rPr lang="hu-HU" dirty="0"/>
              <a:t>igen kicsi elsődleges tumor, amely még nem kezdett terjedni (helyben lévő - latinul in situ).</a:t>
            </a:r>
          </a:p>
          <a:p>
            <a:r>
              <a:rPr lang="hu-HU" b="1" u="sng" dirty="0"/>
              <a:t>Második stádium: </a:t>
            </a:r>
            <a:r>
              <a:rPr lang="hu-HU" dirty="0"/>
              <a:t>a tumor már kissé nagyobb lehet, és átterjedt a környéki nyirokcsomókra, illetve a közelben lévő szervekre vagy szövetekre.</a:t>
            </a:r>
          </a:p>
          <a:p>
            <a:r>
              <a:rPr lang="hu-HU" b="1" u="sng" dirty="0"/>
              <a:t>Harmadik stádium: </a:t>
            </a:r>
            <a:r>
              <a:rPr lang="hu-HU" dirty="0"/>
              <a:t>a tumor mérete nagyobb, és már átterjedhetett távolabbi nyirokcsomókra, szervekre vagy szövetekre.</a:t>
            </a:r>
          </a:p>
          <a:p>
            <a:r>
              <a:rPr lang="hu-HU" b="1" u="sng" dirty="0"/>
              <a:t>Negyedik stádium: </a:t>
            </a:r>
            <a:r>
              <a:rPr lang="hu-HU" dirty="0"/>
              <a:t>a tumor még nagyobbra nőhet, és átterjedt a szervezet más, távoli területeire.</a:t>
            </a:r>
          </a:p>
          <a:p>
            <a:endParaRPr lang="hu-HU" dirty="0"/>
          </a:p>
          <a:p>
            <a:endParaRPr lang="hu-HU" dirty="0"/>
          </a:p>
        </p:txBody>
      </p:sp>
    </p:spTree>
    <p:extLst>
      <p:ext uri="{BB962C8B-B14F-4D97-AF65-F5344CB8AC3E}">
        <p14:creationId xmlns:p14="http://schemas.microsoft.com/office/powerpoint/2010/main" val="270360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A DAGANATOK HATÁSAI</a:t>
            </a:r>
          </a:p>
        </p:txBody>
      </p:sp>
      <p:sp>
        <p:nvSpPr>
          <p:cNvPr id="3" name="Tartalom helye 2"/>
          <p:cNvSpPr>
            <a:spLocks noGrp="1"/>
          </p:cNvSpPr>
          <p:nvPr>
            <p:ph idx="1"/>
          </p:nvPr>
        </p:nvSpPr>
        <p:spPr>
          <a:xfrm>
            <a:off x="282388" y="954742"/>
            <a:ext cx="11712388" cy="5647764"/>
          </a:xfrm>
        </p:spPr>
        <p:txBody>
          <a:bodyPr>
            <a:normAutofit/>
          </a:bodyPr>
          <a:lstStyle/>
          <a:p>
            <a:r>
              <a:rPr lang="hu-HU" dirty="0"/>
              <a:t>Elhelyezkedésük</a:t>
            </a:r>
          </a:p>
          <a:p>
            <a:r>
              <a:rPr lang="hu-HU" dirty="0"/>
              <a:t>Hormontermelés</a:t>
            </a:r>
          </a:p>
          <a:p>
            <a:r>
              <a:rPr lang="hu-HU" dirty="0"/>
              <a:t>Nyálkahártya felszíni sérülése, vérzés, anémia, fertőződés</a:t>
            </a:r>
          </a:p>
          <a:p>
            <a:r>
              <a:rPr lang="hu-HU" dirty="0"/>
              <a:t>Elzáródás: gyomor- bélrendszer, vizeleti rendszer, nemiszervek</a:t>
            </a:r>
          </a:p>
          <a:p>
            <a:r>
              <a:rPr lang="hu-HU" dirty="0"/>
              <a:t>Véralvadást befolyásolják</a:t>
            </a:r>
          </a:p>
          <a:p>
            <a:r>
              <a:rPr lang="hu-HU" dirty="0"/>
              <a:t>Általános tünetek: fogyás, étvágytalanság, rossz közérzet, húsundor</a:t>
            </a:r>
          </a:p>
          <a:p>
            <a:r>
              <a:rPr lang="hu-HU" dirty="0"/>
              <a:t>Székelési habitus megváltozása</a:t>
            </a:r>
          </a:p>
          <a:p>
            <a:endParaRPr lang="hu-HU" dirty="0"/>
          </a:p>
          <a:p>
            <a:endParaRPr lang="hu-HU" dirty="0"/>
          </a:p>
        </p:txBody>
      </p:sp>
    </p:spTree>
    <p:extLst>
      <p:ext uri="{BB962C8B-B14F-4D97-AF65-F5344CB8AC3E}">
        <p14:creationId xmlns:p14="http://schemas.microsoft.com/office/powerpoint/2010/main" val="1097182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A daganatok terjedése. Az </a:t>
            </a:r>
            <a:r>
              <a:rPr lang="hu-HU" dirty="0" err="1"/>
              <a:t>áttétképzó'dés</a:t>
            </a:r>
            <a:r>
              <a:rPr lang="hu-HU" dirty="0"/>
              <a:t> sajátosságai</a:t>
            </a:r>
          </a:p>
        </p:txBody>
      </p:sp>
      <p:sp>
        <p:nvSpPr>
          <p:cNvPr id="3" name="Tartalom helye 2"/>
          <p:cNvSpPr>
            <a:spLocks noGrp="1"/>
          </p:cNvSpPr>
          <p:nvPr>
            <p:ph idx="1"/>
          </p:nvPr>
        </p:nvSpPr>
        <p:spPr>
          <a:xfrm>
            <a:off x="161365" y="1400530"/>
            <a:ext cx="11739281" cy="5188529"/>
          </a:xfrm>
        </p:spPr>
        <p:txBody>
          <a:bodyPr/>
          <a:lstStyle/>
          <a:p>
            <a:r>
              <a:rPr lang="hu-HU" dirty="0"/>
              <a:t>Áttétképzés/</a:t>
            </a:r>
            <a:r>
              <a:rPr lang="hu-HU" dirty="0" err="1"/>
              <a:t>metasztatizálás</a:t>
            </a:r>
            <a:r>
              <a:rPr lang="hu-HU" dirty="0"/>
              <a:t>: az a folyamat, melynek során az elsődleges daganatból a sejtek a szervezet más helyére kerülnek, és ott másodlagos tumorgóc jön létre</a:t>
            </a:r>
          </a:p>
          <a:p>
            <a:r>
              <a:rPr lang="hu-HU" dirty="0">
                <a:sym typeface="Wingdings" panose="05000000000000000000" pitchFamily="2" charset="2"/>
              </a:rPr>
              <a:t> oka: a rosszindulatú tumorok destruktív növekedése, melynek révén a sejtnyúlványok behatolnak a nyirok- és </a:t>
            </a:r>
            <a:r>
              <a:rPr lang="hu-HU" dirty="0" err="1">
                <a:sym typeface="Wingdings" panose="05000000000000000000" pitchFamily="2" charset="2"/>
              </a:rPr>
              <a:t>vérerekbe</a:t>
            </a:r>
            <a:r>
              <a:rPr lang="hu-HU" dirty="0">
                <a:sym typeface="Wingdings" panose="05000000000000000000" pitchFamily="2" charset="2"/>
              </a:rPr>
              <a:t>, és ez megteremti elvándorlásuk lehetőségét</a:t>
            </a:r>
          </a:p>
          <a:p>
            <a:pPr marL="0" indent="0">
              <a:buNone/>
            </a:pPr>
            <a:endParaRPr lang="hu-HU" dirty="0">
              <a:sym typeface="Wingdings" panose="05000000000000000000" pitchFamily="2" charset="2"/>
            </a:endParaRPr>
          </a:p>
          <a:p>
            <a:pPr marL="0" indent="0">
              <a:buNone/>
            </a:pPr>
            <a:r>
              <a:rPr lang="hu-HU" dirty="0">
                <a:sym typeface="Wingdings" panose="05000000000000000000" pitchFamily="2" charset="2"/>
              </a:rPr>
              <a:t>A daganatok terjedésének módjai: </a:t>
            </a:r>
            <a:br>
              <a:rPr lang="hu-HU" dirty="0"/>
            </a:br>
            <a:r>
              <a:rPr lang="hu-HU" dirty="0"/>
              <a:t>• nyirokerek útján (</a:t>
            </a:r>
            <a:r>
              <a:rPr lang="hu-HU" dirty="0" err="1"/>
              <a:t>limfogén</a:t>
            </a:r>
            <a:r>
              <a:rPr lang="hu-HU" dirty="0"/>
              <a:t> terjedés);</a:t>
            </a:r>
            <a:br>
              <a:rPr lang="hu-HU" dirty="0"/>
            </a:br>
            <a:r>
              <a:rPr lang="hu-HU" dirty="0"/>
              <a:t>• </a:t>
            </a:r>
            <a:r>
              <a:rPr lang="hu-HU" dirty="0" err="1"/>
              <a:t>vérerek</a:t>
            </a:r>
            <a:r>
              <a:rPr lang="hu-HU" dirty="0"/>
              <a:t> útján (</a:t>
            </a:r>
            <a:r>
              <a:rPr lang="hu-HU" dirty="0" err="1"/>
              <a:t>hematogén</a:t>
            </a:r>
            <a:r>
              <a:rPr lang="hu-HU" dirty="0"/>
              <a:t> terjedés);</a:t>
            </a:r>
            <a:br>
              <a:rPr lang="hu-HU" dirty="0"/>
            </a:br>
            <a:r>
              <a:rPr lang="hu-HU" dirty="0"/>
              <a:t>• savós hártyával bélelt testüregekben, a </a:t>
            </a:r>
            <a:r>
              <a:rPr lang="hu-HU" dirty="0" err="1"/>
              <a:t>liquorkeringés</a:t>
            </a:r>
            <a:r>
              <a:rPr lang="hu-HU" dirty="0"/>
              <a:t> útján;</a:t>
            </a:r>
            <a:br>
              <a:rPr lang="hu-HU" dirty="0"/>
            </a:br>
            <a:r>
              <a:rPr lang="hu-HU" dirty="0"/>
              <a:t>• meglévő járatokon keresztül </a:t>
            </a:r>
            <a:r>
              <a:rPr lang="hu-HU" i="1" dirty="0"/>
              <a:t>(</a:t>
            </a:r>
            <a:r>
              <a:rPr lang="hu-HU" i="1" dirty="0" err="1"/>
              <a:t>canalicularis</a:t>
            </a:r>
            <a:r>
              <a:rPr lang="hu-HU" i="1" dirty="0"/>
              <a:t> terjedés).</a:t>
            </a:r>
            <a:r>
              <a:rPr lang="hu-HU" dirty="0"/>
              <a:t> </a:t>
            </a:r>
            <a:br>
              <a:rPr lang="hu-HU" dirty="0"/>
            </a:br>
            <a:endParaRPr lang="hu-HU" dirty="0"/>
          </a:p>
        </p:txBody>
      </p:sp>
    </p:spTree>
    <p:extLst>
      <p:ext uri="{BB962C8B-B14F-4D97-AF65-F5344CB8AC3E}">
        <p14:creationId xmlns:p14="http://schemas.microsoft.com/office/powerpoint/2010/main" val="3818005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1766176" cy="1400530"/>
          </a:xfrm>
        </p:spPr>
        <p:txBody>
          <a:bodyPr/>
          <a:lstStyle/>
          <a:p>
            <a:r>
              <a:rPr lang="hu-HU" dirty="0"/>
              <a:t>Rákmegelőző állapotok</a:t>
            </a:r>
          </a:p>
        </p:txBody>
      </p:sp>
      <p:sp>
        <p:nvSpPr>
          <p:cNvPr id="3" name="Tartalom helye 2"/>
          <p:cNvSpPr>
            <a:spLocks noGrp="1"/>
          </p:cNvSpPr>
          <p:nvPr>
            <p:ph idx="1"/>
          </p:nvPr>
        </p:nvSpPr>
        <p:spPr>
          <a:xfrm>
            <a:off x="147918" y="1210235"/>
            <a:ext cx="11618258" cy="5513294"/>
          </a:xfrm>
        </p:spPr>
        <p:txBody>
          <a:bodyPr>
            <a:normAutofit lnSpcReduction="10000"/>
          </a:bodyPr>
          <a:lstStyle/>
          <a:p>
            <a:r>
              <a:rPr lang="hu-HU" sz="2600" b="1" u="sng" dirty="0"/>
              <a:t>Rákmegelőző állapot</a:t>
            </a:r>
            <a:r>
              <a:rPr lang="hu-HU" sz="2600" u="sng" dirty="0"/>
              <a:t>oknak </a:t>
            </a:r>
            <a:r>
              <a:rPr lang="hu-HU" sz="2600" dirty="0"/>
              <a:t>(</a:t>
            </a:r>
            <a:r>
              <a:rPr lang="hu-HU" sz="2600" dirty="0" err="1"/>
              <a:t>praeblastomatosisok</a:t>
            </a:r>
            <a:r>
              <a:rPr lang="hu-HU" sz="2600" dirty="0"/>
              <a:t>, </a:t>
            </a:r>
            <a:r>
              <a:rPr lang="hu-HU" sz="2600" dirty="0" err="1"/>
              <a:t>praecancerosisok</a:t>
            </a:r>
            <a:r>
              <a:rPr lang="hu-HU" sz="2600" dirty="0"/>
              <a:t>) nevezzük azokat a szöveti elváltozásokat, amelyekből a tapasztalatok szerint gyakrabban képződnek rosszindulatú daganatok, mint normális szövetekből. </a:t>
            </a:r>
          </a:p>
          <a:p>
            <a:r>
              <a:rPr lang="hu-HU" sz="2600" b="1" u="sng" dirty="0"/>
              <a:t>Obligát rákmegelőző állapot</a:t>
            </a:r>
            <a:r>
              <a:rPr lang="hu-HU" sz="2600" u="sng" dirty="0"/>
              <a:t>: </a:t>
            </a:r>
            <a:r>
              <a:rPr lang="hu-HU" sz="2600" dirty="0"/>
              <a:t>a rosszindulatú átalakulás viszonylag </a:t>
            </a:r>
            <a:r>
              <a:rPr lang="hu-HU" sz="2600" b="1" dirty="0"/>
              <a:t>gyorsan </a:t>
            </a:r>
            <a:r>
              <a:rPr lang="hu-HU" sz="2600" dirty="0"/>
              <a:t>és </a:t>
            </a:r>
            <a:r>
              <a:rPr lang="hu-HU" sz="2600" b="1" dirty="0"/>
              <a:t>nagy valószínűséggel </a:t>
            </a:r>
            <a:r>
              <a:rPr lang="hu-HU" sz="2600" dirty="0"/>
              <a:t>bekövetkezik (pl. a bőr időskori </a:t>
            </a:r>
            <a:r>
              <a:rPr lang="hu-HU" sz="2600" dirty="0" err="1"/>
              <a:t>keratosisa</a:t>
            </a:r>
            <a:r>
              <a:rPr lang="hu-HU" sz="2600" dirty="0"/>
              <a:t>, a vastagbél egyedül álló polipja vagy a többszörös polip)</a:t>
            </a:r>
          </a:p>
          <a:p>
            <a:r>
              <a:rPr lang="hu-HU" sz="2600" b="1" u="sng" dirty="0"/>
              <a:t>Fakultatív rákmegelőző állapot: </a:t>
            </a:r>
            <a:r>
              <a:rPr lang="hu-HU" sz="2600" dirty="0" err="1"/>
              <a:t>malignizálódás</a:t>
            </a:r>
            <a:r>
              <a:rPr lang="hu-HU" sz="2600" dirty="0"/>
              <a:t> csak </a:t>
            </a:r>
            <a:r>
              <a:rPr lang="hu-HU" sz="2600" b="1" dirty="0"/>
              <a:t>ritkán, </a:t>
            </a:r>
            <a:r>
              <a:rPr lang="hu-HU" sz="2600" dirty="0"/>
              <a:t>és akkor is </a:t>
            </a:r>
            <a:r>
              <a:rPr lang="hu-HU" sz="2600" b="1" dirty="0"/>
              <a:t>lassan </a:t>
            </a:r>
            <a:r>
              <a:rPr lang="hu-HU" sz="2600" dirty="0"/>
              <a:t>következik be (pl. </a:t>
            </a:r>
            <a:r>
              <a:rPr lang="hu-HU" sz="2600" dirty="0" err="1"/>
              <a:t>psoriasis</a:t>
            </a:r>
            <a:r>
              <a:rPr lang="hu-HU" sz="2600" dirty="0"/>
              <a:t> (pikkelysömör), a lábszárfekély, általában a krónikus bőrgyulladások) </a:t>
            </a:r>
            <a:br>
              <a:rPr lang="hu-HU" sz="2600" dirty="0"/>
            </a:br>
            <a:r>
              <a:rPr lang="hu-HU" dirty="0"/>
              <a:t> </a:t>
            </a:r>
            <a:br>
              <a:rPr lang="hu-HU" dirty="0"/>
            </a:br>
            <a:br>
              <a:rPr lang="hu-HU" dirty="0"/>
            </a:br>
            <a:br>
              <a:rPr lang="hu-HU" dirty="0"/>
            </a:br>
            <a:endParaRPr lang="hu-HU" dirty="0"/>
          </a:p>
        </p:txBody>
      </p:sp>
    </p:spTree>
    <p:extLst>
      <p:ext uri="{BB962C8B-B14F-4D97-AF65-F5344CB8AC3E}">
        <p14:creationId xmlns:p14="http://schemas.microsoft.com/office/powerpoint/2010/main" val="50766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In situ </a:t>
            </a:r>
            <a:r>
              <a:rPr lang="hu-HU" dirty="0" err="1"/>
              <a:t>carcinoma</a:t>
            </a:r>
            <a:endParaRPr lang="hu-HU" dirty="0"/>
          </a:p>
        </p:txBody>
      </p:sp>
      <p:sp>
        <p:nvSpPr>
          <p:cNvPr id="3" name="Tartalom helye 2"/>
          <p:cNvSpPr>
            <a:spLocks noGrp="1"/>
          </p:cNvSpPr>
          <p:nvPr>
            <p:ph idx="1"/>
          </p:nvPr>
        </p:nvSpPr>
        <p:spPr>
          <a:xfrm>
            <a:off x="215153" y="914400"/>
            <a:ext cx="11577917" cy="2622176"/>
          </a:xfrm>
        </p:spPr>
        <p:txBody>
          <a:bodyPr>
            <a:normAutofit/>
          </a:bodyPr>
          <a:lstStyle/>
          <a:p>
            <a:r>
              <a:rPr lang="hu-HU" dirty="0"/>
              <a:t>A hám egy körülírt területén annak szerkezete teljesen felbomlik, atípusos, </a:t>
            </a:r>
            <a:r>
              <a:rPr lang="hu-HU" dirty="0" err="1"/>
              <a:t>carcinomás</a:t>
            </a:r>
            <a:r>
              <a:rPr lang="hu-HU" dirty="0"/>
              <a:t> sejteket lá­tunk, de a daganat nem lépi át a hám és az alatta lévő kötőszövet közötti határmembránt, tehát az </a:t>
            </a:r>
            <a:r>
              <a:rPr lang="hu-HU" dirty="0" err="1"/>
              <a:t>invazív</a:t>
            </a:r>
            <a:r>
              <a:rPr lang="hu-HU" dirty="0"/>
              <a:t> növekedés jelei hiányoznak</a:t>
            </a:r>
          </a:p>
          <a:p>
            <a:pPr marL="0" indent="0">
              <a:buNone/>
            </a:pPr>
            <a:endParaRPr lang="hu-HU" dirty="0"/>
          </a:p>
          <a:p>
            <a:pPr marL="0" indent="0">
              <a:buNone/>
            </a:pPr>
            <a:r>
              <a:rPr lang="hu-HU" dirty="0"/>
              <a:t>ha ebben a szakaszban az elváltozást kimetszik, akkor </a:t>
            </a:r>
            <a:r>
              <a:rPr lang="hu-HU" b="1" dirty="0"/>
              <a:t>megelőzhető az </a:t>
            </a:r>
            <a:r>
              <a:rPr lang="hu-HU" b="1" dirty="0" err="1"/>
              <a:t>invazív</a:t>
            </a:r>
            <a:r>
              <a:rPr lang="hu-HU" b="1" dirty="0"/>
              <a:t> rák </a:t>
            </a:r>
            <a:r>
              <a:rPr lang="hu-HU" dirty="0"/>
              <a:t>kialakulása </a:t>
            </a:r>
            <a:br>
              <a:rPr lang="hu-HU" dirty="0"/>
            </a:br>
            <a:endParaRPr lang="hu-HU" dirty="0"/>
          </a:p>
          <a:p>
            <a:endParaRPr lang="hu-HU" dirty="0"/>
          </a:p>
        </p:txBody>
      </p:sp>
      <p:sp>
        <p:nvSpPr>
          <p:cNvPr id="4" name="Lefelé nyíl 3"/>
          <p:cNvSpPr/>
          <p:nvPr/>
        </p:nvSpPr>
        <p:spPr>
          <a:xfrm>
            <a:off x="8592670" y="1615683"/>
            <a:ext cx="389964" cy="6992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5" name="Szövegdoboz 4"/>
          <p:cNvSpPr txBox="1"/>
          <p:nvPr/>
        </p:nvSpPr>
        <p:spPr>
          <a:xfrm>
            <a:off x="1452282" y="3989311"/>
            <a:ext cx="9749118"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hu-HU" dirty="0"/>
              <a:t>Fontos pl. a </a:t>
            </a:r>
            <a:r>
              <a:rPr lang="hu-HU" b="1" dirty="0"/>
              <a:t>nőgyógyászati rákszűrés</a:t>
            </a:r>
            <a:r>
              <a:rPr lang="hu-HU" dirty="0"/>
              <a:t>, ahol a méhnyak sejtjeinek vizsgálatával már ebben a szakaszban felismerhetők a rosszindulatú elváltozások!</a:t>
            </a:r>
            <a:br>
              <a:rPr lang="hu-HU" dirty="0"/>
            </a:br>
            <a:endParaRPr lang="hu-HU" dirty="0"/>
          </a:p>
        </p:txBody>
      </p:sp>
    </p:spTree>
    <p:extLst>
      <p:ext uri="{BB962C8B-B14F-4D97-AF65-F5344CB8AC3E}">
        <p14:creationId xmlns:p14="http://schemas.microsoft.com/office/powerpoint/2010/main" val="1047252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94781" y="0"/>
            <a:ext cx="9404723" cy="1400530"/>
          </a:xfrm>
        </p:spPr>
        <p:txBody>
          <a:bodyPr/>
          <a:lstStyle/>
          <a:p>
            <a:r>
              <a:rPr lang="pt-BR" dirty="0"/>
              <a:t>Az egyes szövetek gyakoribb jó - és rosszindulatú tumorfajtái</a:t>
            </a:r>
            <a:endParaRPr lang="hu-HU" dirty="0"/>
          </a:p>
        </p:txBody>
      </p:sp>
      <p:sp>
        <p:nvSpPr>
          <p:cNvPr id="3" name="Tartalom helye 2"/>
          <p:cNvSpPr>
            <a:spLocks noGrp="1"/>
          </p:cNvSpPr>
          <p:nvPr>
            <p:ph idx="1"/>
          </p:nvPr>
        </p:nvSpPr>
        <p:spPr>
          <a:xfrm>
            <a:off x="309283" y="1613648"/>
            <a:ext cx="8834718" cy="5015752"/>
          </a:xfrm>
        </p:spPr>
        <p:txBody>
          <a:bodyPr/>
          <a:lstStyle/>
          <a:p>
            <a:r>
              <a:rPr lang="pt-BR" dirty="0"/>
              <a:t>Hám eredetű j</a:t>
            </a:r>
            <a:r>
              <a:rPr lang="hu-HU" dirty="0"/>
              <a:t>ó</a:t>
            </a:r>
            <a:r>
              <a:rPr lang="pt-BR" dirty="0"/>
              <a:t>indulatú daganatok</a:t>
            </a:r>
            <a:endParaRPr lang="hu-HU" dirty="0"/>
          </a:p>
          <a:p>
            <a:r>
              <a:rPr lang="pt-BR" dirty="0"/>
              <a:t>A fedőhámok jóindulatú tumorai</a:t>
            </a:r>
            <a:r>
              <a:rPr lang="hu-HU" dirty="0"/>
              <a:t>: </a:t>
            </a:r>
            <a:r>
              <a:rPr lang="hu-HU" b="1" dirty="0" err="1"/>
              <a:t>papilloma</a:t>
            </a:r>
            <a:r>
              <a:rPr lang="hu-HU" dirty="0"/>
              <a:t> </a:t>
            </a:r>
            <a:r>
              <a:rPr lang="hu-HU" dirty="0">
                <a:sym typeface="Wingdings" panose="05000000000000000000" pitchFamily="2" charset="2"/>
              </a:rPr>
              <a:t></a:t>
            </a:r>
            <a:r>
              <a:rPr lang="hu-HU" dirty="0" err="1">
                <a:sym typeface="Wingdings" panose="05000000000000000000" pitchFamily="2" charset="2"/>
              </a:rPr>
              <a:t>bőrön,nyálkahártyán</a:t>
            </a:r>
            <a:endParaRPr lang="hu-HU" dirty="0">
              <a:sym typeface="Wingdings" panose="05000000000000000000" pitchFamily="2" charset="2"/>
            </a:endParaRPr>
          </a:p>
          <a:p>
            <a:endParaRPr lang="hu-HU" dirty="0">
              <a:sym typeface="Wingdings" panose="05000000000000000000" pitchFamily="2" charset="2"/>
            </a:endParaRPr>
          </a:p>
          <a:p>
            <a:endParaRPr lang="hu-HU" dirty="0">
              <a:sym typeface="Wingdings" panose="05000000000000000000" pitchFamily="2" charset="2"/>
            </a:endParaRPr>
          </a:p>
          <a:p>
            <a:endParaRPr lang="hu-HU" dirty="0">
              <a:sym typeface="Wingdings" panose="05000000000000000000" pitchFamily="2" charset="2"/>
            </a:endParaRPr>
          </a:p>
          <a:p>
            <a:r>
              <a:rPr lang="pt-BR" dirty="0">
                <a:sym typeface="Wingdings" panose="05000000000000000000" pitchFamily="2" charset="2"/>
              </a:rPr>
              <a:t>A mirigyh</a:t>
            </a:r>
            <a:r>
              <a:rPr lang="hu-HU" dirty="0">
                <a:sym typeface="Wingdings" panose="05000000000000000000" pitchFamily="2" charset="2"/>
              </a:rPr>
              <a:t>á</a:t>
            </a:r>
            <a:r>
              <a:rPr lang="pt-BR" dirty="0">
                <a:sym typeface="Wingdings" panose="05000000000000000000" pitchFamily="2" charset="2"/>
              </a:rPr>
              <a:t>mok jóindulatú tumorai</a:t>
            </a:r>
            <a:r>
              <a:rPr lang="hu-HU" dirty="0">
                <a:sym typeface="Wingdings" panose="05000000000000000000" pitchFamily="2" charset="2"/>
              </a:rPr>
              <a:t>: </a:t>
            </a:r>
            <a:r>
              <a:rPr lang="hu-HU" b="1" dirty="0" err="1">
                <a:sym typeface="Wingdings" panose="05000000000000000000" pitchFamily="2" charset="2"/>
              </a:rPr>
              <a:t>adenoma</a:t>
            </a:r>
            <a:endParaRPr lang="hu-HU" b="1" dirty="0">
              <a:sym typeface="Wingdings" panose="05000000000000000000" pitchFamily="2" charset="2"/>
            </a:endParaRPr>
          </a:p>
          <a:p>
            <a:endParaRPr lang="hu-HU" dirty="0"/>
          </a:p>
        </p:txBody>
      </p:sp>
      <p:sp>
        <p:nvSpPr>
          <p:cNvPr id="4" name="Szövegdoboz 3"/>
          <p:cNvSpPr txBox="1"/>
          <p:nvPr/>
        </p:nvSpPr>
        <p:spPr>
          <a:xfrm>
            <a:off x="1532965" y="2413232"/>
            <a:ext cx="8135471"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hu-HU" dirty="0"/>
              <a:t>szemölcs (</a:t>
            </a:r>
            <a:r>
              <a:rPr lang="hu-HU" dirty="0" err="1"/>
              <a:t>verruca</a:t>
            </a:r>
            <a:r>
              <a:rPr lang="hu-HU" dirty="0"/>
              <a:t> vulgáris)</a:t>
            </a:r>
          </a:p>
          <a:p>
            <a:r>
              <a:rPr lang="hu-HU" dirty="0"/>
              <a:t>többszörösen elő­</a:t>
            </a:r>
          </a:p>
          <a:p>
            <a:r>
              <a:rPr lang="hu-HU" dirty="0"/>
              <a:t>forduló formáját (</a:t>
            </a:r>
            <a:r>
              <a:rPr lang="hu-HU" dirty="0" err="1"/>
              <a:t>verruca</a:t>
            </a:r>
            <a:r>
              <a:rPr lang="hu-HU" dirty="0"/>
              <a:t> </a:t>
            </a:r>
            <a:r>
              <a:rPr lang="hu-HU" dirty="0" err="1"/>
              <a:t>juvenilis</a:t>
            </a:r>
            <a:r>
              <a:rPr lang="hu-HU" dirty="0"/>
              <a:t> </a:t>
            </a:r>
            <a:r>
              <a:rPr lang="hu-HU" dirty="0" err="1"/>
              <a:t>plana</a:t>
            </a:r>
            <a:r>
              <a:rPr lang="hu-HU" dirty="0"/>
              <a:t>)</a:t>
            </a:r>
          </a:p>
        </p:txBody>
      </p:sp>
      <p:sp>
        <p:nvSpPr>
          <p:cNvPr id="5" name="Szövegdoboz 4"/>
          <p:cNvSpPr txBox="1"/>
          <p:nvPr/>
        </p:nvSpPr>
        <p:spPr>
          <a:xfrm>
            <a:off x="1358154" y="4230276"/>
            <a:ext cx="8431305"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hu-HU" dirty="0"/>
              <a:t>vastagbél nyálkahártyáján és az emlőben, külső és belső</a:t>
            </a:r>
            <a:br>
              <a:rPr lang="hu-HU" dirty="0"/>
            </a:br>
            <a:r>
              <a:rPr lang="hu-HU" dirty="0"/>
              <a:t>elválasztású mirigyekben</a:t>
            </a:r>
          </a:p>
        </p:txBody>
      </p:sp>
    </p:spTree>
    <p:extLst>
      <p:ext uri="{BB962C8B-B14F-4D97-AF65-F5344CB8AC3E}">
        <p14:creationId xmlns:p14="http://schemas.microsoft.com/office/powerpoint/2010/main" val="1045603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2191999" cy="1400530"/>
          </a:xfrm>
        </p:spPr>
        <p:txBody>
          <a:bodyPr/>
          <a:lstStyle/>
          <a:p>
            <a:r>
              <a:rPr lang="pt-BR" dirty="0"/>
              <a:t>Hám eredetű rosszindulatú daganatok</a:t>
            </a:r>
            <a:endParaRPr lang="hu-HU" dirty="0"/>
          </a:p>
        </p:txBody>
      </p:sp>
      <p:sp>
        <p:nvSpPr>
          <p:cNvPr id="3" name="Tartalom helye 2"/>
          <p:cNvSpPr>
            <a:spLocks noGrp="1"/>
          </p:cNvSpPr>
          <p:nvPr>
            <p:ph idx="1"/>
          </p:nvPr>
        </p:nvSpPr>
        <p:spPr>
          <a:xfrm>
            <a:off x="0" y="847166"/>
            <a:ext cx="11967882" cy="5862916"/>
          </a:xfrm>
        </p:spPr>
        <p:txBody>
          <a:bodyPr/>
          <a:lstStyle/>
          <a:p>
            <a:pPr marL="0" indent="0">
              <a:buNone/>
            </a:pPr>
            <a:r>
              <a:rPr lang="pt-BR" dirty="0"/>
              <a:t>A fedő hámok rosszindulatú tumorai</a:t>
            </a:r>
            <a:endParaRPr lang="hu-HU" dirty="0"/>
          </a:p>
          <a:p>
            <a:pPr>
              <a:buFont typeface="Wingdings" panose="05000000000000000000" pitchFamily="2" charset="2"/>
              <a:buChar char="Ø"/>
            </a:pPr>
            <a:r>
              <a:rPr lang="pt-BR" dirty="0"/>
              <a:t>Laphámrák </a:t>
            </a:r>
            <a:r>
              <a:rPr lang="hu-HU" dirty="0">
                <a:sym typeface="Wingdings" panose="05000000000000000000" pitchFamily="2" charset="2"/>
              </a:rPr>
              <a:t> </a:t>
            </a:r>
            <a:r>
              <a:rPr lang="hu-HU" dirty="0"/>
              <a:t>a többrétegű elszarusodó vagy el nem szarusodó hámokon vagy olyan egyéb hámféleségeken is, ahol pl. hengerhámsejtek </a:t>
            </a:r>
            <a:r>
              <a:rPr lang="hu-HU" dirty="0" err="1"/>
              <a:t>metaplasiával</a:t>
            </a:r>
            <a:r>
              <a:rPr lang="hu-HU" dirty="0"/>
              <a:t> laphámmá alakulnak</a:t>
            </a:r>
          </a:p>
          <a:p>
            <a:pPr marL="0" indent="0">
              <a:buNone/>
            </a:pPr>
            <a:r>
              <a:rPr lang="hu-HU" dirty="0"/>
              <a:t>A mirigyhámok rosszindulatú </a:t>
            </a:r>
            <a:r>
              <a:rPr lang="hu-HU" dirty="0" err="1"/>
              <a:t>tumorai</a:t>
            </a:r>
            <a:endParaRPr lang="hu-HU" dirty="0"/>
          </a:p>
          <a:p>
            <a:pPr>
              <a:buFont typeface="Wingdings" panose="05000000000000000000" pitchFamily="2" charset="2"/>
              <a:buChar char="Ø"/>
            </a:pPr>
            <a:r>
              <a:rPr lang="hu-HU" dirty="0" err="1"/>
              <a:t>Adenocarcinoma</a:t>
            </a:r>
            <a:r>
              <a:rPr lang="hu-HU" dirty="0"/>
              <a:t> </a:t>
            </a:r>
            <a:r>
              <a:rPr lang="hu-HU" dirty="0">
                <a:sym typeface="Wingdings" panose="05000000000000000000" pitchFamily="2" charset="2"/>
              </a:rPr>
              <a:t></a:t>
            </a:r>
            <a:r>
              <a:rPr lang="hu-HU" dirty="0"/>
              <a:t>hengerhámok mirigyeiből, ill. mirigyes szervekből kiinduló </a:t>
            </a:r>
            <a:r>
              <a:rPr lang="hu-HU" dirty="0" err="1"/>
              <a:t>malignus</a:t>
            </a:r>
            <a:r>
              <a:rPr lang="hu-HU" dirty="0"/>
              <a:t> tumorok </a:t>
            </a:r>
            <a:br>
              <a:rPr lang="hu-HU" dirty="0"/>
            </a:br>
            <a:br>
              <a:rPr lang="hu-HU" dirty="0"/>
            </a:br>
            <a:br>
              <a:rPr lang="pt-BR" dirty="0"/>
            </a:br>
            <a:endParaRPr lang="hu-HU" dirty="0"/>
          </a:p>
        </p:txBody>
      </p:sp>
    </p:spTree>
    <p:extLst>
      <p:ext uri="{BB962C8B-B14F-4D97-AF65-F5344CB8AC3E}">
        <p14:creationId xmlns:p14="http://schemas.microsoft.com/office/powerpoint/2010/main" val="3481475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ctrTitle"/>
          </p:nvPr>
        </p:nvSpPr>
        <p:spPr>
          <a:xfrm>
            <a:off x="1683171" y="976762"/>
            <a:ext cx="8825658" cy="3329581"/>
          </a:xfrm>
        </p:spPr>
        <p:txBody>
          <a:bodyPr/>
          <a:lstStyle/>
          <a:p>
            <a:pPr algn="ctr"/>
            <a:r>
              <a:rPr lang="hu-HU" sz="3600" b="1" dirty="0">
                <a:latin typeface="Tw Cen MT" panose="020B0602020104020603" pitchFamily="34" charset="-18"/>
              </a:rPr>
              <a:t>Ápolási szakmai alapismeretek: kórélettani alapismeretek IV.</a:t>
            </a:r>
          </a:p>
        </p:txBody>
      </p:sp>
      <p:pic>
        <p:nvPicPr>
          <p:cNvPr id="4" name="Hang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692461938"/>
      </p:ext>
    </p:extLst>
  </p:cSld>
  <p:clrMapOvr>
    <a:masterClrMapping/>
  </p:clrMapOvr>
  <mc:AlternateContent xmlns:mc="http://schemas.openxmlformats.org/markup-compatibility/2006" xmlns:p14="http://schemas.microsoft.com/office/powerpoint/2010/main">
    <mc:Choice Requires="p14">
      <p:transition spd="slow" p14:dur="2000" advTm="5809"/>
    </mc:Choice>
    <mc:Fallback xmlns="">
      <p:transition spd="slow" advTm="58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2192000" cy="1400530"/>
          </a:xfrm>
        </p:spPr>
        <p:txBody>
          <a:bodyPr/>
          <a:lstStyle/>
          <a:p>
            <a:r>
              <a:rPr lang="hu-HU" dirty="0"/>
              <a:t>Kötő- és támasztószöveti jóindulatú daganatok</a:t>
            </a:r>
          </a:p>
        </p:txBody>
      </p:sp>
      <p:sp>
        <p:nvSpPr>
          <p:cNvPr id="3" name="Tartalom helye 2"/>
          <p:cNvSpPr>
            <a:spLocks noGrp="1"/>
          </p:cNvSpPr>
          <p:nvPr>
            <p:ph idx="1"/>
          </p:nvPr>
        </p:nvSpPr>
        <p:spPr>
          <a:xfrm>
            <a:off x="121024" y="1400530"/>
            <a:ext cx="11873752" cy="5309552"/>
          </a:xfrm>
        </p:spPr>
        <p:txBody>
          <a:bodyPr/>
          <a:lstStyle/>
          <a:p>
            <a:r>
              <a:rPr lang="hu-HU" dirty="0" err="1"/>
              <a:t>Fibroma</a:t>
            </a:r>
            <a:r>
              <a:rPr lang="hu-HU" dirty="0"/>
              <a:t>: kötőszöveti sejtekből és rostokból felépülő </a:t>
            </a:r>
            <a:r>
              <a:rPr lang="hu-HU" dirty="0" err="1"/>
              <a:t>benignus</a:t>
            </a:r>
            <a:r>
              <a:rPr lang="hu-HU" dirty="0"/>
              <a:t> daganat</a:t>
            </a:r>
          </a:p>
          <a:p>
            <a:r>
              <a:rPr lang="hu-HU" dirty="0" err="1"/>
              <a:t>Keloid</a:t>
            </a:r>
            <a:r>
              <a:rPr lang="hu-HU" dirty="0"/>
              <a:t>: bőrsérülésekben, műtéti metszésekben vé­kony, vonalas hegek helyett nagy tömegű szövetmassza képződik</a:t>
            </a:r>
          </a:p>
          <a:p>
            <a:r>
              <a:rPr lang="hu-HU" dirty="0" err="1"/>
              <a:t>Xanthoma:a</a:t>
            </a:r>
            <a:r>
              <a:rPr lang="hu-HU" dirty="0"/>
              <a:t> bőrben elhelyezkedő, zsírokat tároló sejtekből felépülő képletek</a:t>
            </a:r>
          </a:p>
          <a:p>
            <a:r>
              <a:rPr lang="hu-HU" dirty="0" err="1"/>
              <a:t>Lipoma</a:t>
            </a:r>
            <a:r>
              <a:rPr lang="hu-HU" dirty="0"/>
              <a:t>: főleg időseken, a </a:t>
            </a:r>
            <a:r>
              <a:rPr lang="hu-HU" dirty="0" err="1"/>
              <a:t>subcutan</a:t>
            </a:r>
            <a:r>
              <a:rPr lang="hu-HU" dirty="0"/>
              <a:t> szövetekből alakul ki</a:t>
            </a:r>
          </a:p>
          <a:p>
            <a:r>
              <a:rPr lang="hu-HU" dirty="0" err="1"/>
              <a:t>Chondroma</a:t>
            </a:r>
            <a:r>
              <a:rPr lang="hu-HU" dirty="0"/>
              <a:t>: porcszövet </a:t>
            </a:r>
            <a:r>
              <a:rPr lang="hu-HU" dirty="0" err="1"/>
              <a:t>benignus</a:t>
            </a:r>
            <a:r>
              <a:rPr lang="hu-HU" dirty="0"/>
              <a:t> </a:t>
            </a:r>
            <a:r>
              <a:rPr lang="hu-HU" dirty="0" err="1"/>
              <a:t>tumora</a:t>
            </a:r>
            <a:endParaRPr lang="hu-HU" dirty="0"/>
          </a:p>
          <a:p>
            <a:r>
              <a:rPr lang="hu-HU" dirty="0" err="1"/>
              <a:t>Osteoma</a:t>
            </a:r>
            <a:r>
              <a:rPr lang="hu-HU" dirty="0"/>
              <a:t>: csontszövet </a:t>
            </a:r>
            <a:r>
              <a:rPr lang="hu-HU" dirty="0" err="1"/>
              <a:t>beningnus</a:t>
            </a:r>
            <a:r>
              <a:rPr lang="hu-HU" dirty="0"/>
              <a:t> </a:t>
            </a:r>
            <a:r>
              <a:rPr lang="hu-HU" dirty="0" err="1"/>
              <a:t>tumora</a:t>
            </a:r>
            <a:r>
              <a:rPr lang="hu-HU" dirty="0"/>
              <a:t> </a:t>
            </a:r>
          </a:p>
          <a:p>
            <a:r>
              <a:rPr lang="hu-HU" dirty="0" err="1"/>
              <a:t>Leiomyoma</a:t>
            </a:r>
            <a:r>
              <a:rPr lang="hu-HU" dirty="0"/>
              <a:t>: simaizomzatból kifejlő­dő jóindulatú tumor</a:t>
            </a:r>
          </a:p>
          <a:p>
            <a:r>
              <a:rPr lang="hu-HU" dirty="0" err="1"/>
              <a:t>Rhabdomyoma</a:t>
            </a:r>
            <a:r>
              <a:rPr lang="hu-HU" dirty="0"/>
              <a:t>: harántcsíkolt izomzat daganata</a:t>
            </a:r>
          </a:p>
        </p:txBody>
      </p:sp>
    </p:spTree>
    <p:extLst>
      <p:ext uri="{BB962C8B-B14F-4D97-AF65-F5344CB8AC3E}">
        <p14:creationId xmlns:p14="http://schemas.microsoft.com/office/powerpoint/2010/main" val="1975873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Kötő- és támasztószöveti rosszindulatú daganatok</a:t>
            </a:r>
          </a:p>
        </p:txBody>
      </p:sp>
      <p:sp>
        <p:nvSpPr>
          <p:cNvPr id="3" name="Tartalom helye 2"/>
          <p:cNvSpPr>
            <a:spLocks noGrp="1"/>
          </p:cNvSpPr>
          <p:nvPr>
            <p:ph idx="1"/>
          </p:nvPr>
        </p:nvSpPr>
        <p:spPr>
          <a:xfrm>
            <a:off x="201706" y="1400530"/>
            <a:ext cx="11698941" cy="5322999"/>
          </a:xfrm>
        </p:spPr>
        <p:txBody>
          <a:bodyPr/>
          <a:lstStyle/>
          <a:p>
            <a:r>
              <a:rPr lang="hu-HU" dirty="0" err="1"/>
              <a:t>Sarcoma</a:t>
            </a:r>
            <a:r>
              <a:rPr lang="hu-HU" dirty="0"/>
              <a:t>: kötőszövet rosszindulatú daganata, bárhol kialakulhat, de gyakori megjelenési helye az izmokat borító kötőszövetes lemezek</a:t>
            </a:r>
          </a:p>
          <a:p>
            <a:r>
              <a:rPr lang="hu-HU" dirty="0" err="1"/>
              <a:t>Liposarcoma</a:t>
            </a:r>
            <a:r>
              <a:rPr lang="hu-HU" dirty="0"/>
              <a:t>: rosszindulatú zsírszövetdaganat, nagyon ritkán fordul elő</a:t>
            </a:r>
          </a:p>
          <a:p>
            <a:r>
              <a:rPr lang="hu-HU" dirty="0" err="1"/>
              <a:t>Chondrosarcoma</a:t>
            </a:r>
            <a:r>
              <a:rPr lang="hu-HU" dirty="0"/>
              <a:t>: porcszövet rosszindulatú </a:t>
            </a:r>
            <a:r>
              <a:rPr lang="hu-HU" dirty="0" err="1"/>
              <a:t>tumora</a:t>
            </a:r>
            <a:endParaRPr lang="hu-HU" dirty="0"/>
          </a:p>
          <a:p>
            <a:r>
              <a:rPr lang="hu-HU" dirty="0" err="1"/>
              <a:t>Osteosarcoma</a:t>
            </a:r>
            <a:r>
              <a:rPr lang="hu-HU" dirty="0"/>
              <a:t>: csontszövet rosszindulatú </a:t>
            </a:r>
            <a:r>
              <a:rPr lang="hu-HU" dirty="0" err="1"/>
              <a:t>tumora</a:t>
            </a:r>
            <a:r>
              <a:rPr lang="hu-HU" dirty="0"/>
              <a:t> </a:t>
            </a:r>
          </a:p>
          <a:p>
            <a:r>
              <a:rPr lang="hu-HU" dirty="0"/>
              <a:t>Leukémia: a fehérvérsejtek nagyfokú felszaporodásával járó formák</a:t>
            </a:r>
          </a:p>
          <a:p>
            <a:r>
              <a:rPr lang="hu-HU" dirty="0" err="1"/>
              <a:t>Lymphomák</a:t>
            </a:r>
            <a:r>
              <a:rPr lang="hu-HU" dirty="0"/>
              <a:t>: nyirokrendszer daganata, melyeknek számos szövettani típusuk létezik, alapvetően </a:t>
            </a:r>
            <a:r>
              <a:rPr lang="hu-HU" dirty="0" err="1"/>
              <a:t>Hodgkin</a:t>
            </a:r>
            <a:r>
              <a:rPr lang="hu-HU" dirty="0"/>
              <a:t>-kórra és non-</a:t>
            </a:r>
            <a:r>
              <a:rPr lang="hu-HU" dirty="0" err="1"/>
              <a:t>Hodgkiniymphomakra</a:t>
            </a:r>
            <a:r>
              <a:rPr lang="hu-HU" dirty="0"/>
              <a:t> osztjuk őket. </a:t>
            </a:r>
            <a:br>
              <a:rPr lang="hu-HU" dirty="0"/>
            </a:br>
            <a:endParaRPr lang="hu-HU" dirty="0"/>
          </a:p>
        </p:txBody>
      </p:sp>
    </p:spTree>
    <p:extLst>
      <p:ext uri="{BB962C8B-B14F-4D97-AF65-F5344CB8AC3E}">
        <p14:creationId xmlns:p14="http://schemas.microsoft.com/office/powerpoint/2010/main" val="211698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Egyéb daganatok </a:t>
            </a:r>
          </a:p>
        </p:txBody>
      </p:sp>
      <p:sp>
        <p:nvSpPr>
          <p:cNvPr id="3" name="Tartalom helye 2"/>
          <p:cNvSpPr>
            <a:spLocks noGrp="1"/>
          </p:cNvSpPr>
          <p:nvPr>
            <p:ph idx="1"/>
          </p:nvPr>
        </p:nvSpPr>
        <p:spPr>
          <a:xfrm>
            <a:off x="201706" y="847166"/>
            <a:ext cx="11990294" cy="6010834"/>
          </a:xfrm>
        </p:spPr>
        <p:txBody>
          <a:bodyPr/>
          <a:lstStyle/>
          <a:p>
            <a:r>
              <a:rPr lang="nl-NL" dirty="0"/>
              <a:t>Az összes daganatok 3-5%-át idegszöveti tumorok teszik ki</a:t>
            </a:r>
            <a:r>
              <a:rPr lang="hu-HU" dirty="0"/>
              <a:t>: központi idegrendszer sejtjeinek és a perifériás idegeknek a </a:t>
            </a:r>
            <a:r>
              <a:rPr lang="hu-HU" dirty="0" err="1"/>
              <a:t>tumorai</a:t>
            </a:r>
            <a:r>
              <a:rPr lang="hu-HU" dirty="0"/>
              <a:t> </a:t>
            </a:r>
          </a:p>
          <a:p>
            <a:r>
              <a:rPr lang="hu-HU" dirty="0" err="1"/>
              <a:t>Choriocarcinoma</a:t>
            </a:r>
            <a:r>
              <a:rPr lang="hu-HU" dirty="0"/>
              <a:t>: legtöbbször az </a:t>
            </a:r>
            <a:r>
              <a:rPr lang="hu-HU" dirty="0" err="1"/>
              <a:t>uterusban</a:t>
            </a:r>
            <a:r>
              <a:rPr lang="hu-HU" dirty="0"/>
              <a:t> indul fejlődésnek</a:t>
            </a:r>
          </a:p>
          <a:p>
            <a:r>
              <a:rPr lang="hu-HU" dirty="0" err="1"/>
              <a:t>Teratoma</a:t>
            </a:r>
            <a:r>
              <a:rPr lang="hu-HU" dirty="0"/>
              <a:t>: egy embrionális eredetű tumor</a:t>
            </a:r>
          </a:p>
        </p:txBody>
      </p:sp>
    </p:spTree>
    <p:extLst>
      <p:ext uri="{BB962C8B-B14F-4D97-AF65-F5344CB8AC3E}">
        <p14:creationId xmlns:p14="http://schemas.microsoft.com/office/powerpoint/2010/main" val="3251119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Összefoglalás</a:t>
            </a:r>
          </a:p>
        </p:txBody>
      </p:sp>
      <p:sp>
        <p:nvSpPr>
          <p:cNvPr id="3" name="Tartalom helye 2"/>
          <p:cNvSpPr>
            <a:spLocks noGrp="1"/>
          </p:cNvSpPr>
          <p:nvPr>
            <p:ph idx="1"/>
          </p:nvPr>
        </p:nvSpPr>
        <p:spPr>
          <a:xfrm>
            <a:off x="242047" y="927848"/>
            <a:ext cx="11658599" cy="5419164"/>
          </a:xfrm>
        </p:spPr>
        <p:txBody>
          <a:bodyPr>
            <a:normAutofit lnSpcReduction="10000"/>
          </a:bodyPr>
          <a:lstStyle/>
          <a:p>
            <a:r>
              <a:rPr lang="hu-HU" dirty="0"/>
              <a:t>Manapság minden negyedik ember haláláért a daganatos betegségek felelősek. Fizikai, ké­miai, fertőzéses, táplálkozási, genetikai és számos egyéb tényezőt ismerünk, amelyek szerepet játszhatnak a tumorképződésben, s ma már azokkal a sejten belüli folyamatokkal is többé-kevésbé tisztá­ban vagyunk, amelyek elvezetnek a sejtek daganatos átalakulásához. Biológiai viselkedés szempontjából jó- és rosszindulatú daganatokat különítünk el, amelyek sejtjeik típusossága, növekedésük gyorsasága és jellege szerint is különböznek egymástól. Ismerünk olyan szöveti elváltozásokat is, amelyek még nem tumoros jellegűek, de idővel azzá válhatnak. Ezeket rákmegelőző állapotoknak nevezzük, és veszélyességük szerint osztályozzuk őket fakultatív és obligát jellegűekre.</a:t>
            </a:r>
          </a:p>
          <a:p>
            <a:r>
              <a:rPr lang="hu-HU" dirty="0"/>
              <a:t>A daganatok szervezeten belüli terjedése főként a véráram és a nyirok útján történik, de kontakt úton és járatokon keresztül is lehetséges. A tumorokat az ún. TNM-séma segítségével méretük és szervi, valamint nyirokcsomóáttéteik szerint stádiumokba soroljuk.</a:t>
            </a:r>
          </a:p>
          <a:p>
            <a:r>
              <a:rPr lang="hu-HU" dirty="0"/>
              <a:t>A jóindulatú daganatok elsősorban helyzetüknél fogva, ill. bizonyos anyagok termelése miatt okozhatnak zavarokat, a rosszindulatúak emellett számos egyéb tulajdonságuk miatt vezetnek a szervezet leromlásához, halálához.</a:t>
            </a:r>
          </a:p>
          <a:p>
            <a:r>
              <a:rPr lang="hu-HU" dirty="0"/>
              <a:t>A kiinduló szövet jellege valamint a biológiai viselkedés alapján az egyes szervek különböző jellegű </a:t>
            </a:r>
            <a:r>
              <a:rPr lang="hu-HU" dirty="0" err="1"/>
              <a:t>tumorai</a:t>
            </a:r>
            <a:r>
              <a:rPr lang="hu-HU" dirty="0"/>
              <a:t> más-más elnevezést kapnak.</a:t>
            </a:r>
          </a:p>
        </p:txBody>
      </p:sp>
    </p:spTree>
    <p:extLst>
      <p:ext uri="{BB962C8B-B14F-4D97-AF65-F5344CB8AC3E}">
        <p14:creationId xmlns:p14="http://schemas.microsoft.com/office/powerpoint/2010/main" val="3590745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normAutofit/>
          </a:bodyPr>
          <a:lstStyle/>
          <a:p>
            <a:pPr marL="0" indent="0">
              <a:buNone/>
            </a:pPr>
            <a:r>
              <a:rPr lang="hu-HU" sz="3600" dirty="0"/>
              <a:t>Köszönöm a megtisztelő figyelmet! </a:t>
            </a:r>
          </a:p>
        </p:txBody>
      </p:sp>
    </p:spTree>
    <p:extLst>
      <p:ext uri="{BB962C8B-B14F-4D97-AF65-F5344CB8AC3E}">
        <p14:creationId xmlns:p14="http://schemas.microsoft.com/office/powerpoint/2010/main" val="3766967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Felhasznált irodalom </a:t>
            </a:r>
          </a:p>
        </p:txBody>
      </p:sp>
      <p:sp>
        <p:nvSpPr>
          <p:cNvPr id="3" name="Tartalom helye 2"/>
          <p:cNvSpPr>
            <a:spLocks noGrp="1"/>
          </p:cNvSpPr>
          <p:nvPr>
            <p:ph idx="1"/>
          </p:nvPr>
        </p:nvSpPr>
        <p:spPr/>
        <p:txBody>
          <a:bodyPr/>
          <a:lstStyle/>
          <a:p>
            <a:r>
              <a:rPr lang="hu-HU" dirty="0"/>
              <a:t>Jurányi R. -Vágvölgyi Á. (2008): Általános kórtan, immunitástan, járványtan </a:t>
            </a:r>
            <a:r>
              <a:rPr lang="hu-HU" dirty="0" err="1"/>
              <a:t>ETI,Budapest</a:t>
            </a:r>
            <a:endParaRPr lang="hu-HU" dirty="0"/>
          </a:p>
          <a:p>
            <a:r>
              <a:rPr lang="hu-HU" dirty="0"/>
              <a:t>Vágvölgyi Ágnes (2016): Általános kórtan Műszaki Könyvkiadó, Budapest</a:t>
            </a:r>
          </a:p>
        </p:txBody>
      </p:sp>
    </p:spTree>
    <p:extLst>
      <p:ext uri="{BB962C8B-B14F-4D97-AF65-F5344CB8AC3E}">
        <p14:creationId xmlns:p14="http://schemas.microsoft.com/office/powerpoint/2010/main" val="3500952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1766176" cy="672353"/>
          </a:xfrm>
        </p:spPr>
        <p:txBody>
          <a:bodyPr/>
          <a:lstStyle/>
          <a:p>
            <a:r>
              <a:rPr lang="hu-HU" dirty="0"/>
              <a:t>Önellenőrző kérdések </a:t>
            </a:r>
          </a:p>
        </p:txBody>
      </p:sp>
      <p:sp>
        <p:nvSpPr>
          <p:cNvPr id="3" name="Tartalom helye 2"/>
          <p:cNvSpPr>
            <a:spLocks noGrp="1"/>
          </p:cNvSpPr>
          <p:nvPr>
            <p:ph idx="1"/>
          </p:nvPr>
        </p:nvSpPr>
        <p:spPr>
          <a:xfrm>
            <a:off x="94129" y="672353"/>
            <a:ext cx="7073153" cy="6091517"/>
          </a:xfrm>
        </p:spPr>
        <p:txBody>
          <a:bodyPr>
            <a:normAutofit/>
          </a:bodyPr>
          <a:lstStyle/>
          <a:p>
            <a:pPr marL="0" indent="0">
              <a:buNone/>
            </a:pPr>
            <a:r>
              <a:rPr lang="hu-HU" dirty="0"/>
              <a:t>1. Gyűjtse össze azokat a tényezőket, amelyeket ma rákkeltőként ismerünk!</a:t>
            </a:r>
          </a:p>
          <a:p>
            <a:pPr marL="0" indent="0">
              <a:buNone/>
            </a:pPr>
            <a:r>
              <a:rPr lang="hu-HU" dirty="0"/>
              <a:t>2. írja be az alábbi tulajdonságok számjelét a megfelelő sorba!</a:t>
            </a:r>
          </a:p>
          <a:p>
            <a:pPr marL="0" indent="0">
              <a:buNone/>
            </a:pPr>
            <a:r>
              <a:rPr lang="hu-HU" dirty="0"/>
              <a:t>A: </a:t>
            </a:r>
            <a:r>
              <a:rPr lang="hu-HU" dirty="0" err="1"/>
              <a:t>Benignus</a:t>
            </a:r>
            <a:r>
              <a:rPr lang="hu-HU" dirty="0"/>
              <a:t> tumor…………</a:t>
            </a:r>
          </a:p>
          <a:p>
            <a:pPr marL="0" indent="0">
              <a:buNone/>
            </a:pPr>
            <a:r>
              <a:rPr lang="hu-HU" dirty="0"/>
              <a:t>B: </a:t>
            </a:r>
            <a:r>
              <a:rPr lang="hu-HU" dirty="0" err="1"/>
              <a:t>Malignus</a:t>
            </a:r>
            <a:r>
              <a:rPr lang="hu-HU" dirty="0"/>
              <a:t> tumor………….</a:t>
            </a:r>
          </a:p>
          <a:p>
            <a:pPr marL="0" indent="0">
              <a:buNone/>
            </a:pPr>
            <a:r>
              <a:rPr lang="hu-HU" dirty="0"/>
              <a:t>1. Lassan növekszik</a:t>
            </a:r>
          </a:p>
          <a:p>
            <a:pPr marL="0" indent="0">
              <a:buNone/>
            </a:pPr>
            <a:r>
              <a:rPr lang="hu-HU" dirty="0"/>
              <a:t>2. Növekedése destruktív</a:t>
            </a:r>
          </a:p>
          <a:p>
            <a:pPr marL="0" indent="0">
              <a:buNone/>
            </a:pPr>
            <a:r>
              <a:rPr lang="hu-HU" dirty="0"/>
              <a:t>3. Műtét után nem újul ki</a:t>
            </a:r>
          </a:p>
          <a:p>
            <a:pPr marL="0" indent="0">
              <a:buNone/>
            </a:pPr>
            <a:r>
              <a:rPr lang="hu-HU" dirty="0"/>
              <a:t>4. Növekedése közben a környező szöveteket félretolja</a:t>
            </a:r>
          </a:p>
          <a:p>
            <a:pPr marL="0" indent="0">
              <a:buNone/>
            </a:pPr>
            <a:r>
              <a:rPr lang="hu-HU" dirty="0"/>
              <a:t>5. Sejtjei típusosak</a:t>
            </a:r>
          </a:p>
          <a:p>
            <a:pPr marL="0" indent="0">
              <a:buNone/>
            </a:pPr>
            <a:r>
              <a:rPr lang="hu-HU" dirty="0"/>
              <a:t>6. Tok nem alakul ki körülötte</a:t>
            </a:r>
          </a:p>
          <a:p>
            <a:pPr marL="0" indent="0">
              <a:buNone/>
            </a:pPr>
            <a:r>
              <a:rPr lang="hu-HU" dirty="0"/>
              <a:t>7. A környező szöveteket </a:t>
            </a:r>
            <a:r>
              <a:rPr lang="hu-HU" dirty="0" err="1"/>
              <a:t>átszövi</a:t>
            </a:r>
            <a:r>
              <a:rPr lang="hu-HU" dirty="0"/>
              <a:t>, roncsolja</a:t>
            </a:r>
          </a:p>
        </p:txBody>
      </p:sp>
      <p:sp>
        <p:nvSpPr>
          <p:cNvPr id="4" name="Szövegdoboz 3"/>
          <p:cNvSpPr txBox="1"/>
          <p:nvPr/>
        </p:nvSpPr>
        <p:spPr>
          <a:xfrm>
            <a:off x="7167282" y="1102660"/>
            <a:ext cx="4827494" cy="4524315"/>
          </a:xfrm>
          <a:prstGeom prst="rect">
            <a:avLst/>
          </a:prstGeom>
          <a:noFill/>
        </p:spPr>
        <p:txBody>
          <a:bodyPr wrap="square" rtlCol="0">
            <a:spAutoFit/>
          </a:bodyPr>
          <a:lstStyle/>
          <a:p>
            <a:r>
              <a:rPr lang="hu-HU" dirty="0"/>
              <a:t>Sorolja fel a daganatok terjedésének módjait!</a:t>
            </a:r>
          </a:p>
          <a:p>
            <a:r>
              <a:rPr lang="hu-HU" dirty="0"/>
              <a:t>5. Értelmezze a rákmegelőző állapot fogalmát, csoportosítsa az ide tartozó kórképeket!</a:t>
            </a:r>
          </a:p>
          <a:p>
            <a:r>
              <a:rPr lang="hu-HU" dirty="0"/>
              <a:t>6. Vázolja az ún. TNM-sémát!</a:t>
            </a:r>
          </a:p>
          <a:p>
            <a:r>
              <a:rPr lang="hu-HU" dirty="0"/>
              <a:t>7. Foglalja össze a tumoroknak a szervezetre kifejtett hatásait!</a:t>
            </a:r>
          </a:p>
          <a:p>
            <a:r>
              <a:rPr lang="hu-HU" dirty="0"/>
              <a:t>8. Csoportosítsa az alábbi tumorféleségeket!</a:t>
            </a:r>
          </a:p>
          <a:p>
            <a:r>
              <a:rPr lang="hu-HU" dirty="0"/>
              <a:t>A: jóindulatú daganat</a:t>
            </a:r>
          </a:p>
          <a:p>
            <a:r>
              <a:rPr lang="hu-HU" dirty="0"/>
              <a:t>B: rosszindulatú daganat</a:t>
            </a:r>
          </a:p>
          <a:p>
            <a:r>
              <a:rPr lang="hu-HU" dirty="0"/>
              <a:t>1. </a:t>
            </a:r>
            <a:r>
              <a:rPr lang="hu-HU" dirty="0" err="1"/>
              <a:t>adenoma</a:t>
            </a:r>
            <a:r>
              <a:rPr lang="hu-HU" dirty="0"/>
              <a:t> 5. polip</a:t>
            </a:r>
          </a:p>
          <a:p>
            <a:r>
              <a:rPr lang="hu-HU" dirty="0"/>
              <a:t>2. </a:t>
            </a:r>
            <a:r>
              <a:rPr lang="hu-HU" dirty="0" err="1"/>
              <a:t>leiomyosarcoma</a:t>
            </a:r>
            <a:r>
              <a:rPr lang="hu-HU" dirty="0"/>
              <a:t> 6. </a:t>
            </a:r>
            <a:r>
              <a:rPr lang="hu-HU" dirty="0" err="1"/>
              <a:t>fibroadenoma</a:t>
            </a:r>
            <a:endParaRPr lang="hu-HU" dirty="0"/>
          </a:p>
          <a:p>
            <a:r>
              <a:rPr lang="hu-HU" dirty="0"/>
              <a:t>3. </a:t>
            </a:r>
            <a:r>
              <a:rPr lang="hu-HU" dirty="0" err="1"/>
              <a:t>osteoma</a:t>
            </a:r>
            <a:r>
              <a:rPr lang="hu-HU" dirty="0"/>
              <a:t> 7. </a:t>
            </a:r>
            <a:r>
              <a:rPr lang="hu-HU" dirty="0" err="1"/>
              <a:t>choriocarcinoma</a:t>
            </a:r>
            <a:endParaRPr lang="hu-HU" dirty="0"/>
          </a:p>
          <a:p>
            <a:r>
              <a:rPr lang="hu-HU" dirty="0"/>
              <a:t>4. leukémia 8. </a:t>
            </a:r>
            <a:r>
              <a:rPr lang="hu-HU" dirty="0" err="1"/>
              <a:t>chondrosarcoma</a:t>
            </a:r>
            <a:endParaRPr lang="hu-HU" dirty="0"/>
          </a:p>
        </p:txBody>
      </p:sp>
    </p:spTree>
    <p:extLst>
      <p:ext uri="{BB962C8B-B14F-4D97-AF65-F5344CB8AC3E}">
        <p14:creationId xmlns:p14="http://schemas.microsoft.com/office/powerpoint/2010/main" val="3395963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Tantárgyak</a:t>
            </a:r>
          </a:p>
        </p:txBody>
      </p:sp>
      <p:sp>
        <p:nvSpPr>
          <p:cNvPr id="3" name="Tartalom helye 2"/>
          <p:cNvSpPr>
            <a:spLocks noGrp="1"/>
          </p:cNvSpPr>
          <p:nvPr>
            <p:ph idx="1"/>
          </p:nvPr>
        </p:nvSpPr>
        <p:spPr>
          <a:xfrm>
            <a:off x="646111" y="2079812"/>
            <a:ext cx="11088688" cy="4195481"/>
          </a:xfrm>
        </p:spPr>
        <p:txBody>
          <a:bodyPr>
            <a:normAutofit/>
          </a:bodyPr>
          <a:lstStyle/>
          <a:p>
            <a:r>
              <a:rPr lang="hu-HU" dirty="0"/>
              <a:t>Általános kórtani ismeretek, Betegség, Kóros állapot.</a:t>
            </a:r>
          </a:p>
          <a:p>
            <a:r>
              <a:rPr lang="hu-HU" dirty="0"/>
              <a:t>A betegségek kóroktana, élő és élettelen kórokok ismertetése.</a:t>
            </a:r>
          </a:p>
          <a:p>
            <a:r>
              <a:rPr lang="hu-HU" dirty="0"/>
              <a:t>A betegségek lefolyása, szakaszai. A szervezet reakcióinak csoportosítása. Jelző reakciók (fájdalom, láz).</a:t>
            </a:r>
          </a:p>
          <a:p>
            <a:r>
              <a:rPr lang="hu-HU" dirty="0"/>
              <a:t>Aktív védekező mechanizmusok (természetes védőgátak, immunválasz, gyulladások).</a:t>
            </a:r>
          </a:p>
          <a:p>
            <a:r>
              <a:rPr lang="hu-HU" dirty="0"/>
              <a:t>Megváltozott védekező mechanizmusok (immunrendszer rendellenes működése).</a:t>
            </a:r>
          </a:p>
          <a:p>
            <a:r>
              <a:rPr lang="hu-HU" dirty="0"/>
              <a:t>A szövetek kóros elváltozásai (progresszív és regresszív szöveti elváltozások).</a:t>
            </a:r>
          </a:p>
          <a:p>
            <a:r>
              <a:rPr lang="hu-HU" b="1" dirty="0"/>
              <a:t>A daganatok fogalma, népegészségügyi jelentősége. Karcinogén tényezők. A daganatok általános jellemzése és osztályozása. A daganatok hatása a szervezetre. Rákmegelőző állapotok. Daganatra figyelmeztető jelek.</a:t>
            </a:r>
          </a:p>
          <a:p>
            <a:endParaRPr lang="hu-HU" dirty="0"/>
          </a:p>
        </p:txBody>
      </p:sp>
      <p:pic>
        <p:nvPicPr>
          <p:cNvPr id="5" name="Hang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3195097"/>
      </p:ext>
    </p:extLst>
  </p:cSld>
  <p:clrMapOvr>
    <a:masterClrMapping/>
  </p:clrMapOvr>
  <mc:AlternateContent xmlns:mc="http://schemas.openxmlformats.org/markup-compatibility/2006" xmlns:p14="http://schemas.microsoft.com/office/powerpoint/2010/main">
    <mc:Choice Requires="p14">
      <p:transition spd="slow" p14:dur="2000" advTm="29650"/>
    </mc:Choice>
    <mc:Fallback xmlns="">
      <p:transition spd="slow" advTm="296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Fogalomtár</a:t>
            </a:r>
          </a:p>
        </p:txBody>
      </p:sp>
      <p:sp>
        <p:nvSpPr>
          <p:cNvPr id="3" name="Tartalom helye 2"/>
          <p:cNvSpPr>
            <a:spLocks noGrp="1"/>
          </p:cNvSpPr>
          <p:nvPr>
            <p:ph idx="1"/>
          </p:nvPr>
        </p:nvSpPr>
        <p:spPr>
          <a:xfrm>
            <a:off x="104120" y="1057835"/>
            <a:ext cx="5866374" cy="5585012"/>
          </a:xfrm>
        </p:spPr>
        <p:txBody>
          <a:bodyPr>
            <a:normAutofit fontScale="85000" lnSpcReduction="20000"/>
          </a:bodyPr>
          <a:lstStyle/>
          <a:p>
            <a:pPr marL="0" indent="0">
              <a:buNone/>
            </a:pPr>
            <a:r>
              <a:rPr lang="hu-HU" dirty="0"/>
              <a:t>• </a:t>
            </a:r>
            <a:r>
              <a:rPr lang="hu-HU" dirty="0" err="1"/>
              <a:t>adenoma</a:t>
            </a:r>
            <a:r>
              <a:rPr lang="hu-HU" dirty="0"/>
              <a:t>: a mirigyhámok jóindulatú daganata:</a:t>
            </a:r>
          </a:p>
          <a:p>
            <a:pPr marL="0" indent="0">
              <a:buNone/>
            </a:pPr>
            <a:r>
              <a:rPr lang="hu-HU" dirty="0"/>
              <a:t>• </a:t>
            </a:r>
            <a:r>
              <a:rPr lang="hu-HU" dirty="0" err="1"/>
              <a:t>cachexia</a:t>
            </a:r>
            <a:r>
              <a:rPr lang="hu-HU" dirty="0"/>
              <a:t>: </a:t>
            </a:r>
            <a:r>
              <a:rPr lang="hu-HU" dirty="0" err="1"/>
              <a:t>senyvesség</a:t>
            </a:r>
            <a:r>
              <a:rPr lang="hu-HU" dirty="0"/>
              <a:t>;</a:t>
            </a:r>
          </a:p>
          <a:p>
            <a:pPr marL="0" indent="0">
              <a:buNone/>
            </a:pPr>
            <a:r>
              <a:rPr lang="hu-HU" dirty="0"/>
              <a:t>• </a:t>
            </a:r>
            <a:r>
              <a:rPr lang="hu-HU" dirty="0" err="1"/>
              <a:t>canalicularis</a:t>
            </a:r>
            <a:r>
              <a:rPr lang="hu-HU" dirty="0"/>
              <a:t>: járatokon keresztül:</a:t>
            </a:r>
          </a:p>
          <a:p>
            <a:pPr marL="0" indent="0">
              <a:buNone/>
            </a:pPr>
            <a:r>
              <a:rPr lang="hu-HU" dirty="0"/>
              <a:t>• </a:t>
            </a:r>
            <a:r>
              <a:rPr lang="hu-HU" dirty="0" err="1"/>
              <a:t>carcinoma</a:t>
            </a:r>
            <a:r>
              <a:rPr lang="hu-HU" dirty="0"/>
              <a:t>: a hámszövetek rosszindulatú daganata;</a:t>
            </a:r>
          </a:p>
          <a:p>
            <a:pPr marL="0" indent="0">
              <a:buNone/>
            </a:pPr>
            <a:r>
              <a:rPr lang="hu-HU" dirty="0"/>
              <a:t>• destruktív: roncsoló;</a:t>
            </a:r>
          </a:p>
          <a:p>
            <a:pPr marL="0" indent="0">
              <a:buNone/>
            </a:pPr>
            <a:r>
              <a:rPr lang="hu-HU" dirty="0"/>
              <a:t>• expanzív: terjeszkedő;</a:t>
            </a:r>
          </a:p>
          <a:p>
            <a:pPr marL="0" indent="0">
              <a:buNone/>
            </a:pPr>
            <a:r>
              <a:rPr lang="hu-HU" dirty="0"/>
              <a:t>• </a:t>
            </a:r>
            <a:r>
              <a:rPr lang="hu-HU" dirty="0" err="1"/>
              <a:t>hematogén</a:t>
            </a:r>
            <a:r>
              <a:rPr lang="hu-HU" dirty="0"/>
              <a:t>: a véráram útján való terjedés;</a:t>
            </a:r>
          </a:p>
          <a:p>
            <a:pPr marL="0" indent="0">
              <a:buNone/>
            </a:pPr>
            <a:r>
              <a:rPr lang="hu-HU" dirty="0"/>
              <a:t>• </a:t>
            </a:r>
            <a:r>
              <a:rPr lang="hu-HU" dirty="0" err="1"/>
              <a:t>infiltratív</a:t>
            </a:r>
            <a:r>
              <a:rPr lang="hu-HU" dirty="0"/>
              <a:t>: beszűrő, átszövő;</a:t>
            </a:r>
          </a:p>
          <a:p>
            <a:pPr marL="0" indent="0">
              <a:buNone/>
            </a:pPr>
            <a:r>
              <a:rPr lang="hu-HU" dirty="0"/>
              <a:t>• </a:t>
            </a:r>
            <a:r>
              <a:rPr lang="hu-HU" dirty="0" err="1"/>
              <a:t>invazív</a:t>
            </a:r>
            <a:r>
              <a:rPr lang="hu-HU" dirty="0"/>
              <a:t>: behatoló:</a:t>
            </a:r>
          </a:p>
          <a:p>
            <a:pPr marL="0" indent="0">
              <a:buNone/>
            </a:pPr>
            <a:r>
              <a:rPr lang="hu-HU" dirty="0"/>
              <a:t>• karcinogén: rákkeltő:</a:t>
            </a:r>
          </a:p>
          <a:p>
            <a:pPr marL="0" indent="0">
              <a:buNone/>
            </a:pPr>
            <a:r>
              <a:rPr lang="hu-HU" dirty="0"/>
              <a:t>• </a:t>
            </a:r>
            <a:r>
              <a:rPr lang="hu-HU" dirty="0" err="1"/>
              <a:t>karcinogenesis</a:t>
            </a:r>
            <a:r>
              <a:rPr lang="hu-HU" dirty="0"/>
              <a:t>: daganatképződés;</a:t>
            </a:r>
          </a:p>
          <a:p>
            <a:pPr marL="0" indent="0">
              <a:buNone/>
            </a:pPr>
            <a:r>
              <a:rPr lang="hu-HU" dirty="0"/>
              <a:t>• </a:t>
            </a:r>
            <a:r>
              <a:rPr lang="hu-HU" dirty="0" err="1"/>
              <a:t>limfogén</a:t>
            </a:r>
            <a:r>
              <a:rPr lang="hu-HU" dirty="0"/>
              <a:t>: nyirokutak útján való terjedés:</a:t>
            </a:r>
          </a:p>
          <a:p>
            <a:pPr marL="0" indent="0">
              <a:buNone/>
            </a:pPr>
            <a:r>
              <a:rPr lang="hu-HU" dirty="0"/>
              <a:t>• </a:t>
            </a:r>
            <a:r>
              <a:rPr lang="hu-HU" dirty="0" err="1"/>
              <a:t>malignitas</a:t>
            </a:r>
            <a:r>
              <a:rPr lang="hu-HU" dirty="0"/>
              <a:t>: rosszindulatúság;</a:t>
            </a:r>
          </a:p>
          <a:p>
            <a:pPr marL="0" indent="0">
              <a:buNone/>
            </a:pPr>
            <a:r>
              <a:rPr lang="hu-HU" dirty="0"/>
              <a:t>• </a:t>
            </a:r>
            <a:r>
              <a:rPr lang="hu-HU" dirty="0" err="1"/>
              <a:t>malignus</a:t>
            </a:r>
            <a:r>
              <a:rPr lang="hu-HU" dirty="0"/>
              <a:t>: rosszindulatú;</a:t>
            </a:r>
          </a:p>
          <a:p>
            <a:pPr marL="0" indent="0">
              <a:buNone/>
            </a:pPr>
            <a:r>
              <a:rPr lang="hu-HU" dirty="0"/>
              <a:t>• </a:t>
            </a:r>
            <a:r>
              <a:rPr lang="hu-HU" dirty="0" err="1"/>
              <a:t>medullaris</a:t>
            </a:r>
            <a:r>
              <a:rPr lang="hu-HU" dirty="0"/>
              <a:t> rák: velős rák;</a:t>
            </a:r>
          </a:p>
          <a:p>
            <a:pPr marL="0" indent="0">
              <a:buNone/>
            </a:pPr>
            <a:r>
              <a:rPr lang="hu-HU" dirty="0"/>
              <a:t>• </a:t>
            </a:r>
            <a:r>
              <a:rPr lang="hu-HU" dirty="0" err="1"/>
              <a:t>metasztázis</a:t>
            </a:r>
            <a:r>
              <a:rPr lang="hu-HU" dirty="0"/>
              <a:t>: áttét;</a:t>
            </a:r>
          </a:p>
        </p:txBody>
      </p:sp>
      <p:sp>
        <p:nvSpPr>
          <p:cNvPr id="5" name="Szövegdoboz 4"/>
          <p:cNvSpPr txBox="1"/>
          <p:nvPr/>
        </p:nvSpPr>
        <p:spPr>
          <a:xfrm>
            <a:off x="6508376" y="1057834"/>
            <a:ext cx="4464424" cy="5423647"/>
          </a:xfrm>
          <a:prstGeom prst="rect">
            <a:avLst/>
          </a:prstGeom>
          <a:noFill/>
        </p:spPr>
        <p:txBody>
          <a:bodyPr wrap="square" rtlCol="0">
            <a:spAutoFit/>
          </a:bodyPr>
          <a:lstStyle/>
          <a:p>
            <a:r>
              <a:rPr lang="hu-HU"/>
              <a:t>• naevus pigmentosus: festékes anyajegy;</a:t>
            </a:r>
          </a:p>
          <a:p>
            <a:r>
              <a:rPr lang="hu-HU"/>
              <a:t>• neoplasma: daganat;</a:t>
            </a:r>
          </a:p>
          <a:p>
            <a:r>
              <a:rPr lang="hu-HU"/>
              <a:t>• onkogén: rákkeltő;</a:t>
            </a:r>
          </a:p>
          <a:p>
            <a:r>
              <a:rPr lang="hu-HU"/>
              <a:t>• parenchyma: a tumorsejtek összessége a daganatban;</a:t>
            </a:r>
          </a:p>
          <a:p>
            <a:r>
              <a:rPr lang="hu-HU"/>
              <a:t>• polip: kocsányos daganat;</a:t>
            </a:r>
          </a:p>
          <a:p>
            <a:r>
              <a:rPr lang="hu-HU"/>
              <a:t>• praeblastomatosis: rákmegelőző állapot;</a:t>
            </a:r>
          </a:p>
          <a:p>
            <a:r>
              <a:rPr lang="hu-HU"/>
              <a:t>• praecancerosis: rákmegelőző állapot;</a:t>
            </a:r>
          </a:p>
          <a:p>
            <a:r>
              <a:rPr lang="hu-HU"/>
              <a:t>• recidíva: kiújulás:</a:t>
            </a:r>
          </a:p>
          <a:p>
            <a:r>
              <a:rPr lang="hu-HU"/>
              <a:t>Követelmények a fejezet elsajátítása után</a:t>
            </a:r>
          </a:p>
          <a:p>
            <a:r>
              <a:rPr lang="hu-HU"/>
              <a:t>Fogalomgyűjtemény• s a r c o m a : a kötő- és támasztószövetek rosszindulatú daganata;</a:t>
            </a:r>
          </a:p>
          <a:p>
            <a:r>
              <a:rPr lang="hu-HU"/>
              <a:t>• stroma: a tumor kötőszövete;</a:t>
            </a:r>
          </a:p>
          <a:p>
            <a:r>
              <a:rPr lang="hu-HU"/>
              <a:t>• v e r r u c a : szemölcs.</a:t>
            </a:r>
            <a:endParaRPr lang="hu-HU" dirty="0"/>
          </a:p>
        </p:txBody>
      </p:sp>
    </p:spTree>
    <p:extLst>
      <p:ext uri="{BB962C8B-B14F-4D97-AF65-F5344CB8AC3E}">
        <p14:creationId xmlns:p14="http://schemas.microsoft.com/office/powerpoint/2010/main" val="1417747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A daganatok</a:t>
            </a:r>
          </a:p>
        </p:txBody>
      </p:sp>
      <p:sp>
        <p:nvSpPr>
          <p:cNvPr id="3" name="Tartalom helye 2"/>
          <p:cNvSpPr>
            <a:spLocks noGrp="1"/>
          </p:cNvSpPr>
          <p:nvPr>
            <p:ph idx="1"/>
          </p:nvPr>
        </p:nvSpPr>
        <p:spPr>
          <a:xfrm>
            <a:off x="161366" y="995082"/>
            <a:ext cx="11214846" cy="5634318"/>
          </a:xfrm>
        </p:spPr>
        <p:txBody>
          <a:bodyPr/>
          <a:lstStyle/>
          <a:p>
            <a:r>
              <a:rPr lang="hu-HU" dirty="0"/>
              <a:t>a keringési rendszer betegségei után a daganatos betegségek képezik a második leggyakoribb halálokot</a:t>
            </a:r>
          </a:p>
          <a:p>
            <a:r>
              <a:rPr lang="hu-HU" dirty="0"/>
              <a:t>összes halálozásnak több mint 25%-</a:t>
            </a:r>
            <a:r>
              <a:rPr lang="hu-HU" dirty="0" err="1"/>
              <a:t>áért</a:t>
            </a:r>
            <a:r>
              <a:rPr lang="hu-HU" dirty="0"/>
              <a:t> felelősek</a:t>
            </a:r>
          </a:p>
          <a:p>
            <a:r>
              <a:rPr lang="hu-HU" b="1" u="sng" dirty="0"/>
              <a:t>A daganat - </a:t>
            </a:r>
            <a:r>
              <a:rPr lang="hu-HU" b="1" u="sng" dirty="0" err="1"/>
              <a:t>neoplasma</a:t>
            </a:r>
            <a:r>
              <a:rPr lang="hu-HU" b="1" u="sng" dirty="0"/>
              <a:t> - a szervezet maradandóan megváltozott sejtjeiből felépülő kóros szövetszaporulat.</a:t>
            </a:r>
          </a:p>
        </p:txBody>
      </p:sp>
    </p:spTree>
    <p:extLst>
      <p:ext uri="{BB962C8B-B14F-4D97-AF65-F5344CB8AC3E}">
        <p14:creationId xmlns:p14="http://schemas.microsoft.com/office/powerpoint/2010/main" val="767233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daganatok</a:t>
            </a:r>
          </a:p>
        </p:txBody>
      </p:sp>
      <p:sp>
        <p:nvSpPr>
          <p:cNvPr id="3" name="Tartalom helye 2"/>
          <p:cNvSpPr>
            <a:spLocks noGrp="1"/>
          </p:cNvSpPr>
          <p:nvPr>
            <p:ph idx="1"/>
          </p:nvPr>
        </p:nvSpPr>
        <p:spPr/>
        <p:txBody>
          <a:bodyPr/>
          <a:lstStyle/>
          <a:p>
            <a:r>
              <a:rPr lang="hu-HU" dirty="0"/>
              <a:t>a sejtek daganatos átalakulásának lehetséges okai, folyamata</a:t>
            </a:r>
          </a:p>
          <a:p>
            <a:r>
              <a:rPr lang="hu-HU" dirty="0"/>
              <a:t>daganatok makroszkópos és mikroszkópos szerkezete, biológiai viselkedés valamint szövettípus szerint osztályozás</a:t>
            </a:r>
          </a:p>
          <a:p>
            <a:r>
              <a:rPr lang="hu-HU" dirty="0"/>
              <a:t>különböző' daganatféleségek jellemzése</a:t>
            </a:r>
          </a:p>
          <a:p>
            <a:r>
              <a:rPr lang="hu-HU" dirty="0"/>
              <a:t>a daganatos betegségekhez vezető állapotok bemutatása, valamint a daganatok szervezetre kifejtett hatásainak megismerése</a:t>
            </a:r>
          </a:p>
        </p:txBody>
      </p:sp>
    </p:spTree>
    <p:extLst>
      <p:ext uri="{BB962C8B-B14F-4D97-AF65-F5344CB8AC3E}">
        <p14:creationId xmlns:p14="http://schemas.microsoft.com/office/powerpoint/2010/main" val="3803312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daganatok</a:t>
            </a:r>
          </a:p>
        </p:txBody>
      </p:sp>
      <p:sp>
        <p:nvSpPr>
          <p:cNvPr id="3" name="Tartalom helye 2"/>
          <p:cNvSpPr>
            <a:spLocks noGrp="1"/>
          </p:cNvSpPr>
          <p:nvPr>
            <p:ph idx="1"/>
          </p:nvPr>
        </p:nvSpPr>
        <p:spPr/>
        <p:txBody>
          <a:bodyPr>
            <a:normAutofit/>
          </a:bodyPr>
          <a:lstStyle/>
          <a:p>
            <a:r>
              <a:rPr lang="hu-HU" dirty="0" err="1"/>
              <a:t>Hyperplázia</a:t>
            </a:r>
            <a:r>
              <a:rPr lang="hu-HU" dirty="0"/>
              <a:t>: a kiváltó ok megszűnésével a sejtek osztódása is megszűnik</a:t>
            </a:r>
          </a:p>
          <a:p>
            <a:pPr marL="0" indent="0">
              <a:buNone/>
            </a:pPr>
            <a:endParaRPr lang="hu-HU" dirty="0"/>
          </a:p>
          <a:p>
            <a:r>
              <a:rPr lang="hu-HU" dirty="0"/>
              <a:t>Daganat: a folyamat állandósul, a kiváltó ok megszűnését követően is tovább zajlik, melynek oka a genetikai anyag megváltozása</a:t>
            </a:r>
          </a:p>
          <a:p>
            <a:pPr marL="0" indent="0">
              <a:buNone/>
            </a:pPr>
            <a:endParaRPr lang="hu-HU" dirty="0"/>
          </a:p>
          <a:p>
            <a:r>
              <a:rPr lang="hu-HU" dirty="0"/>
              <a:t>Kialakulásukban szerepet játszó tényezők: kémiai anyagok, fizikai tényezők, radioaktív sugárzás, ultraibolya sugárzás, kórokozók, életkór, nem, öröklődés</a:t>
            </a:r>
          </a:p>
          <a:p>
            <a:endParaRPr lang="hu-HU" dirty="0"/>
          </a:p>
          <a:p>
            <a:endParaRPr lang="hu-HU" dirty="0"/>
          </a:p>
        </p:txBody>
      </p:sp>
    </p:spTree>
    <p:extLst>
      <p:ext uri="{BB962C8B-B14F-4D97-AF65-F5344CB8AC3E}">
        <p14:creationId xmlns:p14="http://schemas.microsoft.com/office/powerpoint/2010/main" val="2270859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Karcinogén tényezők</a:t>
            </a:r>
          </a:p>
        </p:txBody>
      </p:sp>
      <p:sp>
        <p:nvSpPr>
          <p:cNvPr id="3" name="Tartalom helye 2"/>
          <p:cNvSpPr>
            <a:spLocks noGrp="1"/>
          </p:cNvSpPr>
          <p:nvPr>
            <p:ph idx="1"/>
          </p:nvPr>
        </p:nvSpPr>
        <p:spPr>
          <a:xfrm>
            <a:off x="349624" y="1371600"/>
            <a:ext cx="11470341" cy="5163671"/>
          </a:xfrm>
        </p:spPr>
        <p:txBody>
          <a:bodyPr/>
          <a:lstStyle/>
          <a:p>
            <a:r>
              <a:rPr lang="hu-HU" dirty="0"/>
              <a:t>Azokat a tényezőket, amelyek a tumorok képződéséhez vezető folyamatokat elindíthatják, karcinogén tényezőknek nevezzük.</a:t>
            </a:r>
          </a:p>
          <a:p>
            <a:r>
              <a:rPr lang="hu-HU" dirty="0"/>
              <a:t>Ezekről ma már igen sokat tudunk, az ismert tényezőket a következő csoportokba soroljuk:</a:t>
            </a:r>
          </a:p>
          <a:p>
            <a:pPr marL="0" indent="0">
              <a:buNone/>
            </a:pPr>
            <a:r>
              <a:rPr lang="hu-HU" dirty="0"/>
              <a:t>• kémiai karcinogének:</a:t>
            </a:r>
          </a:p>
          <a:p>
            <a:pPr marL="0" indent="0">
              <a:buNone/>
            </a:pPr>
            <a:r>
              <a:rPr lang="hu-HU" dirty="0"/>
              <a:t>• daganatkeltő vírusok:</a:t>
            </a:r>
          </a:p>
          <a:p>
            <a:pPr marL="0" indent="0">
              <a:buNone/>
            </a:pPr>
            <a:r>
              <a:rPr lang="hu-HU" dirty="0"/>
              <a:t>• sugárzások;</a:t>
            </a:r>
          </a:p>
          <a:p>
            <a:pPr marL="0" indent="0">
              <a:buNone/>
            </a:pPr>
            <a:r>
              <a:rPr lang="hu-HU" dirty="0"/>
              <a:t>• egyéb tényezők</a:t>
            </a:r>
          </a:p>
        </p:txBody>
      </p:sp>
    </p:spTree>
    <p:extLst>
      <p:ext uri="{BB962C8B-B14F-4D97-AF65-F5344CB8AC3E}">
        <p14:creationId xmlns:p14="http://schemas.microsoft.com/office/powerpoint/2010/main" val="1874751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daganatok </a:t>
            </a:r>
          </a:p>
        </p:txBody>
      </p:sp>
      <p:sp>
        <p:nvSpPr>
          <p:cNvPr id="3" name="Tartalom helye 2"/>
          <p:cNvSpPr>
            <a:spLocks noGrp="1"/>
          </p:cNvSpPr>
          <p:nvPr>
            <p:ph idx="1"/>
          </p:nvPr>
        </p:nvSpPr>
        <p:spPr/>
        <p:txBody>
          <a:bodyPr>
            <a:normAutofit lnSpcReduction="10000"/>
          </a:bodyPr>
          <a:lstStyle/>
          <a:p>
            <a:r>
              <a:rPr lang="hu-HU" dirty="0"/>
              <a:t>A daganat a következő jellemzőkben tér el az egészséges szövetektől:</a:t>
            </a:r>
          </a:p>
          <a:p>
            <a:pPr marL="0" indent="0">
              <a:buNone/>
            </a:pPr>
            <a:r>
              <a:rPr lang="hu-HU" dirty="0"/>
              <a:t>• Növekedése nincs összhangban a kiindulási szövet növekedésével.</a:t>
            </a:r>
          </a:p>
          <a:p>
            <a:pPr marL="0" indent="0">
              <a:buNone/>
            </a:pPr>
            <a:r>
              <a:rPr lang="hu-HU" dirty="0"/>
              <a:t>• A feltételezett kiváltó tényező megszűnése után is folytatódik a daganat növekedése.</a:t>
            </a:r>
          </a:p>
          <a:p>
            <a:pPr marL="0" indent="0">
              <a:buNone/>
            </a:pPr>
            <a:r>
              <a:rPr lang="hu-HU" dirty="0"/>
              <a:t>• Szerkezete eltér a kiindulási szövetétől.</a:t>
            </a:r>
          </a:p>
          <a:p>
            <a:pPr marL="0" indent="0">
              <a:buNone/>
            </a:pPr>
            <a:r>
              <a:rPr lang="hu-HU" dirty="0"/>
              <a:t>• Növekedése autonóm, a szabályozó folyamatoktól többé-kevésbé független, bár ismerünk</a:t>
            </a:r>
          </a:p>
          <a:p>
            <a:pPr marL="0" indent="0">
              <a:buNone/>
            </a:pPr>
            <a:r>
              <a:rPr lang="hu-HU" dirty="0"/>
              <a:t>hormonfüggő tumorokat is.</a:t>
            </a:r>
          </a:p>
          <a:p>
            <a:pPr marL="0" indent="0">
              <a:buNone/>
            </a:pPr>
            <a:r>
              <a:rPr lang="hu-HU" dirty="0"/>
              <a:t>• A daganatos szövetburjánzás céltalan és hasztalan, sőt a szervezet számára káros.</a:t>
            </a:r>
          </a:p>
        </p:txBody>
      </p:sp>
    </p:spTree>
    <p:extLst>
      <p:ext uri="{BB962C8B-B14F-4D97-AF65-F5344CB8AC3E}">
        <p14:creationId xmlns:p14="http://schemas.microsoft.com/office/powerpoint/2010/main" val="22871171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um" ma:contentTypeID="0x010100621AB8F6582EA244B5E4BCF27D7BFAA1" ma:contentTypeVersion="2" ma:contentTypeDescription="Új dokumentum létrehozása." ma:contentTypeScope="" ma:versionID="54f24e6cc8f3183c6fa125099b342526">
  <xsd:schema xmlns:xsd="http://www.w3.org/2001/XMLSchema" xmlns:xs="http://www.w3.org/2001/XMLSchema" xmlns:p="http://schemas.microsoft.com/office/2006/metadata/properties" xmlns:ns2="cf0129bd-0b42-4155-885b-6074fa7fc0c4" targetNamespace="http://schemas.microsoft.com/office/2006/metadata/properties" ma:root="true" ma:fieldsID="3dc14443adc959497dc6ef8cff929100" ns2:_="">
    <xsd:import namespace="cf0129bd-0b42-4155-885b-6074fa7fc0c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0129bd-0b42-4155-885b-6074fa7fc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BE2E3C-2E3E-4E70-94EB-0D9F4B99A7C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41267C9-4B74-4D33-8883-81E8085E386E}">
  <ds:schemaRefs>
    <ds:schemaRef ds:uri="http://schemas.microsoft.com/sharepoint/v3/contenttype/forms"/>
  </ds:schemaRefs>
</ds:datastoreItem>
</file>

<file path=customXml/itemProps3.xml><?xml version="1.0" encoding="utf-8"?>
<ds:datastoreItem xmlns:ds="http://schemas.openxmlformats.org/officeDocument/2006/customXml" ds:itemID="{246A5616-21FC-4302-BD20-A39BFB8A9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0129bd-0b42-4155-885b-6074fa7fc0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Template>
  <TotalTime>1144</TotalTime>
  <Words>1868</Words>
  <Application>Microsoft Office PowerPoint</Application>
  <PresentationFormat>Szélesvásznú</PresentationFormat>
  <Paragraphs>189</Paragraphs>
  <Slides>26</Slides>
  <Notes>0</Notes>
  <HiddenSlides>0</HiddenSlides>
  <MMClips>2</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26</vt:i4>
      </vt:variant>
    </vt:vector>
  </HeadingPairs>
  <TitlesOfParts>
    <vt:vector size="32" baseType="lpstr">
      <vt:lpstr>Arial</vt:lpstr>
      <vt:lpstr>Century Gothic</vt:lpstr>
      <vt:lpstr>Tw Cen MT</vt:lpstr>
      <vt:lpstr>Wingdings</vt:lpstr>
      <vt:lpstr>Wingdings 3</vt:lpstr>
      <vt:lpstr>Ion</vt:lpstr>
      <vt:lpstr>GINOP-5.3.5-18-2019-00115 A munkaerőhiány és az elöregedő társadalom okozta, az egészségügyi intézményeket érintő foglalkoztatási válsághelyzetek megelőzése és kezelése az ápoló képzés szintjeinek és hatásköreinek fejlesztésével</vt:lpstr>
      <vt:lpstr>Ápolási szakmai alapismeretek: kórélettani alapismeretek IV.</vt:lpstr>
      <vt:lpstr>Tantárgyak</vt:lpstr>
      <vt:lpstr>Fogalomtár</vt:lpstr>
      <vt:lpstr>A daganatok</vt:lpstr>
      <vt:lpstr>A daganatok</vt:lpstr>
      <vt:lpstr>A daganatok</vt:lpstr>
      <vt:lpstr>Karcinogén tényezők</vt:lpstr>
      <vt:lpstr>A daganatok </vt:lpstr>
      <vt:lpstr>DAGANATOK FELOSZTÁSA</vt:lpstr>
      <vt:lpstr>DAGANATOK FELOSZTÁSA</vt:lpstr>
      <vt:lpstr>A DAGANATOK OSZTÁLYOZÁSA</vt:lpstr>
      <vt:lpstr>A DAGANATOK OSZTÁLYOZÁSA</vt:lpstr>
      <vt:lpstr>A DAGANATOK HATÁSAI</vt:lpstr>
      <vt:lpstr>A daganatok terjedése. Az áttétképzó'dés sajátosságai</vt:lpstr>
      <vt:lpstr>Rákmegelőző állapotok</vt:lpstr>
      <vt:lpstr>In situ carcinoma</vt:lpstr>
      <vt:lpstr>Az egyes szövetek gyakoribb jó - és rosszindulatú tumorfajtái</vt:lpstr>
      <vt:lpstr>Hám eredetű rosszindulatú daganatok</vt:lpstr>
      <vt:lpstr>Kötő- és támasztószöveti jóindulatú daganatok</vt:lpstr>
      <vt:lpstr>Kötő- és támasztószöveti rosszindulatú daganatok</vt:lpstr>
      <vt:lpstr>Egyéb daganatok </vt:lpstr>
      <vt:lpstr>Összefoglalás</vt:lpstr>
      <vt:lpstr>PowerPoint-bemutató</vt:lpstr>
      <vt:lpstr>Felhasznált irodalom </vt:lpstr>
      <vt:lpstr>Önellenőrző kérdések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Ápolási szakmai alapismeretek: kórélettani alapismeretek II.</dc:title>
  <dc:creator>dolgozo</dc:creator>
  <cp:lastModifiedBy>Novák Emese</cp:lastModifiedBy>
  <cp:revision>78</cp:revision>
  <dcterms:created xsi:type="dcterms:W3CDTF">2020-11-30T12:32:29Z</dcterms:created>
  <dcterms:modified xsi:type="dcterms:W3CDTF">2021-05-27T11:12:51Z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0x010100621AB8F6582EA244B5E4BCF27D7BFAA1</vt:lpwstr>
  </property>
</Properties>
</file>