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82" r:id="rId5"/>
    <p:sldId id="256" r:id="rId6"/>
    <p:sldId id="268" r:id="rId7"/>
    <p:sldId id="257" r:id="rId8"/>
    <p:sldId id="258" r:id="rId9"/>
    <p:sldId id="260" r:id="rId10"/>
    <p:sldId id="259" r:id="rId11"/>
    <p:sldId id="265" r:id="rId12"/>
    <p:sldId id="263" r:id="rId13"/>
    <p:sldId id="264" r:id="rId14"/>
    <p:sldId id="262" r:id="rId15"/>
    <p:sldId id="266" r:id="rId16"/>
    <p:sldId id="261" r:id="rId17"/>
    <p:sldId id="269" r:id="rId18"/>
    <p:sldId id="270" r:id="rId19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96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FF58-AE5B-4624-8E2A-A46F71F6E63C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7762-C49C-4C69-B44E-D5CB6F60F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48580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FF58-AE5B-4624-8E2A-A46F71F6E63C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7762-C49C-4C69-B44E-D5CB6F60F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64729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FF58-AE5B-4624-8E2A-A46F71F6E63C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7762-C49C-4C69-B44E-D5CB6F60F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8522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FF58-AE5B-4624-8E2A-A46F71F6E63C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7762-C49C-4C69-B44E-D5CB6F60F280}" type="slidenum">
              <a:rPr lang="hu-HU" smtClean="0"/>
              <a:t>‹#›</a:t>
            </a:fld>
            <a:endParaRPr lang="hu-H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432289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FF58-AE5B-4624-8E2A-A46F71F6E63C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7762-C49C-4C69-B44E-D5CB6F60F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230909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FF58-AE5B-4624-8E2A-A46F71F6E63C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7762-C49C-4C69-B44E-D5CB6F60F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18316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FF58-AE5B-4624-8E2A-A46F71F6E63C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7762-C49C-4C69-B44E-D5CB6F60F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78962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FF58-AE5B-4624-8E2A-A46F71F6E63C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7762-C49C-4C69-B44E-D5CB6F60F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006296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FF58-AE5B-4624-8E2A-A46F71F6E63C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7762-C49C-4C69-B44E-D5CB6F60F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42544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FF58-AE5B-4624-8E2A-A46F71F6E63C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7762-C49C-4C69-B44E-D5CB6F60F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04768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FF58-AE5B-4624-8E2A-A46F71F6E63C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7762-C49C-4C69-B44E-D5CB6F60F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45249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FF58-AE5B-4624-8E2A-A46F71F6E63C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7762-C49C-4C69-B44E-D5CB6F60F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9946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FF58-AE5B-4624-8E2A-A46F71F6E63C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7762-C49C-4C69-B44E-D5CB6F60F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63497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FF58-AE5B-4624-8E2A-A46F71F6E63C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7762-C49C-4C69-B44E-D5CB6F60F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42043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FF58-AE5B-4624-8E2A-A46F71F6E63C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7762-C49C-4C69-B44E-D5CB6F60F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22719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FF58-AE5B-4624-8E2A-A46F71F6E63C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7762-C49C-4C69-B44E-D5CB6F60F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65072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FF58-AE5B-4624-8E2A-A46F71F6E63C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7762-C49C-4C69-B44E-D5CB6F60F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21751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8FEFF58-AE5B-4624-8E2A-A46F71F6E63C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A7762-C49C-4C69-B44E-D5CB6F60F28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458283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ajdalomkozpont.hu/kronikus-fajdalmak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5DEF7-8A17-404F-8613-F92932B7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487" y="2553757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hu-HU" sz="1600" b="1" dirty="0">
                <a:latin typeface="Tw Cen MT" panose="020B0602020104020603" pitchFamily="34" charset="-18"/>
              </a:rPr>
              <a:t>GINOP-5.3.5-18-2019-00115</a:t>
            </a:r>
            <a:br>
              <a:rPr lang="hu-HU" b="1" dirty="0">
                <a:latin typeface="Tw Cen MT" panose="020B0602020104020603" pitchFamily="34" charset="-18"/>
              </a:rPr>
            </a:br>
            <a:r>
              <a:rPr lang="hu-HU" sz="1600" b="1" dirty="0">
                <a:latin typeface="Tw Cen MT" panose="020B0602020104020603" pitchFamily="34" charset="-18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DE4384DD-F304-48D4-BED9-5B25415C09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F19B4F11-6F5D-43DF-8094-4143BC5532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422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46111" y="383201"/>
            <a:ext cx="9404723" cy="1400530"/>
          </a:xfrm>
        </p:spPr>
        <p:txBody>
          <a:bodyPr/>
          <a:lstStyle/>
          <a:p>
            <a:r>
              <a:rPr lang="hu-HU" dirty="0"/>
              <a:t>Fájdalommérő skálák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46111" y="1417193"/>
            <a:ext cx="5889671" cy="5257927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hu-HU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Egydimenziós skálák</a:t>
            </a:r>
          </a:p>
          <a:p>
            <a:pPr lvl="1"/>
            <a:r>
              <a:rPr lang="hu-HU" dirty="0"/>
              <a:t>fájdalomintenzitás skálák</a:t>
            </a:r>
          </a:p>
          <a:p>
            <a:pPr lvl="2"/>
            <a:r>
              <a:rPr lang="hu-HU" dirty="0"/>
              <a:t>NRS (</a:t>
            </a:r>
            <a:r>
              <a:rPr lang="hu-HU" dirty="0" err="1"/>
              <a:t>Numerical</a:t>
            </a:r>
            <a:r>
              <a:rPr lang="hu-HU" dirty="0"/>
              <a:t> </a:t>
            </a:r>
            <a:r>
              <a:rPr lang="hu-HU" dirty="0" err="1"/>
              <a:t>Rating</a:t>
            </a:r>
            <a:r>
              <a:rPr lang="hu-HU" dirty="0"/>
              <a:t> </a:t>
            </a:r>
            <a:r>
              <a:rPr lang="hu-HU" dirty="0" err="1"/>
              <a:t>Scales</a:t>
            </a:r>
            <a:r>
              <a:rPr lang="hu-HU" dirty="0"/>
              <a:t> – numerikus skála)</a:t>
            </a:r>
          </a:p>
          <a:p>
            <a:pPr lvl="2"/>
            <a:r>
              <a:rPr lang="hu-HU" dirty="0"/>
              <a:t>VDS (</a:t>
            </a:r>
            <a:r>
              <a:rPr lang="hu-HU" dirty="0" err="1"/>
              <a:t>Verbal</a:t>
            </a:r>
            <a:r>
              <a:rPr lang="hu-HU" dirty="0"/>
              <a:t> </a:t>
            </a:r>
            <a:r>
              <a:rPr lang="hu-HU" dirty="0" err="1"/>
              <a:t>Description</a:t>
            </a:r>
            <a:r>
              <a:rPr lang="hu-HU" dirty="0"/>
              <a:t> </a:t>
            </a:r>
            <a:r>
              <a:rPr lang="hu-HU" dirty="0" err="1"/>
              <a:t>Scales</a:t>
            </a:r>
            <a:r>
              <a:rPr lang="hu-HU" dirty="0"/>
              <a:t> – verbális leíró skála)</a:t>
            </a:r>
          </a:p>
          <a:p>
            <a:pPr lvl="2"/>
            <a:r>
              <a:rPr lang="hu-HU" dirty="0"/>
              <a:t>VAS (Visual </a:t>
            </a:r>
            <a:r>
              <a:rPr lang="hu-HU" dirty="0" err="1"/>
              <a:t>Analogue</a:t>
            </a:r>
            <a:r>
              <a:rPr lang="hu-HU" dirty="0"/>
              <a:t> </a:t>
            </a:r>
            <a:r>
              <a:rPr lang="hu-HU" dirty="0" err="1"/>
              <a:t>Scale</a:t>
            </a:r>
            <a:r>
              <a:rPr lang="hu-HU" dirty="0"/>
              <a:t> – </a:t>
            </a:r>
            <a:r>
              <a:rPr lang="hu-HU" dirty="0" err="1"/>
              <a:t>vizuál</a:t>
            </a:r>
            <a:r>
              <a:rPr lang="hu-HU" dirty="0"/>
              <a:t> analóg skála)</a:t>
            </a:r>
          </a:p>
          <a:p>
            <a:pPr lvl="2"/>
            <a:r>
              <a:rPr lang="hu-HU" dirty="0"/>
              <a:t>CAS (</a:t>
            </a:r>
            <a:r>
              <a:rPr lang="hu-HU" dirty="0" err="1"/>
              <a:t>Coloured</a:t>
            </a:r>
            <a:r>
              <a:rPr lang="hu-HU" dirty="0"/>
              <a:t> </a:t>
            </a:r>
            <a:r>
              <a:rPr lang="hu-HU" dirty="0" err="1"/>
              <a:t>Analogue</a:t>
            </a:r>
            <a:r>
              <a:rPr lang="hu-HU" dirty="0"/>
              <a:t> </a:t>
            </a:r>
            <a:r>
              <a:rPr lang="hu-HU" dirty="0" err="1"/>
              <a:t>Scale</a:t>
            </a:r>
            <a:r>
              <a:rPr lang="hu-HU" dirty="0"/>
              <a:t> – szín analóg skála)</a:t>
            </a:r>
          </a:p>
          <a:p>
            <a:pPr lvl="2"/>
            <a:r>
              <a:rPr lang="hu-HU" dirty="0"/>
              <a:t>FAS (</a:t>
            </a:r>
            <a:r>
              <a:rPr lang="hu-HU" dirty="0" err="1"/>
              <a:t>Facial</a:t>
            </a:r>
            <a:r>
              <a:rPr lang="hu-HU" dirty="0"/>
              <a:t> </a:t>
            </a:r>
            <a:r>
              <a:rPr lang="hu-HU" dirty="0" err="1"/>
              <a:t>Analogue</a:t>
            </a:r>
            <a:r>
              <a:rPr lang="hu-HU" dirty="0"/>
              <a:t> </a:t>
            </a:r>
            <a:r>
              <a:rPr lang="hu-HU" dirty="0" err="1"/>
              <a:t>Scale</a:t>
            </a:r>
            <a:r>
              <a:rPr lang="hu-HU" dirty="0"/>
              <a:t> – arc skála p. </a:t>
            </a:r>
            <a:r>
              <a:rPr lang="hu-HU" dirty="0" err="1"/>
              <a:t>Wong</a:t>
            </a:r>
            <a:r>
              <a:rPr lang="hu-HU" dirty="0"/>
              <a:t>-Baker skála)</a:t>
            </a:r>
          </a:p>
          <a:p>
            <a:r>
              <a:rPr lang="hu-HU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Többdimenziós skálák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1877" y="1417193"/>
            <a:ext cx="2752725" cy="1657350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8447314" y="2872303"/>
            <a:ext cx="2342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dirty="0">
                <a:solidFill>
                  <a:schemeClr val="bg1"/>
                </a:solidFill>
              </a:rPr>
              <a:t>FAS – arc skála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0692" y="3725444"/>
            <a:ext cx="4895850" cy="885825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8367" y="5387884"/>
            <a:ext cx="4448175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004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Fájdalomcsillapítás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46111" y="1672046"/>
            <a:ext cx="10862160" cy="5094514"/>
          </a:xfrm>
        </p:spPr>
        <p:txBody>
          <a:bodyPr>
            <a:normAutofit/>
          </a:bodyPr>
          <a:lstStyle/>
          <a:p>
            <a:r>
              <a:rPr lang="hu-HU" dirty="0"/>
              <a:t>A fájdalomcsillapítása:</a:t>
            </a:r>
          </a:p>
          <a:p>
            <a:pPr lvl="1"/>
            <a:r>
              <a:rPr lang="hu-HU" dirty="0"/>
              <a:t>Gyógyszeres:</a:t>
            </a:r>
          </a:p>
          <a:p>
            <a:pPr lvl="2"/>
            <a:r>
              <a:rPr lang="hu-HU" dirty="0"/>
              <a:t>Fájdalomcsillapító tabletták vagy injekció, fájdalomcsillapító tapasz</a:t>
            </a:r>
          </a:p>
          <a:p>
            <a:pPr lvl="2"/>
            <a:r>
              <a:rPr lang="hu-HU" dirty="0"/>
              <a:t>Fájdalomcsillapító és gyulladás gátló ( mozgásszervek betegségei esetén javasolt)</a:t>
            </a:r>
          </a:p>
          <a:p>
            <a:pPr lvl="2"/>
            <a:r>
              <a:rPr lang="hu-HU" dirty="0"/>
              <a:t>Idegsebészeti és </a:t>
            </a:r>
            <a:r>
              <a:rPr lang="hu-HU" dirty="0" err="1"/>
              <a:t>aneszteziológiai</a:t>
            </a:r>
            <a:r>
              <a:rPr lang="hu-HU" dirty="0"/>
              <a:t> módszerek: </a:t>
            </a:r>
            <a:r>
              <a:rPr lang="hu-HU" dirty="0" err="1"/>
              <a:t>epidurális</a:t>
            </a:r>
            <a:r>
              <a:rPr lang="hu-HU" dirty="0"/>
              <a:t> érzéstelenítés</a:t>
            </a:r>
          </a:p>
          <a:p>
            <a:pPr lvl="1"/>
            <a:endParaRPr lang="hu-HU" dirty="0"/>
          </a:p>
          <a:p>
            <a:pPr lvl="1"/>
            <a:r>
              <a:rPr lang="hu-HU" dirty="0"/>
              <a:t>                                    A gerincvelőt és a gerincfolyadékot burkoló kemény agyburok és a                       					     gerinccsatorna fala közé juttatott érzéstelenítővel átmeneti 							     érzéstelenséget állítanak elő.</a:t>
            </a:r>
          </a:p>
          <a:p>
            <a:pPr marL="457200" lvl="1" indent="0">
              <a:buNone/>
            </a:pPr>
            <a:endParaRPr lang="hu-HU" dirty="0"/>
          </a:p>
          <a:p>
            <a:pPr lvl="1"/>
            <a:endParaRPr lang="hu-HU" dirty="0"/>
          </a:p>
          <a:p>
            <a:pPr lvl="1"/>
            <a:r>
              <a:rPr lang="hu-HU" dirty="0"/>
              <a:t>Nem gyógyszeres:</a:t>
            </a:r>
          </a:p>
          <a:p>
            <a:pPr lvl="1"/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76" y="3732084"/>
            <a:ext cx="2824149" cy="1763920"/>
          </a:xfrm>
          <a:prstGeom prst="rect">
            <a:avLst/>
          </a:prstGeom>
        </p:spPr>
      </p:pic>
      <p:sp>
        <p:nvSpPr>
          <p:cNvPr id="6" name="Szövegdoboz 5"/>
          <p:cNvSpPr txBox="1"/>
          <p:nvPr/>
        </p:nvSpPr>
        <p:spPr>
          <a:xfrm>
            <a:off x="945376" y="6120229"/>
            <a:ext cx="12317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hu-HU" sz="1600" dirty="0"/>
              <a:t>felpolcolás, nyugalomba helyezés, hideg terápia, meleg terápia, hidroterápia, masszázs, </a:t>
            </a:r>
          </a:p>
          <a:p>
            <a:pPr lvl="1"/>
            <a:r>
              <a:rPr lang="hu-HU" sz="1600" dirty="0"/>
              <a:t>akupunktúra, fizioterápia</a:t>
            </a: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9777" y="0"/>
            <a:ext cx="3342223" cy="1409371"/>
          </a:xfrm>
          <a:prstGeom prst="rect">
            <a:avLst/>
          </a:prstGeom>
        </p:spPr>
      </p:pic>
      <p:sp>
        <p:nvSpPr>
          <p:cNvPr id="8" name="Téglalap 7"/>
          <p:cNvSpPr/>
          <p:nvPr/>
        </p:nvSpPr>
        <p:spPr>
          <a:xfrm>
            <a:off x="9292044" y="1468528"/>
            <a:ext cx="195072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600" dirty="0"/>
              <a:t>https://www.fajdalomkozpont.hu/gyogyszeres-fajdalomcsillapitas</a:t>
            </a:r>
          </a:p>
        </p:txBody>
      </p:sp>
      <p:sp>
        <p:nvSpPr>
          <p:cNvPr id="9" name="Téglalap 8"/>
          <p:cNvSpPr/>
          <p:nvPr/>
        </p:nvSpPr>
        <p:spPr>
          <a:xfrm>
            <a:off x="945376" y="5538078"/>
            <a:ext cx="1645920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300"/>
              <a:t>https://tankorterem.wordpress.com/2019/02/01/a-perioperativ-apolas-specialitasai-3-az-aneszteziologiarol-roviden/</a:t>
            </a:r>
          </a:p>
        </p:txBody>
      </p:sp>
    </p:spTree>
    <p:extLst>
      <p:ext uri="{BB962C8B-B14F-4D97-AF65-F5344CB8AC3E}">
        <p14:creationId xmlns:p14="http://schemas.microsoft.com/office/powerpoint/2010/main" val="3654634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81156" y="1165270"/>
            <a:ext cx="5152946" cy="5106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805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Irodalomjegyzék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1200" dirty="0">
                <a:hlinkClick r:id="rId2"/>
              </a:rPr>
              <a:t>https://www.fajdalomkozpont.hu/kronikus-fajdalmak</a:t>
            </a:r>
            <a:endParaRPr lang="hu-HU" sz="1200" dirty="0"/>
          </a:p>
          <a:p>
            <a:r>
              <a:rPr lang="hu-HU" sz="1200" dirty="0" err="1"/>
              <a:t>Lipienné</a:t>
            </a:r>
            <a:r>
              <a:rPr lang="hu-HU" sz="1200" dirty="0"/>
              <a:t> K. I. -Ridegné Cs. I.(2016): Betegmegfigyelés Műszaki </a:t>
            </a:r>
            <a:r>
              <a:rPr lang="hu-HU" sz="1200" dirty="0" err="1"/>
              <a:t>Könyvki</a:t>
            </a:r>
            <a:r>
              <a:rPr lang="hu-HU" sz="1200" dirty="0"/>
              <a:t>-adó, Budapest</a:t>
            </a:r>
          </a:p>
          <a:p>
            <a:pPr marL="342900" lvl="1" indent="-342900"/>
            <a:r>
              <a:rPr lang="hu-HU" sz="1200" dirty="0"/>
              <a:t>Oláh András (</a:t>
            </a:r>
            <a:r>
              <a:rPr lang="hu-HU" sz="1200" dirty="0" err="1"/>
              <a:t>szerk</a:t>
            </a:r>
            <a:r>
              <a:rPr lang="hu-HU" sz="1200" dirty="0"/>
              <a:t>.): Az ápolástudomány tankönyve, Medicina, Budapest, 2012.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5144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821768" y="2473106"/>
            <a:ext cx="9404723" cy="1400530"/>
          </a:xfrm>
        </p:spPr>
        <p:txBody>
          <a:bodyPr/>
          <a:lstStyle/>
          <a:p>
            <a:pPr algn="ctr"/>
            <a:r>
              <a:rPr lang="hu-HU" dirty="0"/>
              <a:t>Ellenőrző kérdések</a:t>
            </a:r>
          </a:p>
        </p:txBody>
      </p:sp>
    </p:spTree>
    <p:extLst>
      <p:ext uri="{BB962C8B-B14F-4D97-AF65-F5344CB8AC3E}">
        <p14:creationId xmlns:p14="http://schemas.microsoft.com/office/powerpoint/2010/main" val="41817174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1847529" y="1065312"/>
            <a:ext cx="8725159" cy="707232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sz="2400" b="1" dirty="0"/>
              <a:t>Az alábbiak közül mely készítménycsoport alkalmazandó a </a:t>
            </a:r>
          </a:p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sz="2400" b="1" dirty="0"/>
              <a:t>WHO kiterjesztett fájdalomlépcsője szerinti 1. lépcsőfok esetén: </a:t>
            </a:r>
            <a:endParaRPr lang="ru-RU" altLang="hu-HU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1721514" y="4509194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hu-HU" sz="1800" dirty="0" err="1">
                <a:solidFill>
                  <a:prstClr val="white"/>
                </a:solidFill>
                <a:latin typeface="Arial Black" panose="020B0A04020102020204" pitchFamily="34" charset="0"/>
              </a:rPr>
              <a:t>adjuváns</a:t>
            </a:r>
            <a:r>
              <a:rPr 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 szerek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1721514" y="2239239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gyenge </a:t>
            </a:r>
            <a:r>
              <a:rPr lang="hu-HU" altLang="hu-HU" sz="1800" dirty="0" err="1">
                <a:solidFill>
                  <a:prstClr val="white"/>
                </a:solidFill>
                <a:latin typeface="Arial Black" panose="020B0A04020102020204" pitchFamily="34" charset="0"/>
              </a:rPr>
              <a:t>opioid</a:t>
            </a: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 szerek pl. </a:t>
            </a:r>
            <a:r>
              <a:rPr lang="hu-HU" altLang="hu-HU" sz="1800" dirty="0" err="1">
                <a:solidFill>
                  <a:prstClr val="white"/>
                </a:solidFill>
                <a:latin typeface="Arial Black" panose="020B0A04020102020204" pitchFamily="34" charset="0"/>
              </a:rPr>
              <a:t>Contramal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1721514" y="2995100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erős </a:t>
            </a:r>
            <a:r>
              <a:rPr lang="hu-HU" altLang="hu-HU" sz="1800" dirty="0" err="1">
                <a:solidFill>
                  <a:prstClr val="white"/>
                </a:solidFill>
                <a:latin typeface="Arial Black" panose="020B0A04020102020204" pitchFamily="34" charset="0"/>
              </a:rPr>
              <a:t>opioid</a:t>
            </a: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 szerek, pl. </a:t>
            </a:r>
            <a:r>
              <a:rPr lang="hu-HU" altLang="hu-HU" sz="1800" dirty="0" err="1">
                <a:solidFill>
                  <a:prstClr val="white"/>
                </a:solidFill>
                <a:latin typeface="Arial Black" panose="020B0A04020102020204" pitchFamily="34" charset="0"/>
              </a:rPr>
              <a:t>fentanyl</a:t>
            </a:r>
            <a:endParaRPr lang="hu-H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1745327" y="3748535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erős </a:t>
            </a:r>
            <a:r>
              <a:rPr lang="hu-HU" altLang="hu-HU" sz="1800" dirty="0" err="1">
                <a:solidFill>
                  <a:prstClr val="white"/>
                </a:solidFill>
                <a:latin typeface="Arial Black" panose="020B0A04020102020204" pitchFamily="34" charset="0"/>
              </a:rPr>
              <a:t>opioid</a:t>
            </a: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 szerek, pl. </a:t>
            </a:r>
            <a:r>
              <a:rPr lang="hu-HU" altLang="hu-HU" sz="1800" dirty="0" err="1">
                <a:solidFill>
                  <a:prstClr val="white"/>
                </a:solidFill>
                <a:latin typeface="Arial Black" panose="020B0A04020102020204" pitchFamily="34" charset="0"/>
              </a:rPr>
              <a:t>morphin</a:t>
            </a:r>
            <a:endParaRPr lang="hu-H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4712" y="5373217"/>
            <a:ext cx="485775" cy="485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3431704" y="1810911"/>
            <a:ext cx="599872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hu-HU" sz="1350" dirty="0">
                <a:solidFill>
                  <a:srgbClr val="FF0000"/>
                </a:solidFill>
                <a:latin typeface="Calibri" panose="020F0502020204030204"/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373275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49858" y="150222"/>
            <a:ext cx="11158965" cy="3329581"/>
          </a:xfrm>
        </p:spPr>
        <p:txBody>
          <a:bodyPr/>
          <a:lstStyle/>
          <a:p>
            <a:pPr algn="ctr"/>
            <a:r>
              <a:rPr lang="hu-HU" sz="3200" b="1" dirty="0"/>
              <a:t>Terápiás alapismeretek, betegmegfigyelés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729720" y="3845563"/>
            <a:ext cx="8825658" cy="861420"/>
          </a:xfrm>
        </p:spPr>
        <p:txBody>
          <a:bodyPr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Fájdalomcsillapítás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3144"/>
            <a:ext cx="2534194" cy="1983663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902" y="-23144"/>
            <a:ext cx="2667098" cy="2557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44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Fájdalom</a:t>
            </a:r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>
          <a:xfrm>
            <a:off x="1775520" y="1412776"/>
            <a:ext cx="8706050" cy="4944928"/>
          </a:xfrm>
        </p:spPr>
        <p:txBody>
          <a:bodyPr/>
          <a:lstStyle/>
          <a:p>
            <a:pPr marL="0" indent="0" algn="ctr">
              <a:buNone/>
            </a:pPr>
            <a:r>
              <a:rPr lang="hu-HU" dirty="0"/>
              <a:t>„A fájdalom még a halálnál is rettenetesebb úr” „Mindannyian meghalunk, de a fájdalom még iszonyatosabban foszt meg az emberi méltóságtól, mint maga a halál. Ezért úgy érzem újra és újra nagy megtiszteltetés számomra, hogy a szenvedőt meg tudom óvni gyötrelmeitől.” </a:t>
            </a:r>
            <a:r>
              <a:rPr lang="hu-HU" i="1" dirty="0"/>
              <a:t>(Albert Schweitzer 1931)</a:t>
            </a:r>
            <a:endParaRPr lang="hu-HU" dirty="0"/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9696" y="3140968"/>
            <a:ext cx="5715000" cy="3409950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3935760" y="6608199"/>
            <a:ext cx="48965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400"/>
              <a:t>https://www.google.com/search?q=f%C3%A1jdalom&amp;client=firefox-b-d&amp;sxsrf=ALeKk03EEGYdYrd-hSCBxpGbGzWiyr6bhw:1584281914250&amp;source=lnms&amp;tbm=isch&amp;sa=X&amp;ved=2ahUKEwiu_OOF1pzoAhUwzqYKHfXVBo0Q_AUoAXoECAwQAw#imgrc=1O7mv8Jj4wUSNM</a:t>
            </a:r>
            <a:endParaRPr lang="hu-HU" sz="400" dirty="0"/>
          </a:p>
        </p:txBody>
      </p:sp>
    </p:spTree>
    <p:extLst>
      <p:ext uri="{BB962C8B-B14F-4D97-AF65-F5344CB8AC3E}">
        <p14:creationId xmlns:p14="http://schemas.microsoft.com/office/powerpoint/2010/main" val="1174025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Fájdalomcsillapítás I.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25232" y="1957124"/>
            <a:ext cx="8946541" cy="4195481"/>
          </a:xfrm>
        </p:spPr>
        <p:txBody>
          <a:bodyPr>
            <a:normAutofit lnSpcReduction="10000"/>
          </a:bodyPr>
          <a:lstStyle/>
          <a:p>
            <a:r>
              <a:rPr lang="hu-HU" dirty="0"/>
              <a:t>A </a:t>
            </a:r>
            <a:r>
              <a:rPr lang="hu-HU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fájdalom definíciója</a:t>
            </a:r>
            <a:r>
              <a:rPr lang="hu-HU" dirty="0"/>
              <a:t>: A szervezet vészreakciója, amely betegségre, bajra hívja fel a figyelmet. </a:t>
            </a:r>
          </a:p>
          <a:p>
            <a:endParaRPr lang="hu-HU" dirty="0"/>
          </a:p>
          <a:p>
            <a:r>
              <a:rPr lang="hu-HU" dirty="0"/>
              <a:t>A </a:t>
            </a:r>
            <a:r>
              <a:rPr lang="hu-HU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fájdalom kialakulása</a:t>
            </a:r>
            <a:r>
              <a:rPr lang="hu-HU" dirty="0"/>
              <a:t>: a test egy részében, vagy részeiben jelentkező érzet, többnyire szövetkárosodás, sérülés eredménye, szinte mindig kellemetlen, ezért a fájdalomnak érzelmi vonzata is van.</a:t>
            </a:r>
          </a:p>
          <a:p>
            <a:endParaRPr lang="hu-HU" dirty="0"/>
          </a:p>
          <a:p>
            <a:pPr lvl="1"/>
            <a:r>
              <a:rPr lang="hu-HU" dirty="0"/>
              <a:t>Receptorok találhatóak: bőr, izom, csont, csonthártya, ízületek, fogbél, nagy savós hártyák, agyburok, gyomor, bélrendszer, </a:t>
            </a:r>
            <a:r>
              <a:rPr lang="hu-HU" dirty="0" err="1"/>
              <a:t>urogenitáliák</a:t>
            </a:r>
            <a:endParaRPr lang="hu-HU" dirty="0"/>
          </a:p>
          <a:p>
            <a:endParaRPr lang="hu-HU" dirty="0"/>
          </a:p>
          <a:p>
            <a:pPr lvl="1"/>
            <a:r>
              <a:rPr lang="hu-HU" dirty="0"/>
              <a:t>Nincs receptor: agyszövet</a:t>
            </a:r>
          </a:p>
        </p:txBody>
      </p:sp>
    </p:spTree>
    <p:extLst>
      <p:ext uri="{BB962C8B-B14F-4D97-AF65-F5344CB8AC3E}">
        <p14:creationId xmlns:p14="http://schemas.microsoft.com/office/powerpoint/2010/main" val="4248827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Fájdalomcsillapítás II.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</a:t>
            </a:r>
            <a:r>
              <a:rPr lang="hu-HU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fájdalom jellemzői</a:t>
            </a:r>
            <a:r>
              <a:rPr lang="hu-HU" dirty="0"/>
              <a:t>: </a:t>
            </a:r>
          </a:p>
          <a:p>
            <a:pPr lvl="1"/>
            <a:r>
              <a:rPr lang="hu-HU" dirty="0"/>
              <a:t>mindig szubjektív</a:t>
            </a:r>
          </a:p>
          <a:p>
            <a:pPr lvl="1"/>
            <a:r>
              <a:rPr lang="hu-HU" dirty="0"/>
              <a:t>az elszenvedett sérülések kapcsán korai gyermekkorban tanulja meg a szó használatát</a:t>
            </a:r>
          </a:p>
          <a:p>
            <a:pPr lvl="1"/>
            <a:r>
              <a:rPr lang="hu-HU" dirty="0"/>
              <a:t>egészséges állapotban, normális életvitel mellett fájdalom nem jelentkezik ( kivétel: a menstruációs és szülési fájdalmak)</a:t>
            </a:r>
          </a:p>
          <a:p>
            <a:pPr lvl="1"/>
            <a:r>
              <a:rPr lang="hu-HU" dirty="0"/>
              <a:t>megkülönböztetünk akut és krónikus fájdalmat</a:t>
            </a:r>
          </a:p>
          <a:p>
            <a:pPr marL="457200" lvl="1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45706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Fájdalomcsillapítás III.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</a:t>
            </a:r>
            <a:r>
              <a:rPr lang="hu-HU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fájdalom időbeli osztályozás</a:t>
            </a:r>
            <a:r>
              <a:rPr lang="hu-HU" dirty="0"/>
              <a:t>:</a:t>
            </a:r>
          </a:p>
          <a:p>
            <a:pPr lvl="1"/>
            <a:r>
              <a:rPr lang="hu-HU" dirty="0"/>
              <a:t>akut fájdalom </a:t>
            </a:r>
          </a:p>
          <a:p>
            <a:pPr lvl="2"/>
            <a:r>
              <a:rPr lang="hu-HU" dirty="0"/>
              <a:t>hirtelen kezdődő és rövidebb ideig tartó</a:t>
            </a:r>
          </a:p>
          <a:p>
            <a:pPr lvl="2"/>
            <a:r>
              <a:rPr lang="hu-HU" dirty="0"/>
              <a:t>lokális reakció (</a:t>
            </a:r>
            <a:r>
              <a:rPr lang="hu-HU" dirty="0" err="1"/>
              <a:t>vasodilatatio</a:t>
            </a:r>
            <a:r>
              <a:rPr lang="hu-HU" dirty="0"/>
              <a:t>, vörös reakció, duzzanat)</a:t>
            </a:r>
          </a:p>
          <a:p>
            <a:endParaRPr lang="hu-HU" dirty="0"/>
          </a:p>
          <a:p>
            <a:pPr lvl="1"/>
            <a:r>
              <a:rPr lang="hu-HU" dirty="0"/>
              <a:t>krónikus fájdalom</a:t>
            </a:r>
          </a:p>
          <a:p>
            <a:pPr lvl="2"/>
            <a:r>
              <a:rPr lang="hu-HU" dirty="0"/>
              <a:t>három hónapnál hosszabb ideje fennálló fájdalma</a:t>
            </a:r>
          </a:p>
        </p:txBody>
      </p:sp>
    </p:spTree>
    <p:extLst>
      <p:ext uri="{BB962C8B-B14F-4D97-AF65-F5344CB8AC3E}">
        <p14:creationId xmlns:p14="http://schemas.microsoft.com/office/powerpoint/2010/main" val="762293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Fájdalomcsillapítás IV.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/>
              <a:t>A </a:t>
            </a:r>
            <a:r>
              <a:rPr lang="hu-HU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fájdalom jelentősége</a:t>
            </a:r>
            <a:r>
              <a:rPr lang="hu-HU" dirty="0"/>
              <a:t>: </a:t>
            </a:r>
          </a:p>
          <a:p>
            <a:pPr lvl="1"/>
            <a:r>
              <a:rPr lang="hu-HU" dirty="0"/>
              <a:t>figyelemfelhívó jel a szervezetben bekövetkezett kóros rendellenességekre</a:t>
            </a:r>
          </a:p>
          <a:p>
            <a:pPr lvl="1"/>
            <a:r>
              <a:rPr lang="hu-HU" dirty="0"/>
              <a:t>beteg orvoshoz fordul</a:t>
            </a:r>
          </a:p>
          <a:p>
            <a:endParaRPr lang="hu-HU" dirty="0"/>
          </a:p>
          <a:p>
            <a:r>
              <a:rPr lang="hu-HU" dirty="0"/>
              <a:t>A </a:t>
            </a:r>
            <a:r>
              <a:rPr lang="hu-HU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fájdalom következményei</a:t>
            </a:r>
            <a:r>
              <a:rPr lang="hu-HU" dirty="0"/>
              <a:t>:</a:t>
            </a:r>
          </a:p>
          <a:p>
            <a:pPr lvl="1"/>
            <a:r>
              <a:rPr lang="hu-HU" dirty="0"/>
              <a:t>félelmet és szorongást okoz</a:t>
            </a:r>
          </a:p>
          <a:p>
            <a:pPr lvl="1"/>
            <a:r>
              <a:rPr lang="hu-HU" dirty="0"/>
              <a:t>munkaképtelenség jelentkezhet</a:t>
            </a:r>
          </a:p>
          <a:p>
            <a:pPr lvl="1"/>
            <a:r>
              <a:rPr lang="hu-HU" dirty="0" err="1"/>
              <a:t>étvágytalanságot</a:t>
            </a:r>
            <a:r>
              <a:rPr lang="hu-HU" dirty="0"/>
              <a:t>, kimerültséget okozhat</a:t>
            </a:r>
          </a:p>
          <a:p>
            <a:pPr lvl="1"/>
            <a:r>
              <a:rPr lang="hu-HU" dirty="0"/>
              <a:t>a krónikus, elhúzódó fájdalom személyiség torzulást hozhat létre</a:t>
            </a:r>
          </a:p>
          <a:p>
            <a:pPr lvl="1"/>
            <a:r>
              <a:rPr lang="hu-HU" dirty="0"/>
              <a:t>a túl erős (akut) fájdalom sokkos állapotot válthat ki</a:t>
            </a:r>
          </a:p>
        </p:txBody>
      </p:sp>
    </p:spTree>
    <p:extLst>
      <p:ext uri="{BB962C8B-B14F-4D97-AF65-F5344CB8AC3E}">
        <p14:creationId xmlns:p14="http://schemas.microsoft.com/office/powerpoint/2010/main" val="3481084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Fájdalomcsillapítás VI.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hu-HU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A szervezet élettani reakciói a fájdalomra</a:t>
            </a:r>
            <a:r>
              <a:rPr lang="hu-HU" dirty="0"/>
              <a:t>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hu-HU" dirty="0"/>
              <a:t>gyenge vagy közepes intenzitású fájdalominger esetén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hu-HU" dirty="0"/>
              <a:t>a szimpatikus idegrendszer </a:t>
            </a:r>
            <a:r>
              <a:rPr lang="hu-HU" dirty="0" err="1"/>
              <a:t>aktiválódik</a:t>
            </a:r>
            <a:r>
              <a:rPr lang="hu-HU" dirty="0"/>
              <a:t>, a </a:t>
            </a:r>
            <a:r>
              <a:rPr lang="hu-HU" dirty="0" err="1"/>
              <a:t>bronchusok</a:t>
            </a:r>
            <a:r>
              <a:rPr lang="hu-HU" dirty="0"/>
              <a:t> tágulnak, a légzés gyorsul, a pulzus szám emelkedik, a perifériás erek átmérője csökken, a beteg vérnyomás emelkedik, </a:t>
            </a:r>
          </a:p>
          <a:p>
            <a:pPr>
              <a:buFont typeface="Wingdings" panose="05000000000000000000" pitchFamily="2" charset="2"/>
              <a:buChar char="Ø"/>
            </a:pPr>
            <a:endParaRPr lang="hu-HU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hu-HU" dirty="0"/>
              <a:t>kínzó vagy nagyon erős, mély fájdalom esetén: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hu-HU" dirty="0"/>
              <a:t>a paraszimpatikus idegrendszer </a:t>
            </a:r>
            <a:r>
              <a:rPr lang="hu-HU" dirty="0" err="1"/>
              <a:t>aktiválódik</a:t>
            </a:r>
            <a:r>
              <a:rPr lang="hu-HU" dirty="0"/>
              <a:t>, a beteg sápadt, a vér a perifériáról a központok felé áramlik, a kifáradás miatt az izomtónus emelkedik, a pulzusszám és a vérnyomás csökken, a légzés szapora és szabálytalan</a:t>
            </a:r>
          </a:p>
        </p:txBody>
      </p:sp>
    </p:spTree>
    <p:extLst>
      <p:ext uri="{BB962C8B-B14F-4D97-AF65-F5344CB8AC3E}">
        <p14:creationId xmlns:p14="http://schemas.microsoft.com/office/powerpoint/2010/main" val="2956993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Fájdalomcsillapítás V.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68478" y="1547820"/>
            <a:ext cx="10496505" cy="4704933"/>
          </a:xfrm>
        </p:spPr>
        <p:txBody>
          <a:bodyPr>
            <a:normAutofit/>
          </a:bodyPr>
          <a:lstStyle/>
          <a:p>
            <a:r>
              <a:rPr lang="hu-HU" sz="24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A fájdalom mérése és értékelése</a:t>
            </a:r>
            <a:r>
              <a:rPr lang="hu-HU" sz="2400" dirty="0"/>
              <a:t>:</a:t>
            </a:r>
          </a:p>
          <a:p>
            <a:pPr lvl="1"/>
            <a:r>
              <a:rPr lang="hu-HU" sz="2000" dirty="0"/>
              <a:t>anamnézis felvétel </a:t>
            </a:r>
          </a:p>
          <a:p>
            <a:pPr lvl="1"/>
            <a:r>
              <a:rPr lang="hu-HU" sz="2000" dirty="0"/>
              <a:t>a fájdalom leírása:</a:t>
            </a:r>
          </a:p>
          <a:p>
            <a:pPr lvl="2"/>
            <a:r>
              <a:rPr lang="hu-HU" sz="1800" dirty="0"/>
              <a:t>a fájdalom helye</a:t>
            </a:r>
          </a:p>
          <a:p>
            <a:pPr lvl="2"/>
            <a:r>
              <a:rPr lang="hu-HU" sz="1800" dirty="0"/>
              <a:t>a kialakulás és tartamának időbeli értékelése</a:t>
            </a:r>
          </a:p>
          <a:p>
            <a:pPr lvl="2"/>
            <a:r>
              <a:rPr lang="hu-HU" sz="1800" dirty="0"/>
              <a:t>a fájdalom intenzitása</a:t>
            </a:r>
          </a:p>
          <a:p>
            <a:pPr lvl="2"/>
            <a:r>
              <a:rPr lang="hu-HU" sz="1800" dirty="0"/>
              <a:t>a fájdalom minőségi leírása:</a:t>
            </a:r>
          </a:p>
          <a:p>
            <a:pPr lvl="3"/>
            <a:r>
              <a:rPr lang="hu-HU" sz="1600" b="1" dirty="0"/>
              <a:t>Rövidített </a:t>
            </a:r>
            <a:r>
              <a:rPr lang="hu-HU" sz="1600" b="1" dirty="0" err="1"/>
              <a:t>McGill</a:t>
            </a:r>
            <a:r>
              <a:rPr lang="hu-HU" sz="1600" b="1" dirty="0"/>
              <a:t> </a:t>
            </a:r>
            <a:r>
              <a:rPr lang="hu-HU" sz="1600" b="1" dirty="0" err="1"/>
              <a:t>Pain</a:t>
            </a:r>
            <a:r>
              <a:rPr lang="hu-HU" sz="1600" b="1" dirty="0"/>
              <a:t> </a:t>
            </a:r>
            <a:r>
              <a:rPr lang="hu-HU" sz="1600" b="1" dirty="0" err="1"/>
              <a:t>Questionnary</a:t>
            </a:r>
            <a:r>
              <a:rPr lang="hu-HU" sz="1600" dirty="0"/>
              <a:t> (R-MPQ)</a:t>
            </a:r>
          </a:p>
          <a:p>
            <a:pPr lvl="3"/>
            <a:r>
              <a:rPr lang="hu-HU" sz="1600" dirty="0"/>
              <a:t>éles, hasító, szúró, sajgó, lüktető, tompa, nyomó, préselő, metsző, nyilalló, forró, érzékeny, kimerítő, kibírhatatlan</a:t>
            </a:r>
          </a:p>
          <a:p>
            <a:pPr lvl="1"/>
            <a:r>
              <a:rPr lang="hu-HU" sz="2000" dirty="0"/>
              <a:t>fájdalom felmérő skálák</a:t>
            </a:r>
          </a:p>
        </p:txBody>
      </p:sp>
    </p:spTree>
    <p:extLst>
      <p:ext uri="{BB962C8B-B14F-4D97-AF65-F5344CB8AC3E}">
        <p14:creationId xmlns:p14="http://schemas.microsoft.com/office/powerpoint/2010/main" val="12585473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B0FC681-2B4D-4319-8344-92A5470914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25F1D71-0B14-4C51-9693-46BB5E2CC8A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6EE7009-87D0-4692-A9B1-B4B19486AC2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133</TotalTime>
  <Words>773</Words>
  <Application>Microsoft Office PowerPoint</Application>
  <PresentationFormat>Szélesvásznú</PresentationFormat>
  <Paragraphs>94</Paragraphs>
  <Slides>15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15</vt:i4>
      </vt:variant>
    </vt:vector>
  </HeadingPairs>
  <TitlesOfParts>
    <vt:vector size="23" baseType="lpstr">
      <vt:lpstr>Arial</vt:lpstr>
      <vt:lpstr>Arial Black</vt:lpstr>
      <vt:lpstr>Calibri</vt:lpstr>
      <vt:lpstr>Century Gothic</vt:lpstr>
      <vt:lpstr>Tw Cen MT</vt:lpstr>
      <vt:lpstr>Wingdings</vt:lpstr>
      <vt:lpstr>Wingdings 3</vt:lpstr>
      <vt:lpstr>Ion</vt:lpstr>
      <vt:lpstr>GINOP-5.3.5-18-2019-00115 A munkaerőhiány és az elöregedő társadalom okozta, az egészségügyi intézményeket érintő foglalkoztatási válsághelyzetek megelőzése és kezelése az ápoló képzés szintjeinek és hatásköreinek fejlesztésével</vt:lpstr>
      <vt:lpstr>Terápiás alapismeretek, betegmegfigyelés</vt:lpstr>
      <vt:lpstr>Fájdalom</vt:lpstr>
      <vt:lpstr>Fájdalomcsillapítás I. </vt:lpstr>
      <vt:lpstr>Fájdalomcsillapítás II.</vt:lpstr>
      <vt:lpstr>Fájdalomcsillapítás III.</vt:lpstr>
      <vt:lpstr>Fájdalomcsillapítás IV. </vt:lpstr>
      <vt:lpstr>Fájdalomcsillapítás VI. </vt:lpstr>
      <vt:lpstr>Fájdalomcsillapítás V. </vt:lpstr>
      <vt:lpstr>Fájdalommérő skálák</vt:lpstr>
      <vt:lpstr>Fájdalomcsillapítás</vt:lpstr>
      <vt:lpstr>PowerPoint-bemutató</vt:lpstr>
      <vt:lpstr>Irodalomjegyzék</vt:lpstr>
      <vt:lpstr>Ellenőrző kérdések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Terápiás alapismeretek, betegmegfigyelés</dc:title>
  <dc:creator>Rozmann Nóra</dc:creator>
  <cp:lastModifiedBy>Novák Emese</cp:lastModifiedBy>
  <cp:revision>67</cp:revision>
  <dcterms:created xsi:type="dcterms:W3CDTF">2020-11-16T09:22:26Z</dcterms:created>
  <dcterms:modified xsi:type="dcterms:W3CDTF">2021-06-01T07:00:20Z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