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4"/>
    <p:sldMasterId id="2147483748" r:id="rId5"/>
  </p:sldMasterIdLst>
  <p:notesMasterIdLst>
    <p:notesMasterId r:id="rId45"/>
  </p:notesMasterIdLst>
  <p:sldIdLst>
    <p:sldId id="298" r:id="rId6"/>
    <p:sldId id="256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5" r:id="rId29"/>
    <p:sldId id="282" r:id="rId30"/>
    <p:sldId id="284" r:id="rId31"/>
    <p:sldId id="283" r:id="rId32"/>
    <p:sldId id="286" r:id="rId33"/>
    <p:sldId id="287" r:id="rId34"/>
    <p:sldId id="288" r:id="rId35"/>
    <p:sldId id="295" r:id="rId36"/>
    <p:sldId id="289" r:id="rId37"/>
    <p:sldId id="290" r:id="rId38"/>
    <p:sldId id="291" r:id="rId39"/>
    <p:sldId id="292" r:id="rId40"/>
    <p:sldId id="293" r:id="rId41"/>
    <p:sldId id="294" r:id="rId42"/>
    <p:sldId id="296" r:id="rId43"/>
    <p:sldId id="297" r:id="rId4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21" autoAdjust="0"/>
    <p:restoredTop sz="94660"/>
  </p:normalViewPr>
  <p:slideViewPr>
    <p:cSldViewPr snapToGrid="0">
      <p:cViewPr varScale="1">
        <p:scale>
          <a:sx n="75" d="100"/>
          <a:sy n="75" d="100"/>
        </p:scale>
        <p:origin x="53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6D0B4-4B50-4A24-BA5A-8B4CD2F4F7E8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E729F-868A-462F-A468-D65F47D0F00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1415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33F68-718D-4F2B-8B28-B060722F38C1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7689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8042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326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0478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1076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3876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24344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02379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3967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9333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9697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7961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305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9338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8667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88671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6676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56999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86757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096138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31761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3857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2445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15256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250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379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18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1298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752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693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F40A9E5-205B-4D07-813B-A54B184EB3CA}" type="datetimeFigureOut">
              <a:rPr lang="hu-HU" smtClean="0"/>
              <a:t>2021. 06. 01.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ACE86-5889-440A-B479-FBE4664AB0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48476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85DEF7-8A17-404F-8613-F92932B7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487" y="2553757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hu-HU" sz="1600" b="1" dirty="0">
                <a:latin typeface="Tw Cen MT" panose="020B0602020104020603" pitchFamily="34" charset="-18"/>
              </a:rPr>
              <a:t>GINOP-5.3.5-18-2019-00115</a:t>
            </a:r>
            <a:br>
              <a:rPr lang="hu-HU" b="1" dirty="0">
                <a:latin typeface="Tw Cen MT" panose="020B0602020104020603" pitchFamily="34" charset="-18"/>
              </a:rPr>
            </a:br>
            <a:r>
              <a:rPr lang="hu-HU" sz="1600" b="1" dirty="0">
                <a:latin typeface="Tw Cen MT" panose="020B0602020104020603" pitchFamily="34" charset="-18"/>
              </a:rPr>
              <a:t>A munkaerőhiány és az elöregedő társadalom okozta, az egészségügyi intézményeket érintő foglalkoztatási válsághelyzetek megelőzése és kezelése az ápoló képzés szintjeinek és hatásköreinek fejlesztésével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DE4384DD-F304-48D4-BED9-5B25415C09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6350" y="4371975"/>
            <a:ext cx="3295650" cy="2486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19B4F11-6F5D-43DF-8094-4143BC5532A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495550" cy="895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22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 err="1"/>
              <a:t>Félszilárd</a:t>
            </a:r>
            <a:r>
              <a:rPr lang="hu-HU" b="1" dirty="0"/>
              <a:t> </a:t>
            </a:r>
            <a:r>
              <a:rPr lang="hu-HU" b="1" dirty="0" err="1"/>
              <a:t>gyógyszerformák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 dirty="0"/>
              <a:t>Krém (</a:t>
            </a:r>
            <a:r>
              <a:rPr lang="hu-HU" b="1" dirty="0" err="1"/>
              <a:t>cremor</a:t>
            </a:r>
            <a:r>
              <a:rPr lang="hu-HU" b="1" dirty="0"/>
              <a:t>,</a:t>
            </a:r>
            <a:r>
              <a:rPr lang="hu-HU" b="1" dirty="0" err="1"/>
              <a:t>-is</a:t>
            </a:r>
            <a:r>
              <a:rPr lang="hu-HU" b="1" dirty="0"/>
              <a:t>)</a:t>
            </a:r>
          </a:p>
          <a:p>
            <a:r>
              <a:rPr lang="hu-HU" dirty="0"/>
              <a:t>Nagy víztartalmú, lágy állományú kenőcs</a:t>
            </a:r>
          </a:p>
          <a:p>
            <a:endParaRPr lang="hu-HU" dirty="0"/>
          </a:p>
          <a:p>
            <a:pPr marL="0" indent="0">
              <a:buNone/>
            </a:pPr>
            <a:r>
              <a:rPr lang="hu-HU" b="1" dirty="0"/>
              <a:t>Paszta (</a:t>
            </a:r>
            <a:r>
              <a:rPr lang="hu-HU" b="1" dirty="0" err="1"/>
              <a:t>pasta</a:t>
            </a:r>
            <a:r>
              <a:rPr lang="hu-HU" b="1" dirty="0"/>
              <a:t>,</a:t>
            </a:r>
            <a:r>
              <a:rPr lang="hu-HU" b="1" dirty="0" err="1"/>
              <a:t>-ae</a:t>
            </a:r>
            <a:r>
              <a:rPr lang="hu-HU" b="1" dirty="0"/>
              <a:t>)</a:t>
            </a:r>
          </a:p>
          <a:p>
            <a:r>
              <a:rPr lang="hu-HU" dirty="0"/>
              <a:t>kenőcsnél keményebb állományú</a:t>
            </a:r>
          </a:p>
          <a:p>
            <a:r>
              <a:rPr lang="hu-HU" dirty="0"/>
              <a:t>nagy </a:t>
            </a:r>
            <a:r>
              <a:rPr lang="hu-HU" dirty="0" err="1"/>
              <a:t>portartalmú</a:t>
            </a:r>
            <a:r>
              <a:rPr lang="hu-HU" dirty="0"/>
              <a:t> (min. 40%)</a:t>
            </a:r>
          </a:p>
          <a:p>
            <a:r>
              <a:rPr lang="hu-HU" dirty="0"/>
              <a:t>jól tapad</a:t>
            </a:r>
          </a:p>
        </p:txBody>
      </p:sp>
    </p:spTree>
    <p:extLst>
      <p:ext uri="{BB962C8B-B14F-4D97-AF65-F5344CB8AC3E}">
        <p14:creationId xmlns:p14="http://schemas.microsoft.com/office/powerpoint/2010/main" val="896252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 err="1"/>
              <a:t>Félszilárd</a:t>
            </a:r>
            <a:r>
              <a:rPr lang="hu-HU" b="1" dirty="0"/>
              <a:t> </a:t>
            </a:r>
            <a:r>
              <a:rPr lang="hu-HU" b="1" dirty="0" err="1"/>
              <a:t>gyógyszerformák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580606" y="1860848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 err="1"/>
              <a:t>Rektális</a:t>
            </a:r>
            <a:r>
              <a:rPr lang="hu-HU" b="1" u="sng" dirty="0"/>
              <a:t> és </a:t>
            </a:r>
            <a:r>
              <a:rPr lang="hu-HU" b="1" u="sng" dirty="0" err="1"/>
              <a:t>vaginális</a:t>
            </a:r>
            <a:r>
              <a:rPr lang="hu-HU" b="1" u="sng" dirty="0"/>
              <a:t> gyógyszerkészítmények</a:t>
            </a:r>
          </a:p>
          <a:p>
            <a:r>
              <a:rPr lang="hu-HU" dirty="0"/>
              <a:t>csak szobahőmérsékleten szilárd</a:t>
            </a:r>
          </a:p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r>
              <a:rPr lang="hu-HU" b="1" dirty="0"/>
              <a:t>végbélkúp (</a:t>
            </a:r>
            <a:r>
              <a:rPr lang="hu-HU" b="1" dirty="0" err="1"/>
              <a:t>suppositorium</a:t>
            </a:r>
            <a:r>
              <a:rPr lang="hu-HU" b="1" dirty="0"/>
              <a:t>)</a:t>
            </a:r>
          </a:p>
          <a:p>
            <a:r>
              <a:rPr lang="hu-HU" dirty="0"/>
              <a:t>helyi, vagy szisztémás hatás elérése érdekében</a:t>
            </a:r>
          </a:p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r>
              <a:rPr lang="hu-HU" b="1" dirty="0"/>
              <a:t>hüvelykúp (</a:t>
            </a:r>
            <a:r>
              <a:rPr lang="hu-HU" b="1" dirty="0" err="1"/>
              <a:t>ovulum</a:t>
            </a:r>
            <a:r>
              <a:rPr lang="hu-HU" b="1" dirty="0"/>
              <a:t>,), a hüvelygolyó (</a:t>
            </a:r>
            <a:r>
              <a:rPr lang="hu-HU" b="1" dirty="0" err="1"/>
              <a:t>globulus</a:t>
            </a:r>
            <a:r>
              <a:rPr lang="hu-HU" b="1" dirty="0"/>
              <a:t>,</a:t>
            </a:r>
            <a:r>
              <a:rPr lang="hu-HU" b="1" dirty="0" err="1"/>
              <a:t>-i</a:t>
            </a:r>
            <a:r>
              <a:rPr lang="hu-HU" b="1" dirty="0"/>
              <a:t> </a:t>
            </a:r>
            <a:r>
              <a:rPr lang="hu-HU" b="1" dirty="0" err="1"/>
              <a:t>vaginalis</a:t>
            </a:r>
            <a:r>
              <a:rPr lang="hu-HU" b="1" dirty="0"/>
              <a:t>) és a hüvelyhenger (</a:t>
            </a:r>
            <a:r>
              <a:rPr lang="hu-HU" b="1" dirty="0" err="1"/>
              <a:t>globulus</a:t>
            </a:r>
            <a:r>
              <a:rPr lang="hu-HU" b="1" dirty="0"/>
              <a:t>,</a:t>
            </a:r>
            <a:r>
              <a:rPr lang="hu-HU" b="1" dirty="0" err="1"/>
              <a:t>-i</a:t>
            </a:r>
            <a:r>
              <a:rPr lang="hu-HU" b="1" dirty="0"/>
              <a:t> </a:t>
            </a:r>
            <a:r>
              <a:rPr lang="hu-HU" b="1" dirty="0" err="1"/>
              <a:t>vaginalis</a:t>
            </a:r>
            <a:r>
              <a:rPr lang="hu-HU" b="1" dirty="0"/>
              <a:t> </a:t>
            </a:r>
            <a:r>
              <a:rPr lang="hu-HU" b="1" dirty="0" err="1"/>
              <a:t>longiformis</a:t>
            </a:r>
            <a:r>
              <a:rPr lang="hu-HU" b="1" dirty="0"/>
              <a:t>)</a:t>
            </a:r>
          </a:p>
          <a:p>
            <a:r>
              <a:rPr lang="hu-HU" dirty="0"/>
              <a:t>lokális kezelésre, fogamzásgátlásra</a:t>
            </a:r>
          </a:p>
        </p:txBody>
      </p:sp>
    </p:spTree>
    <p:extLst>
      <p:ext uri="{BB962C8B-B14F-4D97-AF65-F5344CB8AC3E}">
        <p14:creationId xmlns:p14="http://schemas.microsoft.com/office/powerpoint/2010/main" val="225898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0161" y="35007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 err="1"/>
              <a:t>Félszilárd</a:t>
            </a:r>
            <a:r>
              <a:rPr lang="hu-HU" b="1" dirty="0"/>
              <a:t> </a:t>
            </a:r>
            <a:r>
              <a:rPr lang="hu-HU" b="1" dirty="0" err="1"/>
              <a:t>gyógyszerformák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 dirty="0"/>
              <a:t>Pilula (</a:t>
            </a:r>
            <a:r>
              <a:rPr lang="hu-HU" b="1" dirty="0" err="1"/>
              <a:t>pilula</a:t>
            </a:r>
            <a:r>
              <a:rPr lang="hu-HU" b="1" dirty="0"/>
              <a:t>,</a:t>
            </a:r>
            <a:r>
              <a:rPr lang="hu-HU" b="1" dirty="0" err="1"/>
              <a:t>-ae</a:t>
            </a:r>
            <a:r>
              <a:rPr lang="hu-HU" b="1" dirty="0"/>
              <a:t>)</a:t>
            </a:r>
          </a:p>
          <a:p>
            <a:r>
              <a:rPr lang="hu-HU" dirty="0"/>
              <a:t>golyócska alakú</a:t>
            </a:r>
          </a:p>
          <a:p>
            <a:r>
              <a:rPr lang="hu-HU" dirty="0"/>
              <a:t>korszerűtlen</a:t>
            </a:r>
          </a:p>
          <a:p>
            <a:r>
              <a:rPr lang="hu-HU" dirty="0"/>
              <a:t>kézi előállítás</a:t>
            </a:r>
          </a:p>
          <a:p>
            <a:r>
              <a:rPr lang="hu-HU" dirty="0"/>
              <a:t>Hátránya: mikrobiológiai tisztaság nehezen elérhető</a:t>
            </a:r>
          </a:p>
        </p:txBody>
      </p:sp>
    </p:spTree>
    <p:extLst>
      <p:ext uri="{BB962C8B-B14F-4D97-AF65-F5344CB8AC3E}">
        <p14:creationId xmlns:p14="http://schemas.microsoft.com/office/powerpoint/2010/main" val="797456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45517" y="95666"/>
            <a:ext cx="9404723" cy="1400530"/>
          </a:xfrm>
        </p:spPr>
        <p:txBody>
          <a:bodyPr>
            <a:normAutofit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/>
              <a:t>Folyékony gyógyszerformák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1411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b="1" dirty="0"/>
              <a:t>Oldatok (</a:t>
            </a:r>
            <a:r>
              <a:rPr lang="hu-HU" b="1" dirty="0" err="1"/>
              <a:t>solutio</a:t>
            </a:r>
            <a:r>
              <a:rPr lang="hu-HU" b="1" dirty="0"/>
              <a:t>,</a:t>
            </a:r>
            <a:r>
              <a:rPr lang="hu-HU" b="1" dirty="0" err="1"/>
              <a:t>-nis</a:t>
            </a:r>
            <a:r>
              <a:rPr lang="hu-HU" b="1" dirty="0"/>
              <a:t>)</a:t>
            </a:r>
          </a:p>
          <a:p>
            <a:r>
              <a:rPr lang="hu-HU" dirty="0"/>
              <a:t>külső, vagy belső használatra</a:t>
            </a:r>
          </a:p>
          <a:p>
            <a:r>
              <a:rPr lang="hu-HU" dirty="0"/>
              <a:t>hatóanyagok oldásával készült</a:t>
            </a:r>
          </a:p>
          <a:p>
            <a:endParaRPr lang="hu-HU" dirty="0"/>
          </a:p>
          <a:p>
            <a:pPr marL="0" indent="0">
              <a:buNone/>
            </a:pPr>
            <a:r>
              <a:rPr lang="hu-HU" b="1" u="sng" dirty="0"/>
              <a:t>Külsőleges használatra szánt folyékony gyógyszerkészítmények</a:t>
            </a:r>
          </a:p>
          <a:p>
            <a:r>
              <a:rPr lang="hu-HU" dirty="0"/>
              <a:t>Toroköblögető (</a:t>
            </a:r>
            <a:r>
              <a:rPr lang="hu-HU" dirty="0" err="1"/>
              <a:t>gargarisma</a:t>
            </a:r>
            <a:r>
              <a:rPr lang="hu-HU" dirty="0"/>
              <a:t>,</a:t>
            </a:r>
            <a:r>
              <a:rPr lang="hu-HU" dirty="0" err="1"/>
              <a:t>-tis</a:t>
            </a:r>
            <a:r>
              <a:rPr lang="hu-HU" dirty="0"/>
              <a:t>), borogatásra, lemosásra, ecsetelésre szánt oldatok</a:t>
            </a:r>
          </a:p>
          <a:p>
            <a:pPr lvl="1"/>
            <a:r>
              <a:rPr lang="hu-HU" dirty="0"/>
              <a:t>Tájékoztatni kell a beteget -&gt;mivel kell elegyíteni/mennyiség</a:t>
            </a:r>
          </a:p>
          <a:p>
            <a:r>
              <a:rPr lang="hu-HU" dirty="0"/>
              <a:t>Szemcsepp (</a:t>
            </a:r>
            <a:r>
              <a:rPr lang="hu-HU" dirty="0" err="1"/>
              <a:t>oculogutta</a:t>
            </a:r>
            <a:r>
              <a:rPr lang="hu-HU" dirty="0"/>
              <a:t>,-</a:t>
            </a:r>
            <a:r>
              <a:rPr lang="hu-HU" dirty="0" err="1"/>
              <a:t>ae</a:t>
            </a:r>
            <a:r>
              <a:rPr lang="hu-HU" dirty="0"/>
              <a:t>) </a:t>
            </a:r>
            <a:r>
              <a:rPr lang="hu-HU" sz="2600" dirty="0"/>
              <a:t>(vizes/olajos oldat, emulzió/ szuszpenzió, egy vagy több hatóanyagot tartalmaz)</a:t>
            </a:r>
          </a:p>
          <a:p>
            <a:r>
              <a:rPr lang="hu-HU" dirty="0"/>
              <a:t>Orrcsepp (</a:t>
            </a:r>
            <a:r>
              <a:rPr lang="hu-HU" dirty="0" err="1"/>
              <a:t>nasogutta</a:t>
            </a:r>
            <a:r>
              <a:rPr lang="hu-HU" dirty="0"/>
              <a:t>,-</a:t>
            </a:r>
            <a:r>
              <a:rPr lang="hu-HU" dirty="0" err="1"/>
              <a:t>ae</a:t>
            </a:r>
            <a:r>
              <a:rPr lang="hu-HU" dirty="0"/>
              <a:t>) </a:t>
            </a:r>
          </a:p>
          <a:p>
            <a:r>
              <a:rPr lang="hu-HU" dirty="0"/>
              <a:t>Fülcsepp (</a:t>
            </a:r>
            <a:r>
              <a:rPr lang="hu-HU" dirty="0" err="1"/>
              <a:t>otogutta</a:t>
            </a:r>
            <a:r>
              <a:rPr lang="hu-HU" dirty="0"/>
              <a:t>,</a:t>
            </a:r>
            <a:r>
              <a:rPr lang="hu-HU" dirty="0" err="1"/>
              <a:t>-ae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sérült fül esetén steril készítmény</a:t>
            </a:r>
          </a:p>
        </p:txBody>
      </p:sp>
    </p:spTree>
    <p:extLst>
      <p:ext uri="{BB962C8B-B14F-4D97-AF65-F5344CB8AC3E}">
        <p14:creationId xmlns:p14="http://schemas.microsoft.com/office/powerpoint/2010/main" val="1259896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790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/>
              <a:t>Folyékony gyógyszerformák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19051" y="1378131"/>
            <a:ext cx="8579296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b="1" u="sng" dirty="0"/>
              <a:t>Bevételre szánt folyékony gyógyszerkészítmények</a:t>
            </a:r>
          </a:p>
          <a:p>
            <a:r>
              <a:rPr lang="hu-HU" b="1" dirty="0"/>
              <a:t>Szirup (</a:t>
            </a:r>
            <a:r>
              <a:rPr lang="hu-HU" b="1" dirty="0" err="1"/>
              <a:t>sirupus</a:t>
            </a:r>
            <a:r>
              <a:rPr lang="hu-HU" b="1" dirty="0"/>
              <a:t>,</a:t>
            </a:r>
            <a:r>
              <a:rPr lang="hu-HU" b="1" dirty="0" err="1"/>
              <a:t>-i</a:t>
            </a:r>
            <a:r>
              <a:rPr lang="hu-HU" b="1" dirty="0"/>
              <a:t>)</a:t>
            </a:r>
          </a:p>
          <a:p>
            <a:pPr lvl="1"/>
            <a:r>
              <a:rPr lang="hu-HU" sz="1600" dirty="0"/>
              <a:t>Tömény vizes cukoroldat</a:t>
            </a:r>
          </a:p>
          <a:p>
            <a:pPr lvl="1"/>
            <a:r>
              <a:rPr lang="hu-HU" sz="1600" dirty="0"/>
              <a:t>Alkalmazhatják gyógyszerek </a:t>
            </a:r>
            <a:r>
              <a:rPr lang="hu-HU" sz="1600" dirty="0" err="1"/>
              <a:t>ízesítésére</a:t>
            </a:r>
            <a:r>
              <a:rPr lang="hu-HU" sz="1600" dirty="0"/>
              <a:t>, de tartalmazhat </a:t>
            </a:r>
            <a:r>
              <a:rPr lang="hu-HU" sz="1600" dirty="0" err="1"/>
              <a:t>hatóanyagot</a:t>
            </a:r>
            <a:r>
              <a:rPr lang="hu-HU" sz="1600" dirty="0"/>
              <a:t> is. </a:t>
            </a:r>
          </a:p>
          <a:p>
            <a:r>
              <a:rPr lang="hu-HU" b="1" dirty="0"/>
              <a:t>Belsőleges csepp (</a:t>
            </a:r>
            <a:r>
              <a:rPr lang="hu-HU" b="1" dirty="0" err="1"/>
              <a:t>gutta</a:t>
            </a:r>
            <a:r>
              <a:rPr lang="hu-HU" b="1" dirty="0"/>
              <a:t>, -</a:t>
            </a:r>
            <a:r>
              <a:rPr lang="hu-HU" b="1" dirty="0" err="1"/>
              <a:t>ae</a:t>
            </a:r>
            <a:r>
              <a:rPr lang="hu-HU" b="1" dirty="0"/>
              <a:t>)</a:t>
            </a:r>
          </a:p>
          <a:p>
            <a:pPr marL="0" indent="0">
              <a:buNone/>
            </a:pPr>
            <a:r>
              <a:rPr lang="hu-HU" b="1" u="sng" dirty="0"/>
              <a:t>Egyéb folyékony gyógyszerformák</a:t>
            </a:r>
          </a:p>
          <a:p>
            <a:r>
              <a:rPr lang="hu-HU" b="1" dirty="0"/>
              <a:t>Csőre (</a:t>
            </a:r>
            <a:r>
              <a:rPr lang="hu-HU" b="1" dirty="0" err="1"/>
              <a:t>klysma</a:t>
            </a:r>
            <a:r>
              <a:rPr lang="hu-HU" b="1" dirty="0"/>
              <a:t>,-</a:t>
            </a:r>
            <a:r>
              <a:rPr lang="hu-HU" b="1" dirty="0" err="1"/>
              <a:t>tis</a:t>
            </a:r>
            <a:r>
              <a:rPr lang="hu-HU" b="1" dirty="0"/>
              <a:t>) </a:t>
            </a:r>
          </a:p>
          <a:p>
            <a:pPr lvl="1"/>
            <a:r>
              <a:rPr lang="hu-HU" sz="1600" dirty="0"/>
              <a:t>Gyógyszeres, tápláló, tisztító</a:t>
            </a:r>
          </a:p>
          <a:p>
            <a:pPr lvl="1"/>
            <a:r>
              <a:rPr lang="hu-HU" sz="1600" dirty="0"/>
              <a:t>Végbélen keresztül történik a gyógyszer bejuttatása</a:t>
            </a:r>
          </a:p>
          <a:p>
            <a:pPr lvl="1"/>
            <a:r>
              <a:rPr lang="hu-HU" sz="1600" dirty="0"/>
              <a:t>A </a:t>
            </a:r>
            <a:r>
              <a:rPr lang="hu-HU" sz="1600" dirty="0" err="1"/>
              <a:t>készítmény</a:t>
            </a:r>
            <a:r>
              <a:rPr lang="hu-HU" sz="1600" dirty="0"/>
              <a:t> </a:t>
            </a:r>
            <a:r>
              <a:rPr lang="hu-HU" sz="1600" dirty="0" err="1"/>
              <a:t>hatóanyagot</a:t>
            </a:r>
            <a:r>
              <a:rPr lang="hu-HU" sz="1600" dirty="0"/>
              <a:t>, </a:t>
            </a:r>
            <a:r>
              <a:rPr lang="hu-HU" sz="1600" dirty="0" err="1"/>
              <a:t>oldószert</a:t>
            </a:r>
            <a:r>
              <a:rPr lang="hu-HU" sz="1600" dirty="0"/>
              <a:t> </a:t>
            </a:r>
            <a:r>
              <a:rPr lang="hu-HU" sz="1600" dirty="0" err="1"/>
              <a:t>és</a:t>
            </a:r>
            <a:r>
              <a:rPr lang="hu-HU" sz="1600" dirty="0"/>
              <a:t> az </a:t>
            </a:r>
            <a:r>
              <a:rPr lang="hu-HU" sz="1600" dirty="0" err="1"/>
              <a:t>összmennyiség</a:t>
            </a:r>
            <a:r>
              <a:rPr lang="hu-HU" sz="1600" dirty="0"/>
              <a:t> 30-40%-</a:t>
            </a:r>
            <a:r>
              <a:rPr lang="hu-HU" sz="1600" dirty="0" err="1"/>
              <a:t>át</a:t>
            </a:r>
            <a:r>
              <a:rPr lang="hu-HU" sz="1600" dirty="0"/>
              <a:t> </a:t>
            </a:r>
            <a:r>
              <a:rPr lang="hu-HU" sz="1600" dirty="0" err="1"/>
              <a:t>kitevo</a:t>
            </a:r>
            <a:r>
              <a:rPr lang="hu-HU" sz="1600" dirty="0"/>
              <a:t>̋ </a:t>
            </a:r>
            <a:r>
              <a:rPr lang="hu-HU" sz="1600" dirty="0" err="1"/>
              <a:t>mennyiségben</a:t>
            </a:r>
            <a:r>
              <a:rPr lang="hu-HU" sz="1600" dirty="0"/>
              <a:t> </a:t>
            </a:r>
            <a:r>
              <a:rPr lang="hu-HU" sz="1600" dirty="0" err="1"/>
              <a:t>nyákot</a:t>
            </a:r>
            <a:r>
              <a:rPr lang="hu-HU" sz="1600" dirty="0"/>
              <a:t> is tartalmaz az </a:t>
            </a:r>
            <a:r>
              <a:rPr lang="hu-HU" sz="1600" dirty="0" err="1"/>
              <a:t>optimális</a:t>
            </a:r>
            <a:r>
              <a:rPr lang="hu-HU" sz="1600" dirty="0"/>
              <a:t> </a:t>
            </a:r>
            <a:r>
              <a:rPr lang="hu-HU" sz="1600" dirty="0" err="1"/>
              <a:t>hatás</a:t>
            </a:r>
            <a:r>
              <a:rPr lang="hu-HU" sz="1600" dirty="0"/>
              <a:t> </a:t>
            </a:r>
            <a:r>
              <a:rPr lang="hu-HU" sz="1600" dirty="0" err="1"/>
              <a:t>céljából</a:t>
            </a:r>
            <a:r>
              <a:rPr lang="hu-HU" sz="1600" dirty="0"/>
              <a:t>. </a:t>
            </a:r>
            <a:endParaRPr lang="hu-HU" sz="1600" b="1" dirty="0"/>
          </a:p>
          <a:p>
            <a:r>
              <a:rPr lang="hu-HU" b="1" dirty="0"/>
              <a:t>Keverék (</a:t>
            </a:r>
            <a:r>
              <a:rPr lang="hu-HU" b="1" dirty="0" err="1"/>
              <a:t>mixtura</a:t>
            </a:r>
            <a:r>
              <a:rPr lang="hu-HU" b="1" dirty="0"/>
              <a:t>,-</a:t>
            </a:r>
            <a:r>
              <a:rPr lang="hu-HU" b="1" dirty="0" err="1"/>
              <a:t>ae</a:t>
            </a:r>
            <a:r>
              <a:rPr lang="hu-HU" b="1" dirty="0"/>
              <a:t>)</a:t>
            </a:r>
          </a:p>
          <a:p>
            <a:pPr lvl="1"/>
            <a:r>
              <a:rPr lang="hu-HU" sz="1600" b="1" dirty="0"/>
              <a:t>Növényi kivonatot tartalmazó oldat, mely finom eloszlású szuszpendált hatóanyagot is tartalmazhat</a:t>
            </a:r>
          </a:p>
        </p:txBody>
      </p:sp>
    </p:spTree>
    <p:extLst>
      <p:ext uri="{BB962C8B-B14F-4D97-AF65-F5344CB8AC3E}">
        <p14:creationId xmlns:p14="http://schemas.microsoft.com/office/powerpoint/2010/main" val="959047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F4BB62CB-DBBA-3442-9AA8-3A7DB24B9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/>
              <a:t>Folyékony gyógyszerformák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342484B-E673-4341-8E50-B2B846B12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Elixír (</a:t>
            </a:r>
            <a:r>
              <a:rPr lang="hu-HU" b="1" dirty="0" err="1"/>
              <a:t>elixirium</a:t>
            </a:r>
            <a:r>
              <a:rPr lang="hu-HU" b="1" dirty="0"/>
              <a:t>,-i),</a:t>
            </a:r>
          </a:p>
          <a:p>
            <a:pPr lvl="1"/>
            <a:r>
              <a:rPr lang="hu-HU" sz="1600" b="1" dirty="0"/>
              <a:t>Nagyobb mennyiségű szirupot és tinktúrát tartalmazó gyógyszeres oldat</a:t>
            </a:r>
          </a:p>
          <a:p>
            <a:r>
              <a:rPr lang="hu-HU" b="1" dirty="0"/>
              <a:t>Nyák (</a:t>
            </a:r>
            <a:r>
              <a:rPr lang="hu-HU" b="1" dirty="0" err="1"/>
              <a:t>mucilago</a:t>
            </a:r>
            <a:r>
              <a:rPr lang="hu-HU" b="1" dirty="0"/>
              <a:t>,-</a:t>
            </a:r>
            <a:r>
              <a:rPr lang="hu-HU" b="1" dirty="0" err="1"/>
              <a:t>inis</a:t>
            </a:r>
            <a:r>
              <a:rPr lang="hu-HU" b="1" dirty="0"/>
              <a:t>)</a:t>
            </a:r>
          </a:p>
          <a:p>
            <a:pPr lvl="1"/>
            <a:r>
              <a:rPr lang="hu-HU" sz="1600" b="1" dirty="0"/>
              <a:t>Makromolekulás anyagok (pl.: cellulóz származékok) felhasználásával nyert nagy viszkozitású, homogén rendszerek</a:t>
            </a:r>
          </a:p>
          <a:p>
            <a:r>
              <a:rPr lang="hu-HU" b="1" dirty="0"/>
              <a:t>Szuszpenzió (</a:t>
            </a:r>
            <a:r>
              <a:rPr lang="hu-HU" b="1" dirty="0" err="1"/>
              <a:t>suspensio</a:t>
            </a:r>
            <a:r>
              <a:rPr lang="hu-HU" b="1" dirty="0"/>
              <a:t>,-</a:t>
            </a:r>
            <a:r>
              <a:rPr lang="hu-HU" b="1" dirty="0" err="1"/>
              <a:t>nis</a:t>
            </a:r>
            <a:r>
              <a:rPr lang="hu-HU" b="1" dirty="0"/>
              <a:t>, „rázókeverék”)</a:t>
            </a:r>
          </a:p>
          <a:p>
            <a:pPr lvl="1"/>
            <a:r>
              <a:rPr lang="hu-HU" sz="1600" b="1" dirty="0"/>
              <a:t>A készítmény folyékony közegben elosztott szilárd halmazállapotú szemcséket tartalmaz. Alkalmazás előtt szükséges felrázni.</a:t>
            </a:r>
            <a:endParaRPr lang="hu-HU" sz="16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17952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/>
              <a:t>Folyékony gyógyszerformák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 u="sng" dirty="0"/>
              <a:t>Emulzió (</a:t>
            </a:r>
            <a:r>
              <a:rPr lang="hu-HU" b="1" u="sng" dirty="0" err="1"/>
              <a:t>emulsio</a:t>
            </a:r>
            <a:r>
              <a:rPr lang="hu-HU" b="1" u="sng" dirty="0"/>
              <a:t>,</a:t>
            </a:r>
            <a:r>
              <a:rPr lang="hu-HU" b="1" u="sng" dirty="0" err="1"/>
              <a:t>-nis</a:t>
            </a:r>
            <a:r>
              <a:rPr lang="hu-HU" b="1" u="sng" dirty="0"/>
              <a:t>)</a:t>
            </a:r>
          </a:p>
          <a:p>
            <a:r>
              <a:rPr lang="hu-HU" dirty="0"/>
              <a:t>Külső és belső használatra</a:t>
            </a:r>
          </a:p>
          <a:p>
            <a:r>
              <a:rPr lang="hu-HU" dirty="0"/>
              <a:t>Egymással nem elegyedő folyadékfázisok</a:t>
            </a:r>
          </a:p>
          <a:p>
            <a:r>
              <a:rPr lang="hu-HU" dirty="0"/>
              <a:t>Használat előtt felrázandó</a:t>
            </a:r>
          </a:p>
        </p:txBody>
      </p:sp>
    </p:spTree>
    <p:extLst>
      <p:ext uri="{BB962C8B-B14F-4D97-AF65-F5344CB8AC3E}">
        <p14:creationId xmlns:p14="http://schemas.microsoft.com/office/powerpoint/2010/main" val="1663724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3704" y="11640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b="1" dirty="0"/>
              <a:t>Kivonással előállított gyógyszerkészítmények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484784"/>
            <a:ext cx="8229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/>
              <a:t>Forrázat (</a:t>
            </a:r>
            <a:r>
              <a:rPr lang="hu-HU" b="1" dirty="0" err="1"/>
              <a:t>infusum</a:t>
            </a:r>
            <a:r>
              <a:rPr lang="hu-HU" b="1" dirty="0"/>
              <a:t>,</a:t>
            </a:r>
            <a:r>
              <a:rPr lang="hu-HU" b="1" dirty="0" err="1"/>
              <a:t>-i</a:t>
            </a:r>
            <a:r>
              <a:rPr lang="hu-HU" b="1" dirty="0"/>
              <a:t>), főzet (</a:t>
            </a:r>
            <a:r>
              <a:rPr lang="hu-HU" b="1" dirty="0" err="1"/>
              <a:t>decoctum</a:t>
            </a:r>
            <a:r>
              <a:rPr lang="hu-HU" b="1" dirty="0"/>
              <a:t>,</a:t>
            </a:r>
            <a:r>
              <a:rPr lang="hu-HU" b="1" dirty="0" err="1"/>
              <a:t>-i</a:t>
            </a:r>
            <a:r>
              <a:rPr lang="hu-HU" b="1" dirty="0"/>
              <a:t>)</a:t>
            </a:r>
          </a:p>
          <a:p>
            <a:r>
              <a:rPr lang="hu-HU" dirty="0"/>
              <a:t>növényi drogok felhasználásával</a:t>
            </a:r>
          </a:p>
          <a:p>
            <a:r>
              <a:rPr lang="hu-HU" dirty="0"/>
              <a:t>laza szerkezetű növényi részekből</a:t>
            </a:r>
          </a:p>
          <a:p>
            <a:r>
              <a:rPr lang="hu-HU" dirty="0"/>
              <a:t>meghatározott hőmérsékletű víz</a:t>
            </a:r>
          </a:p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r>
              <a:rPr lang="hu-HU" b="1" dirty="0"/>
              <a:t>Kivonat (</a:t>
            </a:r>
            <a:r>
              <a:rPr lang="hu-HU" b="1" dirty="0" err="1"/>
              <a:t>extractum</a:t>
            </a:r>
            <a:r>
              <a:rPr lang="hu-HU" b="1" dirty="0"/>
              <a:t>,</a:t>
            </a:r>
            <a:r>
              <a:rPr lang="hu-HU" b="1" dirty="0" err="1"/>
              <a:t>-i</a:t>
            </a:r>
            <a:r>
              <a:rPr lang="hu-HU" b="1" dirty="0"/>
              <a:t>)</a:t>
            </a:r>
          </a:p>
          <a:p>
            <a:r>
              <a:rPr lang="hu-HU" dirty="0"/>
              <a:t>növényi drogokból megfelelő oldószerrel végzett kivonás</a:t>
            </a:r>
          </a:p>
          <a:p>
            <a:pPr marL="0" indent="0">
              <a:buNone/>
            </a:pPr>
            <a:endParaRPr lang="hu-HU" b="1" dirty="0"/>
          </a:p>
          <a:p>
            <a:pPr marL="0" indent="0">
              <a:buNone/>
            </a:pPr>
            <a:r>
              <a:rPr lang="hu-HU" b="1" dirty="0"/>
              <a:t>Tinktúra (</a:t>
            </a:r>
            <a:r>
              <a:rPr lang="hu-HU" b="1" dirty="0" err="1"/>
              <a:t>tinctura</a:t>
            </a:r>
            <a:r>
              <a:rPr lang="hu-HU" b="1" dirty="0"/>
              <a:t>, </a:t>
            </a:r>
            <a:r>
              <a:rPr lang="hu-HU" b="1" dirty="0" err="1"/>
              <a:t>-ae</a:t>
            </a:r>
            <a:r>
              <a:rPr lang="hu-HU" b="1" dirty="0"/>
              <a:t>, „</a:t>
            </a:r>
            <a:r>
              <a:rPr lang="hu-HU" b="1" dirty="0" err="1"/>
              <a:t>festvény</a:t>
            </a:r>
            <a:r>
              <a:rPr lang="hu-HU" b="1" dirty="0"/>
              <a:t>”)</a:t>
            </a:r>
          </a:p>
          <a:p>
            <a:r>
              <a:rPr lang="hu-HU" dirty="0"/>
              <a:t>növényi drogokból alkoholos vagy éteres kivonással </a:t>
            </a:r>
          </a:p>
        </p:txBody>
      </p:sp>
    </p:spTree>
    <p:extLst>
      <p:ext uri="{BB962C8B-B14F-4D97-AF65-F5344CB8AC3E}">
        <p14:creationId xmlns:p14="http://schemas.microsoft.com/office/powerpoint/2010/main" val="1092267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Egyéb gyógyszerformák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/>
              <a:t>Aeroszol (</a:t>
            </a:r>
            <a:r>
              <a:rPr lang="hu-HU" b="1" u="sng" dirty="0" err="1"/>
              <a:t>Aerosolum</a:t>
            </a:r>
            <a:r>
              <a:rPr lang="hu-HU" b="1" u="sng" dirty="0"/>
              <a:t>,</a:t>
            </a:r>
            <a:r>
              <a:rPr lang="hu-HU" b="1" u="sng" dirty="0" err="1"/>
              <a:t>-i</a:t>
            </a:r>
            <a:r>
              <a:rPr lang="hu-HU" b="1" u="sng" dirty="0"/>
              <a:t>)</a:t>
            </a:r>
          </a:p>
          <a:p>
            <a:r>
              <a:rPr lang="hu-HU" dirty="0"/>
              <a:t>0,001-100 mikrométer közötti átmérőjű részecskékből álló inhalációs gyógyszerkészítmények</a:t>
            </a:r>
          </a:p>
          <a:p>
            <a:r>
              <a:rPr lang="hu-HU" dirty="0"/>
              <a:t>a légutak különböző szakaszain deponálódnak</a:t>
            </a:r>
          </a:p>
          <a:p>
            <a:endParaRPr lang="hu-HU" dirty="0"/>
          </a:p>
          <a:p>
            <a:pPr marL="0" indent="0">
              <a:buNone/>
            </a:pPr>
            <a:r>
              <a:rPr lang="hu-HU" b="1" u="sng" dirty="0" err="1"/>
              <a:t>Transzdermális</a:t>
            </a:r>
            <a:r>
              <a:rPr lang="hu-HU" b="1" u="sng" dirty="0"/>
              <a:t> terápiás rendszer </a:t>
            </a:r>
          </a:p>
          <a:p>
            <a:r>
              <a:rPr lang="hu-HU" dirty="0"/>
              <a:t>Ép bőrfelületen</a:t>
            </a:r>
          </a:p>
          <a:p>
            <a:r>
              <a:rPr lang="hu-HU" dirty="0"/>
              <a:t>Szisztémás hatás - folyamatos</a:t>
            </a:r>
          </a:p>
          <a:p>
            <a:r>
              <a:rPr lang="hu-HU" dirty="0" err="1"/>
              <a:t>First-pass</a:t>
            </a:r>
            <a:r>
              <a:rPr lang="hu-HU" dirty="0"/>
              <a:t> elkerülése</a:t>
            </a:r>
          </a:p>
        </p:txBody>
      </p:sp>
    </p:spTree>
    <p:extLst>
      <p:ext uri="{BB962C8B-B14F-4D97-AF65-F5344CB8AC3E}">
        <p14:creationId xmlns:p14="http://schemas.microsoft.com/office/powerpoint/2010/main" val="3379060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89167" y="134049"/>
            <a:ext cx="8229600" cy="1143000"/>
          </a:xfrm>
        </p:spPr>
        <p:txBody>
          <a:bodyPr/>
          <a:lstStyle/>
          <a:p>
            <a:r>
              <a:rPr lang="hu-HU" dirty="0"/>
              <a:t>Ápolói teendők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63957" y="1124744"/>
            <a:ext cx="8229600" cy="5400600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Anamnézis felvétel – gyógyszerszedési szokások</a:t>
            </a:r>
          </a:p>
          <a:p>
            <a:r>
              <a:rPr lang="hu-HU" dirty="0" err="1"/>
              <a:t>Compliance</a:t>
            </a:r>
            <a:r>
              <a:rPr lang="hu-HU" dirty="0"/>
              <a:t>: a beteg mennyiben tartja meg a javasolt gyógyszeres kezelés időtartamát, a javasolt gyógyszer/</a:t>
            </a:r>
            <a:r>
              <a:rPr lang="hu-HU" dirty="0" err="1"/>
              <a:t>ek</a:t>
            </a:r>
            <a:r>
              <a:rPr lang="hu-HU" dirty="0"/>
              <a:t> adagját és azok alkalmazási gyakoriságát?</a:t>
            </a:r>
          </a:p>
          <a:p>
            <a:r>
              <a:rPr lang="hu-HU" dirty="0"/>
              <a:t>miből adódhat a beteg-együttműködés csökkenése?</a:t>
            </a:r>
          </a:p>
          <a:p>
            <a:r>
              <a:rPr lang="hu-HU" dirty="0"/>
              <a:t>beteg-együttműködés hatékonyságát javító beavatkozások</a:t>
            </a:r>
          </a:p>
          <a:p>
            <a:pPr lvl="1"/>
            <a:r>
              <a:rPr lang="hu-HU" dirty="0"/>
              <a:t>mennyiség/naponta hány alkalommal/társbetegségek/ depresszió</a:t>
            </a:r>
          </a:p>
          <a:p>
            <a:pPr lvl="1"/>
            <a:r>
              <a:rPr lang="hu-HU" dirty="0"/>
              <a:t>betegtájékoztatás a gyógyszerszedésével/gyógyszer hatásával kapcsolatban</a:t>
            </a:r>
          </a:p>
          <a:p>
            <a:pPr lvl="1"/>
            <a:r>
              <a:rPr lang="hu-HU" dirty="0"/>
              <a:t>betegfelvilágosító nyomtatványok</a:t>
            </a:r>
          </a:p>
          <a:p>
            <a:r>
              <a:rPr lang="hu-HU" dirty="0"/>
              <a:t>betegoktatás</a:t>
            </a:r>
          </a:p>
          <a:p>
            <a:pPr lvl="1"/>
            <a:r>
              <a:rPr lang="hu-HU" dirty="0"/>
              <a:t>betegség –megelőzés-kezelés (és időtartam)</a:t>
            </a:r>
          </a:p>
          <a:p>
            <a:pPr lvl="1"/>
            <a:r>
              <a:rPr lang="hu-HU" dirty="0"/>
              <a:t>gyógyszer hatás-mellékhatás</a:t>
            </a:r>
          </a:p>
          <a:p>
            <a:pPr lvl="1"/>
            <a:r>
              <a:rPr lang="hu-HU" dirty="0"/>
              <a:t>gyógyszer jellemzői</a:t>
            </a:r>
          </a:p>
          <a:p>
            <a:r>
              <a:rPr lang="hu-HU" dirty="0"/>
              <a:t>otthoni gyógyszertárolás</a:t>
            </a:r>
          </a:p>
          <a:p>
            <a:pPr lvl="1"/>
            <a:r>
              <a:rPr lang="hu-HU" dirty="0"/>
              <a:t>tárolás</a:t>
            </a:r>
          </a:p>
          <a:p>
            <a:pPr lvl="1"/>
            <a:r>
              <a:rPr lang="hu-HU" dirty="0"/>
              <a:t>szavatosság</a:t>
            </a:r>
          </a:p>
          <a:p>
            <a:pPr lvl="1"/>
            <a:r>
              <a:rPr lang="hu-HU" dirty="0"/>
              <a:t>dozírozás</a:t>
            </a:r>
          </a:p>
          <a:p>
            <a:pPr lvl="1"/>
            <a:r>
              <a:rPr lang="hu-HU" dirty="0"/>
              <a:t>házipatika felszerelése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4040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154955" y="333103"/>
            <a:ext cx="8825658" cy="3329581"/>
          </a:xfrm>
        </p:spPr>
        <p:txBody>
          <a:bodyPr/>
          <a:lstStyle/>
          <a:p>
            <a:r>
              <a:rPr lang="hu-HU" sz="5400" dirty="0"/>
              <a:t>Gyógyszertani, gyógyszerelési ismeretek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b="1" dirty="0">
                <a:solidFill>
                  <a:schemeClr val="tx1"/>
                </a:solidFill>
              </a:rPr>
              <a:t>Gyógyszertani alapismeretek, gyógyszerelés irányelvei </a:t>
            </a:r>
          </a:p>
          <a:p>
            <a:r>
              <a:rPr lang="hu-HU" b="1" dirty="0">
                <a:solidFill>
                  <a:schemeClr val="tx1"/>
                </a:solidFill>
              </a:rPr>
              <a:t>A leggyakrabban alkalmazott gyógyszerformák</a:t>
            </a:r>
          </a:p>
          <a:p>
            <a:r>
              <a:rPr lang="hu-HU" b="1" dirty="0">
                <a:solidFill>
                  <a:schemeClr val="tx1"/>
                </a:solidFill>
              </a:rPr>
              <a:t>Ápolói feladatok gyógyszerelés során, dózisszámítás</a:t>
            </a:r>
          </a:p>
        </p:txBody>
      </p:sp>
    </p:spTree>
    <p:extLst>
      <p:ext uri="{BB962C8B-B14F-4D97-AF65-F5344CB8AC3E}">
        <p14:creationId xmlns:p14="http://schemas.microsoft.com/office/powerpoint/2010/main" val="3525913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Gyógyszerelés irányelvei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/>
              <a:t>A gyógyszeralkalmazás kilenc pontja</a:t>
            </a:r>
          </a:p>
          <a:p>
            <a:pPr lvl="0"/>
            <a:r>
              <a:rPr lang="hu-HU" dirty="0"/>
              <a:t>A megfelelő betegnek</a:t>
            </a:r>
          </a:p>
          <a:p>
            <a:pPr lvl="0"/>
            <a:r>
              <a:rPr lang="hu-HU" dirty="0"/>
              <a:t>A megfelelő gyógyszert</a:t>
            </a:r>
          </a:p>
          <a:p>
            <a:pPr lvl="0"/>
            <a:r>
              <a:rPr lang="hu-HU" dirty="0"/>
              <a:t>A megfelelő módon</a:t>
            </a:r>
          </a:p>
          <a:p>
            <a:pPr lvl="0"/>
            <a:r>
              <a:rPr lang="hu-HU" dirty="0"/>
              <a:t>A megfelelő időben</a:t>
            </a:r>
          </a:p>
          <a:p>
            <a:pPr lvl="0"/>
            <a:r>
              <a:rPr lang="hu-HU" dirty="0"/>
              <a:t>A megfelelő dózisban</a:t>
            </a:r>
          </a:p>
          <a:p>
            <a:pPr lvl="0"/>
            <a:r>
              <a:rPr lang="hu-HU" dirty="0"/>
              <a:t>A megfelelő formában</a:t>
            </a:r>
          </a:p>
          <a:p>
            <a:pPr lvl="0"/>
            <a:r>
              <a:rPr lang="hu-HU" dirty="0"/>
              <a:t>A megfelelő reakció</a:t>
            </a:r>
          </a:p>
          <a:p>
            <a:pPr lvl="0"/>
            <a:r>
              <a:rPr lang="hu-HU" dirty="0"/>
              <a:t>A megfelelő cselekvés</a:t>
            </a:r>
          </a:p>
          <a:p>
            <a:r>
              <a:rPr lang="hu-HU" dirty="0"/>
              <a:t>A megfelelő dokumentáció</a:t>
            </a:r>
          </a:p>
        </p:txBody>
      </p:sp>
    </p:spTree>
    <p:extLst>
      <p:ext uri="{BB962C8B-B14F-4D97-AF65-F5344CB8AC3E}">
        <p14:creationId xmlns:p14="http://schemas.microsoft.com/office/powerpoint/2010/main" val="2685396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19536" y="11266"/>
            <a:ext cx="8229600" cy="1143000"/>
          </a:xfrm>
        </p:spPr>
        <p:txBody>
          <a:bodyPr/>
          <a:lstStyle/>
          <a:p>
            <a:r>
              <a:rPr lang="hu-HU" dirty="0"/>
              <a:t>Gyógyszerelés - dózisszámítás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980729"/>
            <a:ext cx="8229600" cy="5145435"/>
          </a:xfrm>
        </p:spPr>
        <p:txBody>
          <a:bodyPr/>
          <a:lstStyle/>
          <a:p>
            <a:r>
              <a:rPr lang="hu-HU" dirty="0"/>
              <a:t>Kéznél lévő dózis</a:t>
            </a:r>
          </a:p>
          <a:p>
            <a:r>
              <a:rPr lang="hu-HU" dirty="0"/>
              <a:t>Rendelt dózis</a:t>
            </a:r>
          </a:p>
          <a:p>
            <a:pPr marL="0" indent="0">
              <a:buNone/>
            </a:pPr>
            <a:r>
              <a:rPr lang="hu-HU" i="1" dirty="0"/>
              <a:t>Az orvos 0,5 mg </a:t>
            </a:r>
            <a:r>
              <a:rPr lang="hu-HU" i="1" dirty="0" err="1"/>
              <a:t>Xanax-ot</a:t>
            </a:r>
            <a:r>
              <a:rPr lang="hu-HU" i="1" dirty="0"/>
              <a:t> (</a:t>
            </a:r>
            <a:r>
              <a:rPr lang="hu-HU" i="1" dirty="0" err="1"/>
              <a:t>alprazolam</a:t>
            </a:r>
            <a:r>
              <a:rPr lang="hu-HU" i="1" dirty="0"/>
              <a:t>) rendel. A gyógyszer azonban 0,25 mg-os formában áll a rendelkezésünkre</a:t>
            </a:r>
          </a:p>
          <a:p>
            <a:endParaRPr lang="hu-HU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/>
        </p:nvGraphicFramePr>
        <p:xfrm>
          <a:off x="3575720" y="3789040"/>
          <a:ext cx="5688632" cy="14401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25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25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0,25 mg (kéznél lévő dózis)</a:t>
                      </a:r>
                      <a:endParaRPr lang="hu-H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=</a:t>
                      </a:r>
                      <a:endParaRPr lang="hu-H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 tabletta (kéznél lévő mennyiség)</a:t>
                      </a:r>
                      <a:endParaRPr lang="hu-H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0,5 mg (rendelt dózis)</a:t>
                      </a:r>
                      <a:endParaRPr lang="hu-H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x (alkalmazott mennyiség)</a:t>
                      </a:r>
                      <a:endParaRPr lang="hu-H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áblázat 4"/>
          <p:cNvGraphicFramePr>
            <a:graphicFrameLocks noGrp="1"/>
          </p:cNvGraphicFramePr>
          <p:nvPr/>
        </p:nvGraphicFramePr>
        <p:xfrm>
          <a:off x="4439817" y="5661248"/>
          <a:ext cx="3928863" cy="10972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85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3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x</a:t>
                      </a:r>
                      <a:endParaRPr lang="hu-H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=</a:t>
                      </a:r>
                      <a:endParaRPr lang="hu-H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0,5mg*1 tabletta</a:t>
                      </a:r>
                      <a:endParaRPr lang="hu-H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6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0,25 mg</a:t>
                      </a:r>
                      <a:endParaRPr lang="hu-H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75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91544" y="25121"/>
            <a:ext cx="8229600" cy="1143000"/>
          </a:xfrm>
        </p:spPr>
        <p:txBody>
          <a:bodyPr/>
          <a:lstStyle/>
          <a:p>
            <a:r>
              <a:rPr lang="hu-HU" dirty="0"/>
              <a:t>Gyógyszerelés - dózisszámítás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124744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/>
              <a:t>10%-os az az oldat, amelynek 100ml-e 10g (10.000mg) oldott anyagot tartalmaz</a:t>
            </a:r>
          </a:p>
          <a:p>
            <a:r>
              <a:rPr lang="hu-HU" dirty="0"/>
              <a:t>10%-os oldat 1 ml-es ampullában (pl. MO)</a:t>
            </a:r>
          </a:p>
          <a:p>
            <a:pPr lvl="1"/>
            <a:r>
              <a:rPr lang="hu-HU" dirty="0"/>
              <a:t>=100mg (0,1g) hatóanyag/1ml</a:t>
            </a:r>
          </a:p>
          <a:p>
            <a:endParaRPr lang="hu-HU" dirty="0"/>
          </a:p>
          <a:p>
            <a:r>
              <a:rPr lang="hu-HU" i="1" dirty="0"/>
              <a:t>Az orvos a délelőtti vizit alkalmával 3gr (3000mg) KCL oldat adását rendeli el 500ml </a:t>
            </a:r>
            <a:r>
              <a:rPr lang="hu-HU" i="1" dirty="0" err="1"/>
              <a:t>Ringer</a:t>
            </a:r>
            <a:r>
              <a:rPr lang="hu-HU" i="1" dirty="0"/>
              <a:t> </a:t>
            </a:r>
            <a:r>
              <a:rPr lang="hu-HU" i="1" dirty="0" err="1"/>
              <a:t>infusióban</a:t>
            </a:r>
            <a:r>
              <a:rPr lang="hu-HU" i="1" dirty="0"/>
              <a:t>. Az osztályon 10% </a:t>
            </a:r>
            <a:r>
              <a:rPr lang="hu-HU" i="1" dirty="0" err="1"/>
              <a:t>-os</a:t>
            </a:r>
            <a:r>
              <a:rPr lang="hu-HU" i="1" dirty="0"/>
              <a:t> 10 ml-es KCL oldat ampullák áll rendelkezésére</a:t>
            </a:r>
          </a:p>
          <a:p>
            <a:endParaRPr lang="hu-HU" i="1" dirty="0"/>
          </a:p>
          <a:p>
            <a:r>
              <a:rPr lang="hu-HU" dirty="0"/>
              <a:t>5 ml  </a:t>
            </a:r>
            <a:r>
              <a:rPr lang="hu-HU" dirty="0" err="1"/>
              <a:t>Heparibene</a:t>
            </a:r>
            <a:r>
              <a:rPr lang="hu-HU" dirty="0"/>
              <a:t> Na injekciós oldat 25 000 NE  </a:t>
            </a:r>
            <a:r>
              <a:rPr lang="hu-HU" dirty="0" err="1"/>
              <a:t>heparin-nátriumot</a:t>
            </a:r>
            <a:r>
              <a:rPr lang="hu-HU" dirty="0"/>
              <a:t> tartalmaz</a:t>
            </a:r>
          </a:p>
          <a:p>
            <a:pPr lvl="1"/>
            <a:r>
              <a:rPr lang="hu-HU" dirty="0"/>
              <a:t>5000 NE</a:t>
            </a:r>
          </a:p>
          <a:p>
            <a:pPr lvl="1"/>
            <a:r>
              <a:rPr lang="hu-HU" dirty="0"/>
              <a:t>500 NE</a:t>
            </a:r>
          </a:p>
        </p:txBody>
      </p:sp>
    </p:spTree>
    <p:extLst>
      <p:ext uri="{BB962C8B-B14F-4D97-AF65-F5344CB8AC3E}">
        <p14:creationId xmlns:p14="http://schemas.microsoft.com/office/powerpoint/2010/main" val="36699873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Per </a:t>
            </a:r>
            <a:r>
              <a:rPr lang="hu-HU" b="1" dirty="0" err="1"/>
              <a:t>os</a:t>
            </a:r>
            <a:r>
              <a:rPr lang="hu-HU" b="1" dirty="0"/>
              <a:t> gyógyszerbevitel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kooperáció, nyelési képesség</a:t>
            </a:r>
          </a:p>
          <a:p>
            <a:r>
              <a:rPr lang="hu-HU" dirty="0"/>
              <a:t>megfelelő mennyiségű folyadék</a:t>
            </a:r>
          </a:p>
          <a:p>
            <a:r>
              <a:rPr lang="hu-HU" dirty="0"/>
              <a:t>megfelelő testhelyzet</a:t>
            </a:r>
          </a:p>
          <a:p>
            <a:r>
              <a:rPr lang="hu-HU" dirty="0" err="1"/>
              <a:t>sublingualis</a:t>
            </a:r>
            <a:r>
              <a:rPr lang="hu-HU" dirty="0"/>
              <a:t> </a:t>
            </a:r>
          </a:p>
          <a:p>
            <a:r>
              <a:rPr lang="hu-HU" dirty="0" err="1"/>
              <a:t>buccalis</a:t>
            </a:r>
            <a:r>
              <a:rPr lang="hu-HU" dirty="0"/>
              <a:t> 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3506" y="0"/>
            <a:ext cx="2615411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16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Szemészeti kezelés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kizárólag steril készítmények</a:t>
            </a:r>
          </a:p>
          <a:p>
            <a:r>
              <a:rPr lang="hu-HU" dirty="0"/>
              <a:t>folyékony oldatok, szilárd, vagy </a:t>
            </a:r>
            <a:r>
              <a:rPr lang="hu-HU" dirty="0" err="1"/>
              <a:t>félszilárd</a:t>
            </a:r>
            <a:r>
              <a:rPr lang="hu-HU" dirty="0"/>
              <a:t> készítmények</a:t>
            </a:r>
          </a:p>
          <a:p>
            <a:r>
              <a:rPr lang="hu-HU" dirty="0"/>
              <a:t>a beteg pozícionálása</a:t>
            </a:r>
          </a:p>
          <a:p>
            <a:r>
              <a:rPr lang="hu-HU" dirty="0"/>
              <a:t>cseppentés a külső szemzugba</a:t>
            </a:r>
          </a:p>
          <a:p>
            <a:r>
              <a:rPr lang="hu-HU" dirty="0"/>
              <a:t>szemkenőcs – belső szemzugtól a külső felé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4339" y="974590"/>
            <a:ext cx="1646063" cy="195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3253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Fülészeti kezelés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külső hallójárat</a:t>
            </a:r>
          </a:p>
          <a:p>
            <a:r>
              <a:rPr lang="hu-HU" dirty="0"/>
              <a:t>fülcseppek, </a:t>
            </a:r>
            <a:r>
              <a:rPr lang="hu-HU" dirty="0" err="1"/>
              <a:t>fülspray-k</a:t>
            </a:r>
            <a:r>
              <a:rPr lang="hu-HU" dirty="0"/>
              <a:t>, fülporok, fülmosó folyadékok, fültamponok</a:t>
            </a:r>
          </a:p>
          <a:p>
            <a:r>
              <a:rPr lang="hu-HU" dirty="0"/>
              <a:t>csak testmeleg készítmények -» </a:t>
            </a:r>
            <a:r>
              <a:rPr lang="hu-HU" dirty="0" err="1"/>
              <a:t>labyrinth</a:t>
            </a:r>
            <a:r>
              <a:rPr lang="hu-HU" dirty="0"/>
              <a:t>-izgalom</a:t>
            </a:r>
          </a:p>
          <a:p>
            <a:r>
              <a:rPr lang="hu-HU" dirty="0"/>
              <a:t>a beteg pozícionálása – hallójárat kiegyenesítése</a:t>
            </a: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9045" y="0"/>
            <a:ext cx="2712955" cy="1682642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4101" y="4700393"/>
            <a:ext cx="3389670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9522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8207" y="53752"/>
            <a:ext cx="8229600" cy="1143000"/>
          </a:xfrm>
        </p:spPr>
        <p:txBody>
          <a:bodyPr/>
          <a:lstStyle/>
          <a:p>
            <a:r>
              <a:rPr lang="hu-HU" sz="4000" b="1" dirty="0" err="1"/>
              <a:t>Nasalis</a:t>
            </a:r>
            <a:r>
              <a:rPr lang="hu-HU" sz="4000" b="1" dirty="0"/>
              <a:t> úton történő gyógyszerelés </a:t>
            </a: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80903" y="1614763"/>
            <a:ext cx="8229600" cy="5400600"/>
          </a:xfrm>
        </p:spPr>
        <p:txBody>
          <a:bodyPr>
            <a:normAutofit/>
          </a:bodyPr>
          <a:lstStyle/>
          <a:p>
            <a:r>
              <a:rPr lang="hu-HU" dirty="0"/>
              <a:t>az orrnyálkahártya nagy </a:t>
            </a:r>
            <a:r>
              <a:rPr lang="hu-HU" dirty="0" err="1"/>
              <a:t>permeabilitása</a:t>
            </a:r>
            <a:endParaRPr lang="hu-HU" dirty="0"/>
          </a:p>
          <a:p>
            <a:r>
              <a:rPr lang="hu-HU" dirty="0"/>
              <a:t>nagy felszívódási felület</a:t>
            </a:r>
          </a:p>
          <a:p>
            <a:r>
              <a:rPr lang="hu-HU" dirty="0"/>
              <a:t>lokális, vagy szisztémás hatás</a:t>
            </a:r>
          </a:p>
          <a:p>
            <a:r>
              <a:rPr lang="hu-HU" dirty="0"/>
              <a:t>elmarad a </a:t>
            </a:r>
            <a:r>
              <a:rPr lang="hu-HU" dirty="0" err="1"/>
              <a:t>first</a:t>
            </a:r>
            <a:r>
              <a:rPr lang="hu-HU" dirty="0"/>
              <a:t> </a:t>
            </a:r>
            <a:r>
              <a:rPr lang="hu-HU" dirty="0" err="1"/>
              <a:t>pass</a:t>
            </a:r>
            <a:endParaRPr lang="hu-HU" dirty="0"/>
          </a:p>
          <a:p>
            <a:r>
              <a:rPr lang="hu-HU" dirty="0"/>
              <a:t>átjárható légutak szükségesek</a:t>
            </a:r>
          </a:p>
          <a:p>
            <a:r>
              <a:rPr lang="hu-HU" dirty="0"/>
              <a:t>hátrány: orrnyálkahártya állapota, betegségek (</a:t>
            </a:r>
            <a:r>
              <a:rPr lang="hu-HU" dirty="0" err="1"/>
              <a:t>rhinitis</a:t>
            </a:r>
            <a:r>
              <a:rPr lang="hu-HU" dirty="0"/>
              <a:t>) megváltoztatják a felszívódást; gyors az elimináció</a:t>
            </a:r>
          </a:p>
          <a:p>
            <a:r>
              <a:rPr lang="hu-HU" dirty="0"/>
              <a:t>olajos oldatokat tilos -&gt;</a:t>
            </a:r>
            <a:r>
              <a:rPr lang="hu-HU" dirty="0" err="1"/>
              <a:t>pneumonia</a:t>
            </a:r>
            <a:endParaRPr lang="hu-HU" dirty="0"/>
          </a:p>
          <a:p>
            <a:r>
              <a:rPr lang="hu-HU" dirty="0"/>
              <a:t>cseppentők és spray-k</a:t>
            </a:r>
          </a:p>
          <a:p>
            <a:r>
              <a:rPr lang="hu-HU" dirty="0"/>
              <a:t>porok, kenőcsök, gélek </a:t>
            </a:r>
          </a:p>
          <a:p>
            <a:r>
              <a:rPr lang="hu-HU" dirty="0"/>
              <a:t>a beteg pozícionálása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4180" y="0"/>
            <a:ext cx="2087820" cy="1510122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1069" y="2849346"/>
            <a:ext cx="1700931" cy="227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436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1452" y="197768"/>
            <a:ext cx="8229600" cy="1143000"/>
          </a:xfrm>
        </p:spPr>
        <p:txBody>
          <a:bodyPr/>
          <a:lstStyle/>
          <a:p>
            <a:r>
              <a:rPr lang="hu-HU" b="1" dirty="0"/>
              <a:t>Hüvelykezelés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696410" y="1484784"/>
            <a:ext cx="3178696" cy="3096344"/>
          </a:xfrm>
        </p:spPr>
        <p:txBody>
          <a:bodyPr>
            <a:normAutofit/>
          </a:bodyPr>
          <a:lstStyle/>
          <a:p>
            <a:pPr lvl="0"/>
            <a:r>
              <a:rPr lang="hu-HU" dirty="0"/>
              <a:t>hüvelykúp </a:t>
            </a:r>
          </a:p>
          <a:p>
            <a:pPr lvl="0"/>
            <a:r>
              <a:rPr lang="hu-HU" dirty="0"/>
              <a:t>hüvelytabletta </a:t>
            </a:r>
          </a:p>
          <a:p>
            <a:pPr lvl="0"/>
            <a:r>
              <a:rPr lang="hu-HU" dirty="0"/>
              <a:t>hüvelykapszula </a:t>
            </a:r>
          </a:p>
          <a:p>
            <a:pPr lvl="0"/>
            <a:r>
              <a:rPr lang="hu-HU" dirty="0"/>
              <a:t>hüvelyoldat </a:t>
            </a:r>
          </a:p>
          <a:p>
            <a:pPr lvl="0"/>
            <a:r>
              <a:rPr lang="hu-HU" dirty="0"/>
              <a:t>hüvely emulzió 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403710" y="1340768"/>
            <a:ext cx="5112568" cy="3600400"/>
          </a:xfrm>
        </p:spPr>
        <p:txBody>
          <a:bodyPr>
            <a:normAutofit/>
          </a:bodyPr>
          <a:lstStyle/>
          <a:p>
            <a:pPr lvl="0"/>
            <a:r>
              <a:rPr lang="hu-HU" dirty="0"/>
              <a:t>hüvely szuszpenzió </a:t>
            </a:r>
          </a:p>
          <a:p>
            <a:pPr lvl="0"/>
            <a:r>
              <a:rPr lang="hu-HU" dirty="0"/>
              <a:t>tabletták hüvelyoldatokhoz, vagy hüvely szuszpenziókhoz </a:t>
            </a:r>
          </a:p>
          <a:p>
            <a:pPr lvl="0"/>
            <a:r>
              <a:rPr lang="hu-HU" dirty="0" err="1"/>
              <a:t>félszilárd</a:t>
            </a:r>
            <a:r>
              <a:rPr lang="hu-HU" dirty="0"/>
              <a:t> </a:t>
            </a:r>
            <a:r>
              <a:rPr lang="hu-HU" dirty="0" err="1"/>
              <a:t>vaginalis</a:t>
            </a:r>
            <a:r>
              <a:rPr lang="hu-HU" dirty="0"/>
              <a:t> gyógyszerkészítmény </a:t>
            </a:r>
          </a:p>
          <a:p>
            <a:pPr lvl="0"/>
            <a:r>
              <a:rPr lang="hu-HU" dirty="0"/>
              <a:t>hüvelyhab </a:t>
            </a:r>
          </a:p>
          <a:p>
            <a:pPr lvl="0"/>
            <a:r>
              <a:rPr lang="hu-HU" dirty="0"/>
              <a:t>gyógyszeres hüvelytampon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785864" y="4426399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hu-HU" sz="2800" dirty="0" err="1"/>
              <a:t>Aquatus</a:t>
            </a:r>
            <a:r>
              <a:rPr lang="hu-HU" sz="2800" dirty="0"/>
              <a:t> rendszer egy magyar találmány, az intim zuhanyhoz hasonló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u-HU" sz="2800" dirty="0" err="1"/>
              <a:t>applikátorok</a:t>
            </a:r>
            <a:r>
              <a:rPr lang="hu-HU" sz="2800" dirty="0"/>
              <a:t> alkalmazása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u-HU" sz="2800" dirty="0"/>
              <a:t>hüvelykúp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u-HU" sz="2800" dirty="0"/>
              <a:t>a beteg pozícionálása</a:t>
            </a:r>
          </a:p>
        </p:txBody>
      </p:sp>
    </p:spTree>
    <p:extLst>
      <p:ext uri="{BB962C8B-B14F-4D97-AF65-F5344CB8AC3E}">
        <p14:creationId xmlns:p14="http://schemas.microsoft.com/office/powerpoint/2010/main" val="28928317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err="1"/>
              <a:t>Rectalis</a:t>
            </a:r>
            <a:r>
              <a:rPr lang="hu-HU" b="1" dirty="0"/>
              <a:t> kezelés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lokális és szisztémás hatás</a:t>
            </a:r>
          </a:p>
          <a:p>
            <a:r>
              <a:rPr lang="hu-HU" dirty="0"/>
              <a:t>terápiás és diagnosztikus célokra</a:t>
            </a:r>
          </a:p>
          <a:p>
            <a:r>
              <a:rPr lang="hu-HU" dirty="0"/>
              <a:t>elmarad a </a:t>
            </a:r>
            <a:r>
              <a:rPr lang="hu-HU" dirty="0" err="1"/>
              <a:t>first</a:t>
            </a:r>
            <a:r>
              <a:rPr lang="hu-HU" dirty="0"/>
              <a:t> </a:t>
            </a:r>
            <a:r>
              <a:rPr lang="hu-HU" dirty="0" err="1"/>
              <a:t>pass</a:t>
            </a:r>
            <a:endParaRPr lang="hu-HU" dirty="0"/>
          </a:p>
          <a:p>
            <a:r>
              <a:rPr lang="hu-HU" dirty="0"/>
              <a:t>pontatlan adagolás (20-30%-kal megemelt dózisok)</a:t>
            </a:r>
          </a:p>
          <a:p>
            <a:r>
              <a:rPr lang="hu-HU" dirty="0"/>
              <a:t>a beteg pozícionálása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868778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6287" y="123001"/>
            <a:ext cx="8229600" cy="1143000"/>
          </a:xfrm>
        </p:spPr>
        <p:txBody>
          <a:bodyPr/>
          <a:lstStyle/>
          <a:p>
            <a:r>
              <a:rPr lang="hu-HU" b="1" dirty="0" err="1"/>
              <a:t>Transzdermális</a:t>
            </a:r>
            <a:r>
              <a:rPr lang="hu-HU" b="1" dirty="0"/>
              <a:t> tapasz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71600" y="925647"/>
            <a:ext cx="8229600" cy="5472608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egyenletes gyógyszerszint – folyamatos felszívódás</a:t>
            </a:r>
          </a:p>
          <a:p>
            <a:r>
              <a:rPr lang="hu-HU" dirty="0"/>
              <a:t>nincs </a:t>
            </a:r>
            <a:r>
              <a:rPr lang="hu-HU" dirty="0" err="1"/>
              <a:t>first</a:t>
            </a:r>
            <a:r>
              <a:rPr lang="hu-HU" dirty="0"/>
              <a:t> </a:t>
            </a:r>
            <a:r>
              <a:rPr lang="hu-HU" dirty="0" err="1"/>
              <a:t>pass</a:t>
            </a:r>
            <a:endParaRPr lang="hu-HU" dirty="0"/>
          </a:p>
          <a:p>
            <a:r>
              <a:rPr lang="hu-HU" dirty="0"/>
              <a:t>kényelmes, egyszerű</a:t>
            </a:r>
          </a:p>
          <a:p>
            <a:r>
              <a:rPr lang="hu-HU" dirty="0"/>
              <a:t>lokális mellékhatások</a:t>
            </a:r>
          </a:p>
          <a:p>
            <a:r>
              <a:rPr lang="hu-HU" dirty="0"/>
              <a:t>víz, lokális meleg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err="1"/>
              <a:t>nitroglycerin</a:t>
            </a:r>
            <a:endParaRPr lang="hu-HU" dirty="0"/>
          </a:p>
          <a:p>
            <a:r>
              <a:rPr lang="hu-HU" dirty="0" err="1"/>
              <a:t>nitrátmentes</a:t>
            </a:r>
            <a:r>
              <a:rPr lang="hu-HU" dirty="0"/>
              <a:t> időszakok beiktatása a tolerancia elkerülése érdekében</a:t>
            </a:r>
          </a:p>
          <a:p>
            <a:r>
              <a:rPr lang="hu-HU" dirty="0"/>
              <a:t>felhelyezés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fogamzásgátló tapasz</a:t>
            </a:r>
          </a:p>
          <a:p>
            <a:r>
              <a:rPr lang="hu-HU" dirty="0"/>
              <a:t>3 tapasz 1 cikluson belül</a:t>
            </a:r>
          </a:p>
          <a:p>
            <a:r>
              <a:rPr lang="hu-HU" dirty="0"/>
              <a:t>felhelyezés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err="1"/>
              <a:t>opioidok</a:t>
            </a:r>
            <a:endParaRPr lang="hu-HU" dirty="0"/>
          </a:p>
          <a:p>
            <a:r>
              <a:rPr lang="hu-HU" dirty="0"/>
              <a:t>48-72 óra</a:t>
            </a:r>
          </a:p>
          <a:p>
            <a:r>
              <a:rPr lang="hu-HU" dirty="0"/>
              <a:t>változatos plazmaszint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2233" y="0"/>
            <a:ext cx="1360430" cy="3911237"/>
          </a:xfrm>
          <a:prstGeom prst="rect">
            <a:avLst/>
          </a:prstGeom>
        </p:spPr>
      </p:pic>
      <p:sp>
        <p:nvSpPr>
          <p:cNvPr id="5" name="Téglalap 4"/>
          <p:cNvSpPr/>
          <p:nvPr/>
        </p:nvSpPr>
        <p:spPr>
          <a:xfrm>
            <a:off x="10692233" y="3911237"/>
            <a:ext cx="2090057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400" dirty="0"/>
              <a:t>http://mdd2002.hu/2016/04/11/Exelon-4-6-mg-24-ora-transzdermalis-tapasz/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6825" y="0"/>
            <a:ext cx="1545724" cy="1672862"/>
          </a:xfrm>
          <a:prstGeom prst="rect">
            <a:avLst/>
          </a:prstGeom>
        </p:spPr>
      </p:pic>
      <p:sp>
        <p:nvSpPr>
          <p:cNvPr id="7" name="Téglalap 6"/>
          <p:cNvSpPr/>
          <p:nvPr/>
        </p:nvSpPr>
        <p:spPr>
          <a:xfrm>
            <a:off x="8800715" y="1724786"/>
            <a:ext cx="95794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00" dirty="0"/>
              <a:t>https://www.egeszsegkalauz.hu/gyogyszerkereso/termek/nitromint-10-mg24-ora-transzdermalis-tapasz/8955</a:t>
            </a:r>
          </a:p>
        </p:txBody>
      </p:sp>
    </p:spTree>
    <p:extLst>
      <p:ext uri="{BB962C8B-B14F-4D97-AF65-F5344CB8AC3E}">
        <p14:creationId xmlns:p14="http://schemas.microsoft.com/office/powerpoint/2010/main" val="2525053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9986" y="174043"/>
            <a:ext cx="9404723" cy="1400530"/>
          </a:xfrm>
        </p:spPr>
        <p:txBody>
          <a:bodyPr>
            <a:normAutofit/>
          </a:bodyPr>
          <a:lstStyle/>
          <a:p>
            <a:r>
              <a:rPr lang="hu-HU" sz="3200" b="1" dirty="0"/>
              <a:t>Gyógyszertan</a:t>
            </a:r>
            <a:br>
              <a:rPr lang="hu-HU" sz="3200" b="1" dirty="0"/>
            </a:br>
            <a:r>
              <a:rPr lang="hu-HU" sz="3200" b="1" dirty="0"/>
              <a:t>Főbb fogalmak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26257" y="1292996"/>
            <a:ext cx="8798452" cy="5625965"/>
          </a:xfrm>
        </p:spPr>
        <p:txBody>
          <a:bodyPr>
            <a:normAutofit fontScale="85000" lnSpcReduction="20000"/>
          </a:bodyPr>
          <a:lstStyle/>
          <a:p>
            <a:r>
              <a:rPr lang="hu-HU" b="1" dirty="0"/>
              <a:t>Farmakológia</a:t>
            </a:r>
            <a:r>
              <a:rPr lang="hu-HU" dirty="0"/>
              <a:t> (gyógyszertan) az élő szervezetek és az azok működését befolyásoló anyagok között kialakuló kölcsönhatásokkal foglalkozó tudomány. </a:t>
            </a:r>
          </a:p>
          <a:p>
            <a:pPr lvl="1"/>
            <a:r>
              <a:rPr lang="hu-HU" dirty="0"/>
              <a:t>Az orvosi farmakológia a betegségek megelőzésére, a kialakult betegségek felismerésére, illetve gyógyításra szolgáló anyagokkal (gyógyszerekkel) foglalkozik. </a:t>
            </a:r>
          </a:p>
          <a:p>
            <a:endParaRPr lang="hu-HU" b="1" dirty="0"/>
          </a:p>
          <a:p>
            <a:r>
              <a:rPr lang="hu-HU" b="1" dirty="0"/>
              <a:t>Hatóanyag </a:t>
            </a:r>
            <a:r>
              <a:rPr lang="hu-HU" dirty="0"/>
              <a:t>(</a:t>
            </a:r>
            <a:r>
              <a:rPr lang="hu-HU" dirty="0" err="1"/>
              <a:t>farmakon</a:t>
            </a:r>
            <a:r>
              <a:rPr lang="hu-HU" dirty="0"/>
              <a:t>) olyan anyag, mely az élő szervezet működését megfelelő adagban befolyásolni képes.  </a:t>
            </a:r>
          </a:p>
          <a:p>
            <a:endParaRPr lang="hu-HU" b="1" dirty="0"/>
          </a:p>
          <a:p>
            <a:r>
              <a:rPr lang="hu-HU" b="1" dirty="0"/>
              <a:t>Gyógyszer</a:t>
            </a:r>
            <a:r>
              <a:rPr lang="hu-HU" dirty="0"/>
              <a:t> olyan anyag vagy anyagok keveréke, amely betegség megelőzése, diagnosztizálása, kezelése vagy élettani funkció fenntartása, helyreállítása, javítása vagy módosítása céljából alkalmazható.</a:t>
            </a:r>
          </a:p>
          <a:p>
            <a:pPr marL="0" indent="0">
              <a:buNone/>
            </a:pPr>
            <a:r>
              <a:rPr lang="hu-HU" dirty="0"/>
              <a:t> </a:t>
            </a:r>
          </a:p>
          <a:p>
            <a:r>
              <a:rPr lang="hu-HU" b="1" dirty="0"/>
              <a:t>Magisztrális gyógyszer:</a:t>
            </a:r>
            <a:r>
              <a:rPr lang="hu-HU" dirty="0"/>
              <a:t> a patikában gyógyszerész által elkészített olyan gyógyszerkészítmény, amely a Gyógyszerkönyv vagy a Szabványos Vényminta Gyűjtemény (</a:t>
            </a:r>
            <a:r>
              <a:rPr lang="hu-HU" dirty="0" err="1"/>
              <a:t>Fo</a:t>
            </a:r>
            <a:r>
              <a:rPr lang="hu-HU" dirty="0"/>
              <a:t>-No) rendelkezései szerint készül.  </a:t>
            </a:r>
          </a:p>
          <a:p>
            <a:pPr marL="0" indent="0">
              <a:buNone/>
            </a:pPr>
            <a:r>
              <a:rPr lang="hu-HU" dirty="0"/>
              <a:t> </a:t>
            </a:r>
          </a:p>
          <a:p>
            <a:r>
              <a:rPr lang="hu-HU" b="1" dirty="0"/>
              <a:t>Homeopátiás gyógyszer</a:t>
            </a:r>
            <a:r>
              <a:rPr lang="hu-HU" dirty="0"/>
              <a:t> olyan több alkotóelemet tartalmazó gyógyszer, amely homeopátiás gyártási eljárásnak megfelelően homeopátiás törzsoldatból állítanak elő.</a:t>
            </a:r>
          </a:p>
          <a:p>
            <a:pPr marL="0" indent="0">
              <a:buNone/>
            </a:pPr>
            <a:r>
              <a:rPr lang="hu-HU" dirty="0"/>
              <a:t> 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155408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Irodalomjegyzék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Vágvölgyi Ágnes (2015): Gyógyszer-tan: Gyógyszertani alapismeretek ápolóknak Műszaki Könyvkiadó, Budapest</a:t>
            </a:r>
          </a:p>
          <a:p>
            <a:r>
              <a:rPr lang="hu-HU" dirty="0"/>
              <a:t>Oláh András (</a:t>
            </a:r>
            <a:r>
              <a:rPr lang="hu-HU" dirty="0" err="1"/>
              <a:t>szerk</a:t>
            </a:r>
            <a:r>
              <a:rPr lang="hu-HU" dirty="0"/>
              <a:t>.): Az ápolástudomány tankönyve, Medicina, Budapest, 2012.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515364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612763" y="2751781"/>
            <a:ext cx="9404723" cy="1400530"/>
          </a:xfrm>
        </p:spPr>
        <p:txBody>
          <a:bodyPr/>
          <a:lstStyle/>
          <a:p>
            <a:pPr algn="ctr"/>
            <a:r>
              <a:rPr lang="hu-HU" dirty="0"/>
              <a:t>Ellenőrző kérdések</a:t>
            </a:r>
          </a:p>
        </p:txBody>
      </p:sp>
    </p:spTree>
    <p:extLst>
      <p:ext uri="{BB962C8B-B14F-4D97-AF65-F5344CB8AC3E}">
        <p14:creationId xmlns:p14="http://schemas.microsoft.com/office/powerpoint/2010/main" val="37279755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745328" y="1155875"/>
            <a:ext cx="8725159" cy="707232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Calibri" panose="020F0502020204030204"/>
              </a:rPr>
              <a:t>Az alább felsorolt gyógyszerformák közül, melyik </a:t>
            </a:r>
          </a:p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b="1" u="sng" dirty="0">
                <a:latin typeface="Calibri" panose="020F0502020204030204"/>
              </a:rPr>
              <a:t>nem</a:t>
            </a:r>
            <a:r>
              <a:rPr lang="hu-HU" altLang="hu-HU" sz="2400" dirty="0">
                <a:latin typeface="Calibri" panose="020F0502020204030204"/>
              </a:rPr>
              <a:t> szilárd gyógyszerforma?</a:t>
            </a:r>
          </a:p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400" dirty="0">
                <a:latin typeface="Calibri" panose="020F0502020204030204"/>
              </a:rPr>
              <a:t> </a:t>
            </a:r>
            <a:endParaRPr lang="ru-RU" altLang="hu-HU" sz="24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721514" y="450919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kapszula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721514" y="2239239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végbélkúp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21514" y="2995100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teakeverék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45327" y="374853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tabletta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712" y="5373217"/>
            <a:ext cx="485775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3625666" y="1720982"/>
            <a:ext cx="54226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hu-HU" sz="1350" dirty="0">
                <a:solidFill>
                  <a:srgbClr val="FF0000"/>
                </a:solidFill>
                <a:latin typeface="Calibri" panose="020F0502020204030204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45595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745328" y="1155875"/>
            <a:ext cx="8725159" cy="707232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000" dirty="0">
                <a:latin typeface="Calibri" panose="020F0502020204030204"/>
              </a:rPr>
              <a:t>Melyik nem tartozik a 9M szabálya közé?</a:t>
            </a:r>
            <a:endParaRPr lang="ru-RU" altLang="hu-HU" sz="3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721514" y="450919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Megfelelő dokumentáció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721514" y="299267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Megfelelő helyszín 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21514" y="223681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Megfelelő idő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45327" y="374853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Megfelelő dózis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712" y="5373217"/>
            <a:ext cx="485775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3625666" y="1720982"/>
            <a:ext cx="54226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hu-HU" sz="1350" dirty="0">
                <a:solidFill>
                  <a:srgbClr val="FF0000"/>
                </a:solidFill>
                <a:latin typeface="Calibri" panose="020F0502020204030204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251733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769141" y="1031659"/>
            <a:ext cx="8725159" cy="707232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500" dirty="0">
                <a:latin typeface="Calibri" panose="020F0502020204030204"/>
              </a:rPr>
              <a:t>Az alább felsorolt gyógyszerelési módok esetén </a:t>
            </a:r>
          </a:p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2500" dirty="0">
                <a:latin typeface="Calibri" panose="020F0502020204030204"/>
              </a:rPr>
              <a:t>melyiknél </a:t>
            </a:r>
            <a:r>
              <a:rPr lang="hu-HU" altLang="hu-HU" sz="2500" b="1" u="sng" dirty="0">
                <a:latin typeface="Calibri" panose="020F0502020204030204"/>
              </a:rPr>
              <a:t>nem jellemző </a:t>
            </a:r>
            <a:r>
              <a:rPr lang="hu-HU" altLang="hu-HU" sz="2500" dirty="0">
                <a:latin typeface="Calibri" panose="020F0502020204030204"/>
              </a:rPr>
              <a:t>a </a:t>
            </a:r>
            <a:r>
              <a:rPr lang="hu-HU" altLang="hu-HU" sz="2500" dirty="0" err="1">
                <a:latin typeface="Calibri" panose="020F0502020204030204"/>
              </a:rPr>
              <a:t>first</a:t>
            </a:r>
            <a:r>
              <a:rPr lang="hu-HU" altLang="hu-HU" sz="2500" dirty="0">
                <a:latin typeface="Calibri" panose="020F0502020204030204"/>
              </a:rPr>
              <a:t> </a:t>
            </a:r>
            <a:r>
              <a:rPr lang="hu-HU" altLang="hu-HU" sz="2500" dirty="0" err="1">
                <a:latin typeface="Calibri" panose="020F0502020204030204"/>
              </a:rPr>
              <a:t>pass</a:t>
            </a:r>
            <a:r>
              <a:rPr lang="hu-HU" altLang="hu-HU" sz="2500" dirty="0">
                <a:latin typeface="Calibri" panose="020F0502020204030204"/>
              </a:rPr>
              <a:t> elmaradása? </a:t>
            </a:r>
            <a:endParaRPr lang="ru-RU" altLang="hu-HU" sz="25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721514" y="450919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hüvelykúp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721514" y="3738330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Transzdermális</a:t>
            </a: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 tapasz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21514" y="223681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Rectális</a:t>
            </a: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 gyógyszerelés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45327" y="2967466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Per </a:t>
            </a: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os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712" y="5373217"/>
            <a:ext cx="485775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3625667" y="1796018"/>
            <a:ext cx="57936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hu-HU" sz="1350" dirty="0">
                <a:solidFill>
                  <a:srgbClr val="FF0000"/>
                </a:solidFill>
                <a:latin typeface="Calibri" panose="020F0502020204030204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92607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769141" y="883377"/>
            <a:ext cx="8725159" cy="707232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000" dirty="0">
                <a:latin typeface="Calibri" panose="020F0502020204030204"/>
              </a:rPr>
              <a:t>Mit nevezünk </a:t>
            </a:r>
            <a:r>
              <a:rPr lang="hu-HU" altLang="hu-HU" sz="3000" dirty="0" err="1">
                <a:latin typeface="Calibri" panose="020F0502020204030204"/>
              </a:rPr>
              <a:t>farmakodinámiának</a:t>
            </a:r>
            <a:r>
              <a:rPr lang="hu-HU" altLang="hu-HU" sz="3000" dirty="0">
                <a:latin typeface="Calibri" panose="020F0502020204030204"/>
              </a:rPr>
              <a:t>?</a:t>
            </a:r>
            <a:endParaRPr lang="ru-RU" altLang="hu-HU" sz="3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721514" y="211023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A gyógyszerek okozta mellékhatásokat vizsgálja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721514" y="4560541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a gyógyszerek hatásmechanizmusát, hatását vizsgálja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21514" y="292938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A gyógyszerek szervezeten belüli átalakulását vizsgálja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45327" y="374853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a gyógyszerek szervezeten belüli sorsát vizsgálja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712" y="5373217"/>
            <a:ext cx="485775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3492601" y="1582964"/>
            <a:ext cx="59267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hu-HU" sz="1350" dirty="0">
                <a:solidFill>
                  <a:srgbClr val="FF0000"/>
                </a:solidFill>
                <a:latin typeface="Calibri" panose="020F0502020204030204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347803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745328" y="1155875"/>
            <a:ext cx="8725159" cy="707232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000" dirty="0" err="1">
                <a:latin typeface="Calibri" panose="020F0502020204030204"/>
              </a:rPr>
              <a:t>Transzdermális</a:t>
            </a:r>
            <a:r>
              <a:rPr lang="hu-HU" altLang="hu-HU" sz="3000" dirty="0">
                <a:latin typeface="Calibri" panose="020F0502020204030204"/>
              </a:rPr>
              <a:t> tapasz alkalmazására jellemző, </a:t>
            </a:r>
            <a:r>
              <a:rPr lang="hu-HU" altLang="hu-HU" sz="3000" b="1" u="sng" dirty="0">
                <a:latin typeface="Calibri" panose="020F0502020204030204"/>
              </a:rPr>
              <a:t>KIVÉVE:</a:t>
            </a:r>
            <a:r>
              <a:rPr lang="hu-HU" altLang="hu-HU" sz="3000" dirty="0">
                <a:latin typeface="Calibri" panose="020F0502020204030204"/>
              </a:rPr>
              <a:t> </a:t>
            </a:r>
            <a:endParaRPr lang="ru-RU" altLang="hu-HU" sz="3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721514" y="450919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Elkerülhető a </a:t>
            </a: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first</a:t>
            </a: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 </a:t>
            </a: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pass</a:t>
            </a: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 mechanizmus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721514" y="299267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600" dirty="0">
                <a:solidFill>
                  <a:prstClr val="white"/>
                </a:solidFill>
                <a:latin typeface="Arial Black" panose="020B0A04020102020204" pitchFamily="34" charset="0"/>
              </a:rPr>
              <a:t>a lokálisan alkalmazott hideg fokozza a készítmény felszívódási sebességét</a:t>
            </a:r>
            <a:endParaRPr lang="ru-RU" altLang="hu-HU" sz="16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21514" y="223681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csak ép bőrfelületen alkalmazhatjuk a tapaszokat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45327" y="374853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szisztémás hatást érhetünk el vele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712" y="5373217"/>
            <a:ext cx="485775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3625666" y="1720982"/>
            <a:ext cx="54226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hu-HU" sz="1350" dirty="0">
                <a:solidFill>
                  <a:srgbClr val="FF0000"/>
                </a:solidFill>
                <a:latin typeface="Calibri" panose="020F0502020204030204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306656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769141" y="883377"/>
            <a:ext cx="8725159" cy="707232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000" dirty="0">
                <a:latin typeface="Calibri" panose="020F0502020204030204"/>
              </a:rPr>
              <a:t>A fülcseppre jellemző: </a:t>
            </a:r>
            <a:endParaRPr lang="ru-RU" altLang="hu-HU" sz="3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721514" y="211023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Kizárólag a belső hallójárat kezelhető alkalmazásával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721514" y="4560541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Kizárólag a külső hallójárat kezelhető alkalmazásával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21514" y="292938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Kizárólag a középső hallójárat kezelhető alkalmazásával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45327" y="374853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Kizárólag a fülkagyló kezelhető alkalmazásával 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712" y="5373217"/>
            <a:ext cx="485775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3492601" y="1582964"/>
            <a:ext cx="59267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hu-HU" sz="1350" dirty="0">
                <a:solidFill>
                  <a:srgbClr val="FF0000"/>
                </a:solidFill>
                <a:latin typeface="Calibri" panose="020F0502020204030204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92419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745328" y="1155875"/>
            <a:ext cx="8725159" cy="707232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000" dirty="0">
                <a:latin typeface="Calibri" panose="020F0502020204030204"/>
              </a:rPr>
              <a:t>Mit nevezünk farmakológiának?</a:t>
            </a:r>
            <a:endParaRPr lang="ru-RU" altLang="hu-HU" sz="3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745327" y="4509120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200" dirty="0">
                <a:solidFill>
                  <a:prstClr val="white"/>
                </a:solidFill>
                <a:latin typeface="Arial Black" panose="020B0A04020102020204" pitchFamily="34" charset="0"/>
              </a:rPr>
              <a:t>a gyógyszerként használt növényi, állati szervet, </a:t>
            </a:r>
          </a:p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200" dirty="0">
                <a:solidFill>
                  <a:prstClr val="white"/>
                </a:solidFill>
                <a:latin typeface="Arial Black" panose="020B0A04020102020204" pitchFamily="34" charset="0"/>
              </a:rPr>
              <a:t>szövetet vagy egyéb természetes eredetű anyagot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721514" y="224166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200" dirty="0">
                <a:solidFill>
                  <a:prstClr val="white"/>
                </a:solidFill>
                <a:latin typeface="Arial Black" panose="020B0A04020102020204" pitchFamily="34" charset="0"/>
              </a:rPr>
              <a:t>az élő szervezetek és az azok működését befolyásoló anyagok </a:t>
            </a:r>
          </a:p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200" dirty="0">
                <a:solidFill>
                  <a:prstClr val="white"/>
                </a:solidFill>
                <a:latin typeface="Arial Black" panose="020B0A04020102020204" pitchFamily="34" charset="0"/>
              </a:rPr>
              <a:t>között kialakuló kölcsönhatásokkal foglalkozó tudomány 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21514" y="2995100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200" dirty="0">
                <a:solidFill>
                  <a:prstClr val="white"/>
                </a:solidFill>
                <a:latin typeface="Arial Black" panose="020B0A04020102020204" pitchFamily="34" charset="0"/>
              </a:rPr>
              <a:t>a patikában gyógyszerész által elkészített olyan gyógyszerkészítmény, </a:t>
            </a:r>
          </a:p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200" dirty="0">
                <a:solidFill>
                  <a:prstClr val="white"/>
                </a:solidFill>
                <a:latin typeface="Arial Black" panose="020B0A04020102020204" pitchFamily="34" charset="0"/>
              </a:rPr>
              <a:t>amely a Gyógyszerkönyv vagy a Szabványos Vényminta Gyűjtemény </a:t>
            </a:r>
          </a:p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200" dirty="0">
                <a:solidFill>
                  <a:prstClr val="white"/>
                </a:solidFill>
                <a:latin typeface="Arial Black" panose="020B0A04020102020204" pitchFamily="34" charset="0"/>
              </a:rPr>
              <a:t>(</a:t>
            </a:r>
            <a:r>
              <a:rPr lang="hu-HU" altLang="hu-HU" sz="1200" dirty="0" err="1">
                <a:solidFill>
                  <a:prstClr val="white"/>
                </a:solidFill>
                <a:latin typeface="Arial Black" panose="020B0A04020102020204" pitchFamily="34" charset="0"/>
              </a:rPr>
              <a:t>Fo</a:t>
            </a:r>
            <a:r>
              <a:rPr lang="hu-HU" altLang="hu-HU" sz="1200" dirty="0">
                <a:solidFill>
                  <a:prstClr val="white"/>
                </a:solidFill>
                <a:latin typeface="Arial Black" panose="020B0A04020102020204" pitchFamily="34" charset="0"/>
              </a:rPr>
              <a:t>-No) rendelkezései szerint készül. </a:t>
            </a:r>
            <a:endParaRPr lang="ru-RU" altLang="hu-HU" sz="12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45327" y="3748535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spcBef>
                <a:spcPts val="750"/>
              </a:spcBef>
              <a:buNone/>
            </a:pPr>
            <a:r>
              <a:rPr lang="hu-HU" sz="1200" dirty="0">
                <a:solidFill>
                  <a:schemeClr val="bg1"/>
                </a:solidFill>
                <a:latin typeface="Arial Black" panose="020B0A04020102020204" pitchFamily="34" charset="0"/>
              </a:rPr>
              <a:t>olyan több alkotóelemet tartalmazó gyógyszer, amely homeopátiás gyártási </a:t>
            </a:r>
          </a:p>
          <a:p>
            <a:pPr algn="ctr" defTabSz="685800">
              <a:spcBef>
                <a:spcPts val="750"/>
              </a:spcBef>
              <a:buNone/>
            </a:pPr>
            <a:r>
              <a:rPr lang="hu-HU" sz="1200" dirty="0">
                <a:solidFill>
                  <a:schemeClr val="bg1"/>
                </a:solidFill>
                <a:latin typeface="Arial Black" panose="020B0A04020102020204" pitchFamily="34" charset="0"/>
              </a:rPr>
              <a:t>eljárásnak megfelelően homeopátiás törzsoldatból állítanak elő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712" y="5373217"/>
            <a:ext cx="485775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3625667" y="1720982"/>
            <a:ext cx="63590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hu-HU" sz="1350" dirty="0">
                <a:solidFill>
                  <a:srgbClr val="FF0000"/>
                </a:solidFill>
                <a:latin typeface="Calibri" panose="020F0502020204030204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268455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/>
          <p:cNvSpPr>
            <a:spLocks noChangeArrowheads="1"/>
          </p:cNvSpPr>
          <p:nvPr/>
        </p:nvSpPr>
        <p:spPr bwMode="auto">
          <a:xfrm>
            <a:off x="1745328" y="1155875"/>
            <a:ext cx="8725159" cy="707232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3000" dirty="0">
                <a:latin typeface="Calibri" panose="020F0502020204030204"/>
              </a:rPr>
              <a:t>A szirupra jellemző: </a:t>
            </a:r>
            <a:endParaRPr lang="ru-RU" altLang="hu-HU" sz="3000" dirty="0">
              <a:latin typeface="Calibri" panose="020F0502020204030204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721514" y="450919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préseléssel előállított gyógyszerkészítmény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1721514" y="3738330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>
                <a:solidFill>
                  <a:prstClr val="white"/>
                </a:solidFill>
                <a:latin typeface="Arial Black" panose="020B0A04020102020204" pitchFamily="34" charset="0"/>
              </a:rPr>
              <a:t>Cukrot tartalmaz</a:t>
            </a:r>
            <a:endParaRPr lang="hu-H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1721514" y="2236814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>
                <a:solidFill>
                  <a:prstClr val="white"/>
                </a:solidFill>
                <a:latin typeface="Arial Black" panose="020B0A04020102020204" pitchFamily="34" charset="0"/>
              </a:rPr>
              <a:t>külsőleges használatra szánt folyékony gyógyszerforma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45327" y="2967466"/>
            <a:ext cx="8748972" cy="6477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85800">
              <a:lnSpc>
                <a:spcPct val="100000"/>
              </a:lnSpc>
              <a:spcBef>
                <a:spcPct val="0"/>
              </a:spcBef>
              <a:buNone/>
            </a:pPr>
            <a:r>
              <a:rPr lang="hu-HU" altLang="hu-HU" sz="1800" dirty="0" err="1">
                <a:solidFill>
                  <a:prstClr val="white"/>
                </a:solidFill>
                <a:latin typeface="Arial Black" panose="020B0A04020102020204" pitchFamily="34" charset="0"/>
              </a:rPr>
              <a:t>Parenterálisan</a:t>
            </a:r>
            <a:r>
              <a:rPr lang="hu-HU" altLang="hu-HU" sz="1800">
                <a:solidFill>
                  <a:prstClr val="white"/>
                </a:solidFill>
                <a:latin typeface="Arial Black" panose="020B0A04020102020204" pitchFamily="34" charset="0"/>
              </a:rPr>
              <a:t> alkalmazható</a:t>
            </a:r>
            <a:endParaRPr lang="ru-RU" altLang="hu-HU" sz="1800" dirty="0"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712" y="5373217"/>
            <a:ext cx="485775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8" name="Szövegdoboz 7"/>
          <p:cNvSpPr txBox="1"/>
          <p:nvPr/>
        </p:nvSpPr>
        <p:spPr>
          <a:xfrm>
            <a:off x="3625666" y="1720982"/>
            <a:ext cx="535065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hu-HU" sz="1350" dirty="0">
                <a:solidFill>
                  <a:srgbClr val="FF0000"/>
                </a:solidFill>
                <a:latin typeface="Calibri" panose="020F0502020204030204"/>
              </a:rPr>
              <a:t>Hibás válasz esetén eltűnik a négyzet! Jó válasz esetén tovább mehet!</a:t>
            </a:r>
          </a:p>
        </p:txBody>
      </p:sp>
    </p:spTree>
    <p:extLst>
      <p:ext uri="{BB962C8B-B14F-4D97-AF65-F5344CB8AC3E}">
        <p14:creationId xmlns:p14="http://schemas.microsoft.com/office/powerpoint/2010/main" val="70459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 animBg="1"/>
      <p:bldP spid="2056" grpId="0" animBg="1"/>
      <p:bldP spid="205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b="1" dirty="0"/>
              <a:t>Gyógyszertan</a:t>
            </a:r>
            <a:br>
              <a:rPr lang="hu-HU" sz="3200" b="1" dirty="0"/>
            </a:br>
            <a:r>
              <a:rPr lang="hu-HU" sz="3200" b="1" dirty="0"/>
              <a:t>Főbb fogalmak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Drog</a:t>
            </a:r>
            <a:r>
              <a:rPr lang="hu-HU" dirty="0"/>
              <a:t>nak nevezzük a gyógyszerként használt növényi, állati szervet, szövetet vagy egyéb természetes eredetű anyagokat.</a:t>
            </a:r>
          </a:p>
          <a:p>
            <a:pPr marL="0" indent="0">
              <a:buNone/>
            </a:pPr>
            <a:r>
              <a:rPr lang="hu-HU" b="1" dirty="0"/>
              <a:t> </a:t>
            </a:r>
            <a:endParaRPr lang="hu-HU" dirty="0"/>
          </a:p>
          <a:p>
            <a:r>
              <a:rPr lang="hu-HU" b="1" dirty="0"/>
              <a:t>Méreg</a:t>
            </a:r>
            <a:r>
              <a:rPr lang="hu-HU" dirty="0"/>
              <a:t>nek nevezzük azokat az anyagokat, amelyek az élő szervezettel érintkezve abban károsodást, betegséget vagy halált okoznak, ha belőlük kellő mennyiség jut az élőlénybe.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6481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A gyógyszertan főbb területei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hu-HU" b="1" dirty="0" err="1"/>
              <a:t>Farmakodinámia</a:t>
            </a:r>
            <a:r>
              <a:rPr lang="hu-HU" dirty="0"/>
              <a:t> a gyógyszerek hatásmechanizmusát, hatását vizsgálja.</a:t>
            </a:r>
            <a:endParaRPr lang="hu-HU" b="1" dirty="0"/>
          </a:p>
          <a:p>
            <a:r>
              <a:rPr lang="hu-HU" b="1" dirty="0" err="1"/>
              <a:t>Farmakokinetika</a:t>
            </a:r>
            <a:r>
              <a:rPr lang="hu-HU" dirty="0"/>
              <a:t> a gyógyszerek szervezeten belüli sorsát vizsgálja.</a:t>
            </a:r>
            <a:endParaRPr lang="hu-HU" b="1" dirty="0"/>
          </a:p>
          <a:p>
            <a:pPr marL="0" indent="0">
              <a:buNone/>
            </a:pPr>
            <a:r>
              <a:rPr lang="hu-HU" b="1" dirty="0"/>
              <a:t> </a:t>
            </a:r>
          </a:p>
          <a:p>
            <a:r>
              <a:rPr lang="hu-HU" b="1" dirty="0"/>
              <a:t>Experimentális (kísérletes) farmakológia </a:t>
            </a:r>
            <a:r>
              <a:rPr lang="hu-HU" dirty="0"/>
              <a:t>laboratóriumi, állatokon végzett kísérletek segítségével nyújt </a:t>
            </a:r>
            <a:r>
              <a:rPr lang="hu-HU" dirty="0" err="1"/>
              <a:t>farmakokinetikai</a:t>
            </a:r>
            <a:r>
              <a:rPr lang="hu-HU" dirty="0"/>
              <a:t> és </a:t>
            </a:r>
            <a:r>
              <a:rPr lang="hu-HU" dirty="0" err="1"/>
              <a:t>farmakodinámiai</a:t>
            </a:r>
            <a:r>
              <a:rPr lang="hu-HU" dirty="0"/>
              <a:t> ismereteket.</a:t>
            </a:r>
            <a:endParaRPr lang="hu-HU" b="1" dirty="0"/>
          </a:p>
          <a:p>
            <a:pPr marL="0" indent="0">
              <a:buNone/>
            </a:pPr>
            <a:r>
              <a:rPr lang="hu-HU" b="1" dirty="0"/>
              <a:t> </a:t>
            </a:r>
          </a:p>
          <a:p>
            <a:r>
              <a:rPr lang="hu-HU" b="1" dirty="0"/>
              <a:t>Klinikai farmakológia </a:t>
            </a:r>
            <a:r>
              <a:rPr lang="hu-HU" dirty="0"/>
              <a:t>az orvostudomány gyógyszerfejlesztéssel határos klinikai kutatási tevékenységét foglalja magába. Gyógyszerek bevitelével, azok felszívódásával, eloszlásával, eliminációjával, biológiai hatékonyságával és egyéb befolyásoló tényezőkkel (interakciók, toxicitás) foglalkozik.</a:t>
            </a:r>
            <a:endParaRPr lang="hu-HU" b="1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82407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/>
              <a:t>A gyógyszertan főbb területei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/>
              <a:t>Toxikológia</a:t>
            </a:r>
            <a:r>
              <a:rPr lang="hu-HU" dirty="0"/>
              <a:t> (méregtan) az </a:t>
            </a:r>
            <a:r>
              <a:rPr lang="hu-HU" dirty="0" err="1"/>
              <a:t>exogén</a:t>
            </a:r>
            <a:r>
              <a:rPr lang="hu-HU" dirty="0"/>
              <a:t> anyagoknak a szervezetre gyakorolt káros, nemkívánatos hatásait vizsgálja.</a:t>
            </a:r>
            <a:endParaRPr lang="hu-HU" b="1" dirty="0"/>
          </a:p>
          <a:p>
            <a:pPr marL="0" indent="0">
              <a:buNone/>
            </a:pPr>
            <a:r>
              <a:rPr lang="hu-HU" b="1" dirty="0"/>
              <a:t> </a:t>
            </a:r>
          </a:p>
          <a:p>
            <a:r>
              <a:rPr lang="hu-HU" b="1" dirty="0" err="1"/>
              <a:t>Farmácia</a:t>
            </a:r>
            <a:r>
              <a:rPr lang="hu-HU" dirty="0"/>
              <a:t> (gyógyszerészet) a gyógyszerként használt készítmények előállításával, vizsgálatával és kiszolgáltatásával foglalkozó tudomány.</a:t>
            </a:r>
          </a:p>
        </p:txBody>
      </p:sp>
    </p:spTree>
    <p:extLst>
      <p:ext uri="{BB962C8B-B14F-4D97-AF65-F5344CB8AC3E}">
        <p14:creationId xmlns:p14="http://schemas.microsoft.com/office/powerpoint/2010/main" val="3424306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/>
              <a:t>Szilárd gyógyszerformák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 dirty="0"/>
              <a:t>Teakeverékek</a:t>
            </a:r>
            <a:r>
              <a:rPr lang="hu-HU" dirty="0"/>
              <a:t> </a:t>
            </a:r>
            <a:r>
              <a:rPr lang="hu-HU" b="1" dirty="0"/>
              <a:t>(species,</a:t>
            </a:r>
            <a:r>
              <a:rPr lang="hu-HU" b="1" dirty="0" err="1"/>
              <a:t>-ei</a:t>
            </a:r>
            <a:r>
              <a:rPr lang="hu-HU" b="1" dirty="0"/>
              <a:t>)</a:t>
            </a:r>
          </a:p>
          <a:p>
            <a:r>
              <a:rPr lang="hu-HU" dirty="0"/>
              <a:t>aprítatlan, vagy aprított, filterek</a:t>
            </a:r>
          </a:p>
          <a:p>
            <a:r>
              <a:rPr lang="hu-HU" dirty="0"/>
              <a:t>páciens magának adagolhatja – orvosi rendelésnek megfelelően</a:t>
            </a:r>
          </a:p>
          <a:p>
            <a:r>
              <a:rPr lang="hu-HU" dirty="0"/>
              <a:t>pontatlan lehet az adagolás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r>
              <a:rPr lang="hu-HU" b="1" dirty="0"/>
              <a:t>Porok, hintőporok (</a:t>
            </a:r>
            <a:r>
              <a:rPr lang="hu-HU" b="1" dirty="0" err="1"/>
              <a:t>pulvis</a:t>
            </a:r>
            <a:r>
              <a:rPr lang="hu-HU" b="1" dirty="0"/>
              <a:t>,</a:t>
            </a:r>
            <a:r>
              <a:rPr lang="hu-HU" b="1" dirty="0" err="1"/>
              <a:t>-is</a:t>
            </a:r>
            <a:r>
              <a:rPr lang="hu-HU" b="1" dirty="0"/>
              <a:t>, </a:t>
            </a:r>
            <a:r>
              <a:rPr lang="hu-HU" b="1" dirty="0" err="1"/>
              <a:t>sparsorium</a:t>
            </a:r>
            <a:r>
              <a:rPr lang="hu-HU" b="1" dirty="0"/>
              <a:t>,</a:t>
            </a:r>
            <a:r>
              <a:rPr lang="hu-HU" b="1" dirty="0" err="1"/>
              <a:t>-i</a:t>
            </a:r>
            <a:r>
              <a:rPr lang="hu-HU" b="1" dirty="0"/>
              <a:t>)</a:t>
            </a:r>
            <a:endParaRPr lang="hu-HU" dirty="0"/>
          </a:p>
          <a:p>
            <a:r>
              <a:rPr lang="hu-HU" dirty="0"/>
              <a:t>külső, vagy belső használatra</a:t>
            </a:r>
          </a:p>
          <a:p>
            <a:r>
              <a:rPr lang="hu-HU" dirty="0"/>
              <a:t>osztott (kapszula), vagy osztatlan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06642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37105" y="95666"/>
            <a:ext cx="9404723" cy="1400530"/>
          </a:xfrm>
        </p:spPr>
        <p:txBody>
          <a:bodyPr>
            <a:normAutofit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/>
              <a:t>Szilárd gyógyszerformák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b="1" dirty="0"/>
              <a:t>Tabletta (</a:t>
            </a:r>
            <a:r>
              <a:rPr lang="hu-HU" b="1" dirty="0" err="1"/>
              <a:t>tabletta</a:t>
            </a:r>
            <a:r>
              <a:rPr lang="hu-HU" b="1" dirty="0"/>
              <a:t>,</a:t>
            </a:r>
            <a:r>
              <a:rPr lang="hu-HU" b="1" dirty="0" err="1"/>
              <a:t>-ae</a:t>
            </a:r>
            <a:r>
              <a:rPr lang="hu-HU" b="1" dirty="0"/>
              <a:t>, </a:t>
            </a:r>
            <a:r>
              <a:rPr lang="hu-HU" b="1" dirty="0" err="1"/>
              <a:t>compressum</a:t>
            </a:r>
            <a:r>
              <a:rPr lang="hu-HU" b="1" dirty="0"/>
              <a:t>,</a:t>
            </a:r>
            <a:r>
              <a:rPr lang="hu-HU" b="1" dirty="0" err="1"/>
              <a:t>-i</a:t>
            </a:r>
            <a:r>
              <a:rPr lang="hu-HU" b="1" dirty="0"/>
              <a:t>)</a:t>
            </a:r>
          </a:p>
          <a:p>
            <a:r>
              <a:rPr lang="hu-HU" dirty="0"/>
              <a:t>változatos megjelenésű</a:t>
            </a:r>
          </a:p>
          <a:p>
            <a:r>
              <a:rPr lang="hu-HU" dirty="0"/>
              <a:t>préseléssel előállított</a:t>
            </a:r>
          </a:p>
          <a:p>
            <a:r>
              <a:rPr lang="hu-HU" dirty="0"/>
              <a:t>leggyakrabban alkalmazott gyógyszerforma</a:t>
            </a:r>
          </a:p>
          <a:p>
            <a:r>
              <a:rPr lang="hu-HU" dirty="0"/>
              <a:t>hatóanyagból és segédanyagból állnak</a:t>
            </a:r>
          </a:p>
          <a:p>
            <a:r>
              <a:rPr lang="hu-HU" dirty="0"/>
              <a:t>perorális, </a:t>
            </a:r>
            <a:r>
              <a:rPr lang="hu-HU" dirty="0" err="1"/>
              <a:t>sublingualis</a:t>
            </a:r>
            <a:r>
              <a:rPr lang="hu-HU" dirty="0"/>
              <a:t>, </a:t>
            </a:r>
            <a:r>
              <a:rPr lang="hu-HU" dirty="0" err="1"/>
              <a:t>buccalis</a:t>
            </a:r>
            <a:r>
              <a:rPr lang="hu-HU" dirty="0"/>
              <a:t>, rágótabletta, oldat készítéséhez szánt tabletta, </a:t>
            </a:r>
            <a:r>
              <a:rPr lang="hu-HU" dirty="0" err="1"/>
              <a:t>vaginális</a:t>
            </a:r>
            <a:r>
              <a:rPr lang="hu-HU" dirty="0"/>
              <a:t>, implantációhoz</a:t>
            </a:r>
          </a:p>
          <a:p>
            <a:endParaRPr lang="hu-HU" dirty="0"/>
          </a:p>
          <a:p>
            <a:pPr marL="0" indent="0">
              <a:buNone/>
            </a:pPr>
            <a:r>
              <a:rPr lang="hu-HU" b="1" dirty="0"/>
              <a:t>Gyógyszeres kapszulák (</a:t>
            </a:r>
            <a:r>
              <a:rPr lang="hu-HU" b="1" dirty="0" err="1"/>
              <a:t>capsula</a:t>
            </a:r>
            <a:r>
              <a:rPr lang="hu-HU" b="1" dirty="0"/>
              <a:t>,</a:t>
            </a:r>
            <a:r>
              <a:rPr lang="hu-HU" b="1" dirty="0" err="1"/>
              <a:t>-ae</a:t>
            </a:r>
            <a:r>
              <a:rPr lang="hu-HU" b="1" dirty="0"/>
              <a:t>)</a:t>
            </a:r>
            <a:endParaRPr lang="hu-HU" dirty="0"/>
          </a:p>
          <a:p>
            <a:r>
              <a:rPr lang="hu-HU" dirty="0"/>
              <a:t>per </a:t>
            </a:r>
            <a:r>
              <a:rPr lang="hu-HU" dirty="0" err="1"/>
              <a:t>os</a:t>
            </a:r>
            <a:endParaRPr lang="hu-HU" dirty="0"/>
          </a:p>
          <a:p>
            <a:r>
              <a:rPr lang="hu-HU" dirty="0"/>
              <a:t>szilárd, vagy folyékony hatóanyagot tartalmaz</a:t>
            </a:r>
          </a:p>
          <a:p>
            <a:r>
              <a:rPr lang="hu-HU" dirty="0"/>
              <a:t>a gyógyszert tartalmazó tok többnyire keményítőből vagy zselatinból készülhet</a:t>
            </a:r>
          </a:p>
          <a:p>
            <a:r>
              <a:rPr lang="hu-HU" dirty="0"/>
              <a:t>nem szabad szétnyitni a kapszulákat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77729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Gyógyszerformák</a:t>
            </a:r>
            <a:br>
              <a:rPr lang="hu-HU" b="1" dirty="0"/>
            </a:br>
            <a:r>
              <a:rPr lang="hu-HU" b="1" dirty="0" err="1"/>
              <a:t>Félszilárd</a:t>
            </a:r>
            <a:r>
              <a:rPr lang="hu-HU" b="1" dirty="0"/>
              <a:t> gyógyszerformák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2200" b="1" u="sng" dirty="0"/>
              <a:t>Kenőcs (</a:t>
            </a:r>
            <a:r>
              <a:rPr lang="hu-HU" sz="2200" b="1" u="sng" dirty="0" err="1"/>
              <a:t>unguentum</a:t>
            </a:r>
            <a:r>
              <a:rPr lang="hu-HU" sz="2200" b="1" u="sng" dirty="0"/>
              <a:t>,</a:t>
            </a:r>
            <a:r>
              <a:rPr lang="hu-HU" sz="2200" b="1" u="sng" strike="sngStrike" dirty="0" err="1"/>
              <a:t>-</a:t>
            </a:r>
            <a:r>
              <a:rPr lang="hu-HU" sz="2200" b="1" u="sng" dirty="0" err="1"/>
              <a:t>i</a:t>
            </a:r>
            <a:r>
              <a:rPr lang="hu-HU" sz="2200" b="1" u="sng" dirty="0"/>
              <a:t>)</a:t>
            </a:r>
          </a:p>
          <a:p>
            <a:r>
              <a:rPr lang="hu-HU" dirty="0"/>
              <a:t>bőr- és nyálkahártya kezelésére</a:t>
            </a:r>
          </a:p>
          <a:p>
            <a:r>
              <a:rPr lang="hu-HU" dirty="0"/>
              <a:t>lokális hatás</a:t>
            </a:r>
          </a:p>
          <a:p>
            <a:r>
              <a:rPr lang="hu-HU" dirty="0"/>
              <a:t>Penetráció (hatás) elősegítése-&gt; megfelelő segédanyagok</a:t>
            </a:r>
          </a:p>
          <a:p>
            <a:r>
              <a:rPr lang="hu-HU" dirty="0"/>
              <a:t>Bőr felső rétegének fellazításával a penetráció fokozható (pl.: párakötés, szappanos lemosás)</a:t>
            </a:r>
          </a:p>
          <a:p>
            <a:r>
              <a:rPr lang="hu-HU" dirty="0"/>
              <a:t>hatóanyagból, készítményalapból és segédanyagból állhatnak</a:t>
            </a:r>
          </a:p>
          <a:p>
            <a:endParaRPr lang="hu-HU" b="1" dirty="0"/>
          </a:p>
          <a:p>
            <a:pPr marL="0" indent="0">
              <a:buNone/>
            </a:pPr>
            <a:r>
              <a:rPr lang="hu-HU" b="1" dirty="0"/>
              <a:t>Szemkenőcs (</a:t>
            </a:r>
            <a:r>
              <a:rPr lang="hu-HU" b="1" dirty="0" err="1"/>
              <a:t>oculentum</a:t>
            </a:r>
            <a:r>
              <a:rPr lang="hu-HU" b="1" dirty="0"/>
              <a:t>,</a:t>
            </a:r>
            <a:r>
              <a:rPr lang="hu-HU" b="1" dirty="0" err="1"/>
              <a:t>-i</a:t>
            </a:r>
            <a:r>
              <a:rPr lang="hu-HU" b="1" dirty="0"/>
              <a:t>)</a:t>
            </a:r>
          </a:p>
          <a:p>
            <a:r>
              <a:rPr lang="hu-HU" dirty="0"/>
              <a:t>steril, lágy kenőcs</a:t>
            </a:r>
          </a:p>
          <a:p>
            <a:r>
              <a:rPr lang="hu-HU" dirty="0"/>
              <a:t>tartósabb hatás, mint szemcsepp esetén</a:t>
            </a:r>
          </a:p>
        </p:txBody>
      </p:sp>
    </p:spTree>
    <p:extLst>
      <p:ext uri="{BB962C8B-B14F-4D97-AF65-F5344CB8AC3E}">
        <p14:creationId xmlns:p14="http://schemas.microsoft.com/office/powerpoint/2010/main" val="408185872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21AB8F6582EA244B5E4BCF27D7BFAA1" ma:contentTypeVersion="2" ma:contentTypeDescription="Új dokumentum létrehozása." ma:contentTypeScope="" ma:versionID="54f24e6cc8f3183c6fa125099b342526">
  <xsd:schema xmlns:xsd="http://www.w3.org/2001/XMLSchema" xmlns:xs="http://www.w3.org/2001/XMLSchema" xmlns:p="http://schemas.microsoft.com/office/2006/metadata/properties" xmlns:ns2="cf0129bd-0b42-4155-885b-6074fa7fc0c4" targetNamespace="http://schemas.microsoft.com/office/2006/metadata/properties" ma:root="true" ma:fieldsID="3dc14443adc959497dc6ef8cff929100" ns2:_="">
    <xsd:import namespace="cf0129bd-0b42-4155-885b-6074fa7fc0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129bd-0b42-4155-885b-6074fa7fc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D40641-FC48-4F5B-A4EC-C692FC3A6ED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BEEF332-AF29-4CA5-98C6-C3AA08CD3A9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84FD44E-79BD-4E8E-B2F4-EE402C3542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0129bd-0b42-4155-885b-6074fa7fc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Szelet</Template>
  <TotalTime>27</TotalTime>
  <Words>1844</Words>
  <Application>Microsoft Office PowerPoint</Application>
  <PresentationFormat>Szélesvásznú</PresentationFormat>
  <Paragraphs>327</Paragraphs>
  <Slides>39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9</vt:i4>
      </vt:variant>
      <vt:variant>
        <vt:lpstr>Téma</vt:lpstr>
      </vt:variant>
      <vt:variant>
        <vt:i4>2</vt:i4>
      </vt:variant>
      <vt:variant>
        <vt:lpstr>Diacímek</vt:lpstr>
      </vt:variant>
      <vt:variant>
        <vt:i4>39</vt:i4>
      </vt:variant>
    </vt:vector>
  </HeadingPairs>
  <TitlesOfParts>
    <vt:vector size="50" baseType="lpstr">
      <vt:lpstr>Arial</vt:lpstr>
      <vt:lpstr>Arial Black</vt:lpstr>
      <vt:lpstr>Calibri</vt:lpstr>
      <vt:lpstr>Calibri Light</vt:lpstr>
      <vt:lpstr>Century Gothic</vt:lpstr>
      <vt:lpstr>Times New Roman</vt:lpstr>
      <vt:lpstr>Tw Cen MT</vt:lpstr>
      <vt:lpstr>Wingdings 2</vt:lpstr>
      <vt:lpstr>Wingdings 3</vt:lpstr>
      <vt:lpstr>HDOfficeLightV0</vt:lpstr>
      <vt:lpstr>Ion</vt:lpstr>
      <vt:lpstr>GINOP-5.3.5-18-2019-00115 A munkaerőhiány és az elöregedő társadalom okozta, az egészségügyi intézményeket érintő foglalkoztatási válsághelyzetek megelőzése és kezelése az ápoló képzés szintjeinek és hatásköreinek fejlesztésével</vt:lpstr>
      <vt:lpstr>Gyógyszertani, gyógyszerelési ismeretek</vt:lpstr>
      <vt:lpstr>Gyógyszertan Főbb fogalmak</vt:lpstr>
      <vt:lpstr>Gyógyszertan Főbb fogalmak</vt:lpstr>
      <vt:lpstr>A gyógyszertan főbb területei</vt:lpstr>
      <vt:lpstr>A gyógyszertan főbb területei</vt:lpstr>
      <vt:lpstr>Gyógyszerformák Szilárd gyógyszerformák</vt:lpstr>
      <vt:lpstr>Gyógyszerformák Szilárd gyógyszerformák</vt:lpstr>
      <vt:lpstr>Gyógyszerformák Félszilárd gyógyszerformák</vt:lpstr>
      <vt:lpstr>Gyógyszerformák Félszilárd gyógyszerformák</vt:lpstr>
      <vt:lpstr>Gyógyszerformák Félszilárd gyógyszerformák</vt:lpstr>
      <vt:lpstr>Gyógyszerformák Félszilárd gyógyszerformák</vt:lpstr>
      <vt:lpstr>Gyógyszerformák Folyékony gyógyszerformák</vt:lpstr>
      <vt:lpstr>Gyógyszerformák Folyékony gyógyszerformák</vt:lpstr>
      <vt:lpstr>Gyógyszerformák Folyékony gyógyszerformák</vt:lpstr>
      <vt:lpstr>Gyógyszerformák Folyékony gyógyszerformák</vt:lpstr>
      <vt:lpstr>Kivonással előállított gyógyszerkészítmények </vt:lpstr>
      <vt:lpstr>Egyéb gyógyszerformák </vt:lpstr>
      <vt:lpstr>Ápolói teendők</vt:lpstr>
      <vt:lpstr>Gyógyszerelés irányelvei</vt:lpstr>
      <vt:lpstr>Gyógyszerelés - dózisszámítás</vt:lpstr>
      <vt:lpstr>Gyógyszerelés - dózisszámítás</vt:lpstr>
      <vt:lpstr>Per os gyógyszerbevitel</vt:lpstr>
      <vt:lpstr>Szemészeti kezelés</vt:lpstr>
      <vt:lpstr>Fülészeti kezelés</vt:lpstr>
      <vt:lpstr>Nasalis úton történő gyógyszerelés </vt:lpstr>
      <vt:lpstr>Hüvelykezelés</vt:lpstr>
      <vt:lpstr>Rectalis kezelés</vt:lpstr>
      <vt:lpstr>Transzdermális tapasz </vt:lpstr>
      <vt:lpstr>Irodalomjegyzék</vt:lpstr>
      <vt:lpstr>Ellenőrző kérdések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Rozmann Nóra</dc:creator>
  <cp:lastModifiedBy>Novák Emese</cp:lastModifiedBy>
  <cp:revision>21</cp:revision>
  <dcterms:created xsi:type="dcterms:W3CDTF">2020-11-10T14:27:33Z</dcterms:created>
  <dcterms:modified xsi:type="dcterms:W3CDTF">2021-06-01T06:58:46Z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0x010100621AB8F6582EA244B5E4BCF27D7BFAA1</vt:lpwstr>
  </property>
</Properties>
</file>