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318" r:id="rId5"/>
    <p:sldId id="258" r:id="rId6"/>
    <p:sldId id="286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7" r:id="rId35"/>
    <p:sldId id="288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13" autoAdjust="0"/>
    <p:restoredTop sz="94660"/>
  </p:normalViewPr>
  <p:slideViewPr>
    <p:cSldViewPr snapToGrid="0">
      <p:cViewPr varScale="1">
        <p:scale>
          <a:sx n="77" d="100"/>
          <a:sy n="77" d="100"/>
        </p:scale>
        <p:origin x="82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viewProps" Target="viewProp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CE4C-4912-45F3-AC39-48045C3036BF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1F1FA-EAD7-4407-9080-3D51E3CBECF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57772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CE4C-4912-45F3-AC39-48045C3036BF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1F1FA-EAD7-4407-9080-3D51E3CBECF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90001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CE4C-4912-45F3-AC39-48045C3036BF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1F1FA-EAD7-4407-9080-3D51E3CBECF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60330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CE4C-4912-45F3-AC39-48045C3036BF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1F1FA-EAD7-4407-9080-3D51E3CBECFF}" type="slidenum">
              <a:rPr lang="hu-HU" smtClean="0"/>
              <a:t>‹#›</a:t>
            </a:fld>
            <a:endParaRPr lang="hu-H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41196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CE4C-4912-45F3-AC39-48045C3036BF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1F1FA-EAD7-4407-9080-3D51E3CBECF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99041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CE4C-4912-45F3-AC39-48045C3036BF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1F1FA-EAD7-4407-9080-3D51E3CBECF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463796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CE4C-4912-45F3-AC39-48045C3036BF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1F1FA-EAD7-4407-9080-3D51E3CBECF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832579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CE4C-4912-45F3-AC39-48045C3036BF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1F1FA-EAD7-4407-9080-3D51E3CBECF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006602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CE4C-4912-45F3-AC39-48045C3036BF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1F1FA-EAD7-4407-9080-3D51E3CBECF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09470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CE4C-4912-45F3-AC39-48045C3036BF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1F1FA-EAD7-4407-9080-3D51E3CBECF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43740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CE4C-4912-45F3-AC39-48045C3036BF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1F1FA-EAD7-4407-9080-3D51E3CBECF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30128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CE4C-4912-45F3-AC39-48045C3036BF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1F1FA-EAD7-4407-9080-3D51E3CBECF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77293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CE4C-4912-45F3-AC39-48045C3036BF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1F1FA-EAD7-4407-9080-3D51E3CBECF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85994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CE4C-4912-45F3-AC39-48045C3036BF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1F1FA-EAD7-4407-9080-3D51E3CBECF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19731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CE4C-4912-45F3-AC39-48045C3036BF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1F1FA-EAD7-4407-9080-3D51E3CBECF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13004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CE4C-4912-45F3-AC39-48045C3036BF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1F1FA-EAD7-4407-9080-3D51E3CBECF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1429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CE4C-4912-45F3-AC39-48045C3036BF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1F1FA-EAD7-4407-9080-3D51E3CBECF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7100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70FCE4C-4912-45F3-AC39-48045C3036BF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1F1FA-EAD7-4407-9080-3D51E3CBECF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556317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://hu.wikipedia.org/wiki/J%C3%B3d" TargetMode="External"/><Relationship Id="rId2" Type="http://schemas.openxmlformats.org/officeDocument/2006/relationships/hyperlink" Target="http://hu.wikipedia.org/wiki/Kalciu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hyperlink" Target="http://hu.wikipedia.org/wiki/K%C3%A9n" TargetMode="Externa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85DEF7-8A17-404F-8613-F92932B7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487" y="2553757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hu-HU" sz="1600" b="1" dirty="0">
                <a:latin typeface="Tw Cen MT" panose="020B0602020104020603" pitchFamily="34" charset="-18"/>
              </a:rPr>
              <a:t>GINOP-5.3.5-18-2019-00115</a:t>
            </a:r>
            <a:br>
              <a:rPr lang="hu-HU" b="1" dirty="0">
                <a:latin typeface="Tw Cen MT" panose="020B0602020104020603" pitchFamily="34" charset="-18"/>
              </a:rPr>
            </a:br>
            <a:r>
              <a:rPr lang="hu-HU" sz="1600" b="1" dirty="0">
                <a:latin typeface="Tw Cen MT" panose="020B0602020104020603" pitchFamily="34" charset="-18"/>
              </a:rPr>
              <a:t>A munkaerőhiány és az elöregedő társadalom okozta, az egészségügyi intézményeket érintő foglalkoztatási válsághelyzetek megelőzése és kezelése az ápoló képzés szintjeinek és hatásköreinek fejlesztésével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DE4384DD-F304-48D4-BED9-5B25415C095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96350" y="4371975"/>
            <a:ext cx="3295650" cy="2486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F19B4F11-6F5D-43DF-8094-4143BC5532A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495550" cy="895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4222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21381" y="1232035"/>
            <a:ext cx="11608067" cy="5378972"/>
          </a:xfrm>
        </p:spPr>
        <p:txBody>
          <a:bodyPr>
            <a:normAutofit/>
          </a:bodyPr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DEXA készülékek(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Dual-energy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X-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ray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absorptiometry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 mérés során a csont ásványianyag tartalmát mérik, az eredményt g/cm2-ben adják meg.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mért értéket egy egészséges kontrollcsoporthoz viszonyítják, ami alapján eldönthető, hogy van-e a normálistól eltérő csökkenés.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leleten a csökkenés mértékét a T-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score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érték adja meg, melynek mértékegysége az SD (standard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deviatio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egységenként 10-12 % csonttömeg változásnak felel meg és legalább kétszer nagyobb csonttörési kockázatot jelent a mért régióban.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-Ha a T-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score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érték –1 SD felett van, a csont egészségesnek tekinthető.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-Ha a T-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score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érték -1 és -2.5 SD közötti, a csont tömegét mérsékelten csökkentnek tekintjük (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osteopenia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-Ha a T-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score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érték -2.5 SD alatt van, a csont ásványianyag tartalma határozottan csökkent (osteoporosis)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Mérsékelten csökkent csonttömeg esetén megelőzés, határozott csökkenés esetén pedig kezelés válik szükségessé.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10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28036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FRAX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(WHO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Fracture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Risk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Assessment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Tool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10 éves csonttörési kockázat kiszámítása gyógyszeres kezelés előtt.( www.shef.ac.uk/FRAX)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20% feletti érték bármely típusos csonttörésre és 3% feletti érték csípőtáji törésre emelkedett csonttörési kockázatot jelent az elkövetkező 10 éven belül, amely esetén a kezelés megfontolandó </a:t>
            </a:r>
          </a:p>
          <a:p>
            <a:r>
              <a:rPr lang="hu-H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Röntgen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radiologiai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vizsgálatok közül a hagyományos röntgen vizsgálat segít a csontok alakjának, a csontritkulás kiterjedt és diffúz jellegének megítélésében, egyes csontbetegségek kizárásában.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Sajnos a csontfogyást csak 30-40% körüli csökkenéstől tudja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objektiven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megmutatni, ami már meglehetősen késői állapotot jelent. 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11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721851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21381" y="1232034"/>
            <a:ext cx="11608067" cy="5725813"/>
          </a:xfrm>
        </p:spPr>
        <p:txBody>
          <a:bodyPr>
            <a:normAutofit/>
          </a:bodyPr>
          <a:lstStyle/>
          <a:p>
            <a:r>
              <a:rPr lang="hu-H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Labor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laboratóriumi vizsgálatok során a csontritkulás jellegét, okát is vizsgáljuk.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vér és a vizelet vizsgálata során információt kaphatunk a csont fogyásának mértékéről, hormon szintekről, a D-vitamin ellátottságról, többlet kalcium ürülésről.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laborvizsgálat segítséget nyújt a differenciáldiagnosztikában, a személyre szabott terápia kiválasztásában, elindításában és a gyógyszeres kezelés hatékonyságának megítélésében.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gyógyszeres terápia eldöntésében elengedhetetlen a markerek ismerete.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D-vitamin napi adagjának beállításában kiemelten fontos a 25OHD-vitamin mérése, kontrollja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12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21746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magas csonttörési kockázatú betegek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korábbi típusos törés megléte,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idősebb (min 60-65év) életkor,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tartós immobilizáció,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csökkent BMD,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csontlebomlás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markereinek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megnövekedése,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tartós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kortikoszteroid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terápia alkalmazása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13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678621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Kezelési lehetőségek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21381" y="1232035"/>
            <a:ext cx="11608067" cy="5489440"/>
          </a:xfrm>
        </p:spPr>
        <p:txBody>
          <a:bodyPr>
            <a:normAutofit/>
          </a:bodyPr>
          <a:lstStyle/>
          <a:p>
            <a:r>
              <a:rPr lang="hu-H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Kalciumbevitel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csontritkulás kezelésének alapja, így egyben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basisterápiája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a megfelelő kalcium és D3 vitamin bevitel.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optimális kalciumbevitel szükséges mind a növekedéshez, mind pedig a megszerzett csúcscsonttömeg megtartásához.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Ennek az értéke életkortól függően változó.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Amennyiben a táplálékkal való kalcium bevitel nem megfelelő-a bevitel nemzetközileg is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validált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tesztekkel megbecsülhető-, akkor annak mesterséges pótlását kell biztosítanunk.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magyarországi átlagos napi kalcium bevitel 400-600 mg, ami figyelemreméltóan alacsony, így ennek kiegészítése mindenképpen javasolt.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kalcium tartalmú ásványvizek, a tej és tejtermékek, valamint a magas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kalciumtartalmú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egyéb ételek nagyobb mértékű fogyasztása mellett már számos szájon át adható készítmény áll rendelkezésre a kalcium pótlására. </a:t>
            </a:r>
          </a:p>
          <a:p>
            <a:pPr lvl="1"/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Kalciumcitrát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kalcium-karbonát a legelterjedtebb támogatott szerek, amelyek közül az előbbi előnyben részesítendő.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14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978717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21381" y="1232035"/>
            <a:ext cx="11608067" cy="5489440"/>
          </a:xfrm>
        </p:spPr>
        <p:txBody>
          <a:bodyPr>
            <a:normAutofit/>
          </a:bodyPr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napi ajánlott bevitel napjainkban 800-1000 NE, amelynek adása igen egyszerű és költségkímélő.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Napjainkban egyre több adatot látunk arra vonatkozóan, hogy a korábban elégségesnek gondolt pótlás helyett nagyobb dózisokat kell alkalmaznunk, így nem ritka a napi 2-3000 NE adása sem, esetleg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depo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készítményben nagyobb adag havonta-2 havonta történő beadása.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FONTOS labor kontroll!! </a:t>
            </a:r>
          </a:p>
          <a:p>
            <a:r>
              <a:rPr lang="hu-HU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Alendronát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heti egyszer alkalmazandó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alendronát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tabletta csigolyatest-, csípőtáji és csukló törésekre is kedvező törésprevenciós hatás</a:t>
            </a:r>
          </a:p>
          <a:p>
            <a:r>
              <a:rPr lang="hu-HU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Ibandronát</a:t>
            </a:r>
            <a:r>
              <a:rPr lang="hu-H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harmadik generációs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biszfoszfonátként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igen hatékonyan csökkenti a vertebralis törések gyakoriságát és szignifikánsan emeli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csontdenzitást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15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624339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21381" y="1232035"/>
            <a:ext cx="11608067" cy="5489440"/>
          </a:xfrm>
        </p:spPr>
        <p:txBody>
          <a:bodyPr>
            <a:normAutofit/>
          </a:bodyPr>
          <a:lstStyle/>
          <a:p>
            <a:r>
              <a:rPr lang="hu-HU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Zolendronát</a:t>
            </a:r>
            <a:r>
              <a:rPr lang="hu-H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zolendronát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évi egyszeri intravénás alkalmazásával kiemelkedő vertebralis és non-vertebralis töréscsökkentő hatékonyság</a:t>
            </a:r>
          </a:p>
          <a:p>
            <a:r>
              <a:rPr lang="hu-HU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Denosumab</a:t>
            </a:r>
            <a:r>
              <a:rPr lang="hu-H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RANK-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Ligand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ellenes teljes humán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monoklonális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antitest, ami megköti a RANK-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Ligandot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-t, ezáltal megakadályozza annak az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osteoclastokat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serkentő hatását</a:t>
            </a:r>
          </a:p>
          <a:p>
            <a:r>
              <a:rPr lang="hu-HU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Menopauzális</a:t>
            </a:r>
            <a:r>
              <a:rPr lang="hu-H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hormonpótló kezelés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Célszerű a kezelés idejét 5-7 év után felfüggeszteni.</a:t>
            </a:r>
          </a:p>
          <a:p>
            <a:r>
              <a:rPr lang="hu-H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SERM csoport (</a:t>
            </a:r>
            <a:r>
              <a:rPr lang="hu-HU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raloxifen</a:t>
            </a:r>
            <a:r>
              <a:rPr lang="hu-H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szelektív ösztrogén receptor modulátorok lényege, hogy ösztrogénszerű hatást fejtenek ki a csontokra és a szív-érrendszerre nézve, a női reproduktív szervek estében viszont ösztrogén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antagonista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hatásúak, ami az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endometrium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és az emlő daganatainak gyakoriságát nem befolyásolja vagy csökkenti.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16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380281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21381" y="1232034"/>
            <a:ext cx="11608067" cy="5625965"/>
          </a:xfrm>
        </p:spPr>
        <p:txBody>
          <a:bodyPr>
            <a:normAutofit/>
          </a:bodyPr>
          <a:lstStyle/>
          <a:p>
            <a:r>
              <a:rPr lang="hu-H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Stroncium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Stroncium-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ranelate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csípőtáji és csigolyatest törések előfordulási gyakoriságának csökkenti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készítmény sajátossága, hogy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osteoblast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aktiváló hatása mellett csontbomlást gátló hatással is rendelkezik.</a:t>
            </a:r>
          </a:p>
          <a:p>
            <a:r>
              <a:rPr lang="hu-HU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Teriparatid</a:t>
            </a:r>
            <a:r>
              <a:rPr lang="hu-H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csontritkulás kezelésében egyedülállóan hatékony csontképzést serkentő szer, amely 18 hónapos kezelést követően mind a csigolyatest, mind az egyéb törések kezelésében kiemelkedő törési rizikócsökkentő hatással bír.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Naponta egyszer kell alkalmazni egy előre töltött pen segítségével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subcutan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adagolási mód szerint.</a:t>
            </a:r>
          </a:p>
          <a:p>
            <a:r>
              <a:rPr lang="hu-HU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Calcitonin</a:t>
            </a:r>
            <a:endParaRPr lang="hu-HU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calcitonin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orrspray mérsékelt hatékonysága csak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vertebrális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törések megelőzésében nyert bizonyítást (PROOF vizsgálat).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gyógyszer biztonsággal, kevés mellékhatással alkalmazható (orrspray esetén főleg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nasalis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nyálkahártya irritáció,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subcutan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injekció esetén hányinger, vérnyomásesés)</a:t>
            </a:r>
          </a:p>
          <a:p>
            <a:r>
              <a:rPr lang="hu-HU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Thiazidok</a:t>
            </a:r>
            <a:r>
              <a:rPr lang="hu-H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eredetileg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diuretikumként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forgalmazott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tiazidok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fokozott kalciumürítés csökkentésével javíthatják a csontok ásványianyagtartalmát.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17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87358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Nem gyógyszeres kezelés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Gyógytorna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minimum napi 30 perces gyógytorna betanítása alapvető fontosságú, mivel javítja a koordinációt, az izomerőt, az aerob kapacitást, stabil izomtámaszt nyújt a szervezetnek, végül pedig a csontépítő sejtek egyik legfontosabb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stimulusa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Fiatalabb korban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fittness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aerobic, tánc, súlyzós edzések, labdajátékok, futás ajánlottak. Idősebb korban nagyobb szerep jut a betanított gyógytorna mellett a sétának.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Egyre több bizonyíték szól a Thai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Chi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használata mellett.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subaqualis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gyógytorna kiemelt szerepet kap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compressios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csigolyatest törések,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degeneratív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elváltozások,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scoliosis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okozta deformitások esetén.</a:t>
            </a:r>
          </a:p>
          <a:p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18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939942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Elektroterápia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elektroterápiás módszerek közül az interferencia mellett a TENS kezelés fájdalomcsillapító hatása és egyszerű alkalmazása terjedt el a legjobban a napi gyakorlatban.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ultrahang és a mágneses kezelés használata is sikeres lehet.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Óvatos orvosi lazító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massage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spasztikus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izomk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oldásán segíthet, azonban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compressiós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törések esetén kontraindikált az alkalmazása.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19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8246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527939" y="1811382"/>
            <a:ext cx="11820816" cy="1305567"/>
          </a:xfrm>
        </p:spPr>
        <p:txBody>
          <a:bodyPr/>
          <a:lstStyle/>
          <a:p>
            <a:pPr algn="ctr"/>
            <a:r>
              <a:rPr lang="hu-HU" sz="3200" dirty="0"/>
              <a:t>Ápolás szakmai alapismeretek: gyakrabban előforduló betegségek lényege, diagnosztikája és terápiája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2295778" y="3727276"/>
            <a:ext cx="8825658" cy="861420"/>
          </a:xfrm>
        </p:spPr>
        <p:txBody>
          <a:bodyPr/>
          <a:lstStyle/>
          <a:p>
            <a:pPr algn="ctr"/>
            <a:r>
              <a:rPr lang="hu-HU" b="1">
                <a:solidFill>
                  <a:schemeClr val="tx1"/>
                </a:solidFill>
              </a:rPr>
              <a:t>A mozgásrendszer népegészségügyi </a:t>
            </a:r>
            <a:r>
              <a:rPr lang="hu-HU" b="1" dirty="0">
                <a:solidFill>
                  <a:schemeClr val="tx1"/>
                </a:solidFill>
              </a:rPr>
              <a:t>jelentőségű megbetegedései, alkalmazott gyógyszeres terápia</a:t>
            </a:r>
          </a:p>
        </p:txBody>
      </p:sp>
      <p:sp>
        <p:nvSpPr>
          <p:cNvPr id="6" name="Téglalap 5"/>
          <p:cNvSpPr/>
          <p:nvPr/>
        </p:nvSpPr>
        <p:spPr>
          <a:xfrm>
            <a:off x="64871" y="1811382"/>
            <a:ext cx="1063112" cy="153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400" dirty="0"/>
              <a:t>https://m-rehab.com/osteoporosis/</a:t>
            </a: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27977" cy="1815737"/>
          </a:xfrm>
          <a:prstGeom prst="rect">
            <a:avLst/>
          </a:prstGeom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78040" y="-118309"/>
            <a:ext cx="2086791" cy="1624527"/>
          </a:xfrm>
          <a:prstGeom prst="rect">
            <a:avLst/>
          </a:prstGeom>
        </p:spPr>
      </p:pic>
      <p:sp>
        <p:nvSpPr>
          <p:cNvPr id="12" name="Téglalap 11"/>
          <p:cNvSpPr/>
          <p:nvPr/>
        </p:nvSpPr>
        <p:spPr>
          <a:xfrm>
            <a:off x="10180320" y="1565254"/>
            <a:ext cx="2011680" cy="246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500" dirty="0"/>
              <a:t>https://www.mayoclinic.org/diseases-conditions/osteoporosis/symptoms-causes/syc-20351968</a:t>
            </a:r>
          </a:p>
        </p:txBody>
      </p:sp>
    </p:spTree>
    <p:extLst>
      <p:ext uri="{BB962C8B-B14F-4D97-AF65-F5344CB8AC3E}">
        <p14:creationId xmlns:p14="http://schemas.microsoft.com/office/powerpoint/2010/main" val="24942443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Társbetegségek kezelése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elesések megelőzésében fontos szerep jut az ingadozó vérnyomás, vércukorértékek beállításának, a hallás és látászavarok rendezésének.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Az elesés egy nagyon fontos rizikófaktor a későbbi várható csonttörések szempontjából vizsgálva.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Az elesés a nagy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geriátriai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szindrómák (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delirium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demencia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inkontinencia) fontos negyedik eleme, amelyekre jellemző, hogy a 65 év feletti betegek egészségügyi ellátásának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kilenven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százalékáért felelős.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Az elesés esetében elmondható, hogy egy része korfüggő (izomerő csökkenése, mozgáskészségcsökkenés, látászavar, labilitásérzés), míg más részénél kognitív hanyatlás áll a háttérben (depresszió,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demencia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delirium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reakcióidő hosszabbodása).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elesések létrejöttében nagy szerepe van a gyógyszerek együttes halmozott alkalmazásának, az altatók, nyugtatók mértéktelen szedésének.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20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320384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21381" y="1232035"/>
            <a:ext cx="11608067" cy="5489440"/>
          </a:xfrm>
        </p:spPr>
        <p:txBody>
          <a:bodyPr>
            <a:normAutofit/>
          </a:bodyPr>
          <a:lstStyle/>
          <a:p>
            <a:r>
              <a:rPr lang="hu-H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Akadálymentesítés, lakás ésszerű ki/átalakítása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csonttörések száma kedvező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akadálymerntesítéssel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akár felére csökkenthető. Egyes centrumokban külön szakemberek foglalkoznak az elesés bekövetkeztével és ennek alapján próbálják a következő várható csonttöréseket elkerülni. </a:t>
            </a:r>
          </a:p>
          <a:p>
            <a:r>
              <a:rPr lang="hu-H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Gyógyászati segédeszközök használata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támbot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járókeret megelőzheti az elesést, stabil és biztos járást nyújt, miközben csökkenti a terhelést a kívánt oldalon.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csípővédő nadrág segíthet az elesést követő törés elkerülésében.</a:t>
            </a:r>
          </a:p>
          <a:p>
            <a:pPr lvl="2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csípőtájékot körbeborító párna elesés esetén ugyanis segít a hirtelen bekövetkezett nagy erő eloszlatásában.</a:t>
            </a:r>
          </a:p>
          <a:p>
            <a:pPr lvl="2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Az egy pontra jutó erő ezáltal lecsökken, és így elkerülhető a rettegett csípőtáji törés.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gerincfűzők sokat segítenek a beteg gerinc tehermentesítésében. </a:t>
            </a:r>
          </a:p>
          <a:p>
            <a:pPr lvl="2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Használatukat a betegnek meg kell tanítani, mivel rossz felhelyezés esetén kényelmetlenek és a kívánt hatás sem érhető el. Tartós viselésük gyengítheti az izomzatot, ezért többen nem is ajánlják a viselését.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21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957551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u="sng" dirty="0" err="1"/>
              <a:t>Compliance</a:t>
            </a:r>
            <a:r>
              <a:rPr lang="hu-HU" u="sng" dirty="0"/>
              <a:t> javítás</a:t>
            </a:r>
          </a:p>
          <a:p>
            <a:pPr lvl="1"/>
            <a:r>
              <a:rPr lang="hu-HU" dirty="0"/>
              <a:t> Komoly problémát jelent a betegek hiányos együttműködése, amely miatt a gyógyszer szedését elkezdők jelentős hányada hagyja abba a kezelést egy éven belül -ez akár 60-80%is lehet. </a:t>
            </a:r>
          </a:p>
          <a:p>
            <a:pPr lvl="1"/>
            <a:r>
              <a:rPr lang="hu-HU" dirty="0"/>
              <a:t>Ebben kiemelt szerep jut az interaktív betegtájékoztató programoknak (pl. Csontkontroll Program), amelyek jelentősen csökkentik a be nem vett gyógyszerek számát. </a:t>
            </a:r>
          </a:p>
          <a:p>
            <a:pPr lvl="1"/>
            <a:r>
              <a:rPr lang="hu-HU" dirty="0"/>
              <a:t>A betegklubok szerepe szintén fontos, tagjai körében a komplex törésmegelőzés lényegesen nagyobb hatásfokkal érhető el</a:t>
            </a:r>
          </a:p>
          <a:p>
            <a:r>
              <a:rPr lang="hu-HU" u="sng" dirty="0"/>
              <a:t>Rehabilitáció</a:t>
            </a:r>
          </a:p>
          <a:p>
            <a:pPr lvl="1"/>
            <a:r>
              <a:rPr lang="hu-HU" dirty="0"/>
              <a:t> Funkció károsodás, fogyatékosság kialakulása során indokolt minden töréssel járó esetben, különösen fontos csípőtáji törések után és a fájdalommal járó vertebralis </a:t>
            </a:r>
            <a:r>
              <a:rPr lang="hu-HU" dirty="0" err="1"/>
              <a:t>fracturák</a:t>
            </a:r>
            <a:r>
              <a:rPr lang="hu-HU" dirty="0"/>
              <a:t> után, vagy szövődménnyel gyógyuló törések után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22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978570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21381" y="1232035"/>
            <a:ext cx="11608067" cy="5489440"/>
          </a:xfrm>
        </p:spPr>
        <p:txBody>
          <a:bodyPr/>
          <a:lstStyle/>
          <a:p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Kypho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és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vertebroplastica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műtéti kezelések indikációjában a fájdalom és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neurologiai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tünetek azok, amelyek kulcsszerepet játszanak.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Említésre méltó lehet az elesést nagymértékben fokozó és életminőséget jelentősen csökkentő fokozott háti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kyphosis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vertebroplastica</a:t>
            </a:r>
            <a:r>
              <a:rPr lang="hu-H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során folyékony csontcementet juttat az operatőr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percutan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képerősítő segítségével a kérdéses csigolyatestbe, amely megkötve stabilizációt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eredményez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terhelés szinte azonnal megkezdhető.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műtét során a csontcement elvétve a gerinccsatornába is bejuthat, amely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neurologiai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szövődményt okozhat.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kyphoplastica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egy ballont fúj fel az érintett csigolyatestbe és mintegy ebbe juttatja bele a szilárdító anyagot, amely ezáltal biztonságosan beadható.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két beavatkozás között az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árbeli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különbség tízszeres.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23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747018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Osteomalacia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Definíció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D-vitamin hiánya, az aktiválás vagy a hatásának elmaradása következtében létrejött generalizált, reverzibilis csontmineralizációs zavar, amelynek eredményeként a szervetlen alapállomány aránya csökken a szerveshez képest.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kórkép gyermekkori formája a rachitis (angolkór).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Alapja elsősorban a D-vitamin elégtelen fogyasztása, amelyet tovább ront a bőrben történő aktiválódás elmaradása (napfény-hiányos életmód) és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renalis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aktiválódás elmaradása (időskor vagy vesebetegség), míg speciális genetikus formái jóval ritkábbak.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D-vitamin enyhébb hiánya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osteomalaciát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még nem okoz, viszont nagyfokban hozzájárul az osteoporosisos kórfolyamat romlásához.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malaciás csont statikus terheléstől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deformálódik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de törékenysége is fokozódhat, így számolni kell csonttörésekkel.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24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286273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rachitis ma már hazánkban elvétve fordul elő, mivel az újszülöttek és kisgyermekek is egyaránt kapnak D-vitamin pótlást.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Felnőttkorban a D-vitamin hiánya többszázezer embert érint, akiknél különböző mértékben okoz elváltozásokat, szövődményeket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Lehet veleszületett: öröklődő, vagy anyai D-vitamin-hiány miatt.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D-vitamin-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dependens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rachitis: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1-es típus: a vesében nincs vagy kevés az 1--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hidroxiláz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enzim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2-es típus: a célszervek nem érzékenyek az 1,25-OH-D3-ra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25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270942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5" name="Tartalom helye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42931" y="1610537"/>
            <a:ext cx="6111120" cy="4598877"/>
          </a:xfrm>
          <a:prstGeom prst="rect">
            <a:avLst/>
          </a:prstGeom>
        </p:spPr>
      </p:pic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26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639163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Diagnosztika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u="sng" dirty="0" err="1"/>
              <a:t>Anamnesis</a:t>
            </a:r>
            <a:r>
              <a:rPr lang="hu-HU" u="sng" dirty="0"/>
              <a:t> </a:t>
            </a:r>
          </a:p>
          <a:p>
            <a:r>
              <a:rPr lang="hu-HU" dirty="0"/>
              <a:t>Tisztázni kell az esetleges gyomor, bélrendszeri felszívódási zavarokat, máj és vesebetegségeket. </a:t>
            </a:r>
          </a:p>
          <a:p>
            <a:r>
              <a:rPr lang="hu-HU" dirty="0"/>
              <a:t>A tartós bezártság és a bőr lefedettsége, a tartósan alacsony kalciumbevitel, egyes gyógyszerek szedése - </a:t>
            </a:r>
            <a:r>
              <a:rPr lang="hu-HU" dirty="0" err="1"/>
              <a:t>steroidok</a:t>
            </a:r>
            <a:r>
              <a:rPr lang="hu-HU" dirty="0"/>
              <a:t>, </a:t>
            </a:r>
            <a:r>
              <a:rPr lang="hu-HU" dirty="0" err="1"/>
              <a:t>biszfoszfonátok</a:t>
            </a:r>
            <a:r>
              <a:rPr lang="hu-HU" dirty="0"/>
              <a:t>, alumínium tartalmú savlekötők - szintén okozhat D-vitaminhiányos állapotot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27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512452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21381" y="1232035"/>
            <a:ext cx="11608067" cy="5489440"/>
          </a:xfrm>
        </p:spPr>
        <p:txBody>
          <a:bodyPr>
            <a:normAutofit/>
          </a:bodyPr>
          <a:lstStyle/>
          <a:p>
            <a:r>
              <a:rPr lang="hu-H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Fizikális vizsgálat </a:t>
            </a:r>
          </a:p>
          <a:p>
            <a:pPr lvl="1"/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Főbb tünetei: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Gyengeség (izomgyengeség főleg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proximális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izomzatokon).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gerincoszlop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gürbület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fokozotta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háti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kyphosis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scoliosis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mellkas-has torzulhat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ami légzési funkció csökkenéséhez, szövődmények kialakulásához vezethet.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Ritkán az alsó végtag nagy csontjai is meggörbülnek.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csontok érzékenyek, esetleg spontán fájdalom is fellép. Ritkán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tetánia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kialakulhat (főként felszívódási zavarban).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Osteoporosisra emlékeztető tünetek, csonttörések jöhetnek létre.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Gyakoriak a bordák törései, amelyek gyakran köhögésre következnek be, az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pubis,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ischii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törései szintén nem ritkák.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Utóbbiak előfordulása esetén fontos lehet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csontmetastasis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kizárása.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28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523046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Röntgen vizsgálat</a:t>
            </a:r>
          </a:p>
          <a:p>
            <a:r>
              <a:rPr lang="hu-H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Laboratóriumi vizsgálat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szérumkalciumszint és -foszfátszint alacsonyabb vagy normális.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szérumalkalikusfoszfatáz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aktivitása emelkedett jelezve a megnövekedett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osteoblast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aktivitást és azok számát.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szérumosteocalcin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-tartalom szintén emelkedett.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szérum 25-OH-D3 tartalma alacsonyabb. Ez utóbbi 75nmol/ml alatt mutat csökkent értéket.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vizeletkalcium-ürítés alacsonyabb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29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71038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Tananyag tartalom</a:t>
            </a:r>
            <a:br>
              <a:rPr lang="hu-HU" dirty="0"/>
            </a:br>
            <a:r>
              <a:rPr lang="hu-HU" sz="1800" b="1" dirty="0">
                <a:solidFill>
                  <a:schemeClr val="tx1"/>
                </a:solidFill>
              </a:rPr>
              <a:t>A mozgásrendszer népegészségügyi jelentőségű megbetegedései, alkalmazott gyógyszeres terápia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82670" y="2061627"/>
            <a:ext cx="9528873" cy="5105527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hu-HU" dirty="0"/>
              <a:t>Osteoporosis kialakulásának okai, tünetei, a kórképben alkalmazott </a:t>
            </a:r>
            <a:r>
              <a:rPr lang="hu-HU" dirty="0" err="1"/>
              <a:t>invazív</a:t>
            </a:r>
            <a:r>
              <a:rPr lang="hu-HU" dirty="0"/>
              <a:t> </a:t>
            </a:r>
            <a:r>
              <a:rPr lang="hu-HU" dirty="0" err="1"/>
              <a:t>és</a:t>
            </a:r>
            <a:r>
              <a:rPr lang="hu-HU" dirty="0"/>
              <a:t> </a:t>
            </a:r>
            <a:r>
              <a:rPr lang="hu-HU" dirty="0" err="1"/>
              <a:t>noninvazív</a:t>
            </a:r>
            <a:r>
              <a:rPr lang="hu-HU" dirty="0"/>
              <a:t> diagnosztikai eljárások, terápiás lehetőségek, a terápia során felmerülő szakápolói feladatok, a kezelésében alkalmazott gyógyszerek és azok hatásmechanizmusai, indikációi, kontraindikációi, mellékhatásai, főbb készítmények. </a:t>
            </a:r>
          </a:p>
          <a:p>
            <a:pPr algn="just"/>
            <a:endParaRPr lang="hu-HU" dirty="0"/>
          </a:p>
          <a:p>
            <a:pPr algn="just"/>
            <a:r>
              <a:rPr lang="hu-HU" dirty="0" err="1"/>
              <a:t>Osteomalatia</a:t>
            </a:r>
            <a:r>
              <a:rPr lang="hu-HU" dirty="0"/>
              <a:t> kialakulásának okai, tünetei, a kórképben alkalmazott </a:t>
            </a:r>
            <a:r>
              <a:rPr lang="hu-HU" dirty="0" err="1"/>
              <a:t>invazív</a:t>
            </a:r>
            <a:r>
              <a:rPr lang="hu-HU" dirty="0"/>
              <a:t> </a:t>
            </a:r>
            <a:r>
              <a:rPr lang="hu-HU" dirty="0" err="1"/>
              <a:t>és</a:t>
            </a:r>
            <a:r>
              <a:rPr lang="hu-HU" dirty="0"/>
              <a:t> </a:t>
            </a:r>
            <a:r>
              <a:rPr lang="hu-HU" dirty="0" err="1"/>
              <a:t>noninvazív</a:t>
            </a:r>
            <a:r>
              <a:rPr lang="hu-HU" dirty="0"/>
              <a:t> diagnosztikai eljárások, terápiás lehetőségek, a terápia során felmerülő szakápolói feladatok, a kezelésében alkalmazott gyógyszerek és azok hatásmechanizmusai, indikációi, kontraindikációi, mellékhatásai, főbb készítmények. </a:t>
            </a:r>
          </a:p>
          <a:p>
            <a:pPr algn="just"/>
            <a:endParaRPr lang="hu-HU" dirty="0"/>
          </a:p>
          <a:p>
            <a:pPr algn="just"/>
            <a:r>
              <a:rPr lang="hu-HU" dirty="0" err="1"/>
              <a:t>Rheumatoid</a:t>
            </a:r>
            <a:r>
              <a:rPr lang="hu-HU" dirty="0"/>
              <a:t> </a:t>
            </a:r>
            <a:r>
              <a:rPr lang="hu-HU" dirty="0" err="1"/>
              <a:t>arthritis</a:t>
            </a:r>
            <a:r>
              <a:rPr lang="hu-HU" dirty="0"/>
              <a:t> kialakulásának okai, tünetei, a kórképben alkalmazott </a:t>
            </a:r>
            <a:r>
              <a:rPr lang="hu-HU" dirty="0" err="1"/>
              <a:t>invazív</a:t>
            </a:r>
            <a:r>
              <a:rPr lang="hu-HU" dirty="0"/>
              <a:t> </a:t>
            </a:r>
            <a:r>
              <a:rPr lang="hu-HU" dirty="0" err="1"/>
              <a:t>és</a:t>
            </a:r>
            <a:r>
              <a:rPr lang="hu-HU" dirty="0"/>
              <a:t> </a:t>
            </a:r>
            <a:r>
              <a:rPr lang="hu-HU" dirty="0" err="1"/>
              <a:t>noninvazív</a:t>
            </a:r>
            <a:r>
              <a:rPr lang="hu-HU" dirty="0"/>
              <a:t> diagnosztikai eljárások, terápiás lehetőségek, a terápia során felmerülő szakápolói feladatok, a kezelésében alkalmazott gyógyszerek és azok hatásmechanizmusai, indikációi, kontraindikációi, mellékhatásai, főbb készítmények. </a:t>
            </a:r>
          </a:p>
          <a:p>
            <a:pPr algn="just"/>
            <a:endParaRPr lang="hu-HU" dirty="0"/>
          </a:p>
          <a:p>
            <a:pPr algn="just"/>
            <a:r>
              <a:rPr lang="hu-HU" dirty="0" err="1"/>
              <a:t>Dicus</a:t>
            </a:r>
            <a:r>
              <a:rPr lang="hu-HU" dirty="0"/>
              <a:t> </a:t>
            </a:r>
            <a:r>
              <a:rPr lang="hu-HU" dirty="0" err="1"/>
              <a:t>hernia</a:t>
            </a:r>
            <a:r>
              <a:rPr lang="hu-HU" dirty="0"/>
              <a:t> kialakulásának okai, tünetei, a kórképben alkalmazott </a:t>
            </a:r>
            <a:r>
              <a:rPr lang="hu-HU" dirty="0" err="1"/>
              <a:t>invazív</a:t>
            </a:r>
            <a:r>
              <a:rPr lang="hu-HU" dirty="0"/>
              <a:t> </a:t>
            </a:r>
            <a:r>
              <a:rPr lang="hu-HU" dirty="0" err="1"/>
              <a:t>és</a:t>
            </a:r>
            <a:r>
              <a:rPr lang="hu-HU" dirty="0"/>
              <a:t> </a:t>
            </a:r>
            <a:r>
              <a:rPr lang="hu-HU" dirty="0" err="1"/>
              <a:t>noninvazív</a:t>
            </a:r>
            <a:r>
              <a:rPr lang="hu-HU" dirty="0"/>
              <a:t> diagnosztikai eljárások, terápiás lehetőségek, a terápia során felmerülő szakápolói feladatok, a kezelésében alkalmazott gyógyszerek és azok hatásmechanizmusai, indikációi, kontraindikációi, mellékhatásai, főbb készítmények. </a:t>
            </a:r>
          </a:p>
          <a:p>
            <a:pPr algn="just"/>
            <a:endParaRPr lang="hu-HU" dirty="0"/>
          </a:p>
          <a:p>
            <a:pPr algn="just"/>
            <a:r>
              <a:rPr lang="hu-HU" altLang="hu-HU" dirty="0" err="1"/>
              <a:t>Coxarthrosis</a:t>
            </a:r>
            <a:r>
              <a:rPr lang="hu-HU" altLang="hu-HU" dirty="0"/>
              <a:t>  </a:t>
            </a:r>
            <a:r>
              <a:rPr lang="hu-HU" dirty="0"/>
              <a:t>kialakulásának okai, tünetei, a kórképben alkalmazott </a:t>
            </a:r>
            <a:r>
              <a:rPr lang="hu-HU" dirty="0" err="1"/>
              <a:t>invazív</a:t>
            </a:r>
            <a:r>
              <a:rPr lang="hu-HU" dirty="0"/>
              <a:t> </a:t>
            </a:r>
            <a:r>
              <a:rPr lang="hu-HU" dirty="0" err="1"/>
              <a:t>és</a:t>
            </a:r>
            <a:r>
              <a:rPr lang="hu-HU" dirty="0"/>
              <a:t> </a:t>
            </a:r>
            <a:r>
              <a:rPr lang="hu-HU" dirty="0" err="1"/>
              <a:t>noninvazív</a:t>
            </a:r>
            <a:r>
              <a:rPr lang="hu-HU" dirty="0"/>
              <a:t> diagnosztikai eljárások, terápiás lehetőségek, a terápia során felmerülő szakápolói feladatok, a kezelésében alkalmazott gyógyszerek és azok hatásmechanizmusai, indikációi, kontraindikációi, mellékhatásai, főbb készítmények. </a:t>
            </a:r>
          </a:p>
          <a:p>
            <a:pPr algn="just"/>
            <a:endParaRPr lang="hu-HU" dirty="0"/>
          </a:p>
          <a:p>
            <a:pPr algn="just"/>
            <a:endParaRPr lang="hu-HU" dirty="0"/>
          </a:p>
          <a:p>
            <a:pPr algn="just"/>
            <a:endParaRPr lang="hu-HU" dirty="0"/>
          </a:p>
          <a:p>
            <a:pPr algn="just"/>
            <a:endParaRPr lang="hu-HU" dirty="0"/>
          </a:p>
          <a:p>
            <a:pPr algn="just"/>
            <a:endParaRPr lang="hu-HU" dirty="0"/>
          </a:p>
          <a:p>
            <a:pPr algn="just"/>
            <a:endParaRPr lang="hu-HU" dirty="0"/>
          </a:p>
          <a:p>
            <a:pPr algn="just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8945925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Terápia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D-vitamin (D2 vagy D3).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Kezdetben napi 50 000 NE per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néhány napig, majd fenntartó kezelésként később akár napi 1000–3000 NE adandó.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Fontos a megfelelő mennyiségű kalcium bevitele (táplálkozás, tabletta). Idősebb korban vagy beszűkült vesefunkciójú betegen az aktivált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metabolit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(1-OH-D3 vagy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kalcitriol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napi 0,5–1 µg) preferálása. (Ilyenkor általában nem szükséges gyógyszer formájában a kalciumbevitel.)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Időskorban a látens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osteomalacia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igen gyakori, 10–30%!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30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523218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08805" y="392902"/>
            <a:ext cx="7353384" cy="742786"/>
          </a:xfrm>
          <a:noFill/>
          <a:ln>
            <a:noFill/>
          </a:ln>
        </p:spPr>
        <p:txBody>
          <a:bodyPr/>
          <a:lstStyle/>
          <a:p>
            <a:r>
              <a:rPr lang="hu-HU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Rheumatoid</a:t>
            </a:r>
            <a:r>
              <a:rPr lang="hu-H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arthritis</a:t>
            </a:r>
            <a:endParaRPr lang="hu-H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Kép 3" descr="ds00020_im02689_r7_rheumatoidarthritisthu_jp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66262" y="1536100"/>
            <a:ext cx="4112758" cy="2817239"/>
          </a:xfrm>
          <a:prstGeom prst="rect">
            <a:avLst/>
          </a:prstGeom>
        </p:spPr>
      </p:pic>
      <p:sp>
        <p:nvSpPr>
          <p:cNvPr id="3" name="Téglalap 2"/>
          <p:cNvSpPr/>
          <p:nvPr/>
        </p:nvSpPr>
        <p:spPr>
          <a:xfrm>
            <a:off x="612913" y="2092691"/>
            <a:ext cx="69905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Ismeretlen eredetű autoimmun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patomechanizmusú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krónikus, progresszív sokízületi gyulladás, mely az ízületek destrukciója miatt súlyos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mozgáskorlátozottságot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okoz.</a:t>
            </a:r>
          </a:p>
        </p:txBody>
      </p:sp>
    </p:spTree>
    <p:extLst>
      <p:ext uri="{BB962C8B-B14F-4D97-AF65-F5344CB8AC3E}">
        <p14:creationId xmlns:p14="http://schemas.microsoft.com/office/powerpoint/2010/main" val="5578786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37354" y="-241581"/>
            <a:ext cx="6158948" cy="5002425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hu-H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betegség oka</a:t>
            </a:r>
          </a:p>
          <a:p>
            <a:pPr>
              <a:buNone/>
            </a:pPr>
            <a:endParaRPr lang="hu-H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Ismeretlen eredetű</a:t>
            </a:r>
          </a:p>
        </p:txBody>
      </p:sp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6798433" y="312448"/>
            <a:ext cx="4581871" cy="1218178"/>
          </a:xfrm>
        </p:spPr>
        <p:txBody>
          <a:bodyPr/>
          <a:lstStyle/>
          <a:p>
            <a:r>
              <a:rPr lang="hu-H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betegség tünetei</a:t>
            </a:r>
          </a:p>
        </p:txBody>
      </p:sp>
      <p:sp>
        <p:nvSpPr>
          <p:cNvPr id="5" name="Tartalom helye 2"/>
          <p:cNvSpPr txBox="1">
            <a:spLocks/>
          </p:cNvSpPr>
          <p:nvPr/>
        </p:nvSpPr>
        <p:spPr>
          <a:xfrm>
            <a:off x="6798433" y="1620078"/>
            <a:ext cx="4429539" cy="36277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algn="just">
              <a:buFont typeface="Wingdings" pitchFamily="2" charset="2"/>
              <a:buChar char="v"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kezeket is érintő szimmetrikus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polyarthritisszel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indul. </a:t>
            </a:r>
          </a:p>
          <a:p>
            <a:pPr algn="just">
              <a:buFont typeface="Wingdings" pitchFamily="2" charset="2"/>
              <a:buChar char="v"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kezdet lehet heves, de kialakulhat lassan is.</a:t>
            </a:r>
          </a:p>
          <a:p>
            <a:pPr algn="just">
              <a:buFont typeface="Wingdings" pitchFamily="2" charset="2"/>
              <a:buChar char="v"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Általános tünetek: </a:t>
            </a:r>
          </a:p>
          <a:p>
            <a:pPr lvl="1" algn="just">
              <a:buFont typeface="Calibri" pitchFamily="34" charset="0"/>
              <a:buChar char="⁻"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fáradtság, </a:t>
            </a:r>
          </a:p>
          <a:p>
            <a:pPr lvl="1" algn="just">
              <a:buFont typeface="Calibri" pitchFamily="34" charset="0"/>
              <a:buChar char="⁻"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hőemelkedés, </a:t>
            </a:r>
          </a:p>
          <a:p>
            <a:pPr lvl="1" algn="just">
              <a:buFont typeface="Calibri" pitchFamily="34" charset="0"/>
              <a:buChar char="⁻"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fogyás, </a:t>
            </a:r>
          </a:p>
          <a:p>
            <a:pPr lvl="1" algn="just">
              <a:buFont typeface="Calibri" pitchFamily="34" charset="0"/>
              <a:buChar char="⁻"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rossz közérzet. </a:t>
            </a:r>
          </a:p>
          <a:p>
            <a:pPr algn="just">
              <a:buFont typeface="Wingdings" pitchFamily="2" charset="2"/>
              <a:buChar char="v"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kéz kisízületeit érintő reggeli ízületi merevség. </a:t>
            </a:r>
          </a:p>
          <a:p>
            <a:pPr algn="just">
              <a:buFont typeface="Wingdings" pitchFamily="2" charset="2"/>
              <a:buChar char="v"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Előre haladott állapotban deformitások,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contracturák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862660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kórkép diagnosztikája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Anamnézis felvétele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hetero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vagy autoanamnézis során. (Jelenlegi tünetek,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tünetek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kezdetének ideje)  </a:t>
            </a:r>
          </a:p>
          <a:p>
            <a:pPr algn="just">
              <a:buFont typeface="Wingdings" pitchFamily="2" charset="2"/>
              <a:buChar char="v"/>
            </a:pPr>
            <a:r>
              <a:rPr lang="hu-H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Inspectio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(látható deformitások).  </a:t>
            </a:r>
          </a:p>
          <a:p>
            <a:pPr algn="just">
              <a:buFont typeface="Wingdings" pitchFamily="2" charset="2"/>
              <a:buChar char="v"/>
            </a:pPr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Képalkotó vizsgálatok: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RTG vizsgálat (látható deformitások) </a:t>
            </a:r>
          </a:p>
          <a:p>
            <a:pPr algn="just">
              <a:buFont typeface="Wingdings" pitchFamily="2" charset="2"/>
              <a:buChar char="v"/>
            </a:pPr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Vitális paraméterek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ellenőrzése. </a:t>
            </a:r>
          </a:p>
          <a:p>
            <a:pPr algn="just">
              <a:buFont typeface="Wingdings" pitchFamily="2" charset="2"/>
              <a:buChar char="v"/>
            </a:pPr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Laborvizsgálatok: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gyulladásos paraméterek (CRP, süllyedés), immunológiai vizsgálat, vérkép </a:t>
            </a:r>
          </a:p>
        </p:txBody>
      </p:sp>
    </p:spTree>
    <p:extLst>
      <p:ext uri="{BB962C8B-B14F-4D97-AF65-F5344CB8AC3E}">
        <p14:creationId xmlns:p14="http://schemas.microsoft.com/office/powerpoint/2010/main" val="16273750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kórkép terápiája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Konzervatív terápia (szteroid és nem-szteroid terápia; bázisterápia →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methotrexat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biológiai terápia, D-vitamin pótlás)     </a:t>
            </a:r>
          </a:p>
          <a:p>
            <a:pPr algn="just">
              <a:buNone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</a:t>
            </a:r>
          </a:p>
          <a:p>
            <a:pPr algn="just">
              <a:buFont typeface="Wingdings" pitchFamily="2" charset="2"/>
              <a:buChar char="v"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Műtéti kezelés (konzervatív kezelésre nem reagáló progresszív ízületi elváltozások esetén)</a:t>
            </a:r>
          </a:p>
        </p:txBody>
      </p:sp>
    </p:spTree>
    <p:extLst>
      <p:ext uri="{BB962C8B-B14F-4D97-AF65-F5344CB8AC3E}">
        <p14:creationId xmlns:p14="http://schemas.microsoft.com/office/powerpoint/2010/main" val="19135859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Discus</a:t>
            </a:r>
            <a:r>
              <a:rPr lang="hu-HU" dirty="0"/>
              <a:t> </a:t>
            </a:r>
            <a:r>
              <a:rPr lang="hu-HU" dirty="0" err="1"/>
              <a:t>hernia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defRPr/>
            </a:pPr>
            <a:r>
              <a:rPr lang="hu-HU" b="1" dirty="0"/>
              <a:t>A </a:t>
            </a:r>
            <a:r>
              <a:rPr lang="hu-HU" b="1" dirty="0" err="1"/>
              <a:t>discus</a:t>
            </a:r>
            <a:r>
              <a:rPr lang="hu-HU" b="1" dirty="0"/>
              <a:t> </a:t>
            </a:r>
            <a:r>
              <a:rPr lang="hu-HU" b="1" dirty="0" err="1"/>
              <a:t>intervertebralis</a:t>
            </a:r>
            <a:r>
              <a:rPr lang="hu-HU" b="1" dirty="0"/>
              <a:t> </a:t>
            </a:r>
            <a:r>
              <a:rPr lang="hu-HU" b="1" dirty="0" err="1"/>
              <a:t>előboltosulása</a:t>
            </a:r>
            <a:r>
              <a:rPr lang="hu-HU" b="1" dirty="0"/>
              <a:t> </a:t>
            </a:r>
            <a:r>
              <a:rPr lang="hu-HU" b="1" dirty="0" err="1"/>
              <a:t>a</a:t>
            </a:r>
            <a:r>
              <a:rPr lang="hu-HU" b="1" dirty="0"/>
              <a:t> gerinccsatornába, a gerincvelő, vagy a kilépő gyökök kompressziójával. </a:t>
            </a:r>
          </a:p>
          <a:p>
            <a:pPr algn="just">
              <a:defRPr/>
            </a:pPr>
            <a:endParaRPr lang="hu-HU" dirty="0"/>
          </a:p>
          <a:p>
            <a:pPr algn="just">
              <a:defRPr/>
            </a:pPr>
            <a:r>
              <a:rPr lang="hu-HU" b="1" dirty="0"/>
              <a:t>90%-ban L5-S1, L4-L5 között</a:t>
            </a:r>
            <a:r>
              <a:rPr lang="hu-HU" dirty="0"/>
              <a:t>, v. nyaki régió, ritka a háti szakaszon.</a:t>
            </a:r>
          </a:p>
          <a:p>
            <a:r>
              <a:rPr lang="hu-HU" dirty="0" err="1"/>
              <a:t>Degeneratív</a:t>
            </a:r>
            <a:r>
              <a:rPr lang="hu-HU" dirty="0"/>
              <a:t> folyamatok következtében elvékonyodik, ill. átszakad az </a:t>
            </a:r>
            <a:r>
              <a:rPr lang="hu-HU" dirty="0" err="1"/>
              <a:t>anulus</a:t>
            </a:r>
            <a:r>
              <a:rPr lang="hu-HU" dirty="0"/>
              <a:t> </a:t>
            </a:r>
            <a:r>
              <a:rPr lang="hu-HU" dirty="0" err="1"/>
              <a:t>fibrosus</a:t>
            </a:r>
            <a:r>
              <a:rPr lang="hu-HU" dirty="0"/>
              <a:t>, e területen áttör a </a:t>
            </a:r>
            <a:r>
              <a:rPr lang="hu-HU" dirty="0" err="1"/>
              <a:t>nucleus</a:t>
            </a:r>
            <a:r>
              <a:rPr lang="hu-HU" dirty="0"/>
              <a:t> </a:t>
            </a:r>
            <a:r>
              <a:rPr lang="hu-HU" dirty="0" err="1"/>
              <a:t>pulposus</a:t>
            </a:r>
            <a:r>
              <a:rPr lang="hu-HU" dirty="0"/>
              <a:t>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861838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Kórkép okai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porckorongsérvet megelőző folyamatot számos tényező gyorsítja meg:</a:t>
            </a:r>
          </a:p>
          <a:p>
            <a:pPr lvl="2"/>
            <a:r>
              <a:rPr lang="hu-HU" dirty="0"/>
              <a:t>Napi traumák</a:t>
            </a:r>
          </a:p>
          <a:p>
            <a:pPr lvl="2"/>
            <a:r>
              <a:rPr lang="hu-HU" dirty="0"/>
              <a:t>A hirtelen fokozott, vagy túlzott igénybevétel</a:t>
            </a:r>
          </a:p>
          <a:p>
            <a:pPr lvl="2"/>
            <a:r>
              <a:rPr lang="hu-HU" dirty="0"/>
              <a:t>A tartós, természetellenes testtartás</a:t>
            </a:r>
          </a:p>
          <a:p>
            <a:pPr lvl="2"/>
            <a:r>
              <a:rPr lang="hu-HU" dirty="0"/>
              <a:t>túlsúly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6321" y="3573017"/>
            <a:ext cx="1533525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89757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Kórkép tünetei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altLang="hu-HU" dirty="0"/>
              <a:t>Érintett terület </a:t>
            </a:r>
            <a:r>
              <a:rPr lang="hu-HU" altLang="hu-HU" dirty="0" err="1"/>
              <a:t>paresthesia</a:t>
            </a:r>
            <a:r>
              <a:rPr lang="hu-HU" altLang="hu-HU" dirty="0"/>
              <a:t>, </a:t>
            </a:r>
          </a:p>
          <a:p>
            <a:r>
              <a:rPr lang="hu-HU" altLang="hu-HU" dirty="0" err="1"/>
              <a:t>hypasthesia</a:t>
            </a:r>
            <a:r>
              <a:rPr lang="hu-HU" altLang="hu-HU" dirty="0"/>
              <a:t>, </a:t>
            </a:r>
          </a:p>
          <a:p>
            <a:r>
              <a:rPr lang="hu-HU" altLang="hu-HU" dirty="0"/>
              <a:t>reflexkiesés, </a:t>
            </a:r>
          </a:p>
          <a:p>
            <a:r>
              <a:rPr lang="hu-HU" altLang="hu-HU" dirty="0"/>
              <a:t>fájdalom, </a:t>
            </a:r>
          </a:p>
          <a:p>
            <a:r>
              <a:rPr lang="hu-HU" altLang="hu-HU" dirty="0" err="1"/>
              <a:t>antalgiás</a:t>
            </a:r>
            <a:r>
              <a:rPr lang="hu-HU" altLang="hu-HU" dirty="0"/>
              <a:t> tartás, </a:t>
            </a:r>
          </a:p>
          <a:p>
            <a:r>
              <a:rPr lang="hu-HU" altLang="hu-HU" dirty="0"/>
              <a:t>vizelési, székelési zavarok, </a:t>
            </a:r>
          </a:p>
          <a:p>
            <a:r>
              <a:rPr lang="hu-HU" altLang="hu-HU" dirty="0"/>
              <a:t>lábujjak feszítő, hajlító ereje gyengül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7511317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Kórkép diagnosztikája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hu-HU" altLang="hu-HU" dirty="0"/>
              <a:t>Anamnézis felvétel</a:t>
            </a:r>
          </a:p>
          <a:p>
            <a:pPr algn="just"/>
            <a:r>
              <a:rPr lang="hu-HU" altLang="hu-HU" dirty="0"/>
              <a:t>Fizikális vizsgálat</a:t>
            </a:r>
          </a:p>
          <a:p>
            <a:pPr lvl="1"/>
            <a:r>
              <a:rPr lang="hu-HU" dirty="0" err="1"/>
              <a:t>Valleix</a:t>
            </a:r>
            <a:r>
              <a:rPr lang="hu-HU" i="1" dirty="0" err="1"/>
              <a:t>-pontok</a:t>
            </a:r>
            <a:r>
              <a:rPr lang="hu-HU" dirty="0"/>
              <a:t> nyomásérzékenysége (a n. </a:t>
            </a:r>
            <a:r>
              <a:rPr lang="hu-HU" dirty="0" err="1"/>
              <a:t>ischiadicus</a:t>
            </a:r>
            <a:r>
              <a:rPr lang="hu-HU" dirty="0"/>
              <a:t> lefutásának megfelelő nyomásérzékenység).</a:t>
            </a:r>
          </a:p>
          <a:p>
            <a:pPr lvl="1"/>
            <a:r>
              <a:rPr lang="hu-HU" dirty="0" err="1"/>
              <a:t>Laségue</a:t>
            </a:r>
            <a:r>
              <a:rPr lang="hu-HU" i="1" dirty="0" err="1"/>
              <a:t>-tünet</a:t>
            </a:r>
            <a:r>
              <a:rPr lang="hu-HU" dirty="0"/>
              <a:t>: a tünetnek megfelelő oldalon a láb emelése derék és alsó végtagba lesugárzó fájdalmat provokál (L5, S1 gyöki tünet).</a:t>
            </a:r>
          </a:p>
          <a:p>
            <a:pPr lvl="1"/>
            <a:r>
              <a:rPr lang="hu-HU" dirty="0" err="1"/>
              <a:t>Mennel</a:t>
            </a:r>
            <a:r>
              <a:rPr lang="hu-HU" i="1" dirty="0" err="1"/>
              <a:t>-jel</a:t>
            </a:r>
            <a:r>
              <a:rPr lang="hu-HU" dirty="0"/>
              <a:t> (</a:t>
            </a:r>
            <a:r>
              <a:rPr lang="hu-HU" dirty="0" err="1"/>
              <a:t>femoralis</a:t>
            </a:r>
            <a:r>
              <a:rPr lang="hu-HU" dirty="0"/>
              <a:t>): </a:t>
            </a:r>
            <a:r>
              <a:rPr lang="hu-HU" dirty="0" err="1"/>
              <a:t>hasonfekvő</a:t>
            </a:r>
            <a:r>
              <a:rPr lang="hu-HU" dirty="0"/>
              <a:t> helyzetben a térd hajlítása a combba sugárzó fájdalmat okoz (L2, L3, L4 gyöki tünet). Az érintett gyökre jellemző reflexeltéréseket, </a:t>
            </a:r>
            <a:r>
              <a:rPr lang="hu-HU" dirty="0" err="1"/>
              <a:t>paresist</a:t>
            </a:r>
            <a:r>
              <a:rPr lang="hu-HU" dirty="0"/>
              <a:t> és érzőköri eltérést a </a:t>
            </a:r>
            <a:r>
              <a:rPr lang="hu-HU" i="1" dirty="0"/>
              <a:t>25—7. táblázat</a:t>
            </a:r>
            <a:r>
              <a:rPr lang="hu-HU" dirty="0"/>
              <a:t> szemlélteti.</a:t>
            </a:r>
          </a:p>
          <a:p>
            <a:pPr marL="457200" lvl="1" indent="0" algn="just">
              <a:buNone/>
            </a:pPr>
            <a:endParaRPr lang="hu-HU" altLang="hu-HU" dirty="0"/>
          </a:p>
        </p:txBody>
      </p:sp>
    </p:spTree>
    <p:extLst>
      <p:ext uri="{BB962C8B-B14F-4D97-AF65-F5344CB8AC3E}">
        <p14:creationId xmlns:p14="http://schemas.microsoft.com/office/powerpoint/2010/main" val="417821001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MR- és CT-vizsgálat ill. szükség esetén ezek kombinációja az első választandó képalkotó vizsgálat. </a:t>
            </a:r>
          </a:p>
          <a:p>
            <a:r>
              <a:rPr lang="hu-HU" dirty="0"/>
              <a:t>Operált betegek esetén kontrasztanyag adása javasolt az </a:t>
            </a:r>
            <a:r>
              <a:rPr lang="hu-HU" dirty="0" err="1"/>
              <a:t>MR-vizsgálat</a:t>
            </a:r>
            <a:r>
              <a:rPr lang="hu-HU" dirty="0"/>
              <a:t> alatt a </a:t>
            </a:r>
            <a:r>
              <a:rPr lang="hu-HU" dirty="0" err="1"/>
              <a:t>recidív</a:t>
            </a:r>
            <a:r>
              <a:rPr lang="hu-HU" dirty="0"/>
              <a:t> korongsérv és a hegesedés elkülönítésére, ugyanis ez utóbbi halmozza a kontrasztanyagot</a:t>
            </a:r>
          </a:p>
        </p:txBody>
      </p:sp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</p:spPr>
        <p:txBody>
          <a:bodyPr/>
          <a:lstStyle/>
          <a:p>
            <a:r>
              <a:rPr lang="hu-HU" dirty="0"/>
              <a:t>Kórkép diagnosztikája</a:t>
            </a:r>
          </a:p>
        </p:txBody>
      </p:sp>
    </p:spTree>
    <p:extLst>
      <p:ext uri="{BB962C8B-B14F-4D97-AF65-F5344CB8AC3E}">
        <p14:creationId xmlns:p14="http://schemas.microsoft.com/office/powerpoint/2010/main" val="4060294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98809" y="1870038"/>
            <a:ext cx="10766471" cy="4652682"/>
          </a:xfrm>
        </p:spPr>
        <p:txBody>
          <a:bodyPr/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metabolikus csontbetegségek közül az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osteopenia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az osteoporosis és az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osteomalacia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igen gyakori, népbetegségnek számító elváltozások.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Kezelésük nagyon fontos a mindennapi általános orvosi gyakorlatban.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betegségek kezelésével a betegek életminősége nagyban javítható és az időskori csonttörések kockázata redukálható.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9976833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Kórkép terápiája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hu-HU" sz="3500" b="1" u="sng" dirty="0"/>
              <a:t>Konzervatív kezelés:</a:t>
            </a:r>
          </a:p>
          <a:p>
            <a:pPr>
              <a:defRPr/>
            </a:pPr>
            <a:r>
              <a:rPr lang="hu-HU" sz="2800" dirty="0"/>
              <a:t>Fekvés, kemény ágyon (immobilizáció!)</a:t>
            </a:r>
          </a:p>
          <a:p>
            <a:pPr>
              <a:defRPr/>
            </a:pPr>
            <a:endParaRPr lang="hu-HU" sz="2800" b="1" dirty="0"/>
          </a:p>
          <a:p>
            <a:pPr>
              <a:defRPr/>
            </a:pPr>
            <a:r>
              <a:rPr lang="hu-HU" sz="2800" b="1" dirty="0"/>
              <a:t>Gyógyszeres kezelés:</a:t>
            </a:r>
            <a:r>
              <a:rPr lang="hu-HU" sz="2800" dirty="0"/>
              <a:t> fájdalomcsillapítás (NSAID- pl. </a:t>
            </a:r>
            <a:r>
              <a:rPr lang="hu-HU" sz="2800" dirty="0" err="1"/>
              <a:t>diclofenac</a:t>
            </a:r>
            <a:r>
              <a:rPr lang="hu-HU" sz="2800" dirty="0"/>
              <a:t>, </a:t>
            </a:r>
            <a:r>
              <a:rPr lang="hu-HU" sz="2800" dirty="0" err="1"/>
              <a:t>indomethacinum</a:t>
            </a:r>
            <a:r>
              <a:rPr lang="hu-HU" sz="2800" dirty="0"/>
              <a:t>, </a:t>
            </a:r>
            <a:r>
              <a:rPr lang="hu-HU" sz="2800" dirty="0" err="1"/>
              <a:t>ibuprofen</a:t>
            </a:r>
            <a:r>
              <a:rPr lang="hu-HU" sz="2800" dirty="0"/>
              <a:t> stb., </a:t>
            </a:r>
            <a:r>
              <a:rPr lang="hu-HU" sz="2800" dirty="0" err="1"/>
              <a:t>opioidok</a:t>
            </a:r>
            <a:r>
              <a:rPr lang="hu-HU" sz="2800" dirty="0"/>
              <a:t>), izomlazítók.</a:t>
            </a:r>
          </a:p>
          <a:p>
            <a:pPr>
              <a:defRPr/>
            </a:pPr>
            <a:endParaRPr lang="hu-HU" sz="2800" b="1" dirty="0"/>
          </a:p>
          <a:p>
            <a:pPr>
              <a:defRPr/>
            </a:pPr>
            <a:r>
              <a:rPr lang="hu-HU" sz="2800" b="1" dirty="0"/>
              <a:t>Fizikoterápia</a:t>
            </a:r>
            <a:r>
              <a:rPr lang="hu-HU" sz="2800" dirty="0"/>
              <a:t> </a:t>
            </a:r>
          </a:p>
          <a:p>
            <a:pPr>
              <a:defRPr/>
            </a:pPr>
            <a:endParaRPr lang="hu-HU" sz="2800" b="1" dirty="0"/>
          </a:p>
          <a:p>
            <a:pPr>
              <a:defRPr/>
            </a:pPr>
            <a:r>
              <a:rPr lang="hu-HU" sz="2800" b="1" dirty="0"/>
              <a:t>Gerinctorna</a:t>
            </a:r>
            <a:r>
              <a:rPr lang="hu-HU" sz="2800" dirty="0"/>
              <a:t> (</a:t>
            </a:r>
            <a:r>
              <a:rPr lang="hu-HU" sz="2800" dirty="0" err="1"/>
              <a:t>McKENZIE</a:t>
            </a:r>
            <a:r>
              <a:rPr lang="hu-HU" sz="2800" dirty="0"/>
              <a:t>)</a:t>
            </a:r>
          </a:p>
          <a:p>
            <a:pPr>
              <a:defRPr/>
            </a:pPr>
            <a:endParaRPr lang="hu-HU" sz="2800" b="1" dirty="0"/>
          </a:p>
          <a:p>
            <a:pPr>
              <a:defRPr/>
            </a:pPr>
            <a:r>
              <a:rPr lang="hu-HU" sz="2800" b="1" dirty="0"/>
              <a:t>Segédeszközök</a:t>
            </a:r>
            <a:r>
              <a:rPr lang="hu-HU" sz="2800" dirty="0"/>
              <a:t> (gerincfűző, medenceöv) használata. Folyamatos viselése nem javasolt a gerinc izmainak esetleges sorvadása miatt.</a:t>
            </a:r>
          </a:p>
        </p:txBody>
      </p:sp>
    </p:spTree>
    <p:extLst>
      <p:ext uri="{BB962C8B-B14F-4D97-AF65-F5344CB8AC3E}">
        <p14:creationId xmlns:p14="http://schemas.microsoft.com/office/powerpoint/2010/main" val="39341828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b="1" u="sng" dirty="0"/>
              <a:t>Műtéti kezelés:</a:t>
            </a:r>
          </a:p>
          <a:p>
            <a:r>
              <a:rPr lang="hu-HU" i="1" dirty="0"/>
              <a:t>Ha a konzervatív kezelés eredménytelen</a:t>
            </a:r>
            <a:r>
              <a:rPr lang="hu-HU" dirty="0"/>
              <a:t> és képalkotó eljárással a korongsérvesedés igazolható. </a:t>
            </a:r>
          </a:p>
          <a:p>
            <a:r>
              <a:rPr lang="hu-HU" dirty="0"/>
              <a:t>A műtéti indikációt mindig gondosan mérlegelni kell!</a:t>
            </a:r>
          </a:p>
          <a:p>
            <a:r>
              <a:rPr lang="hu-HU" dirty="0"/>
              <a:t>Természetesen a sebészi beavatkozásnak vannak</a:t>
            </a:r>
            <a:r>
              <a:rPr lang="hu-HU" i="1" dirty="0"/>
              <a:t> abszolút indikációi</a:t>
            </a:r>
            <a:r>
              <a:rPr lang="hu-HU" dirty="0"/>
              <a:t>, a fokozódó </a:t>
            </a:r>
            <a:r>
              <a:rPr lang="hu-HU" dirty="0" err="1"/>
              <a:t>paresis</a:t>
            </a:r>
            <a:r>
              <a:rPr lang="hu-HU" dirty="0"/>
              <a:t>, vizelet- és/vagy széklettartási nehézség, szinte csillapíthatatlan, heves fájdalom. </a:t>
            </a:r>
          </a:p>
          <a:p>
            <a:r>
              <a:rPr lang="hu-HU" dirty="0"/>
              <a:t>A mikroszkóppal végzett </a:t>
            </a:r>
            <a:r>
              <a:rPr lang="hu-HU" dirty="0" err="1"/>
              <a:t>microdiscectomia</a:t>
            </a:r>
            <a:r>
              <a:rPr lang="hu-HU" dirty="0"/>
              <a:t> a választandó beavatkozás, melynek során nemcsak a gerinccsatornába szakadt </a:t>
            </a:r>
            <a:r>
              <a:rPr lang="hu-HU" dirty="0" err="1"/>
              <a:t>sequesterdarab</a:t>
            </a:r>
            <a:r>
              <a:rPr lang="hu-HU" dirty="0"/>
              <a:t>, hanem legtöbb esetben a korong </a:t>
            </a:r>
            <a:r>
              <a:rPr lang="hu-HU" dirty="0" err="1"/>
              <a:t>degeneratív</a:t>
            </a:r>
            <a:r>
              <a:rPr lang="hu-HU" dirty="0"/>
              <a:t> tartalma is eltávolításra kerül </a:t>
            </a:r>
            <a:endParaRPr lang="hu-HU" b="1" u="sng" dirty="0"/>
          </a:p>
        </p:txBody>
      </p:sp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</p:spPr>
        <p:txBody>
          <a:bodyPr/>
          <a:lstStyle/>
          <a:p>
            <a:r>
              <a:rPr lang="hu-HU" dirty="0"/>
              <a:t>Kórkép terápiája</a:t>
            </a:r>
          </a:p>
        </p:txBody>
      </p:sp>
    </p:spTree>
    <p:extLst>
      <p:ext uri="{BB962C8B-B14F-4D97-AF65-F5344CB8AC3E}">
        <p14:creationId xmlns:p14="http://schemas.microsoft.com/office/powerpoint/2010/main" val="428181255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altLang="hu-HU" b="1" dirty="0" err="1"/>
              <a:t>Coxarthrosis</a:t>
            </a:r>
            <a:endParaRPr lang="hu-HU" altLang="hu-HU" b="1" dirty="0"/>
          </a:p>
        </p:txBody>
      </p:sp>
      <p:sp>
        <p:nvSpPr>
          <p:cNvPr id="13315" name="Tartalom helye 2"/>
          <p:cNvSpPr>
            <a:spLocks noGrp="1"/>
          </p:cNvSpPr>
          <p:nvPr>
            <p:ph idx="1"/>
          </p:nvPr>
        </p:nvSpPr>
        <p:spPr>
          <a:xfrm>
            <a:off x="1524000" y="1412876"/>
            <a:ext cx="9144000" cy="5445125"/>
          </a:xfrm>
        </p:spPr>
        <p:txBody>
          <a:bodyPr/>
          <a:lstStyle/>
          <a:p>
            <a:pPr algn="just" eaLnBrk="1" hangingPunct="1"/>
            <a:r>
              <a:rPr lang="hu-HU" altLang="hu-HU" b="1"/>
              <a:t>Porc és csontdegeneráció következtében fellépő fájdalom, mozgáskorlátozottság és deformitás.</a:t>
            </a:r>
          </a:p>
          <a:p>
            <a:pPr eaLnBrk="1" hangingPunct="1"/>
            <a:endParaRPr lang="hu-HU" altLang="hu-HU"/>
          </a:p>
          <a:p>
            <a:pPr eaLnBrk="1" hangingPunct="1"/>
            <a:r>
              <a:rPr lang="hu-HU" altLang="hu-HU" b="1"/>
              <a:t>Tünet: fájdalom, csípőizület mozgáskorlátozottsága, contracturák, sántítás.</a:t>
            </a:r>
          </a:p>
          <a:p>
            <a:pPr eaLnBrk="1" hangingPunct="1"/>
            <a:endParaRPr lang="hu-HU" altLang="hu-HU"/>
          </a:p>
          <a:p>
            <a:pPr eaLnBrk="1" hangingPunct="1">
              <a:buFont typeface="Wingdings" pitchFamily="2" charset="2"/>
              <a:buChar char="à"/>
            </a:pPr>
            <a:r>
              <a:rPr lang="hu-HU" altLang="hu-HU">
                <a:sym typeface="Wingdings" pitchFamily="2" charset="2"/>
              </a:rPr>
              <a:t>Primer coxarthrosis</a:t>
            </a:r>
          </a:p>
          <a:p>
            <a:pPr eaLnBrk="1" hangingPunct="1">
              <a:buFont typeface="Wingdings" pitchFamily="2" charset="2"/>
              <a:buChar char="à"/>
            </a:pPr>
            <a:r>
              <a:rPr lang="hu-HU" altLang="hu-HU">
                <a:sym typeface="Wingdings" pitchFamily="2" charset="2"/>
              </a:rPr>
              <a:t>Secunder coxarthrosis</a:t>
            </a:r>
            <a:endParaRPr lang="hu-HU" altLang="hu-HU"/>
          </a:p>
          <a:p>
            <a:pPr eaLnBrk="1" hangingPunct="1"/>
            <a:endParaRPr lang="hu-HU" altLang="hu-HU"/>
          </a:p>
          <a:p>
            <a:pPr eaLnBrk="1" hangingPunct="1"/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6006127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artalom helye 2"/>
          <p:cNvSpPr>
            <a:spLocks noGrp="1"/>
          </p:cNvSpPr>
          <p:nvPr>
            <p:ph idx="1"/>
          </p:nvPr>
        </p:nvSpPr>
        <p:spPr>
          <a:xfrm>
            <a:off x="1524000" y="1700809"/>
            <a:ext cx="9144000" cy="442535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hu-HU" altLang="hu-HU" b="1" u="sng" dirty="0"/>
              <a:t>Primer </a:t>
            </a:r>
            <a:r>
              <a:rPr lang="hu-HU" altLang="hu-HU" b="1" u="sng" dirty="0" err="1"/>
              <a:t>coxarthrosis</a:t>
            </a:r>
            <a:endParaRPr lang="hu-HU" altLang="hu-HU" b="1" u="sng" dirty="0"/>
          </a:p>
          <a:p>
            <a:pPr eaLnBrk="1" hangingPunct="1"/>
            <a:r>
              <a:rPr lang="hu-HU" altLang="hu-HU" dirty="0"/>
              <a:t>Oka</a:t>
            </a:r>
            <a:r>
              <a:rPr lang="hu-HU" altLang="hu-HU" dirty="0">
                <a:sym typeface="Wingdings" pitchFamily="2" charset="2"/>
              </a:rPr>
              <a:t> ismeretlen, porc túlterhelése, porc elöregedése, anyagcsere változások</a:t>
            </a:r>
          </a:p>
          <a:p>
            <a:pPr eaLnBrk="1" hangingPunct="1"/>
            <a:endParaRPr lang="hu-HU" altLang="hu-HU" dirty="0">
              <a:sym typeface="Wingdings" pitchFamily="2" charset="2"/>
            </a:endParaRPr>
          </a:p>
          <a:p>
            <a:pPr eaLnBrk="1" hangingPunct="1">
              <a:buFont typeface="Arial" charset="0"/>
              <a:buNone/>
            </a:pPr>
            <a:r>
              <a:rPr lang="hu-HU" altLang="hu-HU" b="1" u="sng" dirty="0" err="1">
                <a:sym typeface="Wingdings" pitchFamily="2" charset="2"/>
              </a:rPr>
              <a:t>Secunder</a:t>
            </a:r>
            <a:r>
              <a:rPr lang="hu-HU" altLang="hu-HU" b="1" u="sng" dirty="0">
                <a:sym typeface="Wingdings" pitchFamily="2" charset="2"/>
              </a:rPr>
              <a:t> </a:t>
            </a:r>
            <a:r>
              <a:rPr lang="hu-HU" altLang="hu-HU" b="1" u="sng" dirty="0" err="1">
                <a:sym typeface="Wingdings" pitchFamily="2" charset="2"/>
              </a:rPr>
              <a:t>coxarthrosis</a:t>
            </a:r>
            <a:endParaRPr lang="hu-HU" altLang="hu-HU" b="1" u="sng" dirty="0">
              <a:sym typeface="Wingdings" pitchFamily="2" charset="2"/>
            </a:endParaRPr>
          </a:p>
          <a:p>
            <a:pPr eaLnBrk="1" hangingPunct="1"/>
            <a:r>
              <a:rPr lang="hu-HU" altLang="hu-HU" dirty="0">
                <a:sym typeface="Wingdings" pitchFamily="2" charset="2"/>
              </a:rPr>
              <a:t>Okamásodlagosan, egyéb </a:t>
            </a:r>
            <a:r>
              <a:rPr lang="hu-HU" altLang="hu-HU" dirty="0" err="1">
                <a:sym typeface="Wingdings" pitchFamily="2" charset="2"/>
              </a:rPr>
              <a:t>csípőizületi</a:t>
            </a:r>
            <a:r>
              <a:rPr lang="hu-HU" altLang="hu-HU" dirty="0">
                <a:sym typeface="Wingdings" pitchFamily="2" charset="2"/>
              </a:rPr>
              <a:t> betegségek talaján (pl. veleszületett csípőficam, </a:t>
            </a:r>
            <a:r>
              <a:rPr lang="hu-HU" altLang="hu-HU" dirty="0" err="1">
                <a:sym typeface="Wingdings" pitchFamily="2" charset="2"/>
              </a:rPr>
              <a:t>Perthes-kór</a:t>
            </a:r>
            <a:r>
              <a:rPr lang="hu-HU" altLang="hu-HU" dirty="0">
                <a:sym typeface="Wingdings" pitchFamily="2" charset="2"/>
              </a:rPr>
              <a:t>, gyulladásos betegségek)</a:t>
            </a:r>
          </a:p>
        </p:txBody>
      </p:sp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</p:spPr>
        <p:txBody>
          <a:bodyPr/>
          <a:lstStyle/>
          <a:p>
            <a:pPr eaLnBrk="1" hangingPunct="1"/>
            <a:r>
              <a:rPr lang="hu-HU" altLang="hu-HU" b="1" dirty="0"/>
              <a:t>Kórkép okai</a:t>
            </a:r>
          </a:p>
        </p:txBody>
      </p:sp>
    </p:spTree>
    <p:extLst>
      <p:ext uri="{BB962C8B-B14F-4D97-AF65-F5344CB8AC3E}">
        <p14:creationId xmlns:p14="http://schemas.microsoft.com/office/powerpoint/2010/main" val="5856603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altLang="hu-HU" b="1" dirty="0"/>
              <a:t>Kórkép tünetei</a:t>
            </a:r>
          </a:p>
        </p:txBody>
      </p:sp>
      <p:sp>
        <p:nvSpPr>
          <p:cNvPr id="15363" name="Tartalom helye 2"/>
          <p:cNvSpPr>
            <a:spLocks noGrp="1"/>
          </p:cNvSpPr>
          <p:nvPr>
            <p:ph idx="1"/>
          </p:nvPr>
        </p:nvSpPr>
        <p:spPr>
          <a:xfrm>
            <a:off x="1524000" y="1484313"/>
            <a:ext cx="9144000" cy="4641850"/>
          </a:xfrm>
        </p:spPr>
        <p:txBody>
          <a:bodyPr>
            <a:normAutofit/>
          </a:bodyPr>
          <a:lstStyle/>
          <a:p>
            <a:pPr eaLnBrk="1" hangingPunct="1"/>
            <a:r>
              <a:rPr lang="hu-HU" altLang="hu-HU" b="1"/>
              <a:t>Érintett csípőízület fájdalma </a:t>
            </a:r>
            <a:r>
              <a:rPr lang="hu-HU" altLang="hu-HU"/>
              <a:t>(terhelésre, később állandósulhat, lokalizációja</a:t>
            </a:r>
            <a:r>
              <a:rPr lang="hu-HU" altLang="hu-HU">
                <a:sym typeface="Wingdings" pitchFamily="2" charset="2"/>
              </a:rPr>
              <a:t>csípőben, lágyékhajlatban, keresztcsont tájékán, comb elülső felszínén</a:t>
            </a:r>
            <a:r>
              <a:rPr lang="hu-HU" altLang="hu-HU"/>
              <a:t>)</a:t>
            </a:r>
          </a:p>
          <a:p>
            <a:pPr eaLnBrk="1" hangingPunct="1"/>
            <a:r>
              <a:rPr lang="hu-HU" altLang="hu-HU" b="1"/>
              <a:t>Érintett csípőízület mozgáskorlátozottsága </a:t>
            </a:r>
            <a:r>
              <a:rPr lang="hu-HU" altLang="hu-HU"/>
              <a:t>(elsőként az extensio, berotatio, abductio, adductio)</a:t>
            </a:r>
          </a:p>
          <a:p>
            <a:pPr eaLnBrk="1" hangingPunct="1"/>
            <a:r>
              <a:rPr lang="hu-HU" altLang="hu-HU" b="1"/>
              <a:t>Sántítás </a:t>
            </a:r>
          </a:p>
          <a:p>
            <a:pPr eaLnBrk="1" hangingPunct="1"/>
            <a:r>
              <a:rPr lang="hu-HU" altLang="hu-HU" b="1"/>
              <a:t>Indítási fájdalom </a:t>
            </a:r>
            <a:r>
              <a:rPr lang="hu-HU" altLang="hu-HU"/>
              <a:t>(reggel, felállás)</a:t>
            </a:r>
            <a:r>
              <a:rPr lang="hu-HU" altLang="hu-HU">
                <a:sym typeface="Wingdings" pitchFamily="2" charset="2"/>
              </a:rPr>
              <a:t>mozgásra csökkenterheléskor a fájdalom fokozódik</a:t>
            </a:r>
          </a:p>
          <a:p>
            <a:pPr eaLnBrk="1" hangingPunct="1"/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02182555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Kórkép diagnosztikája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Anamnézis</a:t>
            </a:r>
          </a:p>
          <a:p>
            <a:r>
              <a:rPr lang="hu-HU" dirty="0"/>
              <a:t>Fizikális vizsgálat</a:t>
            </a:r>
          </a:p>
          <a:p>
            <a:r>
              <a:rPr lang="hu-HU" dirty="0"/>
              <a:t>Képalkotó vizsgálatok </a:t>
            </a:r>
          </a:p>
        </p:txBody>
      </p:sp>
    </p:spTree>
    <p:extLst>
      <p:ext uri="{BB962C8B-B14F-4D97-AF65-F5344CB8AC3E}">
        <p14:creationId xmlns:p14="http://schemas.microsoft.com/office/powerpoint/2010/main" val="44106039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altLang="hu-HU" b="1"/>
              <a:t>Rtg-kép</a:t>
            </a:r>
          </a:p>
        </p:txBody>
      </p:sp>
      <p:sp>
        <p:nvSpPr>
          <p:cNvPr id="16387" name="Tartalom helye 2"/>
          <p:cNvSpPr>
            <a:spLocks noGrp="1"/>
          </p:cNvSpPr>
          <p:nvPr>
            <p:ph idx="1"/>
          </p:nvPr>
        </p:nvSpPr>
        <p:spPr>
          <a:xfrm>
            <a:off x="1524000" y="1196975"/>
            <a:ext cx="9144000" cy="4929188"/>
          </a:xfrm>
        </p:spPr>
        <p:txBody>
          <a:bodyPr/>
          <a:lstStyle/>
          <a:p>
            <a:pPr eaLnBrk="1" hangingPunct="1"/>
            <a:r>
              <a:rPr lang="hu-HU" altLang="hu-HU" dirty="0"/>
              <a:t>Primer </a:t>
            </a:r>
            <a:r>
              <a:rPr lang="hu-HU" altLang="hu-HU" dirty="0" err="1"/>
              <a:t>ca</a:t>
            </a:r>
            <a:r>
              <a:rPr lang="hu-HU" altLang="hu-HU" dirty="0"/>
              <a:t>.</a:t>
            </a:r>
          </a:p>
          <a:p>
            <a:pPr lvl="1">
              <a:buFont typeface="Wingdings" pitchFamily="2" charset="2"/>
              <a:buChar char="Ø"/>
            </a:pPr>
            <a:r>
              <a:rPr lang="hu-HU" altLang="hu-HU" dirty="0"/>
              <a:t>Ízületi rés beszűkül, ízületi kontúrok egyenetlenek, </a:t>
            </a:r>
            <a:r>
              <a:rPr lang="hu-HU" altLang="hu-HU" dirty="0" err="1"/>
              <a:t>degeneratív</a:t>
            </a:r>
            <a:r>
              <a:rPr lang="hu-HU" altLang="hu-HU" dirty="0"/>
              <a:t> </a:t>
            </a:r>
            <a:r>
              <a:rPr lang="hu-HU" altLang="hu-HU" dirty="0" err="1"/>
              <a:t>cysták</a:t>
            </a:r>
            <a:r>
              <a:rPr lang="hu-HU" altLang="hu-HU" dirty="0"/>
              <a:t>, </a:t>
            </a:r>
            <a:r>
              <a:rPr lang="hu-HU" altLang="hu-HU" dirty="0" err="1"/>
              <a:t>gallér-osteophyták</a:t>
            </a:r>
            <a:endParaRPr lang="hu-HU" altLang="hu-HU" dirty="0"/>
          </a:p>
          <a:p>
            <a:pPr eaLnBrk="1" hangingPunct="1">
              <a:buFont typeface="Wingdings" pitchFamily="2" charset="2"/>
              <a:buChar char="Ø"/>
            </a:pPr>
            <a:endParaRPr lang="hu-HU" altLang="hu-HU" dirty="0"/>
          </a:p>
          <a:p>
            <a:pPr eaLnBrk="1" hangingPunct="1"/>
            <a:r>
              <a:rPr lang="hu-HU" altLang="hu-HU" dirty="0" err="1"/>
              <a:t>Secunder</a:t>
            </a:r>
            <a:r>
              <a:rPr lang="hu-HU" altLang="hu-HU" dirty="0"/>
              <a:t> </a:t>
            </a:r>
            <a:r>
              <a:rPr lang="hu-HU" altLang="hu-HU" dirty="0" err="1"/>
              <a:t>ca</a:t>
            </a:r>
            <a:r>
              <a:rPr lang="hu-HU" altLang="hu-HU" dirty="0"/>
              <a:t>.</a:t>
            </a:r>
          </a:p>
          <a:p>
            <a:pPr lvl="1">
              <a:buFont typeface="Wingdings" pitchFamily="2" charset="2"/>
              <a:buChar char="Ø"/>
            </a:pPr>
            <a:r>
              <a:rPr lang="hu-HU" altLang="hu-HU" dirty="0"/>
              <a:t>Primer forma </a:t>
            </a:r>
            <a:r>
              <a:rPr lang="hu-HU" altLang="hu-HU" dirty="0" err="1"/>
              <a:t>rtg</a:t>
            </a:r>
            <a:r>
              <a:rPr lang="hu-HU" altLang="hu-HU" dirty="0"/>
              <a:t>. tünetei+ korábbi nem tökéletesen gyógyult betegségek</a:t>
            </a:r>
          </a:p>
          <a:p>
            <a:pPr eaLnBrk="1" hangingPunct="1"/>
            <a:endParaRPr lang="hu-HU" altLang="hu-HU" dirty="0"/>
          </a:p>
        </p:txBody>
      </p:sp>
    </p:spTree>
    <p:extLst>
      <p:ext uri="{BB962C8B-B14F-4D97-AF65-F5344CB8AC3E}">
        <p14:creationId xmlns:p14="http://schemas.microsoft.com/office/powerpoint/2010/main" val="138064760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Kórkép terápiája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altLang="hu-HU" b="1" u="sng" dirty="0"/>
              <a:t>Életmód:</a:t>
            </a:r>
          </a:p>
          <a:p>
            <a:pPr>
              <a:buNone/>
            </a:pPr>
            <a:r>
              <a:rPr lang="hu-HU" altLang="hu-HU" dirty="0"/>
              <a:t>Egészséges táplálkozás, ideális testsúly, testmozgás,</a:t>
            </a:r>
          </a:p>
          <a:p>
            <a:pPr>
              <a:buNone/>
            </a:pPr>
            <a:r>
              <a:rPr lang="hu-HU" altLang="hu-HU" dirty="0"/>
              <a:t>életmód körülményeinek optimális biztosítása</a:t>
            </a:r>
          </a:p>
          <a:p>
            <a:pPr>
              <a:buNone/>
            </a:pPr>
            <a:endParaRPr lang="hu-HU" altLang="hu-HU" dirty="0"/>
          </a:p>
          <a:p>
            <a:r>
              <a:rPr lang="hu-HU" altLang="hu-HU" dirty="0"/>
              <a:t>Korai diagnózis, betegségek gyógyítása</a:t>
            </a:r>
          </a:p>
          <a:p>
            <a:endParaRPr lang="hu-HU" altLang="hu-HU" dirty="0"/>
          </a:p>
          <a:p>
            <a:r>
              <a:rPr lang="hu-HU" altLang="hu-HU" b="1" u="sng" dirty="0"/>
              <a:t>Konzervatív kezelés: </a:t>
            </a:r>
            <a:r>
              <a:rPr lang="hu-HU" altLang="hu-HU" dirty="0" err="1"/>
              <a:t>fizio-balneoterápia</a:t>
            </a:r>
            <a:r>
              <a:rPr lang="hu-HU" altLang="hu-HU" dirty="0"/>
              <a:t>, ortopédiai segédeszközök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5330470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altLang="hu-HU" b="1" dirty="0"/>
              <a:t>Balneoterápia</a:t>
            </a:r>
          </a:p>
        </p:txBody>
      </p:sp>
      <p:sp>
        <p:nvSpPr>
          <p:cNvPr id="18435" name="Tartalom helye 2"/>
          <p:cNvSpPr>
            <a:spLocks noGrp="1"/>
          </p:cNvSpPr>
          <p:nvPr>
            <p:ph idx="1"/>
          </p:nvPr>
        </p:nvSpPr>
        <p:spPr>
          <a:xfrm>
            <a:off x="1524000" y="1196975"/>
            <a:ext cx="9144000" cy="4929188"/>
          </a:xfrm>
        </p:spPr>
        <p:txBody>
          <a:bodyPr>
            <a:normAutofit/>
          </a:bodyPr>
          <a:lstStyle/>
          <a:p>
            <a:pPr eaLnBrk="1" hangingPunct="1"/>
            <a:r>
              <a:rPr lang="hu-HU" altLang="hu-HU" dirty="0"/>
              <a:t>Ásványvizek, iszapfélék, tengeri fürdő + </a:t>
            </a:r>
            <a:r>
              <a:rPr lang="hu-HU" altLang="hu-HU" dirty="0" err="1"/>
              <a:t>gyógymasszázs</a:t>
            </a:r>
            <a:r>
              <a:rPr lang="hu-HU" altLang="hu-HU" dirty="0"/>
              <a:t>, ivókúra, diéta</a:t>
            </a:r>
          </a:p>
          <a:p>
            <a:pPr eaLnBrk="1" hangingPunct="1"/>
            <a:endParaRPr lang="hu-HU" altLang="hu-HU" dirty="0"/>
          </a:p>
          <a:p>
            <a:pPr eaLnBrk="1" hangingPunct="1"/>
            <a:r>
              <a:rPr lang="hu-HU" altLang="hu-HU" dirty="0"/>
              <a:t> </a:t>
            </a:r>
            <a:r>
              <a:rPr lang="hu-HU" altLang="hu-HU" dirty="0">
                <a:hlinkClick r:id="rId2" tooltip="Kalcium"/>
              </a:rPr>
              <a:t>kalciumos</a:t>
            </a:r>
            <a:r>
              <a:rPr lang="hu-HU" altLang="hu-HU" dirty="0"/>
              <a:t> és a </a:t>
            </a:r>
            <a:r>
              <a:rPr lang="hu-HU" altLang="hu-HU" dirty="0">
                <a:hlinkClick r:id="rId3" tooltip="Jód"/>
              </a:rPr>
              <a:t>jódos</a:t>
            </a:r>
            <a:r>
              <a:rPr lang="hu-HU" altLang="hu-HU" dirty="0"/>
              <a:t> vizek gyulladásos mozgásszervi megbetegedése</a:t>
            </a:r>
          </a:p>
          <a:p>
            <a:pPr eaLnBrk="1" hangingPunct="1"/>
            <a:endParaRPr lang="hu-HU" altLang="hu-HU" dirty="0"/>
          </a:p>
          <a:p>
            <a:pPr eaLnBrk="1" hangingPunct="1"/>
            <a:r>
              <a:rPr lang="hu-HU" altLang="hu-HU" dirty="0"/>
              <a:t> </a:t>
            </a:r>
            <a:r>
              <a:rPr lang="hu-HU" altLang="hu-HU" dirty="0">
                <a:hlinkClick r:id="rId4" tooltip="Kén"/>
              </a:rPr>
              <a:t>kéntartalmú</a:t>
            </a:r>
            <a:r>
              <a:rPr lang="hu-HU" altLang="hu-HU" dirty="0"/>
              <a:t> vízben való fürdőzést a </a:t>
            </a:r>
            <a:r>
              <a:rPr lang="hu-HU" altLang="hu-HU" dirty="0" err="1"/>
              <a:t>degeneratív</a:t>
            </a:r>
            <a:r>
              <a:rPr lang="hu-HU" altLang="hu-HU" dirty="0"/>
              <a:t> gerinc- és végtagízületi bántalomban </a:t>
            </a:r>
          </a:p>
          <a:p>
            <a:pPr marL="0" indent="0">
              <a:buNone/>
            </a:pPr>
            <a:r>
              <a:rPr lang="hu-HU" altLang="hu-HU" dirty="0"/>
              <a:t>    szenvedőknek javasolják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8528" y="5064448"/>
            <a:ext cx="2669473" cy="1793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693133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altLang="hu-HU" b="1"/>
              <a:t>Ortopédiai segédeszközök</a:t>
            </a:r>
          </a:p>
        </p:txBody>
      </p:sp>
      <p:sp>
        <p:nvSpPr>
          <p:cNvPr id="19459" name="Tartalom helye 2"/>
          <p:cNvSpPr>
            <a:spLocks noGrp="1"/>
          </p:cNvSpPr>
          <p:nvPr>
            <p:ph idx="1"/>
          </p:nvPr>
        </p:nvSpPr>
        <p:spPr>
          <a:xfrm>
            <a:off x="1981200" y="1600201"/>
            <a:ext cx="8939336" cy="4525963"/>
          </a:xfrm>
        </p:spPr>
        <p:txBody>
          <a:bodyPr/>
          <a:lstStyle/>
          <a:p>
            <a:pPr eaLnBrk="1" hangingPunct="1"/>
            <a:r>
              <a:rPr lang="hu-HU" altLang="hu-HU" dirty="0" err="1"/>
              <a:t>Ortézisek</a:t>
            </a:r>
            <a:r>
              <a:rPr lang="hu-HU" altLang="hu-HU" dirty="0"/>
              <a:t> (ízületi megbetegedésekben)</a:t>
            </a:r>
          </a:p>
          <a:p>
            <a:pPr eaLnBrk="1" hangingPunct="1">
              <a:buFont typeface="Arial" charset="0"/>
              <a:buNone/>
            </a:pPr>
            <a:r>
              <a:rPr lang="hu-HU" altLang="hu-HU" b="1" dirty="0"/>
              <a:t>    </a:t>
            </a:r>
            <a:r>
              <a:rPr lang="hu-HU" altLang="hu-HU" b="1" dirty="0" err="1"/>
              <a:t>ortézis</a:t>
            </a:r>
            <a:r>
              <a:rPr lang="hu-HU" altLang="hu-HU" dirty="0"/>
              <a:t> rögzít, támaszt, tehermentesít, illetve a kiesett működést pótolja</a:t>
            </a:r>
          </a:p>
          <a:p>
            <a:pPr eaLnBrk="1" hangingPunct="1">
              <a:buFont typeface="Arial" charset="0"/>
              <a:buNone/>
            </a:pPr>
            <a:endParaRPr lang="hu-HU" altLang="hu-HU" dirty="0"/>
          </a:p>
          <a:p>
            <a:pPr eaLnBrk="1" hangingPunct="1">
              <a:buFont typeface="Arial" charset="0"/>
              <a:buNone/>
            </a:pPr>
            <a:r>
              <a:rPr lang="hu-HU" altLang="hu-HU" dirty="0">
                <a:sym typeface="Wingdings" pitchFamily="2" charset="2"/>
              </a:rPr>
              <a:t></a:t>
            </a:r>
            <a:r>
              <a:rPr lang="hu-HU" altLang="hu-HU" dirty="0" err="1">
                <a:sym typeface="Wingdings" pitchFamily="2" charset="2"/>
              </a:rPr>
              <a:t>extensios</a:t>
            </a:r>
            <a:r>
              <a:rPr lang="hu-HU" altLang="hu-HU" dirty="0">
                <a:sym typeface="Wingdings" pitchFamily="2" charset="2"/>
              </a:rPr>
              <a:t> készülékek, tehermentesítik a csípőt, csökkentik az </a:t>
            </a:r>
            <a:r>
              <a:rPr lang="hu-HU" altLang="hu-HU" dirty="0" err="1">
                <a:sym typeface="Wingdings" pitchFamily="2" charset="2"/>
              </a:rPr>
              <a:t>izomspasmust</a:t>
            </a:r>
            <a:r>
              <a:rPr lang="hu-HU" altLang="hu-HU" dirty="0">
                <a:sym typeface="Wingdings" pitchFamily="2" charset="2"/>
              </a:rPr>
              <a:t>, csökkentik a </a:t>
            </a:r>
            <a:r>
              <a:rPr lang="hu-HU" altLang="hu-HU" dirty="0" err="1">
                <a:sym typeface="Wingdings" pitchFamily="2" charset="2"/>
              </a:rPr>
              <a:t>kontraktúrákat</a:t>
            </a:r>
            <a:r>
              <a:rPr lang="hu-HU" altLang="hu-HU" dirty="0">
                <a:sym typeface="Wingdings" pitchFamily="2" charset="2"/>
              </a:rPr>
              <a:t>, fájdalomcsökkentők</a:t>
            </a:r>
            <a:endParaRPr lang="hu-HU" altLang="hu-HU" dirty="0"/>
          </a:p>
        </p:txBody>
      </p:sp>
    </p:spTree>
    <p:extLst>
      <p:ext uri="{BB962C8B-B14F-4D97-AF65-F5344CB8AC3E}">
        <p14:creationId xmlns:p14="http://schemas.microsoft.com/office/powerpoint/2010/main" val="1329000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46111" y="278211"/>
            <a:ext cx="9404723" cy="1400530"/>
          </a:xfrm>
          <a:noFill/>
          <a:ln>
            <a:noFill/>
          </a:ln>
        </p:spPr>
        <p:txBody>
          <a:bodyPr/>
          <a:lstStyle/>
          <a:p>
            <a:r>
              <a:rPr lang="hu-HU" b="1" dirty="0"/>
              <a:t>Osteoporosis I.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6278" y="1196599"/>
            <a:ext cx="11711287" cy="5969514"/>
          </a:xfrm>
        </p:spPr>
        <p:txBody>
          <a:bodyPr>
            <a:normAutofit/>
          </a:bodyPr>
          <a:lstStyle/>
          <a:p>
            <a:r>
              <a:rPr lang="hu-H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Definíció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osteoporosis a csontváz generalizált, progresszív megbetegedése, amelyben a csonttömeg megfogyása,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microarchitectura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károsodása és a csontminőség romlása fokozott törékenységhez vezet.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csontritkulás jelentőségét a csökkent és gyengébb szerkezetű csont törései és azok szövődményei adják.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csonttörések csekély elesésre, olykor spontán is bekövetkezhetnek, jellemzőjük, hogy az első törést újabb csonttörések követhetik.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csonttöréseknek vannak jellemző, ún. típusos helyei, amelyek jellemzők a csontritkulásra. </a:t>
            </a:r>
          </a:p>
          <a:p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Menopausát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követően a csont szivacsos állományában bekövetkező csontvesztés dominál, így elsősorban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radius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distalis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végének törése és a csigolyatestek törései jelentkeznek, míg az életkor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előrehaladtával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corticalis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csonttömeg is megfogyatkozik.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csökkenő védekező reflexek is szerepet játszanak abban, hogy a csípőtáji törések és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proximális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humerus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törések akár kis erőbehatásra is bekövetkezzenek nemritkán akár egyszerre.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1205508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altLang="hu-HU" b="1"/>
              <a:t>Ortézisek</a:t>
            </a:r>
          </a:p>
        </p:txBody>
      </p:sp>
      <p:sp>
        <p:nvSpPr>
          <p:cNvPr id="3075" name="Tartalom helye 2"/>
          <p:cNvSpPr>
            <a:spLocks noGrp="1"/>
          </p:cNvSpPr>
          <p:nvPr>
            <p:ph idx="1"/>
          </p:nvPr>
        </p:nvSpPr>
        <p:spPr>
          <a:xfrm>
            <a:off x="1524000" y="1412875"/>
            <a:ext cx="9144000" cy="4713288"/>
          </a:xfrm>
        </p:spPr>
        <p:txBody>
          <a:bodyPr/>
          <a:lstStyle/>
          <a:p>
            <a:pPr algn="just" eaLnBrk="1" hangingPunct="1"/>
            <a:r>
              <a:rPr lang="hu-HU" altLang="hu-HU" b="1" dirty="0"/>
              <a:t>Olyan testre helyezett segédeszközök, amelyek feladata az ízületek, végtagrészek, gerinc tehermentesítése, rögzítése.</a:t>
            </a:r>
          </a:p>
          <a:p>
            <a:pPr algn="just" eaLnBrk="1" hangingPunct="1"/>
            <a:endParaRPr lang="hu-HU" altLang="hu-HU" dirty="0"/>
          </a:p>
          <a:p>
            <a:pPr algn="just" eaLnBrk="1" hangingPunct="1">
              <a:buFont typeface="Wingdings" pitchFamily="2" charset="2"/>
              <a:buChar char="Ø"/>
            </a:pPr>
            <a:r>
              <a:rPr lang="hu-HU" altLang="hu-HU" dirty="0"/>
              <a:t>Teljes tehermentesítés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hu-HU" altLang="hu-HU" dirty="0"/>
              <a:t>Részleges tehermentesítés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hu-HU" altLang="hu-HU" dirty="0"/>
              <a:t>Teher áthelyezése</a:t>
            </a: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022" y="4134609"/>
            <a:ext cx="817871" cy="1729622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9671" y="5020200"/>
            <a:ext cx="1063320" cy="1734990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4954" y="3983988"/>
            <a:ext cx="1433986" cy="1586428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4888" y="4715612"/>
            <a:ext cx="1303243" cy="1885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16448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altLang="hu-HU" b="1"/>
              <a:t>Műtét (preventív, kuratív)</a:t>
            </a:r>
          </a:p>
        </p:txBody>
      </p:sp>
      <p:sp>
        <p:nvSpPr>
          <p:cNvPr id="21507" name="Tartalom helye 2"/>
          <p:cNvSpPr>
            <a:spLocks noGrp="1"/>
          </p:cNvSpPr>
          <p:nvPr>
            <p:ph idx="1"/>
          </p:nvPr>
        </p:nvSpPr>
        <p:spPr>
          <a:xfrm>
            <a:off x="1524000" y="1125539"/>
            <a:ext cx="9144000" cy="5000625"/>
          </a:xfrm>
        </p:spPr>
        <p:txBody>
          <a:bodyPr/>
          <a:lstStyle/>
          <a:p>
            <a:pPr eaLnBrk="1" hangingPunct="1"/>
            <a:endParaRPr lang="hu-HU" altLang="hu-HU"/>
          </a:p>
          <a:p>
            <a:pPr eaLnBrk="1" hangingPunct="1"/>
            <a:r>
              <a:rPr lang="hu-HU" altLang="hu-HU"/>
              <a:t>Ízületmegtartó műtétek (praearthrosismedence-osteotomia és vápatetőképzés):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hu-HU" altLang="hu-HU"/>
              <a:t>célja a combfej fedettségének, így a terhelési zóna nagyságának a növelése, ezáltal az ízületi porc felületegységére kifejtett nyomás csökkentése</a:t>
            </a:r>
          </a:p>
          <a:p>
            <a:pPr eaLnBrk="1" hangingPunct="1">
              <a:buFont typeface="Wingdings" pitchFamily="2" charset="2"/>
              <a:buChar char="Ø"/>
            </a:pPr>
            <a:endParaRPr lang="hu-HU" altLang="hu-HU"/>
          </a:p>
          <a:p>
            <a:pPr eaLnBrk="1" hangingPunct="1">
              <a:buFont typeface="Wingdings" pitchFamily="2" charset="2"/>
              <a:buChar char="Ø"/>
            </a:pPr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44977878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artalom helye 2"/>
          <p:cNvSpPr>
            <a:spLocks noGrp="1"/>
          </p:cNvSpPr>
          <p:nvPr>
            <p:ph idx="1"/>
          </p:nvPr>
        </p:nvSpPr>
        <p:spPr>
          <a:xfrm>
            <a:off x="1981200" y="620713"/>
            <a:ext cx="8229600" cy="5505450"/>
          </a:xfrm>
        </p:spPr>
        <p:txBody>
          <a:bodyPr/>
          <a:lstStyle/>
          <a:p>
            <a:pPr eaLnBrk="1" hangingPunct="1"/>
            <a:r>
              <a:rPr lang="hu-HU" altLang="hu-HU" b="1" u="sng"/>
              <a:t>Ízületmegszüntető műtétek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hu-HU" altLang="hu-HU"/>
              <a:t>csípőízület elmerevítése, az arthrodesis, illetve a lényeges rövidüléssel, instabilitással járó femurfej-resectio, a reszekciós arthroplastica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hu-HU" altLang="hu-HU"/>
              <a:t>csípőarthrodesis fiatal betegnél kizárólag egyoldali, gyulladásos vagy a lágy részek súlyos destrukciójával járó elváltozás esetén indokolt</a:t>
            </a:r>
            <a:br>
              <a:rPr lang="hu-HU" altLang="hu-HU"/>
            </a:br>
            <a:r>
              <a:rPr lang="hu-HU" altLang="hu-HU"/>
              <a:t> </a:t>
            </a:r>
          </a:p>
          <a:p>
            <a:pPr eaLnBrk="1" hangingPunct="1"/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0712150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artalom helye 2"/>
          <p:cNvSpPr>
            <a:spLocks noGrp="1"/>
          </p:cNvSpPr>
          <p:nvPr>
            <p:ph idx="1"/>
          </p:nvPr>
        </p:nvSpPr>
        <p:spPr>
          <a:xfrm>
            <a:off x="1524000" y="1196976"/>
            <a:ext cx="9144000" cy="5661025"/>
          </a:xfrm>
        </p:spPr>
        <p:txBody>
          <a:bodyPr/>
          <a:lstStyle/>
          <a:p>
            <a:pPr eaLnBrk="1" hangingPunct="1"/>
            <a:r>
              <a:rPr lang="hu-HU" altLang="hu-HU" b="1"/>
              <a:t>Ízületpótló műtétek (alloarthroplasticák)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hu-HU" altLang="hu-HU"/>
              <a:t>Életkor</a:t>
            </a:r>
            <a:r>
              <a:rPr lang="hu-HU" altLang="hu-HU">
                <a:sym typeface="Wingdings" pitchFamily="2" charset="2"/>
              </a:rPr>
              <a:t>fiatalabb korban is!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hu-HU" altLang="hu-HU">
                <a:sym typeface="Wingdings" pitchFamily="2" charset="2"/>
              </a:rPr>
              <a:t>Hatástalan gyógyszeres és konzervatív kezelés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hu-HU" altLang="hu-HU">
                <a:sym typeface="Wingdings" pitchFamily="2" charset="2"/>
              </a:rPr>
              <a:t>Kórképek (femurfejnekrózis, rhm.arthritis súlyos)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hu-HU" altLang="hu-HU">
                <a:sym typeface="Wingdings" pitchFamily="2" charset="2"/>
              </a:rPr>
              <a:t>Testsúly (relatív kontraindikáció)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hu-HU" altLang="hu-HU">
                <a:sym typeface="Wingdings" pitchFamily="2" charset="2"/>
              </a:rPr>
              <a:t>Súlyos varicositás eseténelsőként varixműtét</a:t>
            </a:r>
          </a:p>
          <a:p>
            <a:pPr eaLnBrk="1" hangingPunct="1">
              <a:buFont typeface="Arial" charset="0"/>
              <a:buNone/>
            </a:pPr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77320613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kellermann.hu/images/csipoprotezis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175" y="484189"/>
            <a:ext cx="4967288" cy="604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924478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altLang="hu-HU"/>
              <a:t>Postoperatív javaslatok</a:t>
            </a:r>
          </a:p>
        </p:txBody>
      </p:sp>
      <p:sp>
        <p:nvSpPr>
          <p:cNvPr id="25603" name="Tartalom helye 2"/>
          <p:cNvSpPr>
            <a:spLocks noGrp="1"/>
          </p:cNvSpPr>
          <p:nvPr>
            <p:ph idx="1"/>
          </p:nvPr>
        </p:nvSpPr>
        <p:spPr>
          <a:xfrm>
            <a:off x="1524000" y="1196975"/>
            <a:ext cx="9144000" cy="4929188"/>
          </a:xfrm>
        </p:spPr>
        <p:txBody>
          <a:bodyPr>
            <a:normAutofit/>
          </a:bodyPr>
          <a:lstStyle/>
          <a:p>
            <a:pPr algn="just"/>
            <a:r>
              <a:rPr lang="hu-HU" altLang="hu-HU"/>
              <a:t>Cementes protézis esetében műtétet követően, csak könyökmanót, illetve járókeretet használhat a beteg, majd később egyetlen mankóval, 6-8 hét elteltével járóbottal közlekedhet.</a:t>
            </a:r>
          </a:p>
          <a:p>
            <a:pPr algn="just"/>
            <a:r>
              <a:rPr lang="hu-HU" altLang="hu-HU"/>
              <a:t>A cement nélküli protézis esetében, hosszabb idő szükséges a tökéletes stabilitás eléréséhez. Ilyenkor 3 hónapig csak mankóval járhat a beteg. Ezt követően, ha az orvosi ellenőrzés során nincs kilazulásra utaló jel, akkor lehet áttérni a bot használatára.</a:t>
            </a:r>
          </a:p>
          <a:p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2162092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altLang="hu-HU"/>
              <a:t>Postoperatív javaslatok</a:t>
            </a:r>
          </a:p>
        </p:txBody>
      </p:sp>
      <p:sp>
        <p:nvSpPr>
          <p:cNvPr id="26627" name="Tartalom helye 2"/>
          <p:cNvSpPr>
            <a:spLocks noGrp="1"/>
          </p:cNvSpPr>
          <p:nvPr>
            <p:ph idx="1"/>
          </p:nvPr>
        </p:nvSpPr>
        <p:spPr>
          <a:xfrm>
            <a:off x="1524000" y="1341438"/>
            <a:ext cx="9144000" cy="5327650"/>
          </a:xfrm>
        </p:spPr>
        <p:txBody>
          <a:bodyPr/>
          <a:lstStyle/>
          <a:p>
            <a:pPr algn="just"/>
            <a:r>
              <a:rPr lang="hu-HU" altLang="hu-HU"/>
              <a:t>Minden olyan gyakorlatot, vagy hirtelen mozdulatot kerülni kell az első időszakban, mely a csípő ki- és beforgatásával jár. Futás, guggolás szintén tilos!</a:t>
            </a:r>
          </a:p>
          <a:p>
            <a:pPr algn="just"/>
            <a:r>
              <a:rPr lang="hu-HU" altLang="hu-HU"/>
              <a:t>Az úszás (mell- és hátúszás) nagyobb terhelés nélkül mozgatja a csípőket, hasonló jó eredményt lehet elérni a szobakerékpár használatával. Ezeket a sporttevékenységeket, csak a műtét után 2 hónappal lehet fokozatosan bevezetni.</a:t>
            </a:r>
          </a:p>
          <a:p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16785019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altLang="hu-HU"/>
              <a:t>Posoperatív javaslatok</a:t>
            </a:r>
          </a:p>
        </p:txBody>
      </p:sp>
      <p:sp>
        <p:nvSpPr>
          <p:cNvPr id="27651" name="Tartalom helye 2"/>
          <p:cNvSpPr>
            <a:spLocks noGrp="1"/>
          </p:cNvSpPr>
          <p:nvPr>
            <p:ph idx="1"/>
          </p:nvPr>
        </p:nvSpPr>
        <p:spPr>
          <a:xfrm>
            <a:off x="1524000" y="1052513"/>
            <a:ext cx="9144000" cy="5073650"/>
          </a:xfrm>
        </p:spPr>
        <p:txBody>
          <a:bodyPr>
            <a:normAutofit/>
          </a:bodyPr>
          <a:lstStyle/>
          <a:p>
            <a:pPr algn="just"/>
            <a:r>
              <a:rPr lang="hu-HU" altLang="hu-HU"/>
              <a:t>Kezdetben székre, vagy kanapéra történő leüléskor, a műtött végtag nyújtva maradjon, hátul támaszkodjon meg a kezével, ne terhelje a csípőt! A súlypontot a másik végtagra, illetve a keresztcsontra kell helyezni.</a:t>
            </a:r>
          </a:p>
          <a:p>
            <a:pPr algn="just"/>
            <a:r>
              <a:rPr lang="hu-HU" altLang="hu-HU"/>
              <a:t>Hosszabb ideig ne üljön egyhelyben a beteg, ha mégis rákényszerül, akkor időnként álljon fel néhány percre, sétáljon!</a:t>
            </a:r>
            <a:r>
              <a:rPr lang="hu-HU" altLang="hu-HU" b="1"/>
              <a:t> </a:t>
            </a:r>
          </a:p>
          <a:p>
            <a:r>
              <a:rPr lang="hu-HU" altLang="hu-HU"/>
              <a:t>Használjon WC magasítót, mert az szintén kevésbé terheli a csípőt leüléskor!</a:t>
            </a:r>
          </a:p>
          <a:p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88283964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altLang="hu-HU"/>
              <a:t>Postoperatív javaslatok</a:t>
            </a:r>
          </a:p>
        </p:txBody>
      </p:sp>
      <p:sp>
        <p:nvSpPr>
          <p:cNvPr id="28675" name="Tartalom helye 2"/>
          <p:cNvSpPr>
            <a:spLocks noGrp="1"/>
          </p:cNvSpPr>
          <p:nvPr>
            <p:ph idx="1"/>
          </p:nvPr>
        </p:nvSpPr>
        <p:spPr>
          <a:xfrm>
            <a:off x="1524000" y="1268413"/>
            <a:ext cx="9144000" cy="4857750"/>
          </a:xfrm>
        </p:spPr>
        <p:txBody>
          <a:bodyPr/>
          <a:lstStyle/>
          <a:p>
            <a:pPr algn="just"/>
            <a:r>
              <a:rPr lang="hu-HU" altLang="hu-HU"/>
              <a:t>Kádban való fürdés helyett zuhanyozzon! Ennek rövidtávon a sebgyógyulásban van nagy jelentősége, de a csípőnek is kevésbé megterhelő.</a:t>
            </a:r>
          </a:p>
          <a:p>
            <a:pPr algn="just"/>
            <a:r>
              <a:rPr lang="hu-HU" altLang="hu-HU"/>
              <a:t>Egyéb praktikus eszközök, pl. csúszásgátló szőnyeg, vagy hosszúnyelű cipőkanál beszerzése is fontos a csípőkímélet végett.   </a:t>
            </a:r>
          </a:p>
          <a:p>
            <a:pPr algn="just"/>
            <a:r>
              <a:rPr lang="hu-HU" altLang="hu-HU"/>
              <a:t>Figyeljen a testsúlykontrollra! </a:t>
            </a:r>
          </a:p>
        </p:txBody>
      </p:sp>
    </p:spTree>
    <p:extLst>
      <p:ext uri="{BB962C8B-B14F-4D97-AF65-F5344CB8AC3E}">
        <p14:creationId xmlns:p14="http://schemas.microsoft.com/office/powerpoint/2010/main" val="5208387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altLang="hu-HU"/>
              <a:t>Postoperatív javaslatok</a:t>
            </a:r>
          </a:p>
        </p:txBody>
      </p:sp>
      <p:sp>
        <p:nvSpPr>
          <p:cNvPr id="29699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hu-HU" altLang="hu-HU" b="1" u="sng"/>
              <a:t>A legfontosabb tiltott mozgások:</a:t>
            </a:r>
          </a:p>
          <a:p>
            <a:r>
              <a:rPr lang="hu-HU" altLang="hu-HU"/>
              <a:t>keresztbe tenni a műtött lábat a nem műtött alsó végtagon</a:t>
            </a:r>
          </a:p>
          <a:p>
            <a:r>
              <a:rPr lang="hu-HU" altLang="hu-HU"/>
              <a:t>túl alacsony székre ülni</a:t>
            </a:r>
          </a:p>
          <a:p>
            <a:r>
              <a:rPr lang="hu-HU" altLang="hu-HU"/>
              <a:t>túlterhelni az operált alsó végtagot</a:t>
            </a:r>
          </a:p>
          <a:p>
            <a:r>
              <a:rPr lang="hu-HU" altLang="hu-HU"/>
              <a:t>ki-be forgatni a műtött alsó végtagot.</a:t>
            </a:r>
          </a:p>
          <a:p>
            <a:r>
              <a:rPr lang="hu-HU" altLang="hu-HU"/>
              <a:t>kerülendő az autóvezetés a műtétet követő 6 hétig, valamint a műtött oldalon való alvás!</a:t>
            </a:r>
          </a:p>
          <a:p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763645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81624" y="1977469"/>
            <a:ext cx="11608067" cy="5625965"/>
          </a:xfrm>
        </p:spPr>
        <p:txBody>
          <a:bodyPr>
            <a:normAutofit/>
          </a:bodyPr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csontritkulás világszerte kb. 200 millió nőt és férfit érintő betegség, amely becslések szerint a 60-70 évesek mintegy egyharmadát, míg a 80 év felettiek kétharmadát sújtja.</a:t>
            </a:r>
          </a:p>
          <a:p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Poligénes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multifaktoriális betegség.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Kialakulásában 60-80%-t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örököletes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20-40%  külső kockázati tényezőknek tulajdonítható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nők 20-25%-a gyors csonttömegvesztő, akik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menopausat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elérve évente akár 3-5%-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csontvesztést is elérhetnek, ami 10 év alatt drasztikus csontvesztést és csonttörési kockázat fokozódást jelenthet.</a:t>
            </a:r>
          </a:p>
          <a:p>
            <a:r>
              <a:rPr lang="hu-H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Felosztása: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Primer osteoporosis (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juvenilis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involutiós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/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secunder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osteoporosisok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6</a:t>
            </a:fld>
            <a:endParaRPr lang="hu-HU"/>
          </a:p>
        </p:txBody>
      </p:sp>
      <p:sp>
        <p:nvSpPr>
          <p:cNvPr id="5" name="Cím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hu-HU" b="1" dirty="0"/>
              <a:t>Osteoporosis II.</a:t>
            </a:r>
          </a:p>
        </p:txBody>
      </p:sp>
    </p:spTree>
    <p:extLst>
      <p:ext uri="{BB962C8B-B14F-4D97-AF65-F5344CB8AC3E}">
        <p14:creationId xmlns:p14="http://schemas.microsoft.com/office/powerpoint/2010/main" val="127317975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Ellenőrző kérdések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Protézis műtét után milyen posztoperatív javaslatok vannak?</a:t>
            </a:r>
          </a:p>
          <a:p>
            <a:r>
              <a:rPr lang="hu-HU" dirty="0"/>
              <a:t>Mit tilos csinálni csípőprotézis műtétet követően ?</a:t>
            </a:r>
          </a:p>
          <a:p>
            <a:r>
              <a:rPr lang="hu-HU" dirty="0"/>
              <a:t>Milyen tünetei vannak a </a:t>
            </a:r>
            <a:r>
              <a:rPr lang="hu-HU" dirty="0" err="1"/>
              <a:t>discus</a:t>
            </a:r>
            <a:r>
              <a:rPr lang="hu-HU" dirty="0"/>
              <a:t> </a:t>
            </a:r>
            <a:r>
              <a:rPr lang="hu-HU" dirty="0" err="1"/>
              <a:t>herniának</a:t>
            </a:r>
            <a:r>
              <a:rPr lang="hu-HU" dirty="0"/>
              <a:t>?</a:t>
            </a:r>
          </a:p>
          <a:p>
            <a:r>
              <a:rPr lang="hu-HU" dirty="0"/>
              <a:t>Milyen terápiája van az osteoporosis kórképnek?</a:t>
            </a:r>
          </a:p>
        </p:txBody>
      </p:sp>
    </p:spTree>
    <p:extLst>
      <p:ext uri="{BB962C8B-B14F-4D97-AF65-F5344CB8AC3E}">
        <p14:creationId xmlns:p14="http://schemas.microsoft.com/office/powerpoint/2010/main" val="140093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Kivizsgálás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Anamnézis felvétele: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Családi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anamnesisben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osteoporosis illetve jellegzetes törések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meglétekülönös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tekintettel az anyai csípőtáji törésre.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saját típusos törések előfordulása 50 éves kor felett, korai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menopausa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(47 éves kor előtt), előrehaladott életkor, női nem, vékony testalkat, nagyobb testsúlyvesztés, tartósan szedett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steroid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gyógyszerek, felszívódási zavarok, máj- vesebetegségek felismerése egyaránt fontosak.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Az egyéb rizikófaktorok felmérése, esési gyakoriság, gyógyszerek szedése alapja a részletes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anamnesisnek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383436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51199" y="679572"/>
            <a:ext cx="11608067" cy="5625965"/>
          </a:xfrm>
        </p:spPr>
        <p:txBody>
          <a:bodyPr>
            <a:normAutofit/>
          </a:bodyPr>
          <a:lstStyle/>
          <a:p>
            <a:r>
              <a:rPr lang="hu-H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Fizikális vizsgálat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csontritkulás nem fáj, az első törésekig legtöbbször tünetmentes.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főbb tünetei: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testmagasság csökkenése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háti görbület fokozódása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harántredők megjelenése a törzsön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borda-csípőtányér távolság csökkenése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gerinc mozgáskötöttsége, döntően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retroflexiós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kötöttség/fájdalom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gyakran hasba, mellkasba sugárzó fájdalom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hasfal megereszkedése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csontritkulásos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csigolyatest törés ritkán érinti a csigolyatest hátsó szegmensét, így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neurologiai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tünetek igen ritkák.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Ezek fennállása esetén feltétlen gondoljunk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malignus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folyamatra és végezzünk ezirányban kivizsgálást.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199291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04293" y="1510748"/>
            <a:ext cx="9421246" cy="4707833"/>
          </a:xfrm>
        </p:spPr>
        <p:txBody>
          <a:bodyPr>
            <a:normAutofit/>
          </a:bodyPr>
          <a:lstStyle/>
          <a:p>
            <a:r>
              <a:rPr lang="hu-HU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Osteodensitometria</a:t>
            </a:r>
            <a:r>
              <a:rPr lang="hu-H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diagnosztikában alapvető szerepe van az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oszteodenzitometriás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vizsgálatnak, amely egy egészséges kontrollcsoporthoz hasonlítja a vizsgált személy csontozatát.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vizsgálat elvégezhető ultrahanggal és röntgen energiával működő készülékekkel egyaránt.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csontdenzitométerek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sugárterhelése rendkívül biztonságos, a mérés fájdalom mentes és mindössze pár perc nyugodt fekvésre vagy ülésre van szükség az elvégzéshez.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mindennapi gyakorlatban a perifériás mérések mellett (csukló, ujjpercek, saroktáj) a centrális mérések jelentősebb szerepet kapnak (csigolyatestek, csípőtájék).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760829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21AB8F6582EA244B5E4BCF27D7BFAA1" ma:contentTypeVersion="2" ma:contentTypeDescription="Új dokumentum létrehozása." ma:contentTypeScope="" ma:versionID="54f24e6cc8f3183c6fa125099b342526">
  <xsd:schema xmlns:xsd="http://www.w3.org/2001/XMLSchema" xmlns:xs="http://www.w3.org/2001/XMLSchema" xmlns:p="http://schemas.microsoft.com/office/2006/metadata/properties" xmlns:ns2="cf0129bd-0b42-4155-885b-6074fa7fc0c4" targetNamespace="http://schemas.microsoft.com/office/2006/metadata/properties" ma:root="true" ma:fieldsID="3dc14443adc959497dc6ef8cff929100" ns2:_="">
    <xsd:import namespace="cf0129bd-0b42-4155-885b-6074fa7fc0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129bd-0b42-4155-885b-6074fa7fc0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62F8F63-F8B0-4B1B-AD7F-02B2356781D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D0365D5-C853-425F-805F-694F38AF6E9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36B3F74-0D46-498B-A03C-9F5AA1D26C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0129bd-0b42-4155-885b-6074fa7fc0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31</TotalTime>
  <Words>3991</Words>
  <Application>Microsoft Office PowerPoint</Application>
  <PresentationFormat>Szélesvásznú</PresentationFormat>
  <Paragraphs>391</Paragraphs>
  <Slides>60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60</vt:i4>
      </vt:variant>
    </vt:vector>
  </HeadingPairs>
  <TitlesOfParts>
    <vt:vector size="68" baseType="lpstr">
      <vt:lpstr>Arial</vt:lpstr>
      <vt:lpstr>Calibri</vt:lpstr>
      <vt:lpstr>Century Gothic</vt:lpstr>
      <vt:lpstr>Times New Roman</vt:lpstr>
      <vt:lpstr>Tw Cen MT</vt:lpstr>
      <vt:lpstr>Wingdings</vt:lpstr>
      <vt:lpstr>Wingdings 3</vt:lpstr>
      <vt:lpstr>Ion</vt:lpstr>
      <vt:lpstr>GINOP-5.3.5-18-2019-00115 A munkaerőhiány és az elöregedő társadalom okozta, az egészségügyi intézményeket érintő foglalkoztatási válsághelyzetek megelőzése és kezelése az ápoló képzés szintjeinek és hatásköreinek fejlesztésével</vt:lpstr>
      <vt:lpstr>Ápolás szakmai alapismeretek: gyakrabban előforduló betegségek lényege, diagnosztikája és terápiája</vt:lpstr>
      <vt:lpstr>Tananyag tartalom A mozgásrendszer népegészségügyi jelentőségű megbetegedései, alkalmazott gyógyszeres terápia</vt:lpstr>
      <vt:lpstr>PowerPoint-bemutató</vt:lpstr>
      <vt:lpstr>Osteoporosis I.</vt:lpstr>
      <vt:lpstr>Osteoporosis II.</vt:lpstr>
      <vt:lpstr>Kivizsgálás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Kezelési lehetőségek</vt:lpstr>
      <vt:lpstr>PowerPoint-bemutató</vt:lpstr>
      <vt:lpstr>PowerPoint-bemutató</vt:lpstr>
      <vt:lpstr>PowerPoint-bemutató</vt:lpstr>
      <vt:lpstr>Nem gyógyszeres kezelés</vt:lpstr>
      <vt:lpstr>PowerPoint-bemutató</vt:lpstr>
      <vt:lpstr>PowerPoint-bemutató</vt:lpstr>
      <vt:lpstr>PowerPoint-bemutató</vt:lpstr>
      <vt:lpstr>PowerPoint-bemutató</vt:lpstr>
      <vt:lpstr>PowerPoint-bemutató</vt:lpstr>
      <vt:lpstr>Osteomalacia</vt:lpstr>
      <vt:lpstr>PowerPoint-bemutató</vt:lpstr>
      <vt:lpstr>PowerPoint-bemutató</vt:lpstr>
      <vt:lpstr>Diagnosztika</vt:lpstr>
      <vt:lpstr>PowerPoint-bemutató</vt:lpstr>
      <vt:lpstr>PowerPoint-bemutató</vt:lpstr>
      <vt:lpstr>Terápia</vt:lpstr>
      <vt:lpstr>Rheumatoid arthritis</vt:lpstr>
      <vt:lpstr>A betegség tünetei</vt:lpstr>
      <vt:lpstr>A kórkép diagnosztikája</vt:lpstr>
      <vt:lpstr>A kórkép terápiája</vt:lpstr>
      <vt:lpstr>Discus hernia</vt:lpstr>
      <vt:lpstr>Kórkép okai </vt:lpstr>
      <vt:lpstr>Kórkép tünetei</vt:lpstr>
      <vt:lpstr>Kórkép diagnosztikája</vt:lpstr>
      <vt:lpstr>Kórkép diagnosztikája</vt:lpstr>
      <vt:lpstr>Kórkép terápiája</vt:lpstr>
      <vt:lpstr>Kórkép terápiája</vt:lpstr>
      <vt:lpstr>Coxarthrosis</vt:lpstr>
      <vt:lpstr>Kórkép okai</vt:lpstr>
      <vt:lpstr>Kórkép tünetei</vt:lpstr>
      <vt:lpstr>Kórkép diagnosztikája</vt:lpstr>
      <vt:lpstr>Rtg-kép</vt:lpstr>
      <vt:lpstr>Kórkép terápiája</vt:lpstr>
      <vt:lpstr>Balneoterápia</vt:lpstr>
      <vt:lpstr>Ortopédiai segédeszközök</vt:lpstr>
      <vt:lpstr>Ortézisek</vt:lpstr>
      <vt:lpstr>Műtét (preventív, kuratív)</vt:lpstr>
      <vt:lpstr>PowerPoint-bemutató</vt:lpstr>
      <vt:lpstr>PowerPoint-bemutató</vt:lpstr>
      <vt:lpstr>PowerPoint-bemutató</vt:lpstr>
      <vt:lpstr>Postoperatív javaslatok</vt:lpstr>
      <vt:lpstr>Postoperatív javaslatok</vt:lpstr>
      <vt:lpstr>Posoperatív javaslatok</vt:lpstr>
      <vt:lpstr>Postoperatív javaslatok</vt:lpstr>
      <vt:lpstr>Postoperatív javaslatok</vt:lpstr>
      <vt:lpstr>Ellenőrző kérdések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Ápolás szakmai alapismeretek: gyakrabban előforduló betegségek lényege, diagnosztikája és terápiája</dc:title>
  <dc:creator>Rozmann Nóra</dc:creator>
  <cp:lastModifiedBy>Novák Emese</cp:lastModifiedBy>
  <cp:revision>21</cp:revision>
  <dcterms:created xsi:type="dcterms:W3CDTF">2021-01-18T13:32:52Z</dcterms:created>
  <dcterms:modified xsi:type="dcterms:W3CDTF">2021-06-01T06:55:22Z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0x010100621AB8F6582EA244B5E4BCF27D7BFAA1</vt:lpwstr>
  </property>
</Properties>
</file>