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59"/>
  </p:notesMasterIdLst>
  <p:sldIdLst>
    <p:sldId id="312" r:id="rId5"/>
    <p:sldId id="277" r:id="rId6"/>
    <p:sldId id="309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10" r:id="rId57"/>
    <p:sldId id="311" r:id="rId58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9859E5-A4C4-4D2F-9BA6-A72E84BC7BDD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A230C-FC2A-46BA-9EE0-1A5FB23EC27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19550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340DB4F-66D3-46CD-BB73-8C0479F5D073}" type="slidenum">
              <a:rPr lang="hu-HU" altLang="hu-HU"/>
              <a:pPr eaLnBrk="1" hangingPunct="1">
                <a:spcBef>
                  <a:spcPct val="0"/>
                </a:spcBef>
              </a:pPr>
              <a:t>37</a:t>
            </a:fld>
            <a:endParaRPr lang="hu-HU" altLang="hu-HU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hu-HU" altLang="hu-H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247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12329B5-544E-4710-9249-DE7F9DBE0FE5}" type="slidenum">
              <a:rPr lang="hu-HU" altLang="hu-HU"/>
              <a:pPr eaLnBrk="1" hangingPunct="1">
                <a:spcBef>
                  <a:spcPct val="0"/>
                </a:spcBef>
              </a:pPr>
              <a:t>38</a:t>
            </a:fld>
            <a:endParaRPr lang="hu-HU" altLang="hu-HU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hu-HU" altLang="hu-H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926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E1A2071-3E6F-464C-9402-FE1EEBE21A4B}" type="slidenum">
              <a:rPr lang="hu-HU" altLang="hu-HU"/>
              <a:pPr eaLnBrk="1" hangingPunct="1">
                <a:spcBef>
                  <a:spcPct val="0"/>
                </a:spcBef>
              </a:pPr>
              <a:t>39</a:t>
            </a:fld>
            <a:endParaRPr lang="hu-HU" altLang="hu-HU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hu-HU" altLang="hu-H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488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94AEEE2-45DA-40AC-91D4-6A5551F05B4D}" type="slidenum">
              <a:rPr lang="hu-HU" altLang="hu-HU"/>
              <a:pPr eaLnBrk="1" hangingPunct="1">
                <a:spcBef>
                  <a:spcPct val="0"/>
                </a:spcBef>
              </a:pPr>
              <a:t>40</a:t>
            </a:fld>
            <a:endParaRPr lang="hu-HU" altLang="hu-HU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hu-HU" altLang="hu-H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54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2BD0176-858C-486B-8977-D3F7A5AAA476}" type="slidenum">
              <a:rPr lang="hu-HU" altLang="hu-HU"/>
              <a:pPr eaLnBrk="1" hangingPunct="1">
                <a:spcBef>
                  <a:spcPct val="0"/>
                </a:spcBef>
              </a:pPr>
              <a:t>41</a:t>
            </a:fld>
            <a:endParaRPr lang="hu-HU" altLang="hu-HU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hu-HU" altLang="hu-H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240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2933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55759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95790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26130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363417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334566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42807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11152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46891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03033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76013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53409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25555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43828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38017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27202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6698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0FC376A-0B3B-4AF4-B2C3-E3BF0C1F72A0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FF2CE-CBEC-4999-BBE3-C35C4B26CA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768951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85DEF7-8A17-404F-8613-F92932B7F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487" y="2553757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hu-HU" sz="1600" b="1" dirty="0">
                <a:latin typeface="Tw Cen MT" panose="020B0602020104020603" pitchFamily="34" charset="-18"/>
              </a:rPr>
              <a:t>GINOP-5.3.5-18-2019-00115</a:t>
            </a:r>
            <a:br>
              <a:rPr lang="hu-HU" b="1" dirty="0">
                <a:latin typeface="Tw Cen MT" panose="020B0602020104020603" pitchFamily="34" charset="-18"/>
              </a:rPr>
            </a:br>
            <a:r>
              <a:rPr lang="hu-HU" sz="1600" b="1" dirty="0">
                <a:latin typeface="Tw Cen MT" panose="020B0602020104020603" pitchFamily="34" charset="-18"/>
              </a:rPr>
              <a:t>A munkaerőhiány és az elöregedő társadalom okozta, az egészségügyi intézményeket érintő foglalkoztatási válsághelyzetek megelőzése és kezelése az ápoló képzés szintjeinek és hatásköreinek fejlesztésével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DE4384DD-F304-48D4-BED9-5B25415C095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96350" y="4371975"/>
            <a:ext cx="3295650" cy="2486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F19B4F11-6F5D-43DF-8094-4143BC5532A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495550" cy="895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4222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385" y="4032069"/>
            <a:ext cx="5449961" cy="2747554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40526"/>
          </a:xfrm>
        </p:spPr>
        <p:txBody>
          <a:bodyPr/>
          <a:lstStyle/>
          <a:p>
            <a:pPr algn="ctr"/>
            <a:r>
              <a:rPr lang="hu-HU" dirty="0"/>
              <a:t>Kezelés (2)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41811" y="801189"/>
            <a:ext cx="10515600" cy="591747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sz="1800" b="1" dirty="0" err="1"/>
              <a:t>Nootropikumok</a:t>
            </a:r>
            <a:r>
              <a:rPr lang="hu-HU" sz="1800" b="1" dirty="0"/>
              <a:t>:</a:t>
            </a:r>
            <a:r>
              <a:rPr lang="hu-HU" sz="1800" dirty="0"/>
              <a:t> károsodott szellemi funkciók javítására szolgálnak</a:t>
            </a:r>
          </a:p>
          <a:p>
            <a:pPr marL="0" indent="0">
              <a:buNone/>
            </a:pPr>
            <a:r>
              <a:rPr lang="hu-HU" sz="1800" dirty="0"/>
              <a:t>Javítják az agyi keringést, javítják az agyagcserét a KIR-</a:t>
            </a:r>
            <a:r>
              <a:rPr lang="hu-HU" sz="1800" dirty="0" err="1"/>
              <a:t>ben</a:t>
            </a:r>
            <a:r>
              <a:rPr lang="hu-HU" sz="1800" dirty="0"/>
              <a:t> – növelik az agy O2 és glükóz felvételét</a:t>
            </a:r>
          </a:p>
          <a:p>
            <a:pPr marL="0" indent="0">
              <a:buNone/>
            </a:pPr>
            <a:r>
              <a:rPr lang="hu-HU" sz="1800" u="sng" dirty="0"/>
              <a:t>Készítmények:</a:t>
            </a:r>
          </a:p>
          <a:p>
            <a:r>
              <a:rPr lang="hu-HU" sz="1800" dirty="0" err="1"/>
              <a:t>Piracetam</a:t>
            </a:r>
            <a:r>
              <a:rPr lang="hu-HU" sz="1800" dirty="0"/>
              <a:t> –</a:t>
            </a:r>
            <a:r>
              <a:rPr lang="hu-HU" sz="1800" dirty="0" err="1"/>
              <a:t>nootropil</a:t>
            </a:r>
            <a:r>
              <a:rPr lang="hu-HU" sz="1800" dirty="0"/>
              <a:t>, </a:t>
            </a:r>
            <a:r>
              <a:rPr lang="hu-HU" sz="1800" dirty="0" err="1"/>
              <a:t>lucetam</a:t>
            </a:r>
            <a:r>
              <a:rPr lang="hu-HU" sz="1800" dirty="0"/>
              <a:t>, </a:t>
            </a:r>
            <a:r>
              <a:rPr lang="hu-HU" sz="1800" dirty="0" err="1"/>
              <a:t>memoril</a:t>
            </a:r>
            <a:endParaRPr lang="hu-HU" sz="1800" dirty="0"/>
          </a:p>
          <a:p>
            <a:r>
              <a:rPr lang="hu-HU" sz="1800" dirty="0" err="1"/>
              <a:t>Vinpocetin</a:t>
            </a:r>
            <a:r>
              <a:rPr lang="hu-HU" sz="1800" dirty="0"/>
              <a:t>- </a:t>
            </a:r>
            <a:r>
              <a:rPr lang="hu-HU" sz="1800" dirty="0" err="1"/>
              <a:t>cavinton</a:t>
            </a:r>
            <a:endParaRPr lang="hu-HU" sz="1800" dirty="0"/>
          </a:p>
          <a:p>
            <a:r>
              <a:rPr lang="hu-HU" sz="1800" dirty="0" err="1"/>
              <a:t>Nicergolin</a:t>
            </a:r>
            <a:r>
              <a:rPr lang="hu-HU" sz="1800" dirty="0"/>
              <a:t> – </a:t>
            </a:r>
            <a:r>
              <a:rPr lang="hu-HU" sz="1800" dirty="0" err="1"/>
              <a:t>sermion</a:t>
            </a:r>
            <a:endParaRPr lang="hu-HU" sz="1800" dirty="0"/>
          </a:p>
          <a:p>
            <a:r>
              <a:rPr lang="hu-HU" sz="1800" dirty="0" err="1"/>
              <a:t>Ginkgo</a:t>
            </a:r>
            <a:r>
              <a:rPr lang="hu-HU" sz="1800" dirty="0"/>
              <a:t> </a:t>
            </a:r>
            <a:r>
              <a:rPr lang="hu-HU" sz="1800" dirty="0" err="1"/>
              <a:t>biloba</a:t>
            </a:r>
            <a:endParaRPr lang="hu-HU" sz="1800" dirty="0"/>
          </a:p>
          <a:p>
            <a:endParaRPr lang="hu-HU" sz="1800" dirty="0"/>
          </a:p>
          <a:p>
            <a:pPr marL="0" indent="0">
              <a:buNone/>
            </a:pPr>
            <a:r>
              <a:rPr lang="hu-HU" sz="1800" b="1" dirty="0" err="1"/>
              <a:t>Kolinészteráz</a:t>
            </a:r>
            <a:r>
              <a:rPr lang="hu-HU" sz="1800" b="1" dirty="0"/>
              <a:t> – gátlók: </a:t>
            </a:r>
            <a:r>
              <a:rPr lang="hu-HU" sz="1800" dirty="0"/>
              <a:t>a KIR-</a:t>
            </a:r>
            <a:r>
              <a:rPr lang="hu-HU" sz="1800" dirty="0" err="1"/>
              <a:t>ben</a:t>
            </a:r>
            <a:r>
              <a:rPr lang="hu-HU" sz="1800" dirty="0"/>
              <a:t> az </a:t>
            </a:r>
            <a:r>
              <a:rPr lang="hu-HU" sz="1800" dirty="0" err="1"/>
              <a:t>acetilkolin-észteráz</a:t>
            </a:r>
            <a:r>
              <a:rPr lang="hu-HU" sz="1800" dirty="0"/>
              <a:t> gátlásával növelik a </a:t>
            </a:r>
            <a:r>
              <a:rPr lang="hu-HU" sz="1800" dirty="0" err="1"/>
              <a:t>kolinerg</a:t>
            </a:r>
            <a:r>
              <a:rPr lang="hu-HU" sz="1800" dirty="0"/>
              <a:t> hatást.</a:t>
            </a:r>
          </a:p>
          <a:p>
            <a:pPr marL="0" indent="0">
              <a:buNone/>
            </a:pPr>
            <a:r>
              <a:rPr lang="hu-HU" sz="1800" u="sng" dirty="0"/>
              <a:t>Készítmények:</a:t>
            </a:r>
          </a:p>
          <a:p>
            <a:r>
              <a:rPr lang="hu-HU" sz="1800" dirty="0" err="1"/>
              <a:t>Donepezil</a:t>
            </a:r>
            <a:r>
              <a:rPr lang="hu-HU" sz="1800" dirty="0"/>
              <a:t> – </a:t>
            </a:r>
            <a:r>
              <a:rPr lang="hu-HU" sz="1800" dirty="0" err="1"/>
              <a:t>aricept</a:t>
            </a:r>
            <a:r>
              <a:rPr lang="hu-HU" sz="1800" dirty="0"/>
              <a:t>, </a:t>
            </a:r>
            <a:r>
              <a:rPr lang="hu-HU" sz="1800" dirty="0" err="1"/>
              <a:t>palixid</a:t>
            </a:r>
            <a:endParaRPr lang="hu-HU" sz="1800" dirty="0"/>
          </a:p>
          <a:p>
            <a:r>
              <a:rPr lang="hu-HU" sz="1800" dirty="0" err="1"/>
              <a:t>Rivastigmin</a:t>
            </a:r>
            <a:r>
              <a:rPr lang="hu-HU" sz="1800" dirty="0"/>
              <a:t> – </a:t>
            </a:r>
            <a:r>
              <a:rPr lang="hu-HU" sz="1800" dirty="0" err="1"/>
              <a:t>exelon</a:t>
            </a:r>
            <a:endParaRPr lang="hu-HU" sz="1800" dirty="0"/>
          </a:p>
          <a:p>
            <a:pPr marL="0" indent="0">
              <a:buNone/>
            </a:pPr>
            <a:endParaRPr lang="hu-HU" sz="1800" dirty="0"/>
          </a:p>
          <a:p>
            <a:pPr marL="0" indent="0">
              <a:buNone/>
            </a:pPr>
            <a:r>
              <a:rPr lang="hu-HU" sz="1800" b="1" dirty="0" err="1"/>
              <a:t>Memantine</a:t>
            </a:r>
            <a:r>
              <a:rPr lang="hu-HU" sz="1800" b="1" dirty="0"/>
              <a:t>: </a:t>
            </a:r>
            <a:r>
              <a:rPr lang="pt-BR" sz="1800" dirty="0"/>
              <a:t>N-metil-D-aszpartát glutamát receptor</a:t>
            </a:r>
            <a:br>
              <a:rPr lang="hu-HU" sz="1800" dirty="0"/>
            </a:br>
            <a:r>
              <a:rPr lang="pt-BR" sz="1800" dirty="0"/>
              <a:t>nem-kompetitív</a:t>
            </a:r>
            <a:r>
              <a:rPr lang="hu-HU" sz="1800" dirty="0"/>
              <a:t> </a:t>
            </a:r>
            <a:r>
              <a:rPr lang="pt-BR" sz="1800" dirty="0"/>
              <a:t>antagonistája</a:t>
            </a:r>
            <a:endParaRPr lang="hu-HU" sz="1800" dirty="0"/>
          </a:p>
          <a:p>
            <a:pPr marL="0" indent="0">
              <a:buNone/>
            </a:pPr>
            <a:r>
              <a:rPr lang="hu-HU" sz="1800" u="sng" dirty="0"/>
              <a:t>Készítmények:</a:t>
            </a:r>
          </a:p>
          <a:p>
            <a:r>
              <a:rPr lang="hu-HU" sz="1800" dirty="0" err="1"/>
              <a:t>Memantine</a:t>
            </a:r>
            <a:r>
              <a:rPr lang="hu-HU" sz="1800" dirty="0"/>
              <a:t> - </a:t>
            </a:r>
            <a:r>
              <a:rPr lang="hu-HU" sz="1800" dirty="0" err="1"/>
              <a:t>ebixa</a:t>
            </a:r>
            <a:endParaRPr lang="hu-HU" sz="1800" dirty="0"/>
          </a:p>
          <a:p>
            <a:pPr marL="0" indent="0">
              <a:buNone/>
            </a:pPr>
            <a:endParaRPr lang="hu-HU" sz="1800" dirty="0"/>
          </a:p>
          <a:p>
            <a:pPr marL="0" indent="0">
              <a:buNone/>
            </a:pPr>
            <a:endParaRPr lang="hu-HU" sz="1800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05627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/>
              <a:t>Kezelés (3)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21080" y="1886585"/>
            <a:ext cx="10515600" cy="4351338"/>
          </a:xfrm>
        </p:spPr>
        <p:txBody>
          <a:bodyPr/>
          <a:lstStyle/>
          <a:p>
            <a:pPr marL="0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hu-H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II. Nem gyógyszeres terápia: </a:t>
            </a:r>
            <a:endParaRPr lang="hu-H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enyhe </a:t>
            </a:r>
            <a:r>
              <a:rPr lang="hu-H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demenciában</a:t>
            </a: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kognitív terápiával a beszéd- és memóriazavar kezelhető</a:t>
            </a:r>
            <a:endParaRPr lang="hu-H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magatartásterápia pedig egy jól kiválasztott tünet (inkontinencia, éjszakai elkóborlás) kezelésében lehet hangsúlyos</a:t>
            </a:r>
            <a:endParaRPr lang="hu-H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hu-H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olvasás, keresztrejtvény-fejtés késleltetheti </a:t>
            </a:r>
            <a:endParaRPr lang="hu-H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67485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b="1" dirty="0"/>
              <a:t>Prevenció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555659"/>
            <a:ext cx="10515600" cy="5010604"/>
          </a:xfrm>
        </p:spPr>
        <p:txBody>
          <a:bodyPr>
            <a:normAutofit/>
          </a:bodyPr>
          <a:lstStyle/>
          <a:p>
            <a:pPr lvl="0">
              <a:lnSpc>
                <a:spcPct val="120000"/>
              </a:lnSpc>
            </a:pPr>
            <a:r>
              <a:rPr lang="hu-HU" dirty="0"/>
              <a:t>A befolyásolható kockázati tényezők közül a stroke kilencszeresére fokozza a </a:t>
            </a:r>
            <a:r>
              <a:rPr lang="hu-HU" dirty="0" err="1"/>
              <a:t>demencia</a:t>
            </a:r>
            <a:r>
              <a:rPr lang="hu-HU" dirty="0"/>
              <a:t> kockázatát -&gt; kockázati tényező a magas vérnyomás, magas vérzsírszint és a cukorbetegség az erek károsítása révén. </a:t>
            </a:r>
          </a:p>
          <a:p>
            <a:pPr lvl="0">
              <a:lnSpc>
                <a:spcPct val="120000"/>
              </a:lnSpc>
            </a:pPr>
            <a:r>
              <a:rPr lang="hu-HU" dirty="0"/>
              <a:t>Az alkohol, drogok (beleértve a központi idegrendszerre ható gyógyszereket is) és a dohányzás szintén hozzájárulhatnak a szellemi hanyatláshoz. </a:t>
            </a:r>
          </a:p>
          <a:p>
            <a:pPr lvl="0">
              <a:lnSpc>
                <a:spcPct val="120000"/>
              </a:lnSpc>
            </a:pPr>
            <a:r>
              <a:rPr lang="hu-HU" dirty="0"/>
              <a:t>Nagyon fontos az egészséges életmód kialakítása már fiatal korban, a rendszeres orvosi kontroll vizsgálatok, és a tüneteket nem okozó krónikus betegségek kezeltetése is.</a:t>
            </a:r>
          </a:p>
          <a:p>
            <a:pPr lvl="0">
              <a:lnSpc>
                <a:spcPct val="120000"/>
              </a:lnSpc>
            </a:pPr>
            <a:r>
              <a:rPr lang="hu-HU" dirty="0"/>
              <a:t>A gondolkodási képességek megtartását, védelmét segítő tényező az iskolai végzettség (a nyolc általánosnál kevesebbet végzettek esetén 75 éves korra kétszer gyakoribb a </a:t>
            </a:r>
            <a:r>
              <a:rPr lang="hu-HU" dirty="0" err="1"/>
              <a:t>demencia</a:t>
            </a:r>
            <a:r>
              <a:rPr lang="hu-HU" dirty="0"/>
              <a:t> kialakulása, mint a magasabb végzettségűeknél), ezért is nagyon fontos a szellemi aktivitás (olvasás, keresztrejtvényfejtés, </a:t>
            </a:r>
            <a:r>
              <a:rPr lang="hu-HU" dirty="0" err="1"/>
              <a:t>stb</a:t>
            </a:r>
            <a:r>
              <a:rPr lang="hu-HU" dirty="0"/>
              <a:t>…). </a:t>
            </a:r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497813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68829" y="304165"/>
            <a:ext cx="10515600" cy="1325563"/>
          </a:xfrm>
        </p:spPr>
        <p:txBody>
          <a:bodyPr/>
          <a:lstStyle/>
          <a:p>
            <a:r>
              <a:rPr lang="hu-HU" dirty="0"/>
              <a:t>Ápolói feladatok a betegséggel kapcsolatban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/>
              <a:t>Állapottól függően az alapvető higiénés és önellátási feladatokban segítséget nyújtani.</a:t>
            </a:r>
          </a:p>
          <a:p>
            <a:r>
              <a:rPr lang="hu-HU" dirty="0"/>
              <a:t>Elrendelt gyógyszeres terápia kivitelezése, esetleges mellékhatások megfigyelése</a:t>
            </a:r>
          </a:p>
          <a:p>
            <a:r>
              <a:rPr lang="hu-HU" dirty="0"/>
              <a:t>Inkontinencia kezelése, bőrvédők alkalmazása</a:t>
            </a:r>
          </a:p>
          <a:p>
            <a:r>
              <a:rPr lang="hu-HU" dirty="0"/>
              <a:t>Betegtájékoztatás, betegedukáció, hozzátartozók bevonása az ápolásba</a:t>
            </a:r>
          </a:p>
          <a:p>
            <a:r>
              <a:rPr lang="hu-HU" dirty="0"/>
              <a:t>Pszichés gondozás – vezetés</a:t>
            </a:r>
          </a:p>
          <a:p>
            <a:r>
              <a:rPr lang="hu-HU" dirty="0"/>
              <a:t>Támogató beszélgetés a családtagokkal</a:t>
            </a:r>
          </a:p>
          <a:p>
            <a:r>
              <a:rPr lang="hu-HU" dirty="0"/>
              <a:t>Alzheimer beteg klubok ajánlása</a:t>
            </a:r>
          </a:p>
          <a:p>
            <a:r>
              <a:rPr lang="hu-HU" dirty="0"/>
              <a:t>Hosszútávú ellátás céljából szociális intézmények ajánlása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37971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86451"/>
            <a:ext cx="10515600" cy="1325563"/>
          </a:xfrm>
        </p:spPr>
        <p:txBody>
          <a:bodyPr/>
          <a:lstStyle/>
          <a:p>
            <a:pPr algn="ctr"/>
            <a:r>
              <a:rPr lang="hu-HU" dirty="0" err="1"/>
              <a:t>Demencia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064622" y="1786481"/>
            <a:ext cx="10515600" cy="4953953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hu-HU" dirty="0"/>
              <a:t>A </a:t>
            </a:r>
            <a:r>
              <a:rPr lang="hu-HU" dirty="0" err="1"/>
              <a:t>dementia</a:t>
            </a:r>
            <a:r>
              <a:rPr lang="hu-HU" dirty="0"/>
              <a:t> tünet és betegség, amit az agy szerkezeti károsodása okoz. </a:t>
            </a:r>
          </a:p>
          <a:p>
            <a:pPr marL="0" lvl="0" indent="0" algn="just">
              <a:buNone/>
            </a:pPr>
            <a:r>
              <a:rPr lang="hu-HU" dirty="0"/>
              <a:t>Vezető tünete a memóriazavar, a szerzett ismeretanyag és a tanulás képességének elvesztése, valamint a viselkedés és a személyiség hanyatlása, amely a foglalkozás körében és a társadalmi környezetben zavarokhoz vezet.</a:t>
            </a:r>
          </a:p>
          <a:p>
            <a:pPr marL="0" lvl="0" indent="0" algn="just">
              <a:buNone/>
            </a:pPr>
            <a:endParaRPr lang="hu-HU" dirty="0"/>
          </a:p>
          <a:p>
            <a:pPr marL="0" lvl="0" indent="0" algn="just">
              <a:buNone/>
            </a:pPr>
            <a:endParaRPr lang="hu-HU" dirty="0"/>
          </a:p>
          <a:p>
            <a:pPr lvl="0" algn="just"/>
            <a:r>
              <a:rPr lang="hu-HU" dirty="0"/>
              <a:t>A </a:t>
            </a:r>
            <a:r>
              <a:rPr lang="hu-HU" dirty="0" err="1"/>
              <a:t>dementia</a:t>
            </a:r>
            <a:r>
              <a:rPr lang="hu-HU" dirty="0"/>
              <a:t> 65 év felett a lakosság 5%-át, 80 év felett pedig 20%-át érinti. </a:t>
            </a:r>
          </a:p>
          <a:p>
            <a:pPr lvl="0" algn="just"/>
            <a:r>
              <a:rPr lang="hu-HU" dirty="0"/>
              <a:t>Az átlagéletkorral együtt emelkedik a </a:t>
            </a:r>
            <a:r>
              <a:rPr lang="hu-HU" dirty="0" err="1"/>
              <a:t>demens</a:t>
            </a:r>
            <a:r>
              <a:rPr lang="hu-HU" dirty="0"/>
              <a:t> betegek aránya; 2020-ban a világon kb. 37 millió </a:t>
            </a:r>
            <a:r>
              <a:rPr lang="hu-HU" dirty="0" err="1"/>
              <a:t>demens</a:t>
            </a:r>
            <a:r>
              <a:rPr lang="hu-HU" dirty="0"/>
              <a:t> beteg várható. </a:t>
            </a:r>
          </a:p>
          <a:p>
            <a:pPr lvl="0" algn="just"/>
            <a:r>
              <a:rPr lang="hu-HU" dirty="0"/>
              <a:t>A primer </a:t>
            </a:r>
            <a:r>
              <a:rPr lang="hu-HU" dirty="0" err="1"/>
              <a:t>degeneratív</a:t>
            </a:r>
            <a:r>
              <a:rPr lang="hu-HU" dirty="0"/>
              <a:t> </a:t>
            </a:r>
            <a:r>
              <a:rPr lang="hu-HU" dirty="0" err="1"/>
              <a:t>dementiák</a:t>
            </a:r>
            <a:r>
              <a:rPr lang="hu-HU" dirty="0"/>
              <a:t> gyógyíthatatlanok. </a:t>
            </a:r>
          </a:p>
          <a:p>
            <a:pPr lvl="0" algn="just"/>
            <a:r>
              <a:rPr lang="hu-HU" dirty="0"/>
              <a:t>A betegek 1/5-ében a tüneti </a:t>
            </a:r>
            <a:r>
              <a:rPr lang="hu-HU" dirty="0" err="1"/>
              <a:t>dementiák</a:t>
            </a:r>
            <a:r>
              <a:rPr lang="hu-HU" dirty="0"/>
              <a:t> szomatikus betegségekhez csatlakoznak, az alapbetegség kezelése javíthatja a tüneteket.</a:t>
            </a:r>
          </a:p>
          <a:p>
            <a:pPr marL="0" lvl="0" indent="0" algn="just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820949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29491" y="-87720"/>
            <a:ext cx="10515600" cy="1106624"/>
          </a:xfrm>
        </p:spPr>
        <p:txBody>
          <a:bodyPr/>
          <a:lstStyle/>
          <a:p>
            <a:pPr algn="ctr"/>
            <a:r>
              <a:rPr lang="hu-HU" dirty="0"/>
              <a:t>A </a:t>
            </a:r>
            <a:r>
              <a:rPr lang="hu-HU" dirty="0" err="1"/>
              <a:t>demencia</a:t>
            </a:r>
            <a:r>
              <a:rPr lang="hu-HU" dirty="0"/>
              <a:t> kritériumai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42405" y="885098"/>
            <a:ext cx="10515600" cy="5720354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hu-HU" sz="2000" dirty="0">
                <a:ea typeface="Times New Roman" panose="02020603050405020304" pitchFamily="18" charset="0"/>
              </a:rPr>
              <a:t>Az elmebetegségek beosztását megkönnyítő kódrendszer (</a:t>
            </a:r>
            <a:r>
              <a:rPr lang="hu-HU" sz="2000" dirty="0" err="1">
                <a:ea typeface="Times New Roman" panose="02020603050405020304" pitchFamily="18" charset="0"/>
              </a:rPr>
              <a:t>Diagnostic</a:t>
            </a:r>
            <a:r>
              <a:rPr lang="hu-HU" sz="2000" dirty="0">
                <a:ea typeface="Times New Roman" panose="02020603050405020304" pitchFamily="18" charset="0"/>
              </a:rPr>
              <a:t> and </a:t>
            </a:r>
            <a:r>
              <a:rPr lang="hu-HU" sz="2000" dirty="0" err="1">
                <a:ea typeface="Times New Roman" panose="02020603050405020304" pitchFamily="18" charset="0"/>
              </a:rPr>
              <a:t>Statistical</a:t>
            </a:r>
            <a:r>
              <a:rPr lang="hu-HU" sz="2000" dirty="0">
                <a:ea typeface="Times New Roman" panose="02020603050405020304" pitchFamily="18" charset="0"/>
              </a:rPr>
              <a:t> </a:t>
            </a:r>
            <a:r>
              <a:rPr lang="hu-HU" sz="2000" dirty="0" err="1">
                <a:ea typeface="Times New Roman" panose="02020603050405020304" pitchFamily="18" charset="0"/>
              </a:rPr>
              <a:t>Manual</a:t>
            </a:r>
            <a:r>
              <a:rPr lang="hu-HU" sz="2000" dirty="0">
                <a:ea typeface="Times New Roman" panose="02020603050405020304" pitchFamily="18" charset="0"/>
              </a:rPr>
              <a:t> of </a:t>
            </a:r>
            <a:r>
              <a:rPr lang="hu-HU" sz="2000" dirty="0" err="1">
                <a:ea typeface="Times New Roman" panose="02020603050405020304" pitchFamily="18" charset="0"/>
              </a:rPr>
              <a:t>Mental</a:t>
            </a:r>
            <a:r>
              <a:rPr lang="hu-HU" sz="2000" dirty="0">
                <a:ea typeface="Times New Roman" panose="02020603050405020304" pitchFamily="18" charset="0"/>
              </a:rPr>
              <a:t> </a:t>
            </a:r>
            <a:r>
              <a:rPr lang="hu-HU" sz="2000" dirty="0" err="1">
                <a:ea typeface="Times New Roman" panose="02020603050405020304" pitchFamily="18" charset="0"/>
              </a:rPr>
              <a:t>Disorders</a:t>
            </a:r>
            <a:r>
              <a:rPr lang="hu-HU" sz="2000" dirty="0">
                <a:ea typeface="Times New Roman" panose="02020603050405020304" pitchFamily="18" charset="0"/>
              </a:rPr>
              <a:t> = DSM) szerint a </a:t>
            </a:r>
            <a:r>
              <a:rPr lang="hu-HU" sz="2000" dirty="0" err="1">
                <a:ea typeface="Times New Roman" panose="02020603050405020304" pitchFamily="18" charset="0"/>
              </a:rPr>
              <a:t>dementiák</a:t>
            </a:r>
            <a:r>
              <a:rPr lang="hu-HU" sz="2000" dirty="0">
                <a:ea typeface="Times New Roman" panose="02020603050405020304" pitchFamily="18" charset="0"/>
              </a:rPr>
              <a:t> ismérvei az alábbiak:</a:t>
            </a:r>
            <a:endParaRPr lang="hu-HU" sz="2000" dirty="0">
              <a:effectLst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hu-HU" sz="2000" dirty="0">
                <a:ea typeface="Times New Roman" panose="02020603050405020304" pitchFamily="18" charset="0"/>
              </a:rPr>
              <a:t>a) </a:t>
            </a:r>
            <a:r>
              <a:rPr lang="hu-HU" sz="2000" b="1" dirty="0">
                <a:ea typeface="Times New Roman" panose="02020603050405020304" pitchFamily="18" charset="0"/>
              </a:rPr>
              <a:t>A rövid és a hosszú távú memória zavara</a:t>
            </a:r>
            <a:r>
              <a:rPr lang="hu-HU" sz="2000" dirty="0">
                <a:ea typeface="Times New Roman" panose="02020603050405020304" pitchFamily="18" charset="0"/>
              </a:rPr>
              <a:t>. A memóriazavar magában foglalja a rövid távú emlékezés zavarát, az újabb ismeretek tanulásának nehézségét és az ismeretek használatának zavarát. </a:t>
            </a:r>
            <a:endParaRPr lang="hu-HU" sz="2000" dirty="0">
              <a:effectLst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hu-HU" sz="2000" dirty="0">
                <a:ea typeface="Times New Roman" panose="02020603050405020304" pitchFamily="18" charset="0"/>
              </a:rPr>
              <a:t>b) </a:t>
            </a:r>
            <a:r>
              <a:rPr lang="hu-HU" sz="2000" b="1" dirty="0">
                <a:ea typeface="Times New Roman" panose="02020603050405020304" pitchFamily="18" charset="0"/>
              </a:rPr>
              <a:t>Az alábbi tünetek közül legalább egy kimutatható: (1) </a:t>
            </a:r>
            <a:r>
              <a:rPr lang="hu-HU" sz="2000" b="1" dirty="0" err="1">
                <a:ea typeface="Times New Roman" panose="02020603050405020304" pitchFamily="18" charset="0"/>
              </a:rPr>
              <a:t>aphasia</a:t>
            </a:r>
            <a:r>
              <a:rPr lang="hu-HU" sz="2000" b="1" dirty="0">
                <a:ea typeface="Times New Roman" panose="02020603050405020304" pitchFamily="18" charset="0"/>
              </a:rPr>
              <a:t> </a:t>
            </a:r>
            <a:r>
              <a:rPr lang="hu-HU" sz="2000" dirty="0">
                <a:ea typeface="Times New Roman" panose="02020603050405020304" pitchFamily="18" charset="0"/>
              </a:rPr>
              <a:t>(beszédértés, megnevezés, írás és olvasás zavarai); </a:t>
            </a:r>
            <a:r>
              <a:rPr lang="hu-HU" sz="2000" b="1" dirty="0">
                <a:ea typeface="Times New Roman" panose="02020603050405020304" pitchFamily="18" charset="0"/>
              </a:rPr>
              <a:t>(2) </a:t>
            </a:r>
            <a:r>
              <a:rPr lang="hu-HU" sz="2000" b="1" dirty="0" err="1">
                <a:ea typeface="Times New Roman" panose="02020603050405020304" pitchFamily="18" charset="0"/>
              </a:rPr>
              <a:t>apraxia</a:t>
            </a:r>
            <a:r>
              <a:rPr lang="hu-HU" sz="2000" dirty="0">
                <a:ea typeface="Times New Roman" panose="02020603050405020304" pitchFamily="18" charset="0"/>
              </a:rPr>
              <a:t> (tervezett mozgás vagy cselekvés imitációjának zavara); (</a:t>
            </a:r>
            <a:r>
              <a:rPr lang="hu-HU" sz="2000" b="1" dirty="0">
                <a:ea typeface="Times New Roman" panose="02020603050405020304" pitchFamily="18" charset="0"/>
              </a:rPr>
              <a:t>3) </a:t>
            </a:r>
            <a:r>
              <a:rPr lang="hu-HU" sz="2000" b="1" dirty="0" err="1">
                <a:ea typeface="Times New Roman" panose="02020603050405020304" pitchFamily="18" charset="0"/>
              </a:rPr>
              <a:t>agnosiák</a:t>
            </a:r>
            <a:r>
              <a:rPr lang="hu-HU" sz="2000" b="1" dirty="0">
                <a:ea typeface="Times New Roman" panose="02020603050405020304" pitchFamily="18" charset="0"/>
              </a:rPr>
              <a:t> </a:t>
            </a:r>
            <a:r>
              <a:rPr lang="hu-HU" sz="2000" dirty="0">
                <a:ea typeface="Times New Roman" panose="02020603050405020304" pitchFamily="18" charset="0"/>
              </a:rPr>
              <a:t>(megszokott tárgyak felismerésének zavara); </a:t>
            </a:r>
            <a:r>
              <a:rPr lang="hu-HU" sz="2000" b="1" dirty="0">
                <a:ea typeface="Times New Roman" panose="02020603050405020304" pitchFamily="18" charset="0"/>
              </a:rPr>
              <a:t>(4) a feladatok végrehajtásának</a:t>
            </a:r>
            <a:r>
              <a:rPr lang="hu-HU" sz="2000" dirty="0">
                <a:ea typeface="Times New Roman" panose="02020603050405020304" pitchFamily="18" charset="0"/>
              </a:rPr>
              <a:t> (tervkészítés, kombinatív készség, absztrakt gondolkodás és a motivált figyelem) </a:t>
            </a:r>
            <a:r>
              <a:rPr lang="hu-HU" sz="2000" b="1" dirty="0">
                <a:ea typeface="Times New Roman" panose="02020603050405020304" pitchFamily="18" charset="0"/>
              </a:rPr>
              <a:t>zavarai.</a:t>
            </a:r>
            <a:endParaRPr lang="hu-HU" sz="2000" dirty="0">
              <a:effectLst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hu-HU" sz="2000" dirty="0">
                <a:ea typeface="Times New Roman" panose="02020603050405020304" pitchFamily="18" charset="0"/>
              </a:rPr>
              <a:t>c) </a:t>
            </a:r>
            <a:r>
              <a:rPr lang="hu-HU" sz="2000" b="1" dirty="0">
                <a:ea typeface="Times New Roman" panose="02020603050405020304" pitchFamily="18" charset="0"/>
              </a:rPr>
              <a:t>Zavarok a tanult foglalkozásban, a családi és szociális környezetben</a:t>
            </a:r>
            <a:r>
              <a:rPr lang="hu-HU" sz="2000" dirty="0">
                <a:ea typeface="Times New Roman" panose="02020603050405020304" pitchFamily="18" charset="0"/>
              </a:rPr>
              <a:t>.</a:t>
            </a:r>
            <a:endParaRPr lang="hu-HU" sz="2000" dirty="0">
              <a:effectLst/>
            </a:endParaRPr>
          </a:p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hu-HU" sz="2000" dirty="0">
                <a:ea typeface="Times New Roman" panose="02020603050405020304" pitchFamily="18" charset="0"/>
              </a:rPr>
              <a:t>d) </a:t>
            </a:r>
            <a:r>
              <a:rPr lang="hu-HU" sz="2000" b="1" dirty="0">
                <a:ea typeface="Times New Roman" panose="02020603050405020304" pitchFamily="18" charset="0"/>
              </a:rPr>
              <a:t>Az önellátás képességének hanyatlása a korábbi időszakhoz viszonyítva</a:t>
            </a:r>
            <a:r>
              <a:rPr lang="hu-HU" sz="2000" dirty="0">
                <a:ea typeface="Times New Roman" panose="02020603050405020304" pitchFamily="18" charset="0"/>
              </a:rPr>
              <a:t>. </a:t>
            </a:r>
            <a:endParaRPr lang="hu-HU" sz="2000" dirty="0">
              <a:effectLst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hu-HU" sz="2000" dirty="0">
                <a:ea typeface="Times New Roman" panose="02020603050405020304" pitchFamily="18" charset="0"/>
              </a:rPr>
              <a:t>A </a:t>
            </a:r>
            <a:r>
              <a:rPr lang="hu-HU" sz="2000" dirty="0" err="1">
                <a:ea typeface="Times New Roman" panose="02020603050405020304" pitchFamily="18" charset="0"/>
              </a:rPr>
              <a:t>dementia</a:t>
            </a:r>
            <a:r>
              <a:rPr lang="hu-HU" sz="2000" dirty="0">
                <a:ea typeface="Times New Roman" panose="02020603050405020304" pitchFamily="18" charset="0"/>
              </a:rPr>
              <a:t> diagnózisának feltétele, hogy a fenti tüneteket nem lehet tudatzavarral vagy depresszióval magyarázni</a:t>
            </a:r>
            <a:endParaRPr lang="hu-HU" sz="2000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9983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138702"/>
            <a:ext cx="10515600" cy="732155"/>
          </a:xfrm>
        </p:spPr>
        <p:txBody>
          <a:bodyPr/>
          <a:lstStyle/>
          <a:p>
            <a:pPr algn="ctr"/>
            <a:r>
              <a:rPr lang="hu-HU" dirty="0"/>
              <a:t>Okok és tünetek(1)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86246" y="1790790"/>
            <a:ext cx="10515600" cy="4351338"/>
          </a:xfrm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hu-HU" b="1" dirty="0"/>
              <a:t>1. Alzheimer-kór eredetű </a:t>
            </a:r>
            <a:r>
              <a:rPr lang="hu-HU" b="1" dirty="0" err="1"/>
              <a:t>dementia</a:t>
            </a:r>
            <a:endParaRPr lang="hu-HU" dirty="0"/>
          </a:p>
          <a:p>
            <a:pPr lvl="0"/>
            <a:r>
              <a:rPr lang="hu-HU" dirty="0"/>
              <a:t>a </a:t>
            </a:r>
            <a:r>
              <a:rPr lang="hu-HU" dirty="0" err="1"/>
              <a:t>corticalis</a:t>
            </a:r>
            <a:r>
              <a:rPr lang="hu-HU" dirty="0"/>
              <a:t> </a:t>
            </a:r>
            <a:r>
              <a:rPr lang="hu-HU" dirty="0" err="1"/>
              <a:t>dementiák</a:t>
            </a:r>
            <a:r>
              <a:rPr lang="hu-HU" dirty="0"/>
              <a:t> prototípusa</a:t>
            </a:r>
          </a:p>
          <a:p>
            <a:pPr lvl="0"/>
            <a:r>
              <a:rPr lang="hu-HU" dirty="0"/>
              <a:t>a negyedik leggyakoribb halálok a fejlett országokban, gyakorisága 65 év felett 1–6%, 80 éven felül pedig 10–20% </a:t>
            </a:r>
          </a:p>
          <a:p>
            <a:pPr lvl="0"/>
            <a:r>
              <a:rPr lang="hu-HU" dirty="0"/>
              <a:t>kardinális tünete az ismeretanyag csökkenése </a:t>
            </a:r>
          </a:p>
          <a:p>
            <a:pPr lvl="0"/>
            <a:r>
              <a:rPr lang="hu-HU" dirty="0" err="1"/>
              <a:t>szövettanilag</a:t>
            </a:r>
            <a:r>
              <a:rPr lang="hu-HU" dirty="0"/>
              <a:t> két fő elváltozás jellemző: a </a:t>
            </a:r>
            <a:r>
              <a:rPr lang="hu-HU" dirty="0" err="1"/>
              <a:t>senilis</a:t>
            </a:r>
            <a:r>
              <a:rPr lang="hu-HU" dirty="0"/>
              <a:t> vagy </a:t>
            </a:r>
            <a:r>
              <a:rPr lang="hu-HU" dirty="0" err="1"/>
              <a:t>neurit</a:t>
            </a:r>
            <a:r>
              <a:rPr lang="hu-HU" dirty="0"/>
              <a:t> </a:t>
            </a:r>
            <a:r>
              <a:rPr lang="hu-HU" dirty="0" err="1"/>
              <a:t>plakk</a:t>
            </a:r>
            <a:r>
              <a:rPr lang="hu-HU" dirty="0"/>
              <a:t> (NP) és az </a:t>
            </a:r>
            <a:r>
              <a:rPr lang="hu-HU" dirty="0" err="1"/>
              <a:t>intracellularis</a:t>
            </a:r>
            <a:r>
              <a:rPr lang="hu-HU" dirty="0"/>
              <a:t> </a:t>
            </a:r>
            <a:r>
              <a:rPr lang="hu-HU" dirty="0" err="1"/>
              <a:t>neurofibrillaris</a:t>
            </a:r>
            <a:r>
              <a:rPr lang="hu-HU" dirty="0"/>
              <a:t> köteg (NFT) </a:t>
            </a:r>
          </a:p>
          <a:p>
            <a:pPr lvl="0"/>
            <a:r>
              <a:rPr lang="hu-HU" dirty="0"/>
              <a:t>jellemző a lappangó kezdet és a progresszív kórlefolyás </a:t>
            </a:r>
          </a:p>
          <a:p>
            <a:pPr lvl="0"/>
            <a:r>
              <a:rPr lang="hu-HU" dirty="0"/>
              <a:t>a </a:t>
            </a:r>
            <a:r>
              <a:rPr lang="hu-HU" dirty="0" err="1"/>
              <a:t>dementia</a:t>
            </a:r>
            <a:r>
              <a:rPr lang="hu-HU" dirty="0"/>
              <a:t> első jelei hosszú tünetmentes szakasz után alakulnak ki, a betegség 6–12 évig tart</a:t>
            </a:r>
          </a:p>
          <a:p>
            <a:pPr lvl="0"/>
            <a:r>
              <a:rPr lang="hu-HU" dirty="0" err="1"/>
              <a:t>etiológiája</a:t>
            </a:r>
            <a:r>
              <a:rPr lang="hu-HU" dirty="0"/>
              <a:t> ismeretlen</a:t>
            </a:r>
          </a:p>
          <a:p>
            <a:pPr lvl="0"/>
            <a:r>
              <a:rPr lang="hu-HU" dirty="0"/>
              <a:t>valószínű diagnózisa a klinikai jelek alapján állítható fel, biztos diagnózist a szövettani vizsgálat ad</a:t>
            </a:r>
          </a:p>
          <a:p>
            <a:pPr lvl="0"/>
            <a:r>
              <a:rPr lang="hu-HU" dirty="0"/>
              <a:t>terápiája még kidolgozatlan 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91937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121286"/>
            <a:ext cx="10515600" cy="627652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Okok és tünetek (2)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062446"/>
            <a:ext cx="10515600" cy="5538652"/>
          </a:xfrm>
        </p:spPr>
        <p:txBody>
          <a:bodyPr>
            <a:normAutofit fontScale="62500" lnSpcReduction="20000"/>
          </a:bodyPr>
          <a:lstStyle/>
          <a:p>
            <a:pPr marL="0" lvl="0" indent="0">
              <a:buNone/>
            </a:pPr>
            <a:r>
              <a:rPr lang="hu-HU" b="1" dirty="0"/>
              <a:t>2. Ér eredetű </a:t>
            </a:r>
            <a:r>
              <a:rPr lang="hu-HU" b="1" dirty="0" err="1"/>
              <a:t>dementia</a:t>
            </a:r>
            <a:r>
              <a:rPr lang="hu-HU" b="1" dirty="0"/>
              <a:t> → </a:t>
            </a:r>
            <a:r>
              <a:rPr lang="hu-HU" b="1" dirty="0" err="1"/>
              <a:t>vascularis</a:t>
            </a:r>
            <a:r>
              <a:rPr lang="hu-HU" b="1" dirty="0"/>
              <a:t> kognitív deficit (VKD)</a:t>
            </a:r>
            <a:endParaRPr lang="hu-HU" dirty="0"/>
          </a:p>
          <a:p>
            <a:pPr lvl="0"/>
            <a:r>
              <a:rPr lang="hu-HU" dirty="0"/>
              <a:t>néhány évtizede „</a:t>
            </a:r>
            <a:r>
              <a:rPr lang="hu-HU" dirty="0" err="1"/>
              <a:t>arterioscleroticus</a:t>
            </a:r>
            <a:r>
              <a:rPr lang="hu-HU" dirty="0"/>
              <a:t> </a:t>
            </a:r>
            <a:r>
              <a:rPr lang="hu-HU" dirty="0" err="1"/>
              <a:t>dementiának</a:t>
            </a:r>
            <a:r>
              <a:rPr lang="hu-HU" dirty="0"/>
              <a:t>” hívtak minden időskorban kialakuló elbutulást (A </a:t>
            </a:r>
            <a:r>
              <a:rPr lang="hu-HU" dirty="0" err="1"/>
              <a:t>cerebrovascularis</a:t>
            </a:r>
            <a:r>
              <a:rPr lang="hu-HU" dirty="0"/>
              <a:t> betegségekhez társuló intellektuális hanyatlás azonban egyrészt nem felel meg a </a:t>
            </a:r>
            <a:r>
              <a:rPr lang="hu-HU" dirty="0" err="1"/>
              <a:t>dementia</a:t>
            </a:r>
            <a:r>
              <a:rPr lang="hu-HU" dirty="0"/>
              <a:t> kritériumainak, másrészt az </a:t>
            </a:r>
            <a:r>
              <a:rPr lang="hu-HU" dirty="0" err="1"/>
              <a:t>intracranialis</a:t>
            </a:r>
            <a:r>
              <a:rPr lang="hu-HU" dirty="0"/>
              <a:t> erek </a:t>
            </a:r>
            <a:r>
              <a:rPr lang="hu-HU" dirty="0" err="1"/>
              <a:t>pathológiai</a:t>
            </a:r>
            <a:r>
              <a:rPr lang="hu-HU" dirty="0"/>
              <a:t> leletei nem felelnek meg az </a:t>
            </a:r>
            <a:r>
              <a:rPr lang="hu-HU" dirty="0" err="1"/>
              <a:t>arteriosclerosisnak</a:t>
            </a:r>
            <a:r>
              <a:rPr lang="hu-HU" dirty="0"/>
              <a:t>. A „</a:t>
            </a:r>
            <a:r>
              <a:rPr lang="hu-HU" dirty="0" err="1"/>
              <a:t>vascularis</a:t>
            </a:r>
            <a:r>
              <a:rPr lang="hu-HU" dirty="0"/>
              <a:t> </a:t>
            </a:r>
            <a:r>
              <a:rPr lang="hu-HU" dirty="0" err="1"/>
              <a:t>dementia</a:t>
            </a:r>
            <a:r>
              <a:rPr lang="hu-HU" dirty="0"/>
              <a:t>” nómenklatúra azonban elterjedt, annak ellenére, hogy kognitív zavart kell érteni alatta) A terminológia megváltoztatását követően: </a:t>
            </a:r>
            <a:r>
              <a:rPr lang="hu-HU" dirty="0" err="1"/>
              <a:t>vascularis</a:t>
            </a:r>
            <a:r>
              <a:rPr lang="hu-HU" dirty="0"/>
              <a:t> eredetű gondolkodászavar (</a:t>
            </a:r>
            <a:r>
              <a:rPr lang="hu-HU" dirty="0" err="1"/>
              <a:t>vascular</a:t>
            </a:r>
            <a:r>
              <a:rPr lang="hu-HU" dirty="0"/>
              <a:t> </a:t>
            </a:r>
            <a:r>
              <a:rPr lang="hu-HU" dirty="0" err="1"/>
              <a:t>cognitive</a:t>
            </a:r>
            <a:r>
              <a:rPr lang="hu-HU" dirty="0"/>
              <a:t> </a:t>
            </a:r>
            <a:r>
              <a:rPr lang="hu-HU" dirty="0" err="1"/>
              <a:t>impairment</a:t>
            </a:r>
            <a:r>
              <a:rPr lang="hu-HU" dirty="0"/>
              <a:t> / deficit).</a:t>
            </a:r>
          </a:p>
          <a:p>
            <a:pPr lvl="0"/>
            <a:r>
              <a:rPr lang="hu-HU" dirty="0"/>
              <a:t>az </a:t>
            </a:r>
            <a:r>
              <a:rPr lang="hu-HU" dirty="0" err="1"/>
              <a:t>intracerebralis</a:t>
            </a:r>
            <a:r>
              <a:rPr lang="hu-HU" dirty="0"/>
              <a:t> </a:t>
            </a:r>
            <a:r>
              <a:rPr lang="hu-HU" dirty="0" err="1"/>
              <a:t>arteriolák</a:t>
            </a:r>
            <a:r>
              <a:rPr lang="hu-HU" dirty="0"/>
              <a:t> </a:t>
            </a:r>
            <a:r>
              <a:rPr lang="hu-HU" dirty="0" err="1"/>
              <a:t>hyperonia</a:t>
            </a:r>
            <a:r>
              <a:rPr lang="hu-HU" dirty="0"/>
              <a:t> eredetű </a:t>
            </a:r>
            <a:r>
              <a:rPr lang="hu-HU" dirty="0" err="1"/>
              <a:t>lipohyalinosisához</a:t>
            </a:r>
            <a:r>
              <a:rPr lang="hu-HU" dirty="0"/>
              <a:t> csatlakozó agyi elváltozások okozzák</a:t>
            </a:r>
          </a:p>
          <a:p>
            <a:pPr marL="0" lvl="0" indent="0">
              <a:buNone/>
            </a:pPr>
            <a:r>
              <a:rPr lang="hu-HU" u="sng" dirty="0"/>
              <a:t>Kritériumai: </a:t>
            </a:r>
          </a:p>
          <a:p>
            <a:pPr marL="514350" lvl="0" indent="-514350">
              <a:buFont typeface="+mj-lt"/>
              <a:buAutoNum type="arabicPeriod"/>
            </a:pPr>
            <a:r>
              <a:rPr lang="hu-HU" dirty="0"/>
              <a:t>az intellektuális teljesítmények csökkenése mellett </a:t>
            </a:r>
          </a:p>
          <a:p>
            <a:pPr marL="514350" lvl="0" indent="-514350">
              <a:buFont typeface="+mj-lt"/>
              <a:buAutoNum type="arabicPeriod"/>
            </a:pPr>
            <a:r>
              <a:rPr lang="hu-HU" dirty="0" err="1"/>
              <a:t>fokális</a:t>
            </a:r>
            <a:r>
              <a:rPr lang="hu-HU" dirty="0"/>
              <a:t> neurológiai tünetek észlelhetők (bénulások, fokozott mélyreflexek, </a:t>
            </a:r>
            <a:r>
              <a:rPr lang="hu-HU" dirty="0" err="1"/>
              <a:t>pyramisjelek</a:t>
            </a:r>
            <a:r>
              <a:rPr lang="hu-HU" dirty="0"/>
              <a:t>, </a:t>
            </a:r>
            <a:r>
              <a:rPr lang="hu-HU" dirty="0" err="1"/>
              <a:t>pseudobulbaris</a:t>
            </a:r>
            <a:r>
              <a:rPr lang="hu-HU" dirty="0"/>
              <a:t> tünetek, </a:t>
            </a:r>
            <a:r>
              <a:rPr lang="hu-HU" dirty="0" err="1"/>
              <a:t>hypokinesis</a:t>
            </a:r>
            <a:r>
              <a:rPr lang="hu-HU" dirty="0"/>
              <a:t>, kóros reflexek, járászavarok) és </a:t>
            </a:r>
            <a:r>
              <a:rPr lang="hu-HU" dirty="0" err="1"/>
              <a:t>cerebrovascularis</a:t>
            </a:r>
            <a:r>
              <a:rPr lang="hu-HU" dirty="0"/>
              <a:t> betegségre utaló jelek a CT- vagy MR-képeken,  </a:t>
            </a:r>
          </a:p>
          <a:p>
            <a:pPr marL="514350" lvl="0" indent="-514350">
              <a:buFont typeface="+mj-lt"/>
              <a:buAutoNum type="arabicPeriod"/>
            </a:pPr>
            <a:r>
              <a:rPr lang="hu-HU" dirty="0"/>
              <a:t>az elbutulás és a </a:t>
            </a:r>
            <a:r>
              <a:rPr lang="hu-HU" dirty="0" err="1"/>
              <a:t>cerebrovascularis</a:t>
            </a:r>
            <a:r>
              <a:rPr lang="hu-HU" dirty="0"/>
              <a:t> betegség között időben kapcsolat van: a kognitív hanyatlás az inzultust követő 3 hónapon belül kezdődik</a:t>
            </a:r>
          </a:p>
          <a:p>
            <a:pPr lvl="0"/>
            <a:r>
              <a:rPr lang="hu-HU" dirty="0"/>
              <a:t>a gondolkodászavar mértékét az agyi károsodás kiterjedése és lokalizációja határozza meg</a:t>
            </a:r>
          </a:p>
          <a:p>
            <a:pPr lvl="0"/>
            <a:r>
              <a:rPr lang="hu-HU" dirty="0"/>
              <a:t>gondolkodás zavarát akkor nevezhetjük </a:t>
            </a:r>
            <a:r>
              <a:rPr lang="hu-HU" dirty="0" err="1"/>
              <a:t>dementiának</a:t>
            </a:r>
            <a:r>
              <a:rPr lang="hu-HU" dirty="0"/>
              <a:t>, ha klinikai tesztvizsgálatok alapján ez igazolható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b="1" dirty="0"/>
              <a:t>3. Endokrin betegséget kísérő - </a:t>
            </a:r>
            <a:r>
              <a:rPr lang="hu-HU" b="1" dirty="0" err="1"/>
              <a:t>Hypothyreosis</a:t>
            </a:r>
            <a:r>
              <a:rPr lang="hu-HU" b="1" dirty="0"/>
              <a:t> (</a:t>
            </a:r>
            <a:r>
              <a:rPr lang="hu-HU" b="1" dirty="0" err="1"/>
              <a:t>myxoedema</a:t>
            </a:r>
            <a:r>
              <a:rPr lang="hu-HU" b="1" dirty="0"/>
              <a:t>)</a:t>
            </a:r>
            <a:endParaRPr lang="hu-HU" dirty="0"/>
          </a:p>
          <a:p>
            <a:pPr lvl="0"/>
            <a:r>
              <a:rPr lang="hu-HU" dirty="0"/>
              <a:t>tünetei: étvágytalanság, durva tapintatú haj, </a:t>
            </a:r>
            <a:r>
              <a:rPr lang="hu-HU" dirty="0" err="1"/>
              <a:t>obstipatio</a:t>
            </a:r>
            <a:r>
              <a:rPr lang="hu-HU" dirty="0"/>
              <a:t>, apátia, lassú</a:t>
            </a:r>
            <a:br>
              <a:rPr lang="hu-HU" dirty="0"/>
            </a:br>
            <a:r>
              <a:rPr lang="hu-HU" dirty="0"/>
              <a:t>beszéd, durva hang, az arckifejezés megváltozása, szívnagyobbodás</a:t>
            </a:r>
          </a:p>
          <a:p>
            <a:pPr lvl="0"/>
            <a:r>
              <a:rPr lang="hu-HU" dirty="0"/>
              <a:t>neurológiai következményei: </a:t>
            </a:r>
            <a:r>
              <a:rPr lang="hu-HU" dirty="0" err="1"/>
              <a:t>cerebellaris</a:t>
            </a:r>
            <a:r>
              <a:rPr lang="hu-HU" dirty="0"/>
              <a:t> tünetek, izomgyengeség, </a:t>
            </a:r>
            <a:r>
              <a:rPr lang="hu-HU" dirty="0" err="1"/>
              <a:t>carpal-tunnel-syndroma</a:t>
            </a:r>
            <a:r>
              <a:rPr lang="hu-HU" dirty="0"/>
              <a:t>, </a:t>
            </a:r>
            <a:r>
              <a:rPr lang="hu-HU" dirty="0" err="1"/>
              <a:t>trigeminus</a:t>
            </a:r>
            <a:r>
              <a:rPr lang="hu-HU" dirty="0"/>
              <a:t> neuralgia, </a:t>
            </a:r>
            <a:r>
              <a:rPr lang="hu-HU" dirty="0" err="1"/>
              <a:t>facialis</a:t>
            </a:r>
            <a:r>
              <a:rPr lang="hu-HU" dirty="0"/>
              <a:t> </a:t>
            </a:r>
            <a:r>
              <a:rPr lang="hu-HU" dirty="0" err="1"/>
              <a:t>paresis</a:t>
            </a:r>
            <a:r>
              <a:rPr lang="hu-HU" dirty="0"/>
              <a:t>, </a:t>
            </a:r>
            <a:r>
              <a:rPr lang="hu-HU" dirty="0" err="1"/>
              <a:t>dementia</a:t>
            </a:r>
            <a:r>
              <a:rPr lang="hu-HU" dirty="0"/>
              <a:t>, alvási apnoe és „</a:t>
            </a:r>
            <a:r>
              <a:rPr lang="hu-HU" dirty="0" err="1"/>
              <a:t>myxoedema</a:t>
            </a:r>
            <a:r>
              <a:rPr lang="hu-HU" dirty="0"/>
              <a:t> </a:t>
            </a:r>
            <a:r>
              <a:rPr lang="hu-HU" dirty="0" err="1"/>
              <a:t>madness</a:t>
            </a:r>
            <a:r>
              <a:rPr lang="hu-HU" dirty="0"/>
              <a:t>” (paranoia, hallucinációk, támadó magatartás, később személyiségváltozás és depresszió)</a:t>
            </a:r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314304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u-HU" dirty="0" err="1"/>
              <a:t>Demencia</a:t>
            </a:r>
            <a:r>
              <a:rPr lang="hu-HU" dirty="0"/>
              <a:t> súlyossági fokai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07869" y="2287179"/>
            <a:ext cx="10515600" cy="4061369"/>
          </a:xfrm>
        </p:spPr>
        <p:txBody>
          <a:bodyPr/>
          <a:lstStyle/>
          <a:p>
            <a:pPr marL="514350" lvl="0" indent="-514350" algn="just">
              <a:buFont typeface="+mj-lt"/>
              <a:buAutoNum type="arabicPeriod"/>
            </a:pPr>
            <a:r>
              <a:rPr lang="hu-HU" b="1" dirty="0"/>
              <a:t>enyhe: </a:t>
            </a:r>
            <a:r>
              <a:rPr lang="hu-HU" dirty="0"/>
              <a:t>jelentős deficittünetek mellett az önellátás képessége megtartott, a személyi higiéné megfelelő, az ítéletalkotás képessége a szükségletekhez képest megfelelő.</a:t>
            </a:r>
            <a:endParaRPr lang="hu-HU" dirty="0">
              <a:effectLst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hu-HU" b="1" dirty="0"/>
              <a:t>középsúlyos: </a:t>
            </a:r>
            <a:r>
              <a:rPr lang="hu-HU" dirty="0"/>
              <a:t>az önálló életvitel részleges, nehézkes és veszélyes. A beteg életviteléhez rendszeres segítséget igényel, de az állandó felügyelet nélkülözhető.</a:t>
            </a:r>
            <a:endParaRPr lang="hu-HU" dirty="0">
              <a:effectLst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hu-HU" b="1" dirty="0"/>
              <a:t>súlyos: </a:t>
            </a:r>
            <a:r>
              <a:rPr lang="hu-HU" dirty="0"/>
              <a:t>állandó felügyeletet igényel. A személyes higiénét elhanyagolja. A gondolkodás inkoherens.</a:t>
            </a:r>
            <a:endParaRPr lang="hu-HU" dirty="0">
              <a:effectLst/>
            </a:endParaRPr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154552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77240" y="391252"/>
            <a:ext cx="10515600" cy="627652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Diagnosztika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77240" y="1599202"/>
            <a:ext cx="1104029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A </a:t>
            </a:r>
            <a:r>
              <a:rPr lang="hu-HU" b="1" dirty="0" err="1"/>
              <a:t>demencia</a:t>
            </a:r>
            <a:r>
              <a:rPr lang="hu-HU" b="1" dirty="0"/>
              <a:t> tényét és mértékét klinikai vizsgálattal kell igazolni:</a:t>
            </a:r>
          </a:p>
          <a:p>
            <a:pPr lvl="0"/>
            <a:r>
              <a:rPr lang="hu-HU" dirty="0"/>
              <a:t>CT/MRI</a:t>
            </a:r>
          </a:p>
          <a:p>
            <a:pPr lvl="0"/>
            <a:r>
              <a:rPr lang="hu-HU" dirty="0"/>
              <a:t>SPECT/PET</a:t>
            </a:r>
          </a:p>
          <a:p>
            <a:pPr lvl="0"/>
            <a:r>
              <a:rPr lang="hu-HU" dirty="0"/>
              <a:t>laborvizsgálat</a:t>
            </a:r>
            <a:r>
              <a:rPr lang="hu-HU" b="1" dirty="0"/>
              <a:t>: </a:t>
            </a:r>
            <a:r>
              <a:rPr lang="hu-HU" dirty="0"/>
              <a:t>anyagcserezavarok, toxikus állapotok, endokrin kórképek, vitaminhiány és fertőzéses eredet kizárásában segítenek</a:t>
            </a:r>
          </a:p>
          <a:p>
            <a:pPr lvl="0"/>
            <a:r>
              <a:rPr lang="hu-HU" dirty="0" err="1"/>
              <a:t>neuropszichológiai</a:t>
            </a:r>
            <a:r>
              <a:rPr lang="hu-HU" dirty="0"/>
              <a:t> tesztek</a:t>
            </a:r>
          </a:p>
          <a:p>
            <a:pPr marL="0" lv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dirty="0" err="1"/>
              <a:t>Tünettanilag</a:t>
            </a:r>
            <a:r>
              <a:rPr lang="hu-HU" dirty="0"/>
              <a:t> kiemelkedő jelentősége van a valódi és ál (</a:t>
            </a:r>
            <a:r>
              <a:rPr lang="hu-HU" dirty="0" err="1"/>
              <a:t>pszeudo</a:t>
            </a:r>
            <a:r>
              <a:rPr lang="hu-HU" dirty="0"/>
              <a:t>)</a:t>
            </a:r>
            <a:r>
              <a:rPr lang="hu-HU" dirty="0" err="1"/>
              <a:t>demencia</a:t>
            </a:r>
            <a:r>
              <a:rPr lang="hu-HU" dirty="0"/>
              <a:t> elkülönítésének. Utóbbi esetben a mentális hanyatlásra emlékeztető kép nem organikus ok, hanem más magyarázza (depresszió).</a:t>
            </a:r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80196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527939" y="1811382"/>
            <a:ext cx="11820816" cy="1305567"/>
          </a:xfrm>
        </p:spPr>
        <p:txBody>
          <a:bodyPr/>
          <a:lstStyle/>
          <a:p>
            <a:pPr algn="ctr"/>
            <a:r>
              <a:rPr lang="hu-HU" sz="3200" dirty="0"/>
              <a:t>Ápolás szakmai alapismeretek: gyakrabban előforduló betegségek lényege, diagnosztikája és terápiája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841445" y="4037151"/>
            <a:ext cx="11010919" cy="861420"/>
          </a:xfrm>
        </p:spPr>
        <p:txBody>
          <a:bodyPr/>
          <a:lstStyle/>
          <a:p>
            <a:pPr algn="ctr"/>
            <a:r>
              <a:rPr lang="hu-HU" b="1" dirty="0">
                <a:solidFill>
                  <a:schemeClr val="tx1"/>
                </a:solidFill>
              </a:rPr>
              <a:t>A Pszichiátriai népegészségügyi jelentőségű megbetegedései, alkalmazott gyógyszeres terápia </a:t>
            </a:r>
          </a:p>
        </p:txBody>
      </p:sp>
      <p:sp>
        <p:nvSpPr>
          <p:cNvPr id="4" name="Téglalap 3"/>
          <p:cNvSpPr/>
          <p:nvPr/>
        </p:nvSpPr>
        <p:spPr>
          <a:xfrm>
            <a:off x="-23245" y="1742429"/>
            <a:ext cx="1573749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400" dirty="0"/>
              <a:t>https://</a:t>
            </a:r>
            <a:r>
              <a:rPr lang="hu-HU" sz="300" dirty="0"/>
              <a:t>www.nkp.hu/tankonyv/biologia_11/lecke_04_024</a:t>
            </a:r>
            <a:endParaRPr lang="hu-HU" sz="400" dirty="0"/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245" y="0"/>
            <a:ext cx="1729380" cy="1729380"/>
          </a:xfrm>
          <a:prstGeom prst="rect">
            <a:avLst/>
          </a:prstGeom>
        </p:spPr>
      </p:pic>
      <p:sp>
        <p:nvSpPr>
          <p:cNvPr id="8" name="Téglalap 7"/>
          <p:cNvSpPr/>
          <p:nvPr/>
        </p:nvSpPr>
        <p:spPr>
          <a:xfrm>
            <a:off x="10357616" y="1526985"/>
            <a:ext cx="199113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400" dirty="0"/>
              <a:t>https://www.mayoclinic.org/diseases-conditions/stroke/symptoms-causes/syc-20350113</a:t>
            </a:r>
          </a:p>
        </p:txBody>
      </p:sp>
      <p:pic>
        <p:nvPicPr>
          <p:cNvPr id="10" name="Kép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3656" y="0"/>
            <a:ext cx="2048344" cy="1466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8754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21168"/>
            <a:ext cx="10515600" cy="636361"/>
          </a:xfrm>
        </p:spPr>
        <p:txBody>
          <a:bodyPr>
            <a:normAutofit/>
          </a:bodyPr>
          <a:lstStyle/>
          <a:p>
            <a:pPr algn="ctr"/>
            <a:r>
              <a:rPr lang="hu-HU" sz="2800" dirty="0"/>
              <a:t>Diagnosztika – pszichológiai tesztek (1)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879566"/>
            <a:ext cx="10515600" cy="1309701"/>
          </a:xfrm>
        </p:spPr>
        <p:txBody>
          <a:bodyPr>
            <a:normAutofit/>
          </a:bodyPr>
          <a:lstStyle/>
          <a:p>
            <a:pPr marL="457200" lvl="0" indent="-457200">
              <a:buAutoNum type="arabicPeriod"/>
            </a:pPr>
            <a:r>
              <a:rPr lang="hu-HU" sz="2000" b="1" dirty="0"/>
              <a:t>Mini Mentál Teszt (MMSE): </a:t>
            </a:r>
            <a:r>
              <a:rPr lang="hu-HU" sz="2000" dirty="0"/>
              <a:t>rövid, tájékozódó vizsgálat, amely azonban magába foglalja számos funkció felmérését, a tesztet nem kitölteni kell, hanem az orvos vagy pszichológus kérdéseire válaszol, illetve utasításait követi a páciens.</a:t>
            </a:r>
          </a:p>
          <a:p>
            <a:pPr marL="0" lvl="0" indent="0">
              <a:buNone/>
            </a:pPr>
            <a:endParaRPr lang="hu-HU" sz="2000" dirty="0"/>
          </a:p>
          <a:p>
            <a:pPr marL="0" lv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0" y="2200045"/>
            <a:ext cx="3207281" cy="4525424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481" y="2211474"/>
            <a:ext cx="3444414" cy="4513995"/>
          </a:xfrm>
          <a:prstGeom prst="rect">
            <a:avLst/>
          </a:prstGeom>
        </p:spPr>
      </p:pic>
      <p:sp>
        <p:nvSpPr>
          <p:cNvPr id="6" name="Szövegdoboz 5"/>
          <p:cNvSpPr txBox="1"/>
          <p:nvPr/>
        </p:nvSpPr>
        <p:spPr>
          <a:xfrm>
            <a:off x="8177349" y="2595154"/>
            <a:ext cx="4014651" cy="2585323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hu-HU" b="1" dirty="0"/>
              <a:t>Maximális elérhető pontszám: 30 pont</a:t>
            </a:r>
          </a:p>
          <a:p>
            <a:pPr lvl="0"/>
            <a:endParaRPr lang="hu-HU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30-24 pont között nem beszélünk károsodásról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15-23 pont között enyhe,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10-14 közötti közepes,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u-HU" dirty="0"/>
              <a:t>10 pont alatti teljesítmény súlyos demenciát jelent.</a:t>
            </a:r>
          </a:p>
          <a:p>
            <a:pPr lvl="0"/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349335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 txBox="1">
            <a:spLocks/>
          </p:cNvSpPr>
          <p:nvPr/>
        </p:nvSpPr>
        <p:spPr>
          <a:xfrm>
            <a:off x="820783" y="113211"/>
            <a:ext cx="10515600" cy="63636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2800" dirty="0"/>
              <a:t>Diagnosztika – pszichológiai tesztek (2)</a:t>
            </a:r>
          </a:p>
        </p:txBody>
      </p:sp>
      <p:sp>
        <p:nvSpPr>
          <p:cNvPr id="3" name="Szövegdoboz 2"/>
          <p:cNvSpPr txBox="1"/>
          <p:nvPr/>
        </p:nvSpPr>
        <p:spPr>
          <a:xfrm>
            <a:off x="374468" y="879566"/>
            <a:ext cx="115824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/>
              <a:t>2. Az órateszt</a:t>
            </a:r>
            <a:endParaRPr lang="hu-HU" dirty="0"/>
          </a:p>
          <a:p>
            <a:pPr lvl="0"/>
            <a:r>
              <a:rPr lang="hu-HU" dirty="0"/>
              <a:t>Az órarajzolási teszt egy rendkívül egyszerű, szűrő jellegű teszt. </a:t>
            </a:r>
          </a:p>
          <a:p>
            <a:pPr lvl="0"/>
            <a:r>
              <a:rPr lang="hu-HU" dirty="0"/>
              <a:t>A vizsgálandó személynek egy fehér papírlapot adunk, amelyre egy üres kört rajzoltunk, ezután arra kérjük, képzelje el, hogy ez a kör egy óra számlapja, és írja rá a számokat, ahogyan azok az órán szerepelnek. </a:t>
            </a:r>
          </a:p>
          <a:p>
            <a:pPr lvl="0"/>
            <a:r>
              <a:rPr lang="hu-HU" dirty="0"/>
              <a:t>Ha ez sikerül, megkérjük, hogy rajzolja be a mutatókat úgy, hogy azok egy adott időpontot (például háromnegyed három) mutassanak. Az órateszttel nem számszerűsíthető a </a:t>
            </a:r>
            <a:r>
              <a:rPr lang="hu-HU" dirty="0" err="1"/>
              <a:t>demencia</a:t>
            </a:r>
            <a:r>
              <a:rPr lang="hu-HU" dirty="0"/>
              <a:t> súlyossága, és az okát sem lehet megmondani, ugyanakkor otthon is könnyedén elvégezhető. </a:t>
            </a:r>
          </a:p>
          <a:p>
            <a:pPr lvl="0"/>
            <a:endParaRPr lang="hu-HU" dirty="0"/>
          </a:p>
          <a:p>
            <a:r>
              <a:rPr lang="hu-HU" b="1" dirty="0"/>
              <a:t>3. A Globális </a:t>
            </a:r>
            <a:r>
              <a:rPr lang="hu-HU" b="1" dirty="0" err="1"/>
              <a:t>Deteriorizációs</a:t>
            </a:r>
            <a:r>
              <a:rPr lang="hu-HU" b="1" dirty="0"/>
              <a:t> Skála (GDS)</a:t>
            </a:r>
            <a:endParaRPr lang="hu-HU" dirty="0"/>
          </a:p>
          <a:p>
            <a:pPr lvl="0"/>
            <a:r>
              <a:rPr lang="hu-HU" dirty="0"/>
              <a:t>A pácienst jól ismerő orvos tölti ki. Csupán egy hét fokozatú skála, amelyen a kognitív hanyatlás súlyossága pontozható</a:t>
            </a:r>
          </a:p>
          <a:p>
            <a:pPr lvl="0"/>
            <a:r>
              <a:rPr lang="hu-HU" dirty="0"/>
              <a:t>ahhoz, hogy a skálán pontosan tudjuk megjelölni a páciensünk állapotát, nagyon sok mindent kell tudni róla, tüneteiről, életviteléről, memóriájáról, térbeli tájékozódó képességeiről</a:t>
            </a:r>
          </a:p>
          <a:p>
            <a:pPr lvl="0"/>
            <a:endParaRPr lang="hu-HU" dirty="0"/>
          </a:p>
          <a:p>
            <a:r>
              <a:rPr lang="hu-HU" b="1" dirty="0"/>
              <a:t>4. A </a:t>
            </a:r>
            <a:r>
              <a:rPr lang="hu-HU" b="1" dirty="0" err="1"/>
              <a:t>Hachinski</a:t>
            </a:r>
            <a:r>
              <a:rPr lang="hu-HU" b="1" dirty="0"/>
              <a:t>-skála</a:t>
            </a:r>
            <a:endParaRPr lang="hu-HU" dirty="0"/>
          </a:p>
          <a:p>
            <a:pPr lvl="0"/>
            <a:r>
              <a:rPr lang="hu-HU" dirty="0"/>
              <a:t>Eredetileg az Alzheimer-</a:t>
            </a:r>
            <a:r>
              <a:rPr lang="hu-HU" dirty="0" err="1"/>
              <a:t>demencia</a:t>
            </a:r>
            <a:r>
              <a:rPr lang="hu-HU" dirty="0"/>
              <a:t> és a </a:t>
            </a:r>
            <a:r>
              <a:rPr lang="hu-HU" dirty="0" err="1"/>
              <a:t>vaszkuláris</a:t>
            </a:r>
            <a:r>
              <a:rPr lang="hu-HU" dirty="0"/>
              <a:t> típusú </a:t>
            </a:r>
            <a:r>
              <a:rPr lang="hu-HU" dirty="0" err="1"/>
              <a:t>demenciák</a:t>
            </a:r>
            <a:r>
              <a:rPr lang="hu-HU" dirty="0"/>
              <a:t> elkülönítésére használták -&gt; a skála olyan tüneteket sorol fel, amelyek tipikusan a vérkeringési zavar eredetű </a:t>
            </a:r>
            <a:r>
              <a:rPr lang="hu-HU" dirty="0" err="1"/>
              <a:t>demenciákra</a:t>
            </a:r>
            <a:r>
              <a:rPr lang="hu-HU" dirty="0"/>
              <a:t> jellemzőek: szédülés, fülzúgás, érzelemszabályozási nehézségek, vérnyomásproblémák stb. Minél több tünet van jelen a listában szereplők közül, annál valószínűbb, hogy nem Alzheimer-, hanem </a:t>
            </a:r>
            <a:r>
              <a:rPr lang="hu-HU" dirty="0" err="1"/>
              <a:t>vaszkuláris</a:t>
            </a:r>
            <a:r>
              <a:rPr lang="hu-HU" dirty="0"/>
              <a:t> </a:t>
            </a:r>
            <a:r>
              <a:rPr lang="hu-HU" dirty="0" err="1"/>
              <a:t>demenciáról</a:t>
            </a:r>
            <a:r>
              <a:rPr lang="hu-HU" dirty="0"/>
              <a:t> van szó (7 pont felett inkább az utóbbi) az agyi képalkotó eljárások elterjedése folytán ez a skála már kissé veszített népszerűségéből, hiszen CT vagy MRI-vizsgálat segítségével pontosabban feltérképezhető, van-e a páciensnek keringési zavara, </a:t>
            </a:r>
            <a:r>
              <a:rPr lang="hu-HU" dirty="0" err="1"/>
              <a:t>vaszkuláris</a:t>
            </a:r>
            <a:r>
              <a:rPr lang="hu-HU" dirty="0"/>
              <a:t> eredetű agyi sérülése, vagy nincsen → a tesztet ma már inkább csak gyors tájékozódásra használják.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17496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42405" y="190953"/>
            <a:ext cx="10515600" cy="636361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Kezelés (1)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hu-HU" dirty="0"/>
              <a:t>Gyógyszeres kezelés</a:t>
            </a:r>
          </a:p>
          <a:p>
            <a:pPr marL="514350" indent="-514350">
              <a:buFont typeface="+mj-lt"/>
              <a:buAutoNum type="arabicPeriod"/>
            </a:pPr>
            <a:r>
              <a:rPr lang="hu-HU" b="1" dirty="0"/>
              <a:t>Nem gyógyszeres kezelés: </a:t>
            </a:r>
            <a:r>
              <a:rPr lang="hu-HU" dirty="0"/>
              <a:t>közérzet javítása, képességek fenttartása</a:t>
            </a:r>
          </a:p>
          <a:p>
            <a:pPr lvl="1"/>
            <a:r>
              <a:rPr lang="hu-HU" dirty="0"/>
              <a:t>Emlékezet tréning</a:t>
            </a:r>
          </a:p>
          <a:p>
            <a:pPr lvl="1"/>
            <a:r>
              <a:rPr lang="hu-HU" dirty="0"/>
              <a:t>Életrajzmunka</a:t>
            </a:r>
          </a:p>
          <a:p>
            <a:pPr lvl="1"/>
            <a:r>
              <a:rPr lang="hu-HU" dirty="0" err="1"/>
              <a:t>Maks</a:t>
            </a:r>
            <a:r>
              <a:rPr lang="hu-HU" dirty="0"/>
              <a:t> terápia, </a:t>
            </a:r>
            <a:r>
              <a:rPr lang="hu-HU" dirty="0" err="1"/>
              <a:t>zil</a:t>
            </a:r>
            <a:r>
              <a:rPr lang="hu-HU" dirty="0"/>
              <a:t>- program, magatartás terápia, kognitív terápia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/>
              <a:t>Inkontinencia kezelés, higiénés szükségletek felmérése, </a:t>
            </a:r>
            <a:r>
              <a:rPr lang="hu-HU" dirty="0" err="1"/>
              <a:t>alapvetű</a:t>
            </a:r>
            <a:r>
              <a:rPr lang="hu-HU" dirty="0"/>
              <a:t> szükséglet deficitek kompenzálása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/>
              <a:t>Alvászavarok kezelése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/>
              <a:t>Éjszakai nyugtalanság gyógyszeres és nem gyógyszeres kezelése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/>
              <a:t>Otthoni vagy intézeti elhelyezésnek a támogatása, családtag támogatása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/>
              <a:t>Megfelelő bánásmód – türelem a beteggel szemben</a:t>
            </a:r>
          </a:p>
          <a:p>
            <a:pPr marL="514350" indent="-514350">
              <a:buFont typeface="+mj-lt"/>
              <a:buAutoNum type="arabicPeriod"/>
            </a:pPr>
            <a:r>
              <a:rPr lang="hu-HU" dirty="0"/>
              <a:t>Megfelelő kommunikáció, esetleges nagyothallás figyelembevétele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24638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199662"/>
            <a:ext cx="10515600" cy="549275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Kezelés (2)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99159" y="1050562"/>
            <a:ext cx="11162211" cy="58074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Gyógyszeres kezelés:</a:t>
            </a:r>
          </a:p>
          <a:p>
            <a:pPr marL="0" indent="0">
              <a:buNone/>
            </a:pPr>
            <a:r>
              <a:rPr lang="hu-HU" b="1" dirty="0"/>
              <a:t>1. </a:t>
            </a:r>
            <a:r>
              <a:rPr lang="hu-HU" b="1" dirty="0" err="1"/>
              <a:t>Nootrop</a:t>
            </a:r>
            <a:r>
              <a:rPr lang="hu-HU" b="1" dirty="0"/>
              <a:t> szerek </a:t>
            </a:r>
            <a:r>
              <a:rPr lang="hu-HU" dirty="0"/>
              <a:t>– emlékezet és a tanulás javítása miatt</a:t>
            </a:r>
          </a:p>
          <a:p>
            <a:pPr marL="0" indent="0">
              <a:buNone/>
            </a:pPr>
            <a:r>
              <a:rPr lang="hu-HU" dirty="0"/>
              <a:t>	</a:t>
            </a:r>
            <a:r>
              <a:rPr lang="hu-HU" u="sng" dirty="0"/>
              <a:t>Készítmények:</a:t>
            </a:r>
            <a:r>
              <a:rPr lang="hu-HU" dirty="0"/>
              <a:t> </a:t>
            </a:r>
            <a:r>
              <a:rPr lang="hu-HU" dirty="0" err="1"/>
              <a:t>gingko</a:t>
            </a:r>
            <a:r>
              <a:rPr lang="hu-HU" dirty="0"/>
              <a:t> </a:t>
            </a:r>
            <a:r>
              <a:rPr lang="hu-HU" dirty="0" err="1"/>
              <a:t>biloba</a:t>
            </a:r>
            <a:r>
              <a:rPr lang="hu-HU" dirty="0"/>
              <a:t>, </a:t>
            </a:r>
            <a:r>
              <a:rPr lang="hu-HU" dirty="0" err="1"/>
              <a:t>piracetam</a:t>
            </a:r>
            <a:r>
              <a:rPr lang="hu-HU" dirty="0"/>
              <a:t>, </a:t>
            </a:r>
            <a:r>
              <a:rPr lang="hu-HU" dirty="0" err="1"/>
              <a:t>vinpocetin</a:t>
            </a:r>
            <a:r>
              <a:rPr lang="hu-HU" dirty="0"/>
              <a:t>, </a:t>
            </a:r>
            <a:r>
              <a:rPr lang="hu-HU" dirty="0" err="1"/>
              <a:t>nicergolin</a:t>
            </a:r>
            <a:r>
              <a:rPr lang="hu-HU" dirty="0"/>
              <a:t>, </a:t>
            </a:r>
            <a:r>
              <a:rPr lang="hu-HU" dirty="0" err="1"/>
              <a:t>cerebrolysin</a:t>
            </a:r>
            <a:r>
              <a:rPr lang="hu-HU" dirty="0"/>
              <a:t> hatóanyag.</a:t>
            </a:r>
          </a:p>
          <a:p>
            <a:pPr marL="0" indent="0">
              <a:buNone/>
            </a:pPr>
            <a:r>
              <a:rPr lang="hu-HU" b="1" dirty="0"/>
              <a:t>2. Progresszió lassítása érdekében: </a:t>
            </a:r>
          </a:p>
          <a:p>
            <a:pPr marL="0" indent="0">
              <a:buNone/>
            </a:pPr>
            <a:r>
              <a:rPr lang="hu-HU" dirty="0"/>
              <a:t>	E-vitamin, </a:t>
            </a:r>
            <a:r>
              <a:rPr lang="hu-HU" dirty="0" err="1"/>
              <a:t>selegilin</a:t>
            </a:r>
            <a:r>
              <a:rPr lang="hu-HU" dirty="0"/>
              <a:t> (MAO-B enzim működés gátló)</a:t>
            </a:r>
          </a:p>
          <a:p>
            <a:pPr marL="0" indent="0">
              <a:buNone/>
            </a:pPr>
            <a:r>
              <a:rPr lang="hu-HU" b="1" dirty="0"/>
              <a:t>3. Depresszió mérséklése: </a:t>
            </a:r>
            <a:r>
              <a:rPr lang="hu-HU" dirty="0"/>
              <a:t>antidepresszánsok</a:t>
            </a:r>
          </a:p>
          <a:p>
            <a:pPr marL="0" indent="0">
              <a:buNone/>
            </a:pPr>
            <a:r>
              <a:rPr lang="hu-HU" dirty="0"/>
              <a:t>	</a:t>
            </a:r>
            <a:r>
              <a:rPr lang="hu-HU" u="sng" dirty="0"/>
              <a:t>MAO bénítók</a:t>
            </a:r>
            <a:r>
              <a:rPr lang="hu-HU" dirty="0"/>
              <a:t>:</a:t>
            </a:r>
          </a:p>
          <a:p>
            <a:pPr lvl="3"/>
            <a:r>
              <a:rPr lang="hu-HU" dirty="0" err="1"/>
              <a:t>Moclobemid</a:t>
            </a:r>
            <a:r>
              <a:rPr lang="hu-HU" dirty="0"/>
              <a:t> – </a:t>
            </a:r>
            <a:r>
              <a:rPr lang="hu-HU" dirty="0" err="1"/>
              <a:t>maorex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	</a:t>
            </a:r>
            <a:r>
              <a:rPr lang="hu-HU" u="sng" dirty="0" err="1"/>
              <a:t>Triciklikus</a:t>
            </a:r>
            <a:r>
              <a:rPr lang="hu-HU" u="sng" dirty="0"/>
              <a:t> vegyületek (TCA):</a:t>
            </a:r>
          </a:p>
          <a:p>
            <a:pPr lvl="3"/>
            <a:r>
              <a:rPr lang="hu-HU" dirty="0" err="1"/>
              <a:t>Amitriptilyn</a:t>
            </a:r>
            <a:r>
              <a:rPr lang="hu-HU" dirty="0"/>
              <a:t> – </a:t>
            </a:r>
            <a:r>
              <a:rPr lang="hu-HU" dirty="0" err="1"/>
              <a:t>teperin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	</a:t>
            </a:r>
            <a:r>
              <a:rPr lang="hu-HU" u="sng" dirty="0"/>
              <a:t>Szelektív szerotonin visszavétel gátlók(SSRI):</a:t>
            </a:r>
          </a:p>
          <a:p>
            <a:pPr lvl="3"/>
            <a:r>
              <a:rPr lang="hu-HU" dirty="0" err="1"/>
              <a:t>Fluoxetin</a:t>
            </a:r>
            <a:r>
              <a:rPr lang="hu-HU" dirty="0"/>
              <a:t> – </a:t>
            </a:r>
            <a:r>
              <a:rPr lang="hu-HU" dirty="0" err="1"/>
              <a:t>prozac</a:t>
            </a:r>
            <a:endParaRPr lang="hu-HU" dirty="0"/>
          </a:p>
          <a:p>
            <a:pPr lvl="3"/>
            <a:r>
              <a:rPr lang="hu-HU" dirty="0" err="1"/>
              <a:t>Sertalin</a:t>
            </a:r>
            <a:r>
              <a:rPr lang="hu-HU" dirty="0"/>
              <a:t> – </a:t>
            </a:r>
            <a:r>
              <a:rPr lang="hu-HU" dirty="0" err="1"/>
              <a:t>zoloft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	</a:t>
            </a:r>
            <a:r>
              <a:rPr lang="hu-HU" u="sng" dirty="0"/>
              <a:t>Szerotonin-</a:t>
            </a:r>
            <a:r>
              <a:rPr lang="hu-HU" u="sng" dirty="0" err="1"/>
              <a:t>noradrenalin</a:t>
            </a:r>
            <a:r>
              <a:rPr lang="hu-HU" u="sng" dirty="0"/>
              <a:t> visszavétel gátlók (SNRI):</a:t>
            </a:r>
          </a:p>
          <a:p>
            <a:pPr lvl="3"/>
            <a:r>
              <a:rPr lang="hu-HU" dirty="0" err="1"/>
              <a:t>Mirtazapin</a:t>
            </a:r>
            <a:r>
              <a:rPr lang="hu-HU" dirty="0"/>
              <a:t> – </a:t>
            </a:r>
            <a:r>
              <a:rPr lang="hu-HU" dirty="0" err="1"/>
              <a:t>remeron</a:t>
            </a:r>
            <a:r>
              <a:rPr lang="hu-HU" dirty="0"/>
              <a:t>, </a:t>
            </a:r>
            <a:r>
              <a:rPr lang="hu-HU" dirty="0" err="1"/>
              <a:t>mirzaten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4. Alvászavar kezelése (gyógyszeres és nem gyógyszeres)</a:t>
            </a:r>
          </a:p>
          <a:p>
            <a:pPr marL="0" indent="0">
              <a:buNone/>
            </a:pPr>
            <a:r>
              <a:rPr lang="hu-HU" dirty="0"/>
              <a:t>5. Téveszmék, hallucinációk kezelése</a:t>
            </a:r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67413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04849" y="2673404"/>
            <a:ext cx="9404723" cy="1400530"/>
          </a:xfrm>
        </p:spPr>
        <p:txBody>
          <a:bodyPr/>
          <a:lstStyle/>
          <a:p>
            <a:pPr algn="ctr"/>
            <a:r>
              <a:rPr lang="hu-HU" dirty="0"/>
              <a:t>Depresszió</a:t>
            </a:r>
          </a:p>
        </p:txBody>
      </p:sp>
    </p:spTree>
    <p:extLst>
      <p:ext uri="{BB962C8B-B14F-4D97-AF65-F5344CB8AC3E}">
        <p14:creationId xmlns:p14="http://schemas.microsoft.com/office/powerpoint/2010/main" val="11725388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>
                <a:cs typeface="Times New Roman" panose="02020603050405020304" pitchFamily="18" charset="0"/>
              </a:rPr>
              <a:t>Depresszió szó jelentése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>
                <a:cs typeface="Times New Roman" panose="02020603050405020304" pitchFamily="18" charset="0"/>
              </a:rPr>
              <a:t>Deprimere</a:t>
            </a:r>
            <a:r>
              <a:rPr lang="hu-HU" dirty="0">
                <a:cs typeface="Times New Roman" panose="02020603050405020304" pitchFamily="18" charset="0"/>
              </a:rPr>
              <a:t> : A </a:t>
            </a:r>
            <a:r>
              <a:rPr lang="hu-HU" b="1" dirty="0">
                <a:cs typeface="Times New Roman" panose="02020603050405020304" pitchFamily="18" charset="0"/>
              </a:rPr>
              <a:t>depresszió</a:t>
            </a:r>
            <a:r>
              <a:rPr lang="hu-HU" dirty="0">
                <a:cs typeface="Times New Roman" panose="02020603050405020304" pitchFamily="18" charset="0"/>
              </a:rPr>
              <a:t> szó a latin </a:t>
            </a:r>
            <a:r>
              <a:rPr lang="hu-HU" b="1" dirty="0" err="1">
                <a:cs typeface="Times New Roman" panose="02020603050405020304" pitchFamily="18" charset="0"/>
              </a:rPr>
              <a:t>deprimere</a:t>
            </a:r>
            <a:r>
              <a:rPr lang="hu-HU" dirty="0">
                <a:cs typeface="Times New Roman" panose="02020603050405020304" pitchFamily="18" charset="0"/>
              </a:rPr>
              <a:t> igéből származik, amelynek jelentése lenyomni</a:t>
            </a:r>
          </a:p>
          <a:p>
            <a:pPr marL="0" indent="0">
              <a:buNone/>
            </a:pPr>
            <a:endParaRPr lang="hu-HU" dirty="0">
              <a:cs typeface="Times New Roman" panose="02020603050405020304" pitchFamily="18" charset="0"/>
            </a:endParaRPr>
          </a:p>
          <a:p>
            <a:r>
              <a:rPr lang="hu-HU" dirty="0" err="1">
                <a:cs typeface="Times New Roman" panose="02020603050405020304" pitchFamily="18" charset="0"/>
              </a:rPr>
              <a:t>Hippokratesz</a:t>
            </a:r>
            <a:r>
              <a:rPr lang="hu-HU" dirty="0">
                <a:cs typeface="Times New Roman" panose="02020603050405020304" pitchFamily="18" charset="0"/>
              </a:rPr>
              <a:t> : </a:t>
            </a:r>
            <a:r>
              <a:rPr lang="hu-HU" altLang="hu-HU" dirty="0">
                <a:cs typeface="Times New Roman" panose="02020603050405020304" pitchFamily="18" charset="0"/>
              </a:rPr>
              <a:t>depresszió, kiváltó oka: a fekete epe felszaporodása a szervezetben. -&gt; melankólia : fekete epe, vagyis </a:t>
            </a:r>
            <a:r>
              <a:rPr lang="hu-HU" altLang="hu-HU" b="1" dirty="0" err="1">
                <a:cs typeface="Times New Roman" panose="02020603050405020304" pitchFamily="18" charset="0"/>
              </a:rPr>
              <a:t>melaine</a:t>
            </a:r>
            <a:r>
              <a:rPr lang="hu-HU" altLang="hu-HU" b="1" dirty="0">
                <a:cs typeface="Times New Roman" panose="02020603050405020304" pitchFamily="18" charset="0"/>
              </a:rPr>
              <a:t> </a:t>
            </a:r>
            <a:r>
              <a:rPr lang="hu-HU" altLang="hu-HU" b="1" dirty="0" err="1">
                <a:cs typeface="Times New Roman" panose="02020603050405020304" pitchFamily="18" charset="0"/>
              </a:rPr>
              <a:t>chloé</a:t>
            </a:r>
            <a:r>
              <a:rPr lang="hu-HU" altLang="hu-HU" dirty="0">
                <a:cs typeface="Times New Roman" panose="02020603050405020304" pitchFamily="18" charset="0"/>
              </a:rPr>
              <a:t>.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33906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depresszió főbb tünetei 1 .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Vezető tünet </a:t>
            </a:r>
          </a:p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depresszív hangulat amely a kedvetlenségtől, a mély vitális lehangoltságig terjedhet 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az öröm, az érdeklődés elvesztése</a:t>
            </a:r>
          </a:p>
        </p:txBody>
      </p:sp>
      <p:pic>
        <p:nvPicPr>
          <p:cNvPr id="1026" name="Picture 2" descr="KÃ©ptalÃ¡lat a kÃ¶vetkezÅre: âdepressionâ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684" y="1946366"/>
            <a:ext cx="6048116" cy="359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7234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depresszió főbb tünetei 2.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Gondolkodás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Meglassult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Csökkent koncentráció, figyelemzavar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Csökkent önértékelés és önbizalom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Döntésképtelenség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Önvádlások, bűnösségi gondolatok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Téves eszmék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Öngyilkossági gondolatok, kísérlet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Érzelem nélküliség érzése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Szorongás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Reménytelenség</a:t>
            </a:r>
          </a:p>
          <a:p>
            <a:pPr marL="0" indent="0">
              <a:buNone/>
            </a:pP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Pszichomotoros</a:t>
            </a:r>
            <a:endParaRPr lang="hu-HU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Gátoltság vagy agitáltság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Aktivitás csökkenés</a:t>
            </a:r>
          </a:p>
          <a:p>
            <a:pPr marL="0" indent="0">
              <a:buNone/>
            </a:pP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Szomatikus panaszok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Étvágytalanság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Fáradtság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Alvászavar</a:t>
            </a:r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746415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Az affektív betegségek felosztása I. </a:t>
            </a:r>
            <a:b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u-H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Lefolyás szerint:</a:t>
            </a:r>
          </a:p>
          <a:p>
            <a:pPr marL="0" indent="0">
              <a:buNone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Depressziós epizód - egyetlen alkalommal fordul elő</a:t>
            </a:r>
          </a:p>
          <a:p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Recurrens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v. unipoláris depresszió –ismételten előfordul</a:t>
            </a:r>
          </a:p>
          <a:p>
            <a:pPr marL="0" indent="0">
              <a:buNone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Bipoláris depresszió- mániás és depressziós fázisok váltakozva</a:t>
            </a:r>
          </a:p>
          <a:p>
            <a:pPr marL="0" indent="0">
              <a:buNone/>
            </a:pP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Súlyosság foka szerint:</a:t>
            </a:r>
          </a:p>
          <a:p>
            <a:pPr marL="0" indent="0">
              <a:buNone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Enyhe</a:t>
            </a:r>
          </a:p>
          <a:p>
            <a:pPr marL="0" indent="0">
              <a:buNone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Közepes</a:t>
            </a:r>
          </a:p>
          <a:p>
            <a:pPr marL="0" indent="0">
              <a:buNone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Súlyos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081226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III. Időtartam szerint: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Depressziós epizód –legalább 2 hétig </a:t>
            </a:r>
          </a:p>
          <a:p>
            <a:r>
              <a:rPr 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Recurrens</a:t>
            </a: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rövid depressziós betegség</a:t>
            </a:r>
          </a:p>
          <a:p>
            <a:r>
              <a:rPr 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Dysthymia</a:t>
            </a: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több, mint 2 évig</a:t>
            </a:r>
          </a:p>
          <a:p>
            <a:pPr marL="0" indent="0">
              <a:buNone/>
            </a:pPr>
            <a:r>
              <a:rPr lang="hu-H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IV. Egyéb affektív betegségek:</a:t>
            </a:r>
            <a:endParaRPr lang="hu-H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Cyclothymia</a:t>
            </a:r>
            <a:endParaRPr lang="hu-H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Szomatikus betegségekhez társuló depressziók</a:t>
            </a:r>
          </a:p>
        </p:txBody>
      </p:sp>
      <p:sp>
        <p:nvSpPr>
          <p:cNvPr id="4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Az affektív betegségek felosztása I. </a:t>
            </a:r>
            <a:b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u-H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801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Tananyag tartalom</a:t>
            </a:r>
            <a:br>
              <a:rPr lang="hu-HU" dirty="0"/>
            </a:br>
            <a:r>
              <a:rPr lang="hu-HU" sz="1800" b="1">
                <a:solidFill>
                  <a:schemeClr val="tx1"/>
                </a:solidFill>
              </a:rPr>
              <a:t>A pszichiátriai rendszer </a:t>
            </a:r>
            <a:r>
              <a:rPr lang="hu-HU" sz="1800" b="1" dirty="0">
                <a:solidFill>
                  <a:schemeClr val="tx1"/>
                </a:solidFill>
              </a:rPr>
              <a:t>népegészségügyi jelentőségű megbetegedései, alkalmazott gyógyszeres terápia </a:t>
            </a:r>
            <a:br>
              <a:rPr lang="hu-HU" sz="1800" b="1" dirty="0">
                <a:solidFill>
                  <a:schemeClr val="tx1"/>
                </a:solidFill>
              </a:rPr>
            </a:br>
            <a:endParaRPr lang="hu-HU" sz="18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104293" y="1939707"/>
            <a:ext cx="9676918" cy="491829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hu-HU" dirty="0"/>
              <a:t>Alzheimer kór kialakulásának okai, tünetei, a kórképben alkalmazott </a:t>
            </a:r>
            <a:r>
              <a:rPr lang="hu-HU" dirty="0" err="1"/>
              <a:t>invazív</a:t>
            </a:r>
            <a:r>
              <a:rPr lang="hu-HU" dirty="0"/>
              <a:t> </a:t>
            </a:r>
            <a:r>
              <a:rPr lang="hu-HU" dirty="0" err="1"/>
              <a:t>és</a:t>
            </a:r>
            <a:r>
              <a:rPr lang="hu-HU" dirty="0"/>
              <a:t> </a:t>
            </a:r>
            <a:r>
              <a:rPr lang="hu-HU" dirty="0" err="1"/>
              <a:t>noninvazív</a:t>
            </a:r>
            <a:r>
              <a:rPr lang="hu-HU" dirty="0"/>
              <a:t> diagnosztikai eljárások, terápiás lehetőségek, a terápia során felmerülő szakápolói feladatok, a kezelésében alkalmazott gyógyszerek és azok hatásmechanizmusai, indikációi, kontraindikációi, mellékhatásai, főbb készítmények. </a:t>
            </a:r>
          </a:p>
          <a:p>
            <a:pPr algn="just"/>
            <a:endParaRPr lang="hu-HU" dirty="0"/>
          </a:p>
          <a:p>
            <a:pPr algn="just"/>
            <a:r>
              <a:rPr lang="hu-HU" dirty="0" err="1"/>
              <a:t>Demencia</a:t>
            </a:r>
            <a:r>
              <a:rPr lang="hu-HU" dirty="0"/>
              <a:t> kialakulásának okai, tünetei, a kórképben alkalmazott </a:t>
            </a:r>
            <a:r>
              <a:rPr lang="hu-HU" dirty="0" err="1"/>
              <a:t>invazív</a:t>
            </a:r>
            <a:r>
              <a:rPr lang="hu-HU" dirty="0"/>
              <a:t> </a:t>
            </a:r>
            <a:r>
              <a:rPr lang="hu-HU" dirty="0" err="1"/>
              <a:t>és</a:t>
            </a:r>
            <a:r>
              <a:rPr lang="hu-HU" dirty="0"/>
              <a:t> </a:t>
            </a:r>
            <a:r>
              <a:rPr lang="hu-HU" dirty="0" err="1"/>
              <a:t>noninvazív</a:t>
            </a:r>
            <a:r>
              <a:rPr lang="hu-HU" dirty="0"/>
              <a:t> diagnosztikai eljárások, terápiás lehetőségek, a terápia során felmerülő szakápolói feladatok, a kezelésében alkalmazott gyógyszerek és azok hatásmechanizmusai, indikációi, kontraindikációi, mellékhatásai, főbb készítmények. </a:t>
            </a:r>
          </a:p>
          <a:p>
            <a:pPr algn="just"/>
            <a:endParaRPr lang="hu-HU" dirty="0"/>
          </a:p>
          <a:p>
            <a:pPr algn="just"/>
            <a:r>
              <a:rPr lang="hu-HU" dirty="0"/>
              <a:t>Depresszió okai, tünetei, a kórképben alkalmazott </a:t>
            </a:r>
            <a:r>
              <a:rPr lang="hu-HU" dirty="0" err="1"/>
              <a:t>invazív</a:t>
            </a:r>
            <a:r>
              <a:rPr lang="hu-HU" dirty="0"/>
              <a:t> </a:t>
            </a:r>
            <a:r>
              <a:rPr lang="hu-HU" dirty="0" err="1"/>
              <a:t>és</a:t>
            </a:r>
            <a:r>
              <a:rPr lang="hu-HU" dirty="0"/>
              <a:t> </a:t>
            </a:r>
            <a:r>
              <a:rPr lang="hu-HU" dirty="0" err="1"/>
              <a:t>noninvazív</a:t>
            </a:r>
            <a:r>
              <a:rPr lang="hu-HU" dirty="0"/>
              <a:t> diagnosztikai eljárások, terápiás lehetőségek, a terápia során felmerülő szakápolói feladatok, a kezelésében alkalmazott gyógyszerek és azok hatásmechanizmusai, indikációi, kontraindikációi, mellékhatásai, főbb készítmények. </a:t>
            </a:r>
          </a:p>
          <a:p>
            <a:pPr algn="just"/>
            <a:endParaRPr lang="hu-HU" dirty="0"/>
          </a:p>
          <a:p>
            <a:pPr algn="just"/>
            <a:endParaRPr lang="hu-HU" dirty="0"/>
          </a:p>
          <a:p>
            <a:pPr algn="just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167571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 Lefolyás szerint lehet: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Depressziós és mániás fázis után tünetmentes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Depressziós és mániás fázis után visszamaradó tünetek láthatóak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Depressziós és mániás tünetek felváltva jelennek meg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Csak depressziós tünetek jelennek meg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Depressziós és mániás epizódok megjelenhetnek évszakhoz kötődve is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Depressziós beteg lehet </a:t>
            </a:r>
            <a:r>
              <a:rPr 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cyclothymiás</a:t>
            </a: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és </a:t>
            </a:r>
            <a:r>
              <a:rPr 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dysthymiás</a:t>
            </a: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</a:t>
            </a:r>
          </a:p>
        </p:txBody>
      </p:sp>
      <p:sp>
        <p:nvSpPr>
          <p:cNvPr id="4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Az affektív betegségek felosztása III. </a:t>
            </a:r>
            <a:b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u-H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9636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depresszió diagnózisa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Legalább két hétig tart </a:t>
            </a:r>
          </a:p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Vezet ő tünet a depresszív hangulat és/vagy az öröm/érdeklődés elvesztése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Korábbi magatartás megváltozása 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Tünetek jelent ős szenvedést vagy szociális károsodást okoznak</a:t>
            </a:r>
          </a:p>
        </p:txBody>
      </p:sp>
    </p:spTree>
    <p:extLst>
      <p:ext uri="{BB962C8B-B14F-4D97-AF65-F5344CB8AC3E}">
        <p14:creationId xmlns:p14="http://schemas.microsoft.com/office/powerpoint/2010/main" val="5878604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depresszió diagnózisa 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463040"/>
            <a:ext cx="10515600" cy="4713923"/>
          </a:xfrm>
        </p:spPr>
        <p:txBody>
          <a:bodyPr>
            <a:normAutofit/>
          </a:bodyPr>
          <a:lstStyle/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= Deprimált hangulat </a:t>
            </a:r>
          </a:p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= Energiahiány </a:t>
            </a:r>
          </a:p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 = Produktivitás hiánya </a:t>
            </a:r>
          </a:p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= Retardáció (meglassultság)</a:t>
            </a:r>
          </a:p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 = Evési zavar (étvágy változása) </a:t>
            </a:r>
          </a:p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= Súlyváltozás </a:t>
            </a:r>
          </a:p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 = Szexuális érdeklődés csökkenése</a:t>
            </a:r>
          </a:p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= </a:t>
            </a:r>
            <a:r>
              <a:rPr 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Inszomnia</a:t>
            </a: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= Organikus ok kizárható</a:t>
            </a:r>
          </a:p>
        </p:txBody>
      </p:sp>
    </p:spTree>
    <p:extLst>
      <p:ext uri="{BB962C8B-B14F-4D97-AF65-F5344CB8AC3E}">
        <p14:creationId xmlns:p14="http://schemas.microsoft.com/office/powerpoint/2010/main" val="11402306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Depresszió diagnózisa (2)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Hamilton szorongás skála, </a:t>
            </a:r>
          </a:p>
          <a:p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Spielberger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-féle szorongásos kérdőív, 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Pánikbetegség súlyossági skála.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575336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depressziós epizód kritériumai a DSM V. alapján</a:t>
            </a:r>
            <a:b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u-H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Az alábbi tünetekből legalább 5 kell a diagnózishoz, az első kettőből egy mindenképpen. 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Depresszív hangulat, lehangoltság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Érdeklődés, öröm csökkenése (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anhedonia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Jelentős súlycsökkenés, vagy gyarapodás az elmúlt időszakban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Insomnia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vagy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hypersomnia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	Motoros agitáció, vagy gátoltság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	Fáradtság, vagy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anergia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	Értéktelenség érzete, inadekvát bűntudat, lelkiismeretfurdalás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	Csökkent gondolkodási, koncentrálási, döntési képesség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	Halálvágy, öngyilkossági szándék</a:t>
            </a:r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061425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Az affektív betegségek</a:t>
            </a:r>
            <a:br>
              <a:rPr 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szövődményei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Alkohol és/vagy gyógyszerfüggőség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Negatív szociális változások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Öngyilkossági kísérlet ill. befejezett </a:t>
            </a:r>
            <a:r>
              <a:rPr 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szuicidum</a:t>
            </a:r>
            <a:endParaRPr lang="hu-H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2285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Az affektív betegségek terápiája</a:t>
            </a:r>
            <a:b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u-H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Depresszió terápiája: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Gyógyszeresen: </a:t>
            </a:r>
            <a:r>
              <a:rPr 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antidepresszánsok,szorongáscsökkentők</a:t>
            </a: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lítium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Ritkán RES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Kognitív pszichoterápiák, mozgásterápia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Komplex </a:t>
            </a:r>
            <a:r>
              <a:rPr 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szocio</a:t>
            </a: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-és pszichoterápiás rehabilitáció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Mánia terápiája:</a:t>
            </a: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Gyógyszeresen elsősorban lítium, antidepresszánsok, </a:t>
            </a:r>
            <a:r>
              <a:rPr 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anxiolitikumok</a:t>
            </a:r>
            <a:endParaRPr lang="hu-H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Szociális problémákban segítségnyújtás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863445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ia számának hely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D8BBEED-C51F-4251-8AE6-324DCB0CEFD0}" type="slidenum">
              <a:rPr lang="hu-HU" altLang="hu-HU" sz="1400"/>
              <a:pPr eaLnBrk="1" hangingPunct="1">
                <a:spcBef>
                  <a:spcPct val="0"/>
                </a:spcBef>
                <a:buFontTx/>
                <a:buNone/>
              </a:pPr>
              <a:t>37</a:t>
            </a:fld>
            <a:endParaRPr lang="hu-HU" altLang="hu-HU" sz="140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2063750" y="188914"/>
            <a:ext cx="8229600" cy="777875"/>
          </a:xfrm>
        </p:spPr>
        <p:txBody>
          <a:bodyPr/>
          <a:lstStyle/>
          <a:p>
            <a:pPr eaLnBrk="1" hangingPunct="1"/>
            <a:r>
              <a:rPr lang="hu-HU" alt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Mánia jellemzői</a:t>
            </a:r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92313" y="1196976"/>
            <a:ext cx="8424862" cy="4525963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</a:pPr>
            <a:r>
              <a:rPr lang="hu-HU" altLang="hu-H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megjelenés </a:t>
            </a:r>
          </a:p>
          <a:p>
            <a:pPr lvl="1" eaLnBrk="1" hangingPunct="1">
              <a:lnSpc>
                <a:spcPct val="8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koránál fiatalabb benyomást tesz,</a:t>
            </a:r>
          </a:p>
          <a:p>
            <a:pPr lvl="1" eaLnBrk="1" hangingPunct="1">
              <a:lnSpc>
                <a:spcPct val="8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hiperaktív, mozgása, beszéde gyors, hangos</a:t>
            </a:r>
          </a:p>
          <a:p>
            <a:pPr eaLnBrk="1" hangingPunct="1">
              <a:lnSpc>
                <a:spcPct val="80000"/>
              </a:lnSpc>
            </a:pPr>
            <a:r>
              <a:rPr lang="hu-HU" altLang="hu-H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hangulat </a:t>
            </a:r>
          </a:p>
          <a:p>
            <a:pPr lvl="1" eaLnBrk="1" hangingPunct="1">
              <a:lnSpc>
                <a:spcPct val="8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emelkedett vagy irritált</a:t>
            </a:r>
          </a:p>
          <a:p>
            <a:pPr eaLnBrk="1" hangingPunct="1">
              <a:lnSpc>
                <a:spcPct val="80000"/>
              </a:lnSpc>
            </a:pPr>
            <a:r>
              <a:rPr lang="hu-HU" altLang="hu-H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kognitív funkciók </a:t>
            </a:r>
          </a:p>
          <a:p>
            <a:pPr lvl="1" eaLnBrk="1" hangingPunct="1">
              <a:lnSpc>
                <a:spcPct val="8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figyelem könnyen terelődik,</a:t>
            </a:r>
          </a:p>
          <a:p>
            <a:pPr lvl="1" eaLnBrk="1" hangingPunct="1">
              <a:lnSpc>
                <a:spcPct val="8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felfogás, gondolkodás gyors, tartalmilag expanzív,</a:t>
            </a:r>
          </a:p>
          <a:p>
            <a:pPr lvl="1" eaLnBrk="1" hangingPunct="1">
              <a:lnSpc>
                <a:spcPct val="8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grandiózus elképzelések</a:t>
            </a:r>
          </a:p>
          <a:p>
            <a:pPr eaLnBrk="1" hangingPunct="1">
              <a:lnSpc>
                <a:spcPct val="80000"/>
              </a:lnSpc>
            </a:pPr>
            <a:r>
              <a:rPr lang="hu-HU" altLang="hu-H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érdeklődés, örömképesség </a:t>
            </a:r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fokozott</a:t>
            </a:r>
          </a:p>
          <a:p>
            <a:pPr eaLnBrk="1" hangingPunct="1">
              <a:lnSpc>
                <a:spcPct val="80000"/>
              </a:lnSpc>
            </a:pPr>
            <a:r>
              <a:rPr lang="hu-HU" altLang="hu-H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energia kimeríthetetlen</a:t>
            </a:r>
          </a:p>
          <a:p>
            <a:pPr eaLnBrk="1" hangingPunct="1">
              <a:lnSpc>
                <a:spcPct val="80000"/>
              </a:lnSpc>
            </a:pPr>
            <a:r>
              <a:rPr lang="hu-HU" altLang="hu-H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vegetatív tünetek </a:t>
            </a:r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alvás csökken, étvágy változó, szexualitás nő</a:t>
            </a:r>
          </a:p>
          <a:p>
            <a:pPr eaLnBrk="1" hangingPunct="1">
              <a:lnSpc>
                <a:spcPct val="80000"/>
              </a:lnSpc>
            </a:pPr>
            <a:r>
              <a:rPr lang="hu-HU" altLang="hu-H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betegségbelátás </a:t>
            </a:r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gyakran inadekvát</a:t>
            </a:r>
            <a:endParaRPr lang="hu-HU" altLang="hu-H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95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5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25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5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52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52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52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252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252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252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2528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Dia számának hely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722CD83-8DFB-4D5E-A0EB-F89D4D8CACD5}" type="slidenum">
              <a:rPr lang="hu-HU" altLang="hu-HU" sz="1400"/>
              <a:pPr eaLnBrk="1" hangingPunct="1">
                <a:spcBef>
                  <a:spcPct val="0"/>
                </a:spcBef>
                <a:buFontTx/>
                <a:buNone/>
              </a:pPr>
              <a:t>38</a:t>
            </a:fld>
            <a:endParaRPr lang="hu-HU" altLang="hu-HU" sz="140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841500" y="173039"/>
            <a:ext cx="8637588" cy="1311275"/>
          </a:xfrm>
        </p:spPr>
        <p:txBody>
          <a:bodyPr>
            <a:normAutofit/>
          </a:bodyPr>
          <a:lstStyle/>
          <a:p>
            <a:pPr eaLnBrk="1" hangingPunct="1"/>
            <a:r>
              <a:rPr lang="hu-HU" alt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mániás epizód tünetei</a:t>
            </a:r>
            <a:br>
              <a:rPr lang="hu-HU" alt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alt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(DSM-IV szerint)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533400" indent="-533400"/>
            <a:r>
              <a:rPr lang="hu-HU" altLang="hu-H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kórosan emelkedett vagy ingerlékeny hangulat (legalább 1 hétig)</a:t>
            </a:r>
          </a:p>
          <a:p>
            <a:pPr marL="533400" indent="-533400"/>
            <a:r>
              <a:rPr lang="hu-HU" altLang="hu-H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felfokozott önértékelés</a:t>
            </a:r>
          </a:p>
          <a:p>
            <a:pPr marL="533400" indent="-533400"/>
            <a:r>
              <a:rPr lang="hu-HU" altLang="hu-H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csökkent alvásigény</a:t>
            </a:r>
          </a:p>
          <a:p>
            <a:pPr marL="533400" indent="-533400"/>
            <a:r>
              <a:rPr lang="hu-HU" altLang="hu-H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szokatlan beszédesség, bőbeszédűség</a:t>
            </a:r>
          </a:p>
          <a:p>
            <a:pPr marL="533400" indent="-533400"/>
            <a:r>
              <a:rPr lang="hu-HU" altLang="hu-H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gondolatrohanás, gondolattorlódás</a:t>
            </a:r>
          </a:p>
          <a:p>
            <a:pPr marL="533400" indent="-533400"/>
            <a:r>
              <a:rPr lang="hu-HU" altLang="hu-H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szétszórtság</a:t>
            </a:r>
          </a:p>
          <a:p>
            <a:pPr marL="533400" indent="-533400"/>
            <a:r>
              <a:rPr lang="hu-HU" altLang="hu-H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pszichomotoros</a:t>
            </a:r>
            <a:r>
              <a:rPr lang="hu-HU" altLang="hu-H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nyugtalanság, felfokozott aktivitás (munka, étvágy, szex, sport, stb.)</a:t>
            </a:r>
          </a:p>
          <a:p>
            <a:pPr marL="533400" indent="-533400"/>
            <a:r>
              <a:rPr lang="hu-HU" altLang="hu-H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kritikátlan magatartás (ésszerűtlen vásárlások és üzleti ügyek)</a:t>
            </a:r>
          </a:p>
        </p:txBody>
      </p:sp>
    </p:spTree>
    <p:extLst>
      <p:ext uri="{BB962C8B-B14F-4D97-AF65-F5344CB8AC3E}">
        <p14:creationId xmlns:p14="http://schemas.microsoft.com/office/powerpoint/2010/main" val="30690125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Dia számának helye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5989AE0-EFA0-46B6-96FA-A06D723CB798}" type="slidenum">
              <a:rPr lang="hu-HU" altLang="hu-HU" sz="1400"/>
              <a:pPr eaLnBrk="1" hangingPunct="1">
                <a:spcBef>
                  <a:spcPct val="0"/>
                </a:spcBef>
                <a:buFontTx/>
                <a:buNone/>
              </a:pPr>
              <a:t>39</a:t>
            </a:fld>
            <a:endParaRPr lang="hu-HU" altLang="hu-HU" sz="140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hu-HU" alt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Mánia altípusai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hu-HU" alt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hipománia</a:t>
            </a:r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(bipoláris II. zavar)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pszichotikus mánia (bipoláris I. zavar)</a:t>
            </a:r>
          </a:p>
          <a:p>
            <a:pPr lvl="1" eaLnBrk="1" hangingPunct="1"/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10-20%-</a:t>
            </a:r>
            <a:r>
              <a:rPr lang="hu-HU" alt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nál</a:t>
            </a: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átmenetileg grandiózus, </a:t>
            </a:r>
            <a:r>
              <a:rPr lang="hu-HU" alt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perzekútoros</a:t>
            </a: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téveszmék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mániás </a:t>
            </a:r>
            <a:r>
              <a:rPr lang="hu-HU" alt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stupor</a:t>
            </a:r>
            <a:endParaRPr lang="hu-HU" altLang="hu-H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hu-HU" altLang="hu-H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delirózus</a:t>
            </a:r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mánia </a:t>
            </a:r>
          </a:p>
          <a:p>
            <a:pPr lvl="1" eaLnBrk="1" hangingPunct="1"/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akut, dezorientált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kevert, diszfóriás mánia</a:t>
            </a:r>
          </a:p>
          <a:p>
            <a:pPr lvl="1" eaLnBrk="1" hangingPunct="1"/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depresszió és mánia tünetei keverten</a:t>
            </a:r>
          </a:p>
        </p:txBody>
      </p:sp>
    </p:spTree>
    <p:extLst>
      <p:ext uri="{BB962C8B-B14F-4D97-AF65-F5344CB8AC3E}">
        <p14:creationId xmlns:p14="http://schemas.microsoft.com/office/powerpoint/2010/main" val="3952695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88" y="4424110"/>
            <a:ext cx="4082143" cy="2358572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112576"/>
            <a:ext cx="10515600" cy="1325563"/>
          </a:xfrm>
        </p:spPr>
        <p:txBody>
          <a:bodyPr/>
          <a:lstStyle/>
          <a:p>
            <a:pPr algn="ctr"/>
            <a:r>
              <a:rPr lang="hu-HU" dirty="0"/>
              <a:t>Alzheimer kór</a:t>
            </a:r>
          </a:p>
        </p:txBody>
      </p:sp>
      <p:sp>
        <p:nvSpPr>
          <p:cNvPr id="3" name="Szövegdoboz 2"/>
          <p:cNvSpPr txBox="1"/>
          <p:nvPr/>
        </p:nvSpPr>
        <p:spPr>
          <a:xfrm>
            <a:off x="1025434" y="1367245"/>
            <a:ext cx="10328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hu-HU" sz="2400" dirty="0"/>
              <a:t>Az Alzheimer-kór a központi idegrendszer jellegzetes klinikai és patológiai elváltozásaival, idegsejt-pusztulással járó betegsége. Általában 40 éves kor felett jelentkezik, pszichés és viselkedési tünetekkel járó, </a:t>
            </a:r>
            <a:r>
              <a:rPr lang="hu-HU" sz="2400" b="1" dirty="0"/>
              <a:t>fokozatosan súlyosbodó mentális hanyatlás</a:t>
            </a:r>
            <a:r>
              <a:rPr lang="hu-HU" sz="2400" dirty="0"/>
              <a:t>. </a:t>
            </a:r>
          </a:p>
          <a:p>
            <a:pPr algn="just"/>
            <a:endParaRPr lang="hu-HU" sz="2400" dirty="0"/>
          </a:p>
          <a:p>
            <a:pPr algn="just"/>
            <a:r>
              <a:rPr lang="hu-HU" sz="2400" b="1" dirty="0"/>
              <a:t>A leggyakoribb </a:t>
            </a:r>
            <a:r>
              <a:rPr lang="hu-HU" sz="2400" b="1" dirty="0" err="1"/>
              <a:t>demenciaforma</a:t>
            </a:r>
            <a:r>
              <a:rPr lang="hu-HU" sz="2400" dirty="0"/>
              <a:t>. </a:t>
            </a:r>
            <a:r>
              <a:rPr lang="hu-HU" sz="2400" dirty="0" err="1"/>
              <a:t>Incidenciája</a:t>
            </a:r>
            <a:r>
              <a:rPr lang="hu-HU" sz="2400" dirty="0"/>
              <a:t> (az új esetek száma évente) a 65 éves korosztályban 0.5%, míg a 85 évesek között 8%. Lefolyása átlagosan 8-12 év. </a:t>
            </a: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029" y="4104796"/>
            <a:ext cx="3570514" cy="2677886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535535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Dia számának helye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29FE490-623C-4E6E-8EB3-2BA9B736C95F}" type="slidenum">
              <a:rPr lang="hu-HU" altLang="hu-HU" sz="1400"/>
              <a:pPr eaLnBrk="1" hangingPunct="1">
                <a:spcBef>
                  <a:spcPct val="0"/>
                </a:spcBef>
                <a:buFontTx/>
                <a:buNone/>
              </a:pPr>
              <a:t>40</a:t>
            </a:fld>
            <a:endParaRPr lang="hu-HU" altLang="hu-HU" sz="140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hu-HU" alt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mánia és a depresszió sajátosságai </a:t>
            </a:r>
            <a:br>
              <a:rPr lang="hu-HU" alt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alt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Érzelmi élet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</a:pPr>
            <a:r>
              <a:rPr lang="hu-HU" altLang="hu-HU" sz="24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Mánia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Emelkedett hangulat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Önszeretet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Kitörő jókedv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Pozitív énkép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Pozitív elvárások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Mások hibáztatása 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Problémák tagadása 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Téves döntéshozatal</a:t>
            </a:r>
          </a:p>
        </p:txBody>
      </p:sp>
      <p:sp>
        <p:nvSpPr>
          <p:cNvPr id="29701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</a:pPr>
            <a:r>
              <a:rPr lang="hu-HU" altLang="hu-HU" sz="24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Depresszió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Nyomott hangulat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Öngyűlölet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kedv teljes hiánya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Negatív énkép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Negatív elvárások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Önmagunk hibáztatása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Problémák felnagyítása</a:t>
            </a:r>
          </a:p>
          <a:p>
            <a:pPr eaLnBrk="1" hangingPunct="1"/>
            <a:r>
              <a:rPr lang="hu-HU" altLang="hu-H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Határozatlanság</a:t>
            </a:r>
          </a:p>
        </p:txBody>
      </p:sp>
    </p:spTree>
    <p:extLst>
      <p:ext uri="{BB962C8B-B14F-4D97-AF65-F5344CB8AC3E}">
        <p14:creationId xmlns:p14="http://schemas.microsoft.com/office/powerpoint/2010/main" val="5271598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Dia számának helye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0E28F17-4F8F-4B5A-B4CA-4AD6636EE7ED}" type="slidenum">
              <a:rPr lang="hu-HU" altLang="hu-HU" sz="1400"/>
              <a:pPr eaLnBrk="1" hangingPunct="1">
                <a:spcBef>
                  <a:spcPct val="0"/>
                </a:spcBef>
                <a:buFontTx/>
                <a:buNone/>
              </a:pPr>
              <a:t>41</a:t>
            </a:fld>
            <a:endParaRPr lang="hu-HU" altLang="hu-HU" sz="140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188913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hu-HU" alt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mánia és a depresszió sajátosságai</a:t>
            </a:r>
            <a:br>
              <a:rPr lang="hu-HU" alt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altLang="hu-H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Motivációs állapot és viselkedés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u-HU" altLang="hu-HU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Mánia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Impulzivitás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Tettvágy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Függetlenségigény 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Önérvényesítési vágy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Produktivitás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Hiperaktivitás 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Harsányság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Fáradhatatlanság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Megnövekedett libidó 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Álmatlanság</a:t>
            </a:r>
          </a:p>
        </p:txBody>
      </p:sp>
      <p:sp>
        <p:nvSpPr>
          <p:cNvPr id="30725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hu-HU" altLang="hu-HU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Depresszió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Akaratbénulás, gátoltság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Menekülésvágy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Fokozott függőségigény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Halálvágy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Improduktivitás 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Tehetetlenség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Visszahúzódás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Fáradékonyság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Csökkent libidó</a:t>
            </a:r>
          </a:p>
          <a:p>
            <a:pPr eaLnBrk="1" hangingPunct="1">
              <a:lnSpc>
                <a:spcPct val="90000"/>
              </a:lnSpc>
            </a:pPr>
            <a:r>
              <a:rPr lang="hu-HU" alt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Álmatlanság</a:t>
            </a:r>
          </a:p>
        </p:txBody>
      </p:sp>
    </p:spTree>
    <p:extLst>
      <p:ext uri="{BB962C8B-B14F-4D97-AF65-F5344CB8AC3E}">
        <p14:creationId xmlns:p14="http://schemas.microsoft.com/office/powerpoint/2010/main" val="38839547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Depresszió gyógyszeres terápiája</a:t>
            </a:r>
            <a:br>
              <a:rPr lang="hu-H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hu-H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Antidepresszánsok hatásmechanizmusa I.</a:t>
            </a:r>
            <a:endParaRPr lang="hu-H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gyógyszerek a csökkent mennyiségű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neurotranszmitter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anyagok feldúsulását a központi idegrendszerben többféle módon tudják előidézni:</a:t>
            </a:r>
          </a:p>
          <a:p>
            <a:pPr lvl="1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MAO-bénító vegyületek: a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monoaminokat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elbontó enzimet gátolják</a:t>
            </a:r>
          </a:p>
          <a:p>
            <a:pPr lvl="1"/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Reuptake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-gátlók: gátolják a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neurotranszmitterek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visszavételét a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szinpatikus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résből.</a:t>
            </a:r>
          </a:p>
        </p:txBody>
      </p:sp>
    </p:spTree>
    <p:extLst>
      <p:ext uri="{BB962C8B-B14F-4D97-AF65-F5344CB8AC3E}">
        <p14:creationId xmlns:p14="http://schemas.microsoft.com/office/powerpoint/2010/main" val="387321071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Antidepresszáns gyógyszerek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3774" y="2367092"/>
            <a:ext cx="10572832" cy="429496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MAO-bénítók</a:t>
            </a:r>
          </a:p>
          <a:p>
            <a:pPr marL="457200" indent="-457200">
              <a:buAutoNum type="arabicPeriod"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Nem szelektív (klasszikus) felvétel gátlók</a:t>
            </a:r>
          </a:p>
          <a:p>
            <a:pPr marL="914400" lvl="1" indent="-457200">
              <a:buAutoNum type="arabicPeriod"/>
            </a:pP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Triciklikus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vegyületek</a:t>
            </a:r>
          </a:p>
          <a:p>
            <a:pPr marL="914400" lvl="1" indent="-457200">
              <a:buAutoNum type="arabicPeriod"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Tetraciklikus vegyületek</a:t>
            </a:r>
          </a:p>
          <a:p>
            <a:pPr marL="457200" indent="-457200">
              <a:buAutoNum type="arabicPeriod"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Szelektív szerotonin-felvételt gátlók (SSRI)</a:t>
            </a:r>
          </a:p>
          <a:p>
            <a:pPr marL="457200" indent="-457200">
              <a:buAutoNum type="arabicPeriod"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Egyéb szelektív készítmények</a:t>
            </a:r>
          </a:p>
          <a:p>
            <a:pPr marL="457200" indent="-457200">
              <a:buAutoNum type="arabicPeriod"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Kettős hatású antidepresszánsok</a:t>
            </a:r>
          </a:p>
          <a:p>
            <a:pPr marL="457200" indent="-457200">
              <a:buAutoNum type="arabicPeriod"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Lítium</a:t>
            </a:r>
          </a:p>
          <a:p>
            <a:pPr marL="457200" indent="-457200">
              <a:buAutoNum type="arabicPeriod"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Egyéb készítmények</a:t>
            </a:r>
          </a:p>
        </p:txBody>
      </p:sp>
    </p:spTree>
    <p:extLst>
      <p:ext uri="{BB962C8B-B14F-4D97-AF65-F5344CB8AC3E}">
        <p14:creationId xmlns:p14="http://schemas.microsoft.com/office/powerpoint/2010/main" val="2850434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Mao-bénítók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43512" y="2419343"/>
            <a:ext cx="11434980" cy="3424107"/>
          </a:xfrm>
        </p:spPr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serotonin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noradrenalin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monoaminok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lebontását a </a:t>
            </a:r>
            <a:r>
              <a:rPr lang="hu-H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monoamin-oxidáz</a:t>
            </a: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enzim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végzi, amelynek köszönhetően a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transzmitterek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postsynapticus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hatása csökken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MAO-bénítók gátolják a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monaoamin-oxidáz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enzim által az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aminok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lebontását- &gt;a depresszió kialakulásában szerepet játszó centrális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noradrenerg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szerotoninerg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rendszer csökkent aktivitása megszüntethető a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serotonin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noradrenalin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postsynapticus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koncentrációjának fokozásával</a:t>
            </a:r>
          </a:p>
          <a:p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5137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Mao-bénítók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3774" y="2367092"/>
            <a:ext cx="11278226" cy="3424107"/>
          </a:xfrm>
        </p:spPr>
        <p:txBody>
          <a:bodyPr/>
          <a:lstStyle/>
          <a:p>
            <a:pPr marL="0" indent="0">
              <a:buNone/>
            </a:pPr>
            <a:r>
              <a:rPr lang="hu-H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Készítmények:</a:t>
            </a:r>
          </a:p>
          <a:p>
            <a:r>
              <a:rPr lang="hu-HU" i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moclobemid</a:t>
            </a:r>
            <a:r>
              <a:rPr lang="hu-HU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maorex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aurovix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mao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enzimet gátló hatása reverzibilis </a:t>
            </a:r>
            <a:r>
              <a:rPr lang="hu-HU" sz="1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 régebben használt MAO-bénítókkal szemben alkalmazáskor nem lép fel az ún. sajtreakció, a sajtok fogyasztására bekövetkező vérnyomás-emelkedés, diétára tehát nincs szükség)</a:t>
            </a:r>
          </a:p>
          <a:p>
            <a:pPr lvl="1"/>
            <a:r>
              <a:rPr lang="hu-H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PÁNIKBETEGSÉGBEN JÓ</a:t>
            </a:r>
          </a:p>
          <a:p>
            <a:pPr lvl="1"/>
            <a:r>
              <a:rPr lang="hu-H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KLINIKAI HATÉKONYSÁG CSAK HETEK MÚLVA JELENTKEZIK</a:t>
            </a:r>
          </a:p>
          <a:p>
            <a:pPr lvl="1"/>
            <a:r>
              <a:rPr lang="hu-H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MELLÉKHATÁS: HYPOTENZIÓ, SZEDATÍV HATÁS, SÚLYGYARAPODÁS</a:t>
            </a: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7340" y="5119684"/>
            <a:ext cx="238125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73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Nem szelektív (klasszikus) felvételgátlók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Valamennyi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monoamin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visszavételt gátolják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Sok mellékhatásuk van: </a:t>
            </a:r>
          </a:p>
          <a:p>
            <a:pPr lvl="1"/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antihisztamin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hatás (hízás, álmosság), </a:t>
            </a:r>
          </a:p>
          <a:p>
            <a:pPr lvl="1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paraszimpatikus gátló hatás (szájszárazság, homályos látás, vizeletürítési nehézségek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Alfa-1 receptorokat bénító hatásuk miatt szédülést, vérnyomás-csökkenést okozhatnak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Túladagolás esetén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arrhythmiákat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és hirtelen halált is okozhat. </a:t>
            </a:r>
          </a:p>
          <a:p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914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Nem szelektív (klasszikus) felvételgátlók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21903" y="2214694"/>
            <a:ext cx="11730759" cy="4482197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hu-HU" sz="1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triciklikus</a:t>
            </a:r>
            <a:r>
              <a:rPr lang="hu-HU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vegyületek – </a:t>
            </a:r>
            <a:r>
              <a:rPr lang="hu-HU" sz="1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noradrenalin</a:t>
            </a:r>
            <a:r>
              <a:rPr lang="hu-HU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és szerotonin visszavételt gátolják</a:t>
            </a:r>
          </a:p>
          <a:p>
            <a:pPr marL="457200" indent="-457200">
              <a:buAutoNum type="arabicPeriod"/>
            </a:pPr>
            <a:endParaRPr lang="hu-HU" sz="1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sz="18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Készítmények:</a:t>
            </a:r>
          </a:p>
          <a:p>
            <a:pPr lvl="1"/>
            <a:r>
              <a:rPr lang="hu-HU" sz="1600" i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imipramin</a:t>
            </a:r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hu-H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melipramin</a:t>
            </a:r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hu-HU" sz="1600" i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amitriptylin</a:t>
            </a:r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hu-H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teperin</a:t>
            </a:r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endParaRPr lang="hu-H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sz="18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Mellékhatások:</a:t>
            </a:r>
          </a:p>
          <a:p>
            <a:pPr lvl="1"/>
            <a:r>
              <a:rPr lang="hu-H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Szedatív</a:t>
            </a:r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hatás</a:t>
            </a:r>
          </a:p>
          <a:p>
            <a:pPr lvl="1"/>
            <a:r>
              <a:rPr lang="hu-H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Hypotónia</a:t>
            </a:r>
            <a:endParaRPr lang="hu-H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Atropinszerű mellékhatás, </a:t>
            </a:r>
          </a:p>
          <a:p>
            <a:pPr lvl="1"/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ritmuszavar</a:t>
            </a: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8347" y="3055209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4330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Nem szelektív (klasszikus) felvételgátlók 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AutoNum type="arabicPeriod" startAt="2"/>
            </a:pPr>
            <a:r>
              <a:rPr lang="hu-H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Tetraciklikus vegyületek- </a:t>
            </a:r>
            <a:r>
              <a:rPr lang="hu-HU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noradrenalin</a:t>
            </a:r>
            <a:r>
              <a:rPr lang="hu-H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visszavételt gátol</a:t>
            </a:r>
          </a:p>
          <a:p>
            <a:pPr marL="0" indent="0">
              <a:buNone/>
            </a:pP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Készítmények:</a:t>
            </a:r>
          </a:p>
          <a:p>
            <a:pPr lvl="1"/>
            <a:r>
              <a:rPr lang="hu-HU" i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maprotilin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ludiomil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2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Szorongástoldó hatás</a:t>
            </a:r>
          </a:p>
          <a:p>
            <a:pPr lvl="2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Kevesebb mellékhatás</a:t>
            </a:r>
          </a:p>
          <a:p>
            <a:pPr lvl="2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Mellékhatás: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epileptiform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görcsöket okozhat</a:t>
            </a: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3501" y="5076824"/>
            <a:ext cx="23812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7706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Szelektív szerotonin-felvételt gátlók (SSRI)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Csak a szerotonin visszaszívását gátolják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Előző csoport szereihez képest mellékhatásai veszélytelenebbek</a:t>
            </a:r>
          </a:p>
          <a:p>
            <a:pPr lvl="1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Nincs atropin szerű mellékhatás</a:t>
            </a:r>
          </a:p>
          <a:p>
            <a:pPr lvl="1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Nincs szívhatás</a:t>
            </a:r>
          </a:p>
          <a:p>
            <a:pPr lvl="1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Idősebbek jobban tűrik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Alkalmazásuk biztonságos, hosszútávon szedhetők</a:t>
            </a:r>
          </a:p>
          <a:p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Szerotoninerg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gyógyszerek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együttadásakor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 szerotonin-szindróma: láz, remegés, izzadás, hasmenés, tudatzavar.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Esetleges mellékhatás: hányinger, hányás, nyugtalanság,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inpotencia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245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46908" y="0"/>
            <a:ext cx="10515600" cy="844731"/>
          </a:xfrm>
        </p:spPr>
        <p:txBody>
          <a:bodyPr>
            <a:normAutofit/>
          </a:bodyPr>
          <a:lstStyle/>
          <a:p>
            <a:pPr algn="ctr"/>
            <a:r>
              <a:rPr lang="hu-HU" sz="3600" dirty="0"/>
              <a:t>Okok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77240" y="815103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hu-HU" dirty="0" err="1"/>
              <a:t>Neuropathológiai</a:t>
            </a:r>
            <a:r>
              <a:rPr lang="hu-HU" dirty="0"/>
              <a:t> vizsgálatok szerint a betegség jellegzetes szövettani</a:t>
            </a:r>
            <a:br>
              <a:rPr lang="hu-HU" dirty="0"/>
            </a:br>
            <a:r>
              <a:rPr lang="hu-HU" dirty="0"/>
              <a:t>elváltozásai már évekkel, évtizedekkel a tünetek kifejlődése előtt</a:t>
            </a:r>
            <a:br>
              <a:rPr lang="hu-HU" dirty="0"/>
            </a:br>
            <a:r>
              <a:rPr lang="hu-HU" dirty="0" err="1"/>
              <a:t>kimutathatóak</a:t>
            </a:r>
            <a:r>
              <a:rPr lang="hu-HU" dirty="0"/>
              <a:t> az agyban. Ezek egyike az idegsejtekben és nyúlványaikban felszaporodó, </a:t>
            </a:r>
            <a:r>
              <a:rPr lang="hu-HU" dirty="0" err="1"/>
              <a:t>hyperfoszforilált</a:t>
            </a:r>
            <a:r>
              <a:rPr lang="hu-HU" dirty="0"/>
              <a:t> </a:t>
            </a:r>
            <a:r>
              <a:rPr lang="hu-HU" dirty="0" err="1"/>
              <a:t>mikrotubuluskötő</a:t>
            </a:r>
            <a:r>
              <a:rPr lang="hu-HU" dirty="0"/>
              <a:t> fehérjéből, a tauból álló </a:t>
            </a:r>
            <a:r>
              <a:rPr lang="hu-HU" dirty="0" err="1"/>
              <a:t>neurofibrilláris</a:t>
            </a:r>
            <a:r>
              <a:rPr lang="hu-HU" dirty="0"/>
              <a:t> köteg (NFK), míg a sejten kívüli térben -</a:t>
            </a:r>
            <a:r>
              <a:rPr lang="hu-HU" dirty="0" err="1"/>
              <a:t>amyloid</a:t>
            </a:r>
            <a:r>
              <a:rPr lang="hu-HU" dirty="0"/>
              <a:t> fehérjéből felépülő szenilis </a:t>
            </a:r>
            <a:r>
              <a:rPr lang="hu-HU" dirty="0" err="1"/>
              <a:t>plakkok</a:t>
            </a:r>
            <a:r>
              <a:rPr lang="hu-HU" dirty="0"/>
              <a:t> szaporodnak fel.</a:t>
            </a:r>
            <a:endParaRPr lang="hu-HU" sz="1800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99" y="2990772"/>
            <a:ext cx="5477925" cy="3867228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788" y="3209457"/>
            <a:ext cx="6971212" cy="3485606"/>
          </a:xfrm>
          <a:prstGeom prst="rect">
            <a:avLst/>
          </a:prstGeom>
        </p:spPr>
      </p:pic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799632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Szelektív szerotonin-felvételt gátlók (SSRI)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Készítmények:</a:t>
            </a:r>
          </a:p>
          <a:p>
            <a:r>
              <a:rPr lang="hu-HU" i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fluxetin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prozac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hu-HU" i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citalopram</a:t>
            </a:r>
            <a:r>
              <a:rPr lang="hu-HU" i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citagen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3522" y="256644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6634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Kettős hatású antidepresszánsok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3773" y="2367092"/>
            <a:ext cx="10590249" cy="42340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Készítmény:</a:t>
            </a:r>
          </a:p>
          <a:p>
            <a:pPr lvl="1"/>
            <a:r>
              <a:rPr lang="hu-HU" i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mirtazapin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(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remeron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mirzaten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2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Nem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reuptake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gátló</a:t>
            </a:r>
          </a:p>
          <a:p>
            <a:pPr lvl="2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Központi hatású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preszinaptikusan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alfa-2-antagonista, ami fokozza a központi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noradrenerg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és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szerotoninerg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neurotranszmissziót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Jó szorongásoldó</a:t>
            </a:r>
          </a:p>
          <a:p>
            <a:pPr lvl="2"/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Antikolinerg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hatása nincs</a:t>
            </a:r>
          </a:p>
          <a:p>
            <a:pPr lvl="2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szív-és érrendszerre nem hat</a:t>
            </a:r>
          </a:p>
          <a:p>
            <a:pPr lvl="2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Álmosságot és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súlygyarapodástokoz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4151" y="436911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7399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lítium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mániás szak kezelésében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Li-carbonátot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alkalmazunk.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li-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carbonat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belép a na helyett a na-csatornán-&gt; így gátolja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Dózis függő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Szérum szint ellenőrzése kell!!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Mellékhatások:</a:t>
            </a:r>
          </a:p>
          <a:p>
            <a:pPr lvl="1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vesekárosító</a:t>
            </a:r>
          </a:p>
          <a:p>
            <a:pPr lvl="1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Pajzsmirigyműködést befolyásoló</a:t>
            </a:r>
          </a:p>
          <a:p>
            <a:pPr marL="457200" lvl="1" indent="0">
              <a:buNone/>
            </a:pP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216092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Ellenőrző kérdések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1068230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Irodalomjegyzék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>
                <a:latin typeface="+mn-lt"/>
              </a:rPr>
              <a:t>Oláh András </a:t>
            </a:r>
            <a:r>
              <a:rPr lang="hu-HU" dirty="0" err="1">
                <a:latin typeface="+mn-lt"/>
              </a:rPr>
              <a:t>szerk</a:t>
            </a:r>
            <a:r>
              <a:rPr lang="hu-HU" dirty="0">
                <a:latin typeface="+mn-lt"/>
              </a:rPr>
              <a:t>. (2009): Diagnosztika és terápia ETI Budapest </a:t>
            </a:r>
          </a:p>
          <a:p>
            <a:r>
              <a:rPr lang="hu-HU" dirty="0">
                <a:latin typeface="+mn-lt"/>
              </a:rPr>
              <a:t>Vágvölgyi Ágnes (2015): Gyógyszertan: Gyógyszertani alapismeretek ápolóknak Műszaki Könyvkiadó, Budapest</a:t>
            </a:r>
          </a:p>
          <a:p>
            <a:pPr>
              <a:lnSpc>
                <a:spcPct val="120000"/>
              </a:lnSpc>
            </a:pPr>
            <a:r>
              <a:rPr lang="hu-HU" dirty="0">
                <a:latin typeface="+mn-lt"/>
                <a:cs typeface="Times New Roman" panose="02020603050405020304" pitchFamily="18" charset="0"/>
              </a:rPr>
              <a:t>Irinyi Tamás: Pszichiátriai szakápolástan (2006) Medicina Könyvkiadó Rt. Budapest</a:t>
            </a:r>
          </a:p>
          <a:p>
            <a:endParaRPr lang="hu-H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0491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156121"/>
            <a:ext cx="10515600" cy="975994"/>
          </a:xfrm>
        </p:spPr>
        <p:txBody>
          <a:bodyPr/>
          <a:lstStyle/>
          <a:p>
            <a:pPr algn="ctr"/>
            <a:r>
              <a:rPr lang="hu-HU" dirty="0"/>
              <a:t>Alzheimer kór 2 típusa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359762"/>
            <a:ext cx="10515600" cy="150104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hu-HU" dirty="0"/>
              <a:t>A betegségnek genetikai szempontok alapján </a:t>
            </a:r>
            <a:r>
              <a:rPr lang="hu-HU" b="1" dirty="0"/>
              <a:t>korai kezdetű</a:t>
            </a:r>
            <a:r>
              <a:rPr lang="hu-HU" dirty="0"/>
              <a:t> (65 éves életkor alatt), </a:t>
            </a:r>
            <a:r>
              <a:rPr lang="hu-HU" dirty="0" err="1"/>
              <a:t>autoszómális</a:t>
            </a:r>
            <a:r>
              <a:rPr lang="hu-HU" dirty="0"/>
              <a:t> domináns módon öröklődő familiáris és </a:t>
            </a:r>
            <a:r>
              <a:rPr lang="hu-HU" b="1" dirty="0"/>
              <a:t>késői kezdetű </a:t>
            </a:r>
            <a:r>
              <a:rPr lang="hu-HU" dirty="0"/>
              <a:t>(65 éves kor feletti) elsősorban sporadikus, de ritkábban familiáris, nem </a:t>
            </a:r>
            <a:r>
              <a:rPr lang="hu-HU" dirty="0" err="1"/>
              <a:t>monogénes</a:t>
            </a:r>
            <a:r>
              <a:rPr lang="hu-HU" dirty="0"/>
              <a:t> </a:t>
            </a:r>
            <a:r>
              <a:rPr lang="hu-HU" dirty="0" err="1"/>
              <a:t>öröklődésű</a:t>
            </a:r>
            <a:r>
              <a:rPr lang="hu-HU" dirty="0"/>
              <a:t> formái is ismertek. </a:t>
            </a: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52" y="3088458"/>
            <a:ext cx="6836649" cy="3380131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931" y="3019759"/>
            <a:ext cx="5874069" cy="2653121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2817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47217"/>
            <a:ext cx="10515600" cy="1325563"/>
          </a:xfrm>
        </p:spPr>
        <p:txBody>
          <a:bodyPr/>
          <a:lstStyle/>
          <a:p>
            <a:pPr algn="ctr"/>
            <a:r>
              <a:rPr lang="hu-HU" dirty="0"/>
              <a:t>Tünetek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96240" y="1372780"/>
            <a:ext cx="11399520" cy="4351338"/>
          </a:xfrm>
        </p:spPr>
        <p:txBody>
          <a:bodyPr>
            <a:normAutofit lnSpcReduction="10000"/>
          </a:bodyPr>
          <a:lstStyle/>
          <a:p>
            <a:r>
              <a:rPr lang="hu-HU" sz="2600" dirty="0"/>
              <a:t>Kezdeti tünet a rövid távú memória zavara</a:t>
            </a:r>
          </a:p>
          <a:p>
            <a:r>
              <a:rPr lang="hu-HU" sz="2600" dirty="0"/>
              <a:t>Nem kognitív pszichiátriai tünetek (zavartság, hallucinációk)</a:t>
            </a:r>
          </a:p>
          <a:p>
            <a:r>
              <a:rPr lang="hu-HU" sz="2600" dirty="0"/>
              <a:t>Később a hosszútávú memória is károsodik</a:t>
            </a:r>
          </a:p>
          <a:p>
            <a:r>
              <a:rPr lang="hu-HU" sz="2600" dirty="0"/>
              <a:t>Mozgáskontrollálási zavarok</a:t>
            </a:r>
          </a:p>
          <a:p>
            <a:r>
              <a:rPr lang="hu-HU" sz="2600" dirty="0"/>
              <a:t>Absztrakt gondolkodás és ítélőképesség károsodik, beszédképesség romlik a betegség </a:t>
            </a:r>
            <a:r>
              <a:rPr lang="hu-HU" sz="2600" dirty="0" err="1"/>
              <a:t>előrehaladtával</a:t>
            </a:r>
            <a:endParaRPr lang="hu-HU" sz="2600" dirty="0"/>
          </a:p>
          <a:p>
            <a:r>
              <a:rPr lang="hu-HU" sz="2600" dirty="0"/>
              <a:t>Kedélytelen, ingerlékeny és visszahúzódóvá válik</a:t>
            </a:r>
          </a:p>
          <a:p>
            <a:r>
              <a:rPr lang="hu-HU" sz="2600" dirty="0"/>
              <a:t>Vizelettartási problémák, tisztálkodás nehezítetté válik, önellátás károsodása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603068" y="5654135"/>
            <a:ext cx="10985863" cy="1200329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hu-HU" sz="2400" dirty="0"/>
              <a:t>A betegség tulajdonképpen a gondolkozás és személyiség szétesése és károsodása lassú folyamatként, mely kezeléssel késleltethető, de jelenleg nem visszafordítható.</a:t>
            </a:r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5950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69033"/>
            <a:ext cx="10515600" cy="880201"/>
          </a:xfrm>
        </p:spPr>
        <p:txBody>
          <a:bodyPr/>
          <a:lstStyle/>
          <a:p>
            <a:pPr algn="ctr"/>
            <a:r>
              <a:rPr lang="hu-HU" dirty="0"/>
              <a:t>Diagnosztika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38200" y="1033145"/>
            <a:ext cx="10515600" cy="3408226"/>
          </a:xfrm>
        </p:spPr>
        <p:txBody>
          <a:bodyPr>
            <a:normAutofit/>
          </a:bodyPr>
          <a:lstStyle/>
          <a:p>
            <a:r>
              <a:rPr lang="hu-HU" sz="2000" dirty="0" err="1"/>
              <a:t>Neuropszichológiai</a:t>
            </a:r>
            <a:r>
              <a:rPr lang="hu-HU" sz="2000" dirty="0"/>
              <a:t> módszerek (MMSE, GDS, óra teszt, </a:t>
            </a:r>
            <a:r>
              <a:rPr lang="hu-HU" sz="2000" dirty="0" err="1"/>
              <a:t>Hachinski</a:t>
            </a:r>
            <a:r>
              <a:rPr lang="hu-HU" sz="2000" dirty="0"/>
              <a:t> teszt)</a:t>
            </a:r>
          </a:p>
          <a:p>
            <a:r>
              <a:rPr lang="hu-HU" sz="2000" dirty="0"/>
              <a:t>Képalkotó vizsgálatok: MRI, PET, SPECT</a:t>
            </a:r>
          </a:p>
          <a:p>
            <a:r>
              <a:rPr lang="hu-HU" sz="2000" dirty="0" err="1"/>
              <a:t>Liquormarkerek</a:t>
            </a:r>
            <a:r>
              <a:rPr lang="hu-HU" sz="2000" dirty="0"/>
              <a:t> vizsgálata (ß-amyloid1-42 koncentrációja alacsonyabb)</a:t>
            </a:r>
          </a:p>
          <a:p>
            <a:r>
              <a:rPr lang="hu-HU" sz="2000" dirty="0"/>
              <a:t>Belgyógyászati vizsgálat – társbetegségek felmérése és </a:t>
            </a:r>
            <a:r>
              <a:rPr lang="hu-HU" sz="2000" dirty="0" err="1"/>
              <a:t>diff</a:t>
            </a:r>
            <a:r>
              <a:rPr lang="hu-HU" sz="2000" dirty="0"/>
              <a:t>. </a:t>
            </a:r>
            <a:r>
              <a:rPr lang="hu-HU" sz="2000" dirty="0" err="1"/>
              <a:t>diagn</a:t>
            </a:r>
            <a:r>
              <a:rPr lang="hu-HU" sz="2000" dirty="0"/>
              <a:t>.</a:t>
            </a:r>
          </a:p>
          <a:p>
            <a:r>
              <a:rPr lang="hu-HU" sz="2000" dirty="0" err="1"/>
              <a:t>Ekg</a:t>
            </a:r>
            <a:endParaRPr lang="hu-HU" sz="2000" dirty="0"/>
          </a:p>
          <a:p>
            <a:r>
              <a:rPr lang="hu-HU" sz="2000" dirty="0"/>
              <a:t>Laborvizsgálat (fertőzések kizárása)</a:t>
            </a:r>
          </a:p>
          <a:p>
            <a:r>
              <a:rPr lang="hu-HU" sz="2000" dirty="0"/>
              <a:t>Pajzsmirigy funkcionális vizsgálata</a:t>
            </a:r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789" y="2823277"/>
            <a:ext cx="5957499" cy="3955995"/>
          </a:xfrm>
          <a:prstGeom prst="rect">
            <a:avLst/>
          </a:prstGeom>
        </p:spPr>
      </p:pic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05362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85948" y="104503"/>
            <a:ext cx="10515600" cy="1576251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Kezelés (1)</a:t>
            </a:r>
            <a:br>
              <a:rPr lang="hu-HU" dirty="0"/>
            </a:br>
            <a:r>
              <a:rPr lang="hu-HU" sz="3100" dirty="0" err="1"/>
              <a:t>farmako</a:t>
            </a:r>
            <a:r>
              <a:rPr lang="hu-HU" sz="3100" dirty="0"/>
              <a:t>-, pszicho- és </a:t>
            </a:r>
            <a:r>
              <a:rPr lang="hu-HU" sz="3100" dirty="0" err="1"/>
              <a:t>szocioterápiás</a:t>
            </a:r>
            <a:r>
              <a:rPr lang="hu-HU" sz="3100" dirty="0"/>
              <a:t> elemeket tartalmaz 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85948" y="1471751"/>
            <a:ext cx="10515600" cy="4702627"/>
          </a:xfrm>
        </p:spPr>
        <p:txBody>
          <a:bodyPr>
            <a:normAutofit fontScale="70000" lnSpcReduction="20000"/>
          </a:bodyPr>
          <a:lstStyle/>
          <a:p>
            <a:pPr marL="0" lvl="0" indent="0" algn="just">
              <a:lnSpc>
                <a:spcPct val="120000"/>
              </a:lnSpc>
              <a:spcAft>
                <a:spcPts val="0"/>
              </a:spcAft>
              <a:buClr>
                <a:srgbClr val="000000"/>
              </a:buClr>
              <a:buNone/>
            </a:pPr>
            <a:r>
              <a:rPr lang="hu-HU" sz="2200" b="1" dirty="0">
                <a:ea typeface="Times New Roman" panose="02020603050405020304" pitchFamily="18" charset="0"/>
              </a:rPr>
              <a:t>Gyógyszeres kezelés:</a:t>
            </a:r>
            <a:r>
              <a:rPr lang="hu-HU" sz="2200" dirty="0">
                <a:ea typeface="Times New Roman" panose="02020603050405020304" pitchFamily="18" charset="0"/>
              </a:rPr>
              <a:t> különböző célok szerint zajlik a megfelelő gyógyszer kiválasztása: (tünetek javítása és progresszió lassítása)</a:t>
            </a:r>
            <a:endParaRPr lang="hu-HU" sz="2200" dirty="0">
              <a:effectLst/>
              <a:ea typeface="Times New Roman" panose="02020603050405020304" pitchFamily="18" charset="0"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hu-HU" sz="2200" b="1" dirty="0" err="1">
                <a:ea typeface="Times New Roman" panose="02020603050405020304" pitchFamily="18" charset="0"/>
              </a:rPr>
              <a:t>Kolineszteráz</a:t>
            </a:r>
            <a:r>
              <a:rPr lang="hu-HU" sz="2200" b="1" dirty="0">
                <a:ea typeface="Times New Roman" panose="02020603050405020304" pitchFamily="18" charset="0"/>
              </a:rPr>
              <a:t> gátlók</a:t>
            </a:r>
            <a:r>
              <a:rPr lang="hu-HU" sz="2200" dirty="0">
                <a:ea typeface="Times New Roman" panose="02020603050405020304" pitchFamily="18" charset="0"/>
              </a:rPr>
              <a:t> (</a:t>
            </a:r>
            <a:r>
              <a:rPr lang="hu-HU" sz="2200" dirty="0" err="1">
                <a:ea typeface="Times New Roman" panose="02020603050405020304" pitchFamily="18" charset="0"/>
              </a:rPr>
              <a:t>donepezil</a:t>
            </a:r>
            <a:r>
              <a:rPr lang="hu-HU" sz="2200" dirty="0">
                <a:ea typeface="Times New Roman" panose="02020603050405020304" pitchFamily="18" charset="0"/>
              </a:rPr>
              <a:t>, a </a:t>
            </a:r>
            <a:r>
              <a:rPr lang="hu-HU" sz="2200" dirty="0" err="1">
                <a:ea typeface="Times New Roman" panose="02020603050405020304" pitchFamily="18" charset="0"/>
              </a:rPr>
              <a:t>rivastigmine</a:t>
            </a:r>
            <a:r>
              <a:rPr lang="hu-HU" sz="2200" dirty="0">
                <a:ea typeface="Times New Roman" panose="02020603050405020304" pitchFamily="18" charset="0"/>
              </a:rPr>
              <a:t> és a </a:t>
            </a:r>
            <a:r>
              <a:rPr lang="hu-HU" sz="2200" dirty="0" err="1">
                <a:ea typeface="Times New Roman" panose="02020603050405020304" pitchFamily="18" charset="0"/>
              </a:rPr>
              <a:t>galantamine</a:t>
            </a:r>
            <a:r>
              <a:rPr lang="hu-HU" sz="2200" dirty="0">
                <a:ea typeface="Times New Roman" panose="02020603050405020304" pitchFamily="18" charset="0"/>
              </a:rPr>
              <a:t>) növelik az </a:t>
            </a:r>
            <a:r>
              <a:rPr lang="hu-HU" sz="2200" dirty="0" err="1">
                <a:ea typeface="Times New Roman" panose="02020603050405020304" pitchFamily="18" charset="0"/>
              </a:rPr>
              <a:t>acetilkolin</a:t>
            </a:r>
            <a:r>
              <a:rPr lang="hu-HU" sz="2200" dirty="0">
                <a:ea typeface="Times New Roman" panose="02020603050405020304" pitchFamily="18" charset="0"/>
              </a:rPr>
              <a:t> szintjét. A </a:t>
            </a:r>
            <a:r>
              <a:rPr lang="hu-HU" sz="2200" dirty="0" err="1">
                <a:ea typeface="Times New Roman" panose="02020603050405020304" pitchFamily="18" charset="0"/>
              </a:rPr>
              <a:t>donepezil</a:t>
            </a:r>
            <a:r>
              <a:rPr lang="hu-HU" sz="2200" dirty="0">
                <a:ea typeface="Times New Roman" panose="02020603050405020304" pitchFamily="18" charset="0"/>
              </a:rPr>
              <a:t>, úgy tűnik, korai stádiumú (feledékeny, de még nem </a:t>
            </a:r>
            <a:r>
              <a:rPr lang="hu-HU" sz="2200" dirty="0" err="1">
                <a:ea typeface="Times New Roman" panose="02020603050405020304" pitchFamily="18" charset="0"/>
              </a:rPr>
              <a:t>demens</a:t>
            </a:r>
            <a:r>
              <a:rPr lang="hu-HU" sz="2200" dirty="0">
                <a:ea typeface="Times New Roman" panose="02020603050405020304" pitchFamily="18" charset="0"/>
              </a:rPr>
              <a:t>) betegeknél, egy évvel késleltetni tudja az Alzheimer-kór előrehaladását. A betegek felénél javulás nem észlelhető. Mellékhatásai: a hasmenés, az émelygés és a hányás. </a:t>
            </a:r>
            <a:endParaRPr lang="hu-HU" sz="2200" dirty="0">
              <a:effectLst/>
            </a:endParaRPr>
          </a:p>
          <a:p>
            <a:pPr lvl="0" algn="just">
              <a:lnSpc>
                <a:spcPct val="120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hu-HU" sz="2200" b="1" dirty="0" err="1">
                <a:ea typeface="Times New Roman" panose="02020603050405020304" pitchFamily="18" charset="0"/>
              </a:rPr>
              <a:t>Memantine</a:t>
            </a:r>
            <a:r>
              <a:rPr lang="hu-HU" sz="2200" b="1" dirty="0">
                <a:ea typeface="Times New Roman" panose="02020603050405020304" pitchFamily="18" charset="0"/>
              </a:rPr>
              <a:t> </a:t>
            </a:r>
            <a:r>
              <a:rPr lang="hu-HU" sz="2200" dirty="0">
                <a:ea typeface="Times New Roman" panose="02020603050405020304" pitchFamily="18" charset="0"/>
              </a:rPr>
              <a:t>Ez az első olyan készítmény, ami a közepesen súlyos és a súlyos Alzheimer-kór kezelésére is alkalmas, ugyanis gátolja az agysejtek károsodását, amit egy </a:t>
            </a:r>
            <a:r>
              <a:rPr lang="hu-HU" sz="2200" dirty="0" err="1">
                <a:ea typeface="Times New Roman" panose="02020603050405020304" pitchFamily="18" charset="0"/>
              </a:rPr>
              <a:t>glutamát</a:t>
            </a:r>
            <a:r>
              <a:rPr lang="hu-HU" sz="2200" dirty="0">
                <a:ea typeface="Times New Roman" panose="02020603050405020304" pitchFamily="18" charset="0"/>
              </a:rPr>
              <a:t> nevű </a:t>
            </a:r>
            <a:r>
              <a:rPr lang="hu-HU" sz="2200" dirty="0" err="1">
                <a:ea typeface="Times New Roman" panose="02020603050405020304" pitchFamily="18" charset="0"/>
              </a:rPr>
              <a:t>neurotranszmitter</a:t>
            </a:r>
            <a:r>
              <a:rPr lang="hu-HU" sz="2200" dirty="0">
                <a:ea typeface="Times New Roman" panose="02020603050405020304" pitchFamily="18" charset="0"/>
              </a:rPr>
              <a:t> okoz, ha túl nagy mennyiségben termelődik. Időnként </a:t>
            </a:r>
            <a:r>
              <a:rPr lang="hu-HU" sz="2200" dirty="0" err="1">
                <a:ea typeface="Times New Roman" panose="02020603050405020304" pitchFamily="18" charset="0"/>
              </a:rPr>
              <a:t>kolinészteráz</a:t>
            </a:r>
            <a:r>
              <a:rPr lang="hu-HU" sz="2200" dirty="0">
                <a:ea typeface="Times New Roman" panose="02020603050405020304" pitchFamily="18" charset="0"/>
              </a:rPr>
              <a:t>-gátlókkal kombinálják. Leggyakoribb mellékhatása a szédülés, egyes betegeknél fokozhatja a nyugtalanságot és néha zavartságot is okoz.</a:t>
            </a:r>
            <a:endParaRPr lang="hu-HU" sz="2200" dirty="0">
              <a:effectLst/>
            </a:endParaRP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 elsősorban az emlékezést, tanulást (</a:t>
            </a:r>
            <a:r>
              <a:rPr lang="hu-HU" sz="22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kogníciót</a:t>
            </a: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) szeretnénk javítani, akkor az ún. </a:t>
            </a:r>
            <a:r>
              <a:rPr lang="hu-HU" sz="2200" b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nootrop</a:t>
            </a:r>
            <a:r>
              <a:rPr lang="hu-HU" sz="22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szerek javasoltak: pl. </a:t>
            </a:r>
            <a:r>
              <a:rPr lang="hu-HU" sz="22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piracetam</a:t>
            </a: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hu-HU" sz="22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vinpocetin</a:t>
            </a: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hu-HU" sz="22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nicergolin</a:t>
            </a: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hu-HU" sz="22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cerebrolysin</a:t>
            </a: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hu-HU" sz="22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gingko</a:t>
            </a: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22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biloba</a:t>
            </a: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hatóanyagot tartalmazó gyógyszerek. Hatásuk: agyi értágítás, </a:t>
            </a:r>
            <a:r>
              <a:rPr lang="hu-HU" sz="22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mikrocirkuláció</a:t>
            </a: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serkentő, glükóz és oxigén felvételét és hasznosítását fokozó.</a:t>
            </a: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Ha a progressziót (az állapot romlását) akarjuk lassítani, akkor Alzheimer-kórral együtt jelentkező egyéb </a:t>
            </a:r>
            <a:r>
              <a:rPr lang="hu-HU" sz="22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demenciák</a:t>
            </a: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esetén az </a:t>
            </a:r>
            <a:r>
              <a:rPr lang="hu-HU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E-vitamin és </a:t>
            </a:r>
            <a:r>
              <a:rPr lang="hu-HU" sz="2200" b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selegilin</a:t>
            </a:r>
            <a:r>
              <a:rPr lang="hu-HU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(MAO-B gátló</a:t>
            </a: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-&gt; gátolja a dopamin bontását) terápia jön számításba. </a:t>
            </a:r>
          </a:p>
          <a:p>
            <a:pPr marL="342900" lvl="0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Pszichés zavarok esetén: </a:t>
            </a:r>
            <a:r>
              <a:rPr lang="hu-HU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antidepresszánsok</a:t>
            </a:r>
            <a:r>
              <a:rPr lang="hu-HU" sz="22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(vagy orbáncfű-kivonat), </a:t>
            </a:r>
            <a:r>
              <a:rPr lang="hu-HU" sz="2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altatók, </a:t>
            </a:r>
            <a:r>
              <a:rPr lang="hu-HU" sz="2200" b="1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antipszichotikumok</a:t>
            </a:r>
            <a:endParaRPr lang="hu-HU" sz="2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930B6-D14F-4873-B275-7028DC22E0AD}" type="slidenum">
              <a:rPr lang="hu-HU" smtClean="0"/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863172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621AB8F6582EA244B5E4BCF27D7BFAA1" ma:contentTypeVersion="2" ma:contentTypeDescription="Új dokumentum létrehozása." ma:contentTypeScope="" ma:versionID="54f24e6cc8f3183c6fa125099b342526">
  <xsd:schema xmlns:xsd="http://www.w3.org/2001/XMLSchema" xmlns:xs="http://www.w3.org/2001/XMLSchema" xmlns:p="http://schemas.microsoft.com/office/2006/metadata/properties" xmlns:ns2="cf0129bd-0b42-4155-885b-6074fa7fc0c4" targetNamespace="http://schemas.microsoft.com/office/2006/metadata/properties" ma:root="true" ma:fieldsID="3dc14443adc959497dc6ef8cff929100" ns2:_="">
    <xsd:import namespace="cf0129bd-0b42-4155-885b-6074fa7fc0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129bd-0b42-4155-885b-6074fa7fc0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FA0D36B-5BFE-42E7-BB67-9FA04060CB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0CE8576-AACC-4774-93E7-E4C9133D090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0917E27-3319-43A0-A067-20B80DA9F0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0129bd-0b42-4155-885b-6074fa7fc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260</TotalTime>
  <Words>3652</Words>
  <Application>Microsoft Office PowerPoint</Application>
  <PresentationFormat>Szélesvásznú</PresentationFormat>
  <Paragraphs>475</Paragraphs>
  <Slides>54</Slides>
  <Notes>5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54</vt:i4>
      </vt:variant>
    </vt:vector>
  </HeadingPairs>
  <TitlesOfParts>
    <vt:vector size="62" baseType="lpstr">
      <vt:lpstr>Arial</vt:lpstr>
      <vt:lpstr>Calibri</vt:lpstr>
      <vt:lpstr>Century Gothic</vt:lpstr>
      <vt:lpstr>Times New Roman</vt:lpstr>
      <vt:lpstr>Tw Cen MT</vt:lpstr>
      <vt:lpstr>Wingdings</vt:lpstr>
      <vt:lpstr>Wingdings 3</vt:lpstr>
      <vt:lpstr>Ion</vt:lpstr>
      <vt:lpstr>GINOP-5.3.5-18-2019-00115 A munkaerőhiány és az elöregedő társadalom okozta, az egészségügyi intézményeket érintő foglalkoztatási válsághelyzetek megelőzése és kezelése az ápoló képzés szintjeinek és hatásköreinek fejlesztésével</vt:lpstr>
      <vt:lpstr>Ápolás szakmai alapismeretek: gyakrabban előforduló betegségek lényege, diagnosztikája és terápiája</vt:lpstr>
      <vt:lpstr>Tananyag tartalom A pszichiátriai rendszer népegészségügyi jelentőségű megbetegedései, alkalmazott gyógyszeres terápia  </vt:lpstr>
      <vt:lpstr>Alzheimer kór</vt:lpstr>
      <vt:lpstr>Okok</vt:lpstr>
      <vt:lpstr>Alzheimer kór 2 típusa</vt:lpstr>
      <vt:lpstr>Tünetek</vt:lpstr>
      <vt:lpstr>Diagnosztika</vt:lpstr>
      <vt:lpstr>Kezelés (1) farmako-, pszicho- és szocioterápiás elemeket tartalmaz </vt:lpstr>
      <vt:lpstr>Kezelés (2)</vt:lpstr>
      <vt:lpstr>Kezelés (3)</vt:lpstr>
      <vt:lpstr>Prevenció</vt:lpstr>
      <vt:lpstr>Ápolói feladatok a betegséggel kapcsolatban</vt:lpstr>
      <vt:lpstr>Demencia</vt:lpstr>
      <vt:lpstr>A demencia kritériumai</vt:lpstr>
      <vt:lpstr>Okok és tünetek(1)</vt:lpstr>
      <vt:lpstr>Okok és tünetek (2)</vt:lpstr>
      <vt:lpstr>Demencia súlyossági fokai</vt:lpstr>
      <vt:lpstr>Diagnosztika</vt:lpstr>
      <vt:lpstr>Diagnosztika – pszichológiai tesztek (1)</vt:lpstr>
      <vt:lpstr>PowerPoint-bemutató</vt:lpstr>
      <vt:lpstr>Kezelés (1)</vt:lpstr>
      <vt:lpstr>Kezelés (2)</vt:lpstr>
      <vt:lpstr>Depresszió</vt:lpstr>
      <vt:lpstr>Depresszió szó jelentése</vt:lpstr>
      <vt:lpstr>A depresszió főbb tünetei 1 .</vt:lpstr>
      <vt:lpstr> A depresszió főbb tünetei 2.</vt:lpstr>
      <vt:lpstr>Az affektív betegségek felosztása I.   </vt:lpstr>
      <vt:lpstr>Az affektív betegségek felosztása I.   </vt:lpstr>
      <vt:lpstr>Az affektív betegségek felosztása III.   </vt:lpstr>
      <vt:lpstr>A depresszió diagnózisa </vt:lpstr>
      <vt:lpstr>A depresszió diagnózisa </vt:lpstr>
      <vt:lpstr>Depresszió diagnózisa (2)</vt:lpstr>
      <vt:lpstr>A depressziós epizód kritériumai a DSM V. alapján </vt:lpstr>
      <vt:lpstr>Az affektív betegségek szövődményei</vt:lpstr>
      <vt:lpstr>Az affektív betegségek terápiája  </vt:lpstr>
      <vt:lpstr>Mánia jellemzői</vt:lpstr>
      <vt:lpstr>A mániás epizód tünetei (DSM-IV szerint)</vt:lpstr>
      <vt:lpstr>Mánia altípusai</vt:lpstr>
      <vt:lpstr>A mánia és a depresszió sajátosságai  Érzelmi élet</vt:lpstr>
      <vt:lpstr>A mánia és a depresszió sajátosságai Motivációs állapot és viselkedés</vt:lpstr>
      <vt:lpstr>Depresszió gyógyszeres terápiája Antidepresszánsok hatásmechanizmusa I.</vt:lpstr>
      <vt:lpstr>Antidepresszáns gyógyszerek</vt:lpstr>
      <vt:lpstr>Mao-bénítók I.</vt:lpstr>
      <vt:lpstr>Mao-bénítók II.</vt:lpstr>
      <vt:lpstr>Nem szelektív (klasszikus) felvételgátlók I.</vt:lpstr>
      <vt:lpstr>Nem szelektív (klasszikus) felvételgátlók II.</vt:lpstr>
      <vt:lpstr>Nem szelektív (klasszikus) felvételgátlók III.</vt:lpstr>
      <vt:lpstr>Szelektív szerotonin-felvételt gátlók (SSRI) I.</vt:lpstr>
      <vt:lpstr>Szelektív szerotonin-felvételt gátlók (SSRI) II.</vt:lpstr>
      <vt:lpstr>Kettős hatású antidepresszánsok</vt:lpstr>
      <vt:lpstr>lítium</vt:lpstr>
      <vt:lpstr>Ellenőrző kérdések</vt:lpstr>
      <vt:lpstr>Irodalomjegyzék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Rozmann Nóra</dc:creator>
  <cp:lastModifiedBy>Novák Emese</cp:lastModifiedBy>
  <cp:revision>26</cp:revision>
  <dcterms:created xsi:type="dcterms:W3CDTF">2021-01-18T14:16:57Z</dcterms:created>
  <dcterms:modified xsi:type="dcterms:W3CDTF">2021-06-01T06:55:58Z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0x010100621AB8F6582EA244B5E4BCF27D7BFAA1</vt:lpwstr>
  </property>
</Properties>
</file>