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Lst>
  <p:notesMasterIdLst>
    <p:notesMasterId r:id="rId88"/>
  </p:notesMasterIdLst>
  <p:sldIdLst>
    <p:sldId id="510" r:id="rId5"/>
    <p:sldId id="498" r:id="rId6"/>
    <p:sldId id="496" r:id="rId7"/>
    <p:sldId id="274" r:id="rId8"/>
    <p:sldId id="275" r:id="rId9"/>
    <p:sldId id="276" r:id="rId10"/>
    <p:sldId id="277" r:id="rId11"/>
    <p:sldId id="278" r:id="rId12"/>
    <p:sldId id="279" r:id="rId13"/>
    <p:sldId id="280"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8" r:id="rId42"/>
    <p:sldId id="309" r:id="rId43"/>
    <p:sldId id="310" r:id="rId44"/>
    <p:sldId id="311" r:id="rId45"/>
    <p:sldId id="312" r:id="rId46"/>
    <p:sldId id="313" r:id="rId47"/>
    <p:sldId id="314" r:id="rId48"/>
    <p:sldId id="315" r:id="rId49"/>
    <p:sldId id="316" r:id="rId50"/>
    <p:sldId id="317" r:id="rId51"/>
    <p:sldId id="322" r:id="rId52"/>
    <p:sldId id="323" r:id="rId53"/>
    <p:sldId id="318" r:id="rId54"/>
    <p:sldId id="319" r:id="rId55"/>
    <p:sldId id="320" r:id="rId56"/>
    <p:sldId id="321" r:id="rId57"/>
    <p:sldId id="324" r:id="rId58"/>
    <p:sldId id="444" r:id="rId59"/>
    <p:sldId id="445" r:id="rId60"/>
    <p:sldId id="446" r:id="rId61"/>
    <p:sldId id="447" r:id="rId62"/>
    <p:sldId id="440" r:id="rId63"/>
    <p:sldId id="441" r:id="rId64"/>
    <p:sldId id="442" r:id="rId65"/>
    <p:sldId id="443" r:id="rId66"/>
    <p:sldId id="325" r:id="rId67"/>
    <p:sldId id="448" r:id="rId68"/>
    <p:sldId id="490" r:id="rId69"/>
    <p:sldId id="491" r:id="rId70"/>
    <p:sldId id="492" r:id="rId71"/>
    <p:sldId id="493" r:id="rId72"/>
    <p:sldId id="494" r:id="rId73"/>
    <p:sldId id="487" r:id="rId74"/>
    <p:sldId id="488" r:id="rId75"/>
    <p:sldId id="449" r:id="rId76"/>
    <p:sldId id="499" r:id="rId77"/>
    <p:sldId id="500" r:id="rId78"/>
    <p:sldId id="501" r:id="rId79"/>
    <p:sldId id="502" r:id="rId80"/>
    <p:sldId id="503" r:id="rId81"/>
    <p:sldId id="504" r:id="rId82"/>
    <p:sldId id="505" r:id="rId83"/>
    <p:sldId id="506" r:id="rId84"/>
    <p:sldId id="507" r:id="rId85"/>
    <p:sldId id="508" r:id="rId86"/>
    <p:sldId id="509" r:id="rId87"/>
  </p:sldIdLst>
  <p:sldSz cx="12192000" cy="6858000"/>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óni" initials="o" lastIdx="1" clrIdx="0">
    <p:extLst>
      <p:ext uri="{19B8F6BF-5375-455C-9EA6-DF929625EA0E}">
        <p15:presenceInfo xmlns:p15="http://schemas.microsoft.com/office/powerpoint/2012/main" userId="Món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1F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332" autoAdjust="0"/>
  </p:normalViewPr>
  <p:slideViewPr>
    <p:cSldViewPr snapToGrid="0">
      <p:cViewPr varScale="1">
        <p:scale>
          <a:sx n="77" d="100"/>
          <a:sy n="77" d="100"/>
        </p:scale>
        <p:origin x="58" y="163"/>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commentAuthors" Target="commentAuthor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presProps" Target="pres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notesMaster" Target="notesMasters/notesMaster1.xml"/><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3-13T10:17:54.650" idx="1">
    <p:pos x="10" y="10"/>
    <p:text>Az1. a helyes válasz</p:text>
    <p:extLst>
      <p:ext uri="{C676402C-5697-4E1C-873F-D02D1690AC5C}">
        <p15:threadingInfo xmlns:p15="http://schemas.microsoft.com/office/powerpoint/2012/main" timeZoneBias="-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03-13T10:17:54.650" idx="1">
    <p:pos x="10" y="10"/>
    <p:text>Az1. a helyes válasz</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2B829-3F1E-4106-BE6B-DA288349A410}" type="datetimeFigureOut">
              <a:rPr lang="hu-HU" smtClean="0"/>
              <a:t>2021. 06. 01.</a:t>
            </a:fld>
            <a:endParaRPr lang="hu-HU"/>
          </a:p>
        </p:txBody>
      </p:sp>
      <p:sp>
        <p:nvSpPr>
          <p:cNvPr id="4" name="Diakép hely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F7CDC6-9918-45C5-BF3A-39725102091B}" type="slidenum">
              <a:rPr lang="hu-HU" smtClean="0"/>
              <a:t>‹#›</a:t>
            </a:fld>
            <a:endParaRPr lang="hu-HU"/>
          </a:p>
        </p:txBody>
      </p:sp>
    </p:spTree>
    <p:extLst>
      <p:ext uri="{BB962C8B-B14F-4D97-AF65-F5344CB8AC3E}">
        <p14:creationId xmlns:p14="http://schemas.microsoft.com/office/powerpoint/2010/main" val="2657917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hu-HU"/>
              <a:t>Mintacím szerkesztése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A2EF8000-AFA9-4BED-B358-90494899D2ED}" type="datetime1">
              <a:rPr lang="hu-HU" smtClean="0"/>
              <a:t>2021. 06. 01.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114574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áma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hu-HU"/>
              <a:t>Mintacím szerkesztése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hu-HU"/>
              <a:t>Kép beszúrásához kattintson az ikonra</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ate Placeholder 4"/>
          <p:cNvSpPr>
            <a:spLocks noGrp="1"/>
          </p:cNvSpPr>
          <p:nvPr>
            <p:ph type="dt" sz="half" idx="10"/>
          </p:nvPr>
        </p:nvSpPr>
        <p:spPr/>
        <p:txBody>
          <a:bodyPr/>
          <a:lstStyle/>
          <a:p>
            <a:fld id="{098EFDD4-4024-461E-ACBD-964883C5309E}" type="datetime1">
              <a:rPr lang="hu-HU" smtClean="0"/>
              <a:t>2021. 06. 01.</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92176456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ím és képaláírás">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hu-HU"/>
              <a:t>Mintacím szerkesztése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4" name="Date Placeholder 3"/>
          <p:cNvSpPr>
            <a:spLocks noGrp="1"/>
          </p:cNvSpPr>
          <p:nvPr>
            <p:ph type="dt" sz="half" idx="10"/>
          </p:nvPr>
        </p:nvSpPr>
        <p:spPr/>
        <p:txBody>
          <a:bodyPr/>
          <a:lstStyle/>
          <a:p>
            <a:fld id="{098EFDD4-4024-461E-ACBD-964883C5309E}" type="datetime1">
              <a:rPr lang="hu-HU" smtClean="0"/>
              <a:t>2021. 06. 01.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3091776519"/>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Idézet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hu-HU"/>
              <a:t>Mintacím szerkesztése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hu-HU"/>
              <a:t>Mintaszöveg szerkesztése</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4" name="Date Placeholder 3"/>
          <p:cNvSpPr>
            <a:spLocks noGrp="1"/>
          </p:cNvSpPr>
          <p:nvPr>
            <p:ph type="dt" sz="half" idx="10"/>
          </p:nvPr>
        </p:nvSpPr>
        <p:spPr/>
        <p:txBody>
          <a:bodyPr/>
          <a:lstStyle/>
          <a:p>
            <a:fld id="{098EFDD4-4024-461E-ACBD-964883C5309E}" type="datetime1">
              <a:rPr lang="hu-HU" smtClean="0"/>
              <a:t>2021. 06. 01.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829DC037-E7BD-4C73-8B08-BA96F3CF2969}" type="slidenum">
              <a:rPr lang="hu-HU" smtClean="0"/>
              <a:t>‹#›</a:t>
            </a:fld>
            <a:endParaRPr lang="hu-HU"/>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474627222"/>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évkártya">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hu-HU"/>
              <a:t>Mintacím szerkesztése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098EFDD4-4024-461E-ACBD-964883C5309E}" type="datetime1">
              <a:rPr lang="hu-HU" smtClean="0"/>
              <a:t>2021. 06. 01.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540879884"/>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3 hasá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hu-HU"/>
              <a:t>Mintacím szerkesztése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98EFDD4-4024-461E-ACBD-964883C5309E}" type="datetime1">
              <a:rPr lang="hu-HU" smtClean="0"/>
              <a:t>2021. 06. 01.</a:t>
            </a:fld>
            <a:endParaRPr lang="hu-HU"/>
          </a:p>
        </p:txBody>
      </p:sp>
      <p:sp>
        <p:nvSpPr>
          <p:cNvPr id="4"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3216307324"/>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3 képhasáb">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hu-HU"/>
              <a:t>Mintacím szerkesztése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hu-HU"/>
              <a:t>Kép beszúrásához kattintson az ikonra</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hu-HU"/>
              <a:t>Kép beszúrásához kattintson az ikonra</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hu-HU"/>
              <a:t>Kép beszúrásához kattintson az ikonra</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98EFDD4-4024-461E-ACBD-964883C5309E}" type="datetime1">
              <a:rPr lang="hu-HU" smtClean="0"/>
              <a:t>2021. 06. 01.</a:t>
            </a:fld>
            <a:endParaRPr lang="hu-HU"/>
          </a:p>
        </p:txBody>
      </p:sp>
      <p:sp>
        <p:nvSpPr>
          <p:cNvPr id="4"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1274634552"/>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nchor="t" anchorCtr="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77980415-7B39-47C0-91A4-900EBC58FBFC}" type="datetime1">
              <a:rPr lang="hu-HU" smtClean="0"/>
              <a:t>2021. 06. 01.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423040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hu-HU"/>
              <a:t>Mintacím szerkesztése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D973BFDF-C6CF-456B-BFC8-C5D5254C05C9}" type="datetime1">
              <a:rPr lang="hu-HU" smtClean="0"/>
              <a:t>2021. 06. 01.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3769740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3"/>
          <p:cNvSpPr>
            <a:spLocks noGrp="1"/>
          </p:cNvSpPr>
          <p:nvPr>
            <p:ph type="dt" sz="half" idx="10"/>
          </p:nvPr>
        </p:nvSpPr>
        <p:spPr/>
        <p:txBody>
          <a:bodyPr/>
          <a:lstStyle/>
          <a:p>
            <a:fld id="{10F2672B-E127-4547-BD2E-1AAA7655F84A}" type="datetime1">
              <a:rPr lang="hu-HU" smtClean="0"/>
              <a:t>2021. 06. 01.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4700525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hu-HU"/>
              <a:t>Mintacím szerkesztése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D107C0EA-DE5C-4186-AED9-DA0D257A3085}" type="datetime1">
              <a:rPr lang="hu-HU" smtClean="0"/>
              <a:t>2021. 06. 01.</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571691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EFCDD9D0-E272-409A-AB17-A882CF1DD8FA}" type="datetime1">
              <a:rPr lang="hu-HU" smtClean="0"/>
              <a:t>2021. 06. 01.</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7066118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hu-HU"/>
              <a:t>Mintacím szerkesztése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a:t>Mintaszöveg szerkesztése</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ED5FE4D7-A085-416F-A4A0-1FD0B98103EC}" type="datetime1">
              <a:rPr lang="hu-HU" smtClean="0"/>
              <a:t>2021. 06. 01.</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687612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7" name="Date Placeholder 2"/>
          <p:cNvSpPr>
            <a:spLocks noGrp="1"/>
          </p:cNvSpPr>
          <p:nvPr>
            <p:ph type="dt" sz="half" idx="10"/>
          </p:nvPr>
        </p:nvSpPr>
        <p:spPr/>
        <p:txBody>
          <a:bodyPr/>
          <a:lstStyle/>
          <a:p>
            <a:fld id="{A67575B1-5095-41CB-B20E-442F48FFBB6D}" type="datetime1">
              <a:rPr lang="hu-HU" smtClean="0"/>
              <a:t>2021. 06. 01.</a:t>
            </a:fld>
            <a:endParaRPr lang="hu-HU"/>
          </a:p>
        </p:txBody>
      </p:sp>
      <p:sp>
        <p:nvSpPr>
          <p:cNvPr id="5" name="Footer Placeholder 3"/>
          <p:cNvSpPr>
            <a:spLocks noGrp="1"/>
          </p:cNvSpPr>
          <p:nvPr>
            <p:ph type="ftr" sz="quarter" idx="11"/>
          </p:nvPr>
        </p:nvSpPr>
        <p:spPr/>
        <p:txBody>
          <a:bodyPr/>
          <a:lstStyle/>
          <a:p>
            <a:endParaRPr lang="hu-HU"/>
          </a:p>
        </p:txBody>
      </p:sp>
      <p:sp>
        <p:nvSpPr>
          <p:cNvPr id="6" name="Slide Number Placeholder 4"/>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625546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Üres">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96936C10-6AC2-41FE-B19B-5CDC0D9DAF0A}" type="datetime1">
              <a:rPr lang="hu-HU" smtClean="0"/>
              <a:t>2021. 06. 01.</a:t>
            </a:fld>
            <a:endParaRPr lang="hu-HU"/>
          </a:p>
        </p:txBody>
      </p:sp>
      <p:sp>
        <p:nvSpPr>
          <p:cNvPr id="5" name="Footer Placeholder 2"/>
          <p:cNvSpPr>
            <a:spLocks noGrp="1"/>
          </p:cNvSpPr>
          <p:nvPr>
            <p:ph type="ftr" sz="quarter" idx="11"/>
          </p:nvPr>
        </p:nvSpPr>
        <p:spPr/>
        <p:txBody>
          <a:bodyPr/>
          <a:lstStyle/>
          <a:p>
            <a:endParaRPr lang="hu-HU"/>
          </a:p>
        </p:txBody>
      </p:sp>
      <p:sp>
        <p:nvSpPr>
          <p:cNvPr id="6" name="Slide Number Placeholder 3"/>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333054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hu-HU"/>
              <a:t>Mintacím szerkesztése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7" name="Date Placeholder 4"/>
          <p:cNvSpPr>
            <a:spLocks noGrp="1"/>
          </p:cNvSpPr>
          <p:nvPr>
            <p:ph type="dt" sz="half" idx="10"/>
          </p:nvPr>
        </p:nvSpPr>
        <p:spPr/>
        <p:txBody>
          <a:bodyPr/>
          <a:lstStyle/>
          <a:p>
            <a:fld id="{2F1AEBC5-0ADB-4D2B-B767-56697C3D67BD}" type="datetime1">
              <a:rPr lang="hu-HU" smtClean="0"/>
              <a:t>2021. 06. 01.</a:t>
            </a:fld>
            <a:endParaRPr lang="hu-HU"/>
          </a:p>
        </p:txBody>
      </p:sp>
      <p:sp>
        <p:nvSpPr>
          <p:cNvPr id="5" name="Footer Placeholder 5"/>
          <p:cNvSpPr>
            <a:spLocks noGrp="1"/>
          </p:cNvSpPr>
          <p:nvPr>
            <p:ph type="ftr" sz="quarter" idx="11"/>
          </p:nvPr>
        </p:nvSpPr>
        <p:spPr/>
        <p:txBody>
          <a:bodyPr/>
          <a:lstStyle/>
          <a:p>
            <a:endParaRPr lang="hu-HU"/>
          </a:p>
        </p:txBody>
      </p:sp>
      <p:sp>
        <p:nvSpPr>
          <p:cNvPr id="6" name="Slide Number Placeholder 6"/>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2818593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hu-HU"/>
              <a:t>Mintacím szerkesztése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hu-HU"/>
              <a:t>Kép beszúrásához kattintson az ikonra</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a:t>Mintaszöveg szerkesztése</a:t>
            </a:r>
          </a:p>
        </p:txBody>
      </p:sp>
      <p:sp>
        <p:nvSpPr>
          <p:cNvPr id="5" name="Date Placeholder 4"/>
          <p:cNvSpPr>
            <a:spLocks noGrp="1"/>
          </p:cNvSpPr>
          <p:nvPr>
            <p:ph type="dt" sz="half" idx="10"/>
          </p:nvPr>
        </p:nvSpPr>
        <p:spPr/>
        <p:txBody>
          <a:bodyPr/>
          <a:lstStyle/>
          <a:p>
            <a:fld id="{A8D96389-0110-4976-84CC-3300DFE4B9AC}" type="datetime1">
              <a:rPr lang="hu-HU" smtClean="0"/>
              <a:t>2021. 06. 01.</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829DC037-E7BD-4C73-8B08-BA96F3CF2969}" type="slidenum">
              <a:rPr lang="hu-HU" smtClean="0"/>
              <a:t>‹#›</a:t>
            </a:fld>
            <a:endParaRPr lang="hu-HU"/>
          </a:p>
        </p:txBody>
      </p:sp>
    </p:spTree>
    <p:extLst>
      <p:ext uri="{BB962C8B-B14F-4D97-AF65-F5344CB8AC3E}">
        <p14:creationId xmlns:p14="http://schemas.microsoft.com/office/powerpoint/2010/main" val="544138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hu-HU"/>
              <a:t>Mintacím szerkesztése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98EFDD4-4024-461E-ACBD-964883C5309E}" type="datetime1">
              <a:rPr lang="hu-HU" smtClean="0"/>
              <a:t>2021. 06. 01.</a:t>
            </a:fld>
            <a:endParaRPr lang="hu-HU"/>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hu-HU"/>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829DC037-E7BD-4C73-8B08-BA96F3CF2969}" type="slidenum">
              <a:rPr lang="hu-HU" smtClean="0"/>
              <a:t>‹#›</a:t>
            </a:fld>
            <a:endParaRPr lang="hu-HU"/>
          </a:p>
        </p:txBody>
      </p:sp>
    </p:spTree>
    <p:extLst>
      <p:ext uri="{BB962C8B-B14F-4D97-AF65-F5344CB8AC3E}">
        <p14:creationId xmlns:p14="http://schemas.microsoft.com/office/powerpoint/2010/main" val="3542346728"/>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8" Type="http://schemas.openxmlformats.org/officeDocument/2006/relationships/image" Target="../media/image32.jfif"/><Relationship Id="rId3" Type="http://schemas.openxmlformats.org/officeDocument/2006/relationships/image" Target="../media/image27.jpg"/><Relationship Id="rId7" Type="http://schemas.openxmlformats.org/officeDocument/2006/relationships/image" Target="../media/image31.jfif"/><Relationship Id="rId2" Type="http://schemas.openxmlformats.org/officeDocument/2006/relationships/image" Target="../media/image26.jpg"/><Relationship Id="rId1" Type="http://schemas.openxmlformats.org/officeDocument/2006/relationships/slideLayout" Target="../slideLayouts/slideLayout2.xml"/><Relationship Id="rId6" Type="http://schemas.openxmlformats.org/officeDocument/2006/relationships/image" Target="../media/image30.jpg"/><Relationship Id="rId5" Type="http://schemas.openxmlformats.org/officeDocument/2006/relationships/image" Target="../media/image29.jpeg"/><Relationship Id="rId4" Type="http://schemas.openxmlformats.org/officeDocument/2006/relationships/image" Target="../media/image28.jpg"/><Relationship Id="rId9" Type="http://schemas.openxmlformats.org/officeDocument/2006/relationships/image" Target="../media/image3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4.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6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png"/></Relationships>
</file>

<file path=ppt/slides/_rels/slide6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6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hyperlink" Target="http://www.tankonyvtar.hu/hu/tartalom/tamop425/0061_apolastudomany-magyar/apolas_magyar_9_9.html" TargetMode="Externa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a:extLst>
              <a:ext uri="{FF2B5EF4-FFF2-40B4-BE49-F238E27FC236}">
                <a16:creationId xmlns:a16="http://schemas.microsoft.com/office/drawing/2014/main" id="{7D85DEF7-8A17-404F-8613-F92932B7FF5D}"/>
              </a:ext>
            </a:extLst>
          </p:cNvPr>
          <p:cNvSpPr>
            <a:spLocks noGrp="1"/>
          </p:cNvSpPr>
          <p:nvPr>
            <p:ph type="title"/>
          </p:nvPr>
        </p:nvSpPr>
        <p:spPr>
          <a:xfrm>
            <a:off x="979487" y="2553757"/>
            <a:ext cx="8534400" cy="1507067"/>
          </a:xfrm>
        </p:spPr>
        <p:txBody>
          <a:bodyPr>
            <a:normAutofit/>
          </a:bodyPr>
          <a:lstStyle/>
          <a:p>
            <a:pPr algn="ctr"/>
            <a:r>
              <a:rPr lang="hu-HU" sz="1600" b="1" dirty="0">
                <a:latin typeface="Tw Cen MT" panose="020B0602020104020603" pitchFamily="34" charset="-18"/>
              </a:rPr>
              <a:t>GINOP-5.3.5-18-2019-00115</a:t>
            </a:r>
            <a:br>
              <a:rPr lang="hu-HU" b="1" dirty="0">
                <a:latin typeface="Tw Cen MT" panose="020B0602020104020603" pitchFamily="34" charset="-18"/>
              </a:rPr>
            </a:br>
            <a:r>
              <a:rPr lang="hu-HU" sz="1600" b="1" dirty="0">
                <a:latin typeface="Tw Cen MT" panose="020B0602020104020603" pitchFamily="34" charset="-18"/>
              </a:rPr>
              <a:t>A munkaerőhiány és az elöregedő társadalom okozta, az egészségügyi intézményeket érintő foglalkoztatási válsághelyzetek megelőzése és kezelése az ápoló képzés szintjeinek és hatásköreinek fejlesztésével</a:t>
            </a:r>
          </a:p>
        </p:txBody>
      </p:sp>
      <p:pic>
        <p:nvPicPr>
          <p:cNvPr id="4" name="Kép 3">
            <a:extLst>
              <a:ext uri="{FF2B5EF4-FFF2-40B4-BE49-F238E27FC236}">
                <a16:creationId xmlns:a16="http://schemas.microsoft.com/office/drawing/2014/main" id="{DE4384DD-F304-48D4-BED9-5B25415C095F}"/>
              </a:ext>
            </a:extLst>
          </p:cNvPr>
          <p:cNvPicPr/>
          <p:nvPr/>
        </p:nvPicPr>
        <p:blipFill>
          <a:blip r:embed="rId2" cstate="print">
            <a:extLst>
              <a:ext uri="{28A0092B-C50C-407E-A947-70E740481C1C}">
                <a14:useLocalDpi xmlns:a14="http://schemas.microsoft.com/office/drawing/2010/main" val="0"/>
              </a:ext>
            </a:extLst>
          </a:blip>
          <a:stretch>
            <a:fillRect/>
          </a:stretch>
        </p:blipFill>
        <p:spPr bwMode="auto">
          <a:xfrm>
            <a:off x="8896350" y="4371975"/>
            <a:ext cx="3295650" cy="2486025"/>
          </a:xfrm>
          <a:prstGeom prst="rect">
            <a:avLst/>
          </a:prstGeom>
          <a:noFill/>
          <a:ln>
            <a:noFill/>
          </a:ln>
          <a:extLst>
            <a:ext uri="{53640926-AAD7-44D8-BBD7-CCE9431645EC}">
              <a14:shadowObscured xmlns:a14="http://schemas.microsoft.com/office/drawing/2010/main"/>
            </a:ext>
          </a:extLst>
        </p:spPr>
      </p:pic>
      <p:pic>
        <p:nvPicPr>
          <p:cNvPr id="5" name="Tartalom helye 4">
            <a:extLst>
              <a:ext uri="{FF2B5EF4-FFF2-40B4-BE49-F238E27FC236}">
                <a16:creationId xmlns:a16="http://schemas.microsoft.com/office/drawing/2014/main" id="{F19B4F11-6F5D-43DF-8094-4143BC5532AD}"/>
              </a:ext>
            </a:extLst>
          </p:cNvPr>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 y="1"/>
            <a:ext cx="2495550" cy="895350"/>
          </a:xfrm>
          <a:prstGeom prst="rect">
            <a:avLst/>
          </a:prstGeom>
          <a:noFill/>
          <a:ln>
            <a:noFill/>
          </a:ln>
        </p:spPr>
      </p:pic>
    </p:spTree>
    <p:extLst>
      <p:ext uri="{BB962C8B-B14F-4D97-AF65-F5344CB8AC3E}">
        <p14:creationId xmlns:p14="http://schemas.microsoft.com/office/powerpoint/2010/main" val="11442228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artalom helye 2"/>
          <p:cNvSpPr>
            <a:spLocks noGrp="1"/>
          </p:cNvSpPr>
          <p:nvPr>
            <p:ph idx="1"/>
          </p:nvPr>
        </p:nvSpPr>
        <p:spPr>
          <a:xfrm>
            <a:off x="310789" y="1001221"/>
            <a:ext cx="11354737" cy="5856779"/>
          </a:xfrm>
        </p:spPr>
        <p:txBody>
          <a:bodyPr>
            <a:normAutofit lnSpcReduction="10000"/>
          </a:bodyPr>
          <a:lstStyle/>
          <a:p>
            <a:pPr>
              <a:lnSpc>
                <a:spcPct val="150000"/>
              </a:lnSpc>
            </a:pPr>
            <a:r>
              <a:rPr lang="hu-HU" sz="2000" b="1" dirty="0"/>
              <a:t>Az újszülöttek és a csecsemők</a:t>
            </a:r>
            <a:r>
              <a:rPr lang="hu-HU" sz="2000" dirty="0"/>
              <a:t> bőre sérülékeny, hiszen vékony és éretlen. Mellőzni kell a durva dörzsölést és az ebből származó </a:t>
            </a:r>
            <a:r>
              <a:rPr lang="hu-HU" sz="2000" dirty="0" err="1"/>
              <a:t>horzsolásos</a:t>
            </a:r>
            <a:r>
              <a:rPr lang="hu-HU" sz="2000" dirty="0"/>
              <a:t> sérüléseket, amelyek fertőzések forrásai lehetnek. Újszülöttek, csecsemők mosdatásakor a szárító hatású szappanokat is kerülni kell.</a:t>
            </a:r>
          </a:p>
          <a:p>
            <a:pPr>
              <a:lnSpc>
                <a:spcPct val="150000"/>
              </a:lnSpc>
            </a:pPr>
            <a:r>
              <a:rPr lang="hu-HU" sz="2000" b="1" dirty="0"/>
              <a:t>Serdülőkorban </a:t>
            </a:r>
            <a:r>
              <a:rPr lang="hu-HU" sz="2000" dirty="0"/>
              <a:t>hormonális hatásokra jelentős változások következnek be a bőrön. A faggyúmirigyek intenzív működése révén a serdülők számára jelentős problémát okoznak a főleg arcbőrön jelentkező </a:t>
            </a:r>
            <a:r>
              <a:rPr lang="hu-HU" sz="2000" dirty="0" err="1"/>
              <a:t>acnék</a:t>
            </a:r>
            <a:r>
              <a:rPr lang="hu-HU" sz="2000" dirty="0"/>
              <a:t>. Az </a:t>
            </a:r>
            <a:r>
              <a:rPr lang="hu-HU" sz="2000" dirty="0" err="1"/>
              <a:t>apokrin</a:t>
            </a:r>
            <a:r>
              <a:rPr lang="hu-HU" sz="2000" dirty="0"/>
              <a:t> mirigyek fokozott működése szükségessé teszi a serdülők számára a gyakori tisztálkodást és izzadsággátlók alkalmazását. </a:t>
            </a:r>
          </a:p>
          <a:p>
            <a:pPr>
              <a:lnSpc>
                <a:spcPct val="150000"/>
              </a:lnSpc>
            </a:pPr>
            <a:r>
              <a:rPr lang="hu-HU" sz="2000" b="1" dirty="0"/>
              <a:t>Idős emberek </a:t>
            </a:r>
            <a:r>
              <a:rPr lang="hu-HU" sz="2000" dirty="0"/>
              <a:t>bőre veszít rugalmasságából és nedvességtartalmából. A külső elválasztású mirigyek működésének csökkenésével fokozottabbá válik a bőr kiszáradásának és berepedezésének veszélye, ezért idősebb korban szintén mellőzni kell a bőr szárazságát fokozó tisztálkodási szereket.</a:t>
            </a:r>
          </a:p>
        </p:txBody>
      </p:sp>
    </p:spTree>
    <p:extLst>
      <p:ext uri="{BB962C8B-B14F-4D97-AF65-F5344CB8AC3E}">
        <p14:creationId xmlns:p14="http://schemas.microsoft.com/office/powerpoint/2010/main" val="17663264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A bőr ápolása</a:t>
            </a:r>
          </a:p>
        </p:txBody>
      </p:sp>
      <p:sp>
        <p:nvSpPr>
          <p:cNvPr id="3" name="Tartalom helye 2"/>
          <p:cNvSpPr>
            <a:spLocks noGrp="1"/>
          </p:cNvSpPr>
          <p:nvPr>
            <p:ph idx="1"/>
          </p:nvPr>
        </p:nvSpPr>
        <p:spPr>
          <a:xfrm>
            <a:off x="604981" y="1462725"/>
            <a:ext cx="11060545" cy="5067384"/>
          </a:xfrm>
        </p:spPr>
        <p:txBody>
          <a:bodyPr>
            <a:noAutofit/>
          </a:bodyPr>
          <a:lstStyle/>
          <a:p>
            <a:pPr marL="0" indent="0" algn="just">
              <a:buNone/>
            </a:pPr>
            <a:r>
              <a:rPr lang="hu-HU" sz="2000" dirty="0"/>
              <a:t>A bőr ápolása során növeljük a beteg komfortérzetét, kiküszöböljük a testszagot, serkentjük a vérkeringést és ezzel megakadályozzuk felfekvés kialakulását. A beteg tisztálkodása előtt az ápolónak azt is fel kell mérnie, hogy mely tényezők hatnak a fürdetés, tisztálkodás módjának megválasztására. </a:t>
            </a:r>
          </a:p>
          <a:p>
            <a:pPr marL="0" indent="0" algn="just">
              <a:buNone/>
            </a:pPr>
            <a:endParaRPr lang="hu-HU" sz="2000" dirty="0"/>
          </a:p>
          <a:p>
            <a:pPr marL="0" indent="0" algn="just">
              <a:buNone/>
            </a:pPr>
            <a:r>
              <a:rPr lang="hu-HU" sz="2000" b="1" dirty="0"/>
              <a:t>A beteg fürdetésének módját befolyásolja:</a:t>
            </a:r>
          </a:p>
          <a:p>
            <a:pPr lvl="0" algn="just"/>
            <a:r>
              <a:rPr lang="hu-HU" sz="2000" dirty="0"/>
              <a:t>beteg aktivitása</a:t>
            </a:r>
          </a:p>
          <a:p>
            <a:pPr lvl="0" algn="just"/>
            <a:r>
              <a:rPr lang="hu-HU" sz="2000" dirty="0"/>
              <a:t>a beteg izomereje</a:t>
            </a:r>
          </a:p>
          <a:p>
            <a:pPr lvl="0" algn="just"/>
            <a:r>
              <a:rPr lang="hu-HU" sz="2000" dirty="0"/>
              <a:t>a beteg kívánsága</a:t>
            </a:r>
          </a:p>
          <a:p>
            <a:pPr lvl="0" algn="just"/>
            <a:r>
              <a:rPr lang="hu-HU" sz="2000" dirty="0"/>
              <a:t>beteg koordinációs képessége</a:t>
            </a:r>
          </a:p>
          <a:p>
            <a:pPr lvl="0" algn="just"/>
            <a:r>
              <a:rPr lang="hu-HU" sz="2000" dirty="0"/>
              <a:t>általános állapota</a:t>
            </a:r>
          </a:p>
          <a:p>
            <a:pPr lvl="0" algn="just"/>
            <a:r>
              <a:rPr lang="hu-HU" sz="2000" dirty="0"/>
              <a:t>a betegség természete</a:t>
            </a:r>
          </a:p>
          <a:p>
            <a:pPr lvl="0" algn="just"/>
            <a:r>
              <a:rPr lang="hu-HU" sz="2000" dirty="0"/>
              <a:t>a beteg kora</a:t>
            </a:r>
          </a:p>
          <a:p>
            <a:pPr lvl="0" algn="just"/>
            <a:r>
              <a:rPr lang="hu-HU" sz="2000" dirty="0"/>
              <a:t>kórház adta lehetőségek</a:t>
            </a:r>
          </a:p>
          <a:p>
            <a:pPr algn="just"/>
            <a:r>
              <a:rPr lang="hu-HU" sz="2000" dirty="0"/>
              <a:t>orvosi utasítás</a:t>
            </a:r>
          </a:p>
        </p:txBody>
      </p:sp>
    </p:spTree>
    <p:extLst>
      <p:ext uri="{BB962C8B-B14F-4D97-AF65-F5344CB8AC3E}">
        <p14:creationId xmlns:p14="http://schemas.microsoft.com/office/powerpoint/2010/main" val="917762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A bőr ápolása</a:t>
            </a:r>
          </a:p>
        </p:txBody>
      </p:sp>
      <p:sp>
        <p:nvSpPr>
          <p:cNvPr id="3" name="Tartalom helye 2"/>
          <p:cNvSpPr>
            <a:spLocks noGrp="1"/>
          </p:cNvSpPr>
          <p:nvPr>
            <p:ph idx="1"/>
          </p:nvPr>
        </p:nvSpPr>
        <p:spPr>
          <a:xfrm>
            <a:off x="521854" y="1593129"/>
            <a:ext cx="8229600" cy="4708525"/>
          </a:xfrm>
        </p:spPr>
        <p:txBody>
          <a:bodyPr>
            <a:normAutofit fontScale="92500" lnSpcReduction="10000"/>
          </a:bodyPr>
          <a:lstStyle/>
          <a:p>
            <a:pPr>
              <a:lnSpc>
                <a:spcPct val="150000"/>
              </a:lnSpc>
            </a:pPr>
            <a:r>
              <a:rPr lang="hu-HU" sz="2400" dirty="0"/>
              <a:t>komplett fürdetés ágyban (teljes)</a:t>
            </a:r>
          </a:p>
          <a:p>
            <a:pPr>
              <a:lnSpc>
                <a:spcPct val="150000"/>
              </a:lnSpc>
            </a:pPr>
            <a:r>
              <a:rPr lang="hu-HU" sz="2400" dirty="0"/>
              <a:t>ágyban való mosdatás (részleges)</a:t>
            </a:r>
          </a:p>
          <a:p>
            <a:pPr>
              <a:lnSpc>
                <a:spcPct val="150000"/>
              </a:lnSpc>
            </a:pPr>
            <a:r>
              <a:rPr lang="hu-HU" sz="2400" dirty="0"/>
              <a:t>fürdőszobai fürdetés (kádfürdő), vagy zuhanyzás (zuhanyfürdő)</a:t>
            </a:r>
          </a:p>
          <a:p>
            <a:pPr>
              <a:lnSpc>
                <a:spcPct val="150000"/>
              </a:lnSpc>
            </a:pPr>
            <a:r>
              <a:rPr lang="hu-HU" sz="2400" dirty="0"/>
              <a:t>víznélküli fürdetés  - fürdető kendős fürdetés</a:t>
            </a:r>
          </a:p>
          <a:p>
            <a:pPr lvl="1">
              <a:lnSpc>
                <a:spcPct val="150000"/>
              </a:lnSpc>
            </a:pPr>
            <a:r>
              <a:rPr lang="hu-HU" sz="2400" dirty="0"/>
              <a:t>teljes és részleges</a:t>
            </a:r>
          </a:p>
          <a:p>
            <a:pPr>
              <a:lnSpc>
                <a:spcPct val="150000"/>
              </a:lnSpc>
            </a:pPr>
            <a:r>
              <a:rPr lang="hu-HU" sz="2400" dirty="0"/>
              <a:t>törülközős fürdetés (teljes ágyban fürdetés)</a:t>
            </a:r>
          </a:p>
          <a:p>
            <a:pPr>
              <a:lnSpc>
                <a:spcPct val="150000"/>
              </a:lnSpc>
            </a:pPr>
            <a:r>
              <a:rPr lang="hu-HU" sz="2400" dirty="0"/>
              <a:t>terápiás fürdetések</a:t>
            </a:r>
          </a:p>
        </p:txBody>
      </p:sp>
    </p:spTree>
    <p:extLst>
      <p:ext uri="{BB962C8B-B14F-4D97-AF65-F5344CB8AC3E}">
        <p14:creationId xmlns:p14="http://schemas.microsoft.com/office/powerpoint/2010/main" val="3456723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A fürdetés módjai</a:t>
            </a:r>
          </a:p>
        </p:txBody>
      </p:sp>
      <p:sp>
        <p:nvSpPr>
          <p:cNvPr id="3" name="Tartalom helye 2"/>
          <p:cNvSpPr>
            <a:spLocks noGrp="1"/>
          </p:cNvSpPr>
          <p:nvPr>
            <p:ph idx="1"/>
          </p:nvPr>
        </p:nvSpPr>
        <p:spPr>
          <a:xfrm>
            <a:off x="392545" y="1444250"/>
            <a:ext cx="11540836" cy="5293677"/>
          </a:xfrm>
        </p:spPr>
        <p:txBody>
          <a:bodyPr>
            <a:normAutofit lnSpcReduction="10000"/>
          </a:bodyPr>
          <a:lstStyle/>
          <a:p>
            <a:pPr algn="just"/>
            <a:r>
              <a:rPr lang="hu-HU" sz="2000" dirty="0"/>
              <a:t>Leginkább a beteg aktuális állapota határozza meg azt, hogy a fürdetés melyik módját választjuk. </a:t>
            </a:r>
          </a:p>
          <a:p>
            <a:pPr algn="just"/>
            <a:endParaRPr lang="hu-HU" sz="2000" dirty="0"/>
          </a:p>
          <a:p>
            <a:pPr algn="just"/>
            <a:r>
              <a:rPr lang="hu-HU" sz="2000" b="1" dirty="0"/>
              <a:t>Komplett fürdetés ágyban (teljes): </a:t>
            </a:r>
            <a:r>
              <a:rPr lang="hu-HU" sz="2000" dirty="0"/>
              <a:t>Abban az esetben kell alkalmazni, amikor a beteg önellátásra képtelen, ezért higiénés ápolását az ápolónak kell biztosítani. Az önellátásra képtelen, magatehetetlen betegnél a komplett fürdetés mellett oda kell figyelni az immobilizációs szindróma szövődményeinek megelőzésére is. </a:t>
            </a:r>
          </a:p>
          <a:p>
            <a:pPr algn="just"/>
            <a:endParaRPr lang="hu-HU" sz="2000" dirty="0"/>
          </a:p>
          <a:p>
            <a:pPr algn="just"/>
            <a:r>
              <a:rPr lang="hu-HU" sz="2000" b="1" dirty="0"/>
              <a:t>Ágyban való mosdatás (részleges): </a:t>
            </a:r>
            <a:r>
              <a:rPr lang="hu-HU" sz="2000" dirty="0"/>
              <a:t>Akkor alkalmazzuk, amikor a beteg részben el tudja látni magát és bizonyos testrészek tisztításához igényel csak segítséget. Ilyenkor mindig a beteg közelébe készítjük a higiénés ápoláshoz szükséges eszközöket és csak akkor segítünk, ha azt a beteg is igényli. </a:t>
            </a:r>
          </a:p>
          <a:p>
            <a:pPr algn="just"/>
            <a:endParaRPr lang="hu-HU" sz="2000" dirty="0"/>
          </a:p>
          <a:p>
            <a:pPr algn="just"/>
            <a:r>
              <a:rPr lang="hu-HU" sz="2000" b="1" dirty="0"/>
              <a:t>Fürdőszobai fürdetés (kádfürdő) vagy zuhanyozás (zuhanyfürdő): </a:t>
            </a:r>
            <a:r>
              <a:rPr lang="hu-HU" sz="2000" dirty="0"/>
              <a:t>A beteg végezheti önállóan vagy segítséggel. A fürdőszobában való fürdetés sokkal alaposabb tisztálkodást tesz lehetővé, mint a mosdatás ágyban.</a:t>
            </a:r>
          </a:p>
        </p:txBody>
      </p:sp>
    </p:spTree>
    <p:extLst>
      <p:ext uri="{BB962C8B-B14F-4D97-AF65-F5344CB8AC3E}">
        <p14:creationId xmlns:p14="http://schemas.microsoft.com/office/powerpoint/2010/main" val="2127143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 </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36368" y="1"/>
            <a:ext cx="4127585" cy="412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0017" y="2428560"/>
            <a:ext cx="4427984" cy="4427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zövegdoboz 3"/>
          <p:cNvSpPr txBox="1"/>
          <p:nvPr/>
        </p:nvSpPr>
        <p:spPr>
          <a:xfrm>
            <a:off x="5591944" y="552416"/>
            <a:ext cx="3816424" cy="461665"/>
          </a:xfrm>
          <a:prstGeom prst="rect">
            <a:avLst/>
          </a:prstGeom>
          <a:noFill/>
        </p:spPr>
        <p:txBody>
          <a:bodyPr wrap="square" rtlCol="0">
            <a:spAutoFit/>
          </a:bodyPr>
          <a:lstStyle/>
          <a:p>
            <a:r>
              <a:rPr lang="hu-HU" sz="2400" dirty="0">
                <a:solidFill>
                  <a:prstClr val="black"/>
                </a:solidFill>
                <a:latin typeface="Calibri" panose="020F0502020204030204"/>
              </a:rPr>
              <a:t>+ 8 kendős eljárás</a:t>
            </a:r>
          </a:p>
        </p:txBody>
      </p:sp>
      <p:sp>
        <p:nvSpPr>
          <p:cNvPr id="5" name="Szövegdoboz 4"/>
          <p:cNvSpPr txBox="1"/>
          <p:nvPr/>
        </p:nvSpPr>
        <p:spPr>
          <a:xfrm>
            <a:off x="1775520" y="4149081"/>
            <a:ext cx="3600400" cy="461665"/>
          </a:xfrm>
          <a:prstGeom prst="rect">
            <a:avLst/>
          </a:prstGeom>
          <a:noFill/>
        </p:spPr>
        <p:txBody>
          <a:bodyPr wrap="square" rtlCol="0">
            <a:spAutoFit/>
          </a:bodyPr>
          <a:lstStyle/>
          <a:p>
            <a:r>
              <a:rPr lang="hu-HU" sz="2400" dirty="0">
                <a:solidFill>
                  <a:prstClr val="black"/>
                </a:solidFill>
                <a:latin typeface="Calibri" panose="020F0502020204030204"/>
              </a:rPr>
              <a:t>5 kendős </a:t>
            </a:r>
          </a:p>
        </p:txBody>
      </p:sp>
      <p:sp>
        <p:nvSpPr>
          <p:cNvPr id="6" name="Szövegdoboz 5"/>
          <p:cNvSpPr txBox="1"/>
          <p:nvPr/>
        </p:nvSpPr>
        <p:spPr>
          <a:xfrm>
            <a:off x="6888088" y="1988841"/>
            <a:ext cx="3240360" cy="461665"/>
          </a:xfrm>
          <a:prstGeom prst="rect">
            <a:avLst/>
          </a:prstGeom>
          <a:noFill/>
        </p:spPr>
        <p:txBody>
          <a:bodyPr wrap="square" rtlCol="0">
            <a:spAutoFit/>
          </a:bodyPr>
          <a:lstStyle/>
          <a:p>
            <a:r>
              <a:rPr lang="hu-HU" sz="2400" dirty="0">
                <a:solidFill>
                  <a:prstClr val="black"/>
                </a:solidFill>
                <a:latin typeface="Calibri" panose="020F0502020204030204"/>
              </a:rPr>
              <a:t>10 kendős</a:t>
            </a:r>
          </a:p>
        </p:txBody>
      </p:sp>
      <p:pic>
        <p:nvPicPr>
          <p:cNvPr id="3074" name="Picture 2" descr="este 004"/>
          <p:cNvPicPr>
            <a:picLocks noChangeAspect="1" noChangeArrowheads="1"/>
          </p:cNvPicPr>
          <p:nvPr/>
        </p:nvPicPr>
        <p:blipFill>
          <a:blip r:embed="rId4" cstate="print">
            <a:lum bright="24000"/>
            <a:extLst>
              <a:ext uri="{28A0092B-C50C-407E-A947-70E740481C1C}">
                <a14:useLocalDpi xmlns:a14="http://schemas.microsoft.com/office/drawing/2010/main" val="0"/>
              </a:ext>
            </a:extLst>
          </a:blip>
          <a:srcRect/>
          <a:stretch>
            <a:fillRect/>
          </a:stretch>
        </p:blipFill>
        <p:spPr bwMode="auto">
          <a:xfrm>
            <a:off x="8012928" y="1"/>
            <a:ext cx="261937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este 019"/>
          <p:cNvPicPr>
            <a:picLocks noChangeAspect="1" noChangeArrowheads="1"/>
          </p:cNvPicPr>
          <p:nvPr/>
        </p:nvPicPr>
        <p:blipFill>
          <a:blip r:embed="rId5">
            <a:lum bright="18000"/>
            <a:extLst>
              <a:ext uri="{28A0092B-C50C-407E-A947-70E740481C1C}">
                <a14:useLocalDpi xmlns:a14="http://schemas.microsoft.com/office/drawing/2010/main" val="0"/>
              </a:ext>
            </a:extLst>
          </a:blip>
          <a:srcRect/>
          <a:stretch>
            <a:fillRect/>
          </a:stretch>
        </p:blipFill>
        <p:spPr bwMode="auto">
          <a:xfrm>
            <a:off x="1664179" y="4722944"/>
            <a:ext cx="319087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0518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endParaRPr lang="hu-HU"/>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0" y="10911"/>
            <a:ext cx="2483768" cy="3700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7768" y="-1"/>
            <a:ext cx="3744416" cy="2485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7739" y="-1"/>
            <a:ext cx="2494103" cy="3705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4711882"/>
            <a:ext cx="3203848" cy="2146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47928" y="3361084"/>
            <a:ext cx="2304256"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44273" y="3759574"/>
            <a:ext cx="2096019" cy="312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83984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endParaRPr lang="hu-HU"/>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0" y="52806"/>
            <a:ext cx="3004736" cy="20080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3833" y="50313"/>
            <a:ext cx="3000799" cy="2010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1564" y="55993"/>
            <a:ext cx="2976437" cy="2004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3314" y="2090947"/>
            <a:ext cx="2454455" cy="3673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07768" y="2125582"/>
            <a:ext cx="3199284" cy="2132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25130" y="2139449"/>
            <a:ext cx="3185434" cy="2132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zövegdoboz 3"/>
          <p:cNvSpPr txBox="1"/>
          <p:nvPr/>
        </p:nvSpPr>
        <p:spPr>
          <a:xfrm>
            <a:off x="1524000" y="6314011"/>
            <a:ext cx="5616624" cy="523220"/>
          </a:xfrm>
          <a:prstGeom prst="rect">
            <a:avLst/>
          </a:prstGeom>
          <a:noFill/>
        </p:spPr>
        <p:txBody>
          <a:bodyPr wrap="square" rtlCol="0">
            <a:spAutoFit/>
          </a:bodyPr>
          <a:lstStyle/>
          <a:p>
            <a:r>
              <a:rPr lang="hu-HU" sz="2800" dirty="0">
                <a:solidFill>
                  <a:prstClr val="black"/>
                </a:solidFill>
                <a:latin typeface="Calibri" panose="020F0502020204030204"/>
              </a:rPr>
              <a:t>Törülközős fürdetés menete</a:t>
            </a:r>
          </a:p>
        </p:txBody>
      </p:sp>
      <p:pic>
        <p:nvPicPr>
          <p:cNvPr id="5128"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18884" y="4328536"/>
            <a:ext cx="1691680" cy="2537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98838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Tartalom helye 3"/>
          <p:cNvPicPr>
            <a:picLocks noGrp="1" noChangeAspect="1"/>
          </p:cNvPicPr>
          <p:nvPr>
            <p:ph idx="1"/>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91544" y="404664"/>
            <a:ext cx="2232248" cy="2232248"/>
          </a:xfrm>
        </p:spPr>
      </p:pic>
      <p:pic>
        <p:nvPicPr>
          <p:cNvPr id="5" name="Kép 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96669" y="4038150"/>
            <a:ext cx="2657872" cy="2657872"/>
          </a:xfrm>
          <a:prstGeom prst="rect">
            <a:avLst/>
          </a:prstGeom>
        </p:spPr>
      </p:pic>
      <p:pic>
        <p:nvPicPr>
          <p:cNvPr id="7" name="Kép 6"/>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525543" y="4110159"/>
            <a:ext cx="2585864" cy="2585864"/>
          </a:xfrm>
          <a:prstGeom prst="rect">
            <a:avLst/>
          </a:prstGeom>
          <a:blipFill dpi="0" rotWithShape="1">
            <a:blip r:embed="rId5">
              <a:clrChange>
                <a:clrFrom>
                  <a:srgbClr val="FFFFFF"/>
                </a:clrFrom>
                <a:clrTo>
                  <a:srgbClr val="FFFFFF">
                    <a:alpha val="0"/>
                  </a:srgbClr>
                </a:clrTo>
              </a:clrChange>
              <a:alphaModFix amt="0"/>
            </a:blip>
            <a:srcRect/>
            <a:tile tx="0" ty="0" sx="100000" sy="100000" flip="none" algn="tl"/>
          </a:blipFill>
        </p:spPr>
      </p:pic>
      <p:pic>
        <p:nvPicPr>
          <p:cNvPr id="10" name="Kép 9"/>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329311" y="355751"/>
            <a:ext cx="2813298" cy="2813298"/>
          </a:xfrm>
          <a:prstGeom prst="rect">
            <a:avLst/>
          </a:prstGeom>
        </p:spPr>
      </p:pic>
      <p:pic>
        <p:nvPicPr>
          <p:cNvPr id="11" name="Kép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22682" y="3887156"/>
            <a:ext cx="2121591" cy="2808867"/>
          </a:xfrm>
          <a:prstGeom prst="rect">
            <a:avLst/>
          </a:prstGeom>
        </p:spPr>
      </p:pic>
      <p:pic>
        <p:nvPicPr>
          <p:cNvPr id="12" name="Kép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44273" y="3887156"/>
            <a:ext cx="1938929" cy="2808867"/>
          </a:xfrm>
          <a:prstGeom prst="rect">
            <a:avLst/>
          </a:prstGeom>
        </p:spPr>
      </p:pic>
      <p:pic>
        <p:nvPicPr>
          <p:cNvPr id="13" name="Kép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73201" y="404664"/>
            <a:ext cx="3810000" cy="3409950"/>
          </a:xfrm>
          <a:prstGeom prst="rect">
            <a:avLst/>
          </a:prstGeom>
        </p:spPr>
      </p:pic>
    </p:spTree>
    <p:extLst>
      <p:ext uri="{BB962C8B-B14F-4D97-AF65-F5344CB8AC3E}">
        <p14:creationId xmlns:p14="http://schemas.microsoft.com/office/powerpoint/2010/main" val="30486054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91544" y="116632"/>
            <a:ext cx="8229600" cy="1143000"/>
          </a:xfrm>
        </p:spPr>
        <p:txBody>
          <a:bodyPr/>
          <a:lstStyle/>
          <a:p>
            <a:r>
              <a:rPr lang="hu-HU" dirty="0"/>
              <a:t>A bőr ápolása</a:t>
            </a:r>
          </a:p>
        </p:txBody>
      </p:sp>
      <p:sp>
        <p:nvSpPr>
          <p:cNvPr id="3" name="Tartalom helye 2"/>
          <p:cNvSpPr>
            <a:spLocks noGrp="1"/>
          </p:cNvSpPr>
          <p:nvPr>
            <p:ph idx="1"/>
          </p:nvPr>
        </p:nvSpPr>
        <p:spPr>
          <a:xfrm>
            <a:off x="364835" y="1396999"/>
            <a:ext cx="10469419" cy="5382491"/>
          </a:xfrm>
        </p:spPr>
        <p:txBody>
          <a:bodyPr>
            <a:normAutofit/>
          </a:bodyPr>
          <a:lstStyle/>
          <a:p>
            <a:r>
              <a:rPr lang="hu-HU" dirty="0"/>
              <a:t>beteg szeméremérzete</a:t>
            </a:r>
          </a:p>
          <a:p>
            <a:r>
              <a:rPr lang="hu-HU" dirty="0"/>
              <a:t>izolálás</a:t>
            </a:r>
          </a:p>
          <a:p>
            <a:r>
              <a:rPr lang="hu-HU" dirty="0"/>
              <a:t>biztonság szükséglete – ápolók létszáma, neme</a:t>
            </a:r>
          </a:p>
          <a:p>
            <a:r>
              <a:rPr lang="hu-HU" dirty="0"/>
              <a:t>önellátás fokozása, forszírozása</a:t>
            </a:r>
          </a:p>
          <a:p>
            <a:r>
              <a:rPr lang="hu-HU" dirty="0"/>
              <a:t>vitális paraméterek ellenőrzése</a:t>
            </a:r>
          </a:p>
          <a:p>
            <a:r>
              <a:rPr lang="hu-HU" dirty="0"/>
              <a:t>ürítési szükségletek</a:t>
            </a:r>
          </a:p>
          <a:p>
            <a:r>
              <a:rPr lang="hu-HU" dirty="0"/>
              <a:t>keresztfertőzések megelőzése</a:t>
            </a:r>
          </a:p>
          <a:p>
            <a:r>
              <a:rPr lang="hu-HU" dirty="0"/>
              <a:t>betegoktatás és hozzátartozók bevonása</a:t>
            </a:r>
          </a:p>
          <a:p>
            <a:endParaRPr lang="hu-HU" dirty="0"/>
          </a:p>
        </p:txBody>
      </p:sp>
    </p:spTree>
    <p:extLst>
      <p:ext uri="{BB962C8B-B14F-4D97-AF65-F5344CB8AC3E}">
        <p14:creationId xmlns:p14="http://schemas.microsoft.com/office/powerpoint/2010/main" val="212501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A bőr ápolása</a:t>
            </a:r>
          </a:p>
        </p:txBody>
      </p:sp>
      <p:sp>
        <p:nvSpPr>
          <p:cNvPr id="3" name="Tartalom helye 2"/>
          <p:cNvSpPr>
            <a:spLocks noGrp="1"/>
          </p:cNvSpPr>
          <p:nvPr>
            <p:ph idx="1"/>
          </p:nvPr>
        </p:nvSpPr>
        <p:spPr/>
        <p:txBody>
          <a:bodyPr>
            <a:normAutofit/>
          </a:bodyPr>
          <a:lstStyle/>
          <a:p>
            <a:pPr marL="514350" indent="-514350">
              <a:buFont typeface="+mj-lt"/>
              <a:buAutoNum type="arabicPeriod"/>
            </a:pPr>
            <a:r>
              <a:rPr lang="hu-HU" dirty="0"/>
              <a:t>szemek</a:t>
            </a:r>
          </a:p>
          <a:p>
            <a:pPr marL="514350" indent="-514350">
              <a:buFont typeface="+mj-lt"/>
              <a:buAutoNum type="arabicPeriod"/>
            </a:pPr>
            <a:r>
              <a:rPr lang="hu-HU" dirty="0"/>
              <a:t>arc (lehetőleg ne gumikesztyűben)</a:t>
            </a:r>
          </a:p>
          <a:p>
            <a:pPr marL="514350" indent="-514350">
              <a:buFont typeface="+mj-lt"/>
              <a:buAutoNum type="arabicPeriod"/>
            </a:pPr>
            <a:r>
              <a:rPr lang="hu-HU" dirty="0"/>
              <a:t>közelebb eső kar, majd a másik kar</a:t>
            </a:r>
          </a:p>
          <a:p>
            <a:pPr marL="514350" indent="-514350">
              <a:buFont typeface="+mj-lt"/>
              <a:buAutoNum type="arabicPeriod"/>
            </a:pPr>
            <a:r>
              <a:rPr lang="hu-HU" dirty="0"/>
              <a:t>mellkas</a:t>
            </a:r>
          </a:p>
          <a:p>
            <a:pPr marL="514350" indent="-514350">
              <a:buFont typeface="+mj-lt"/>
              <a:buAutoNum type="arabicPeriod"/>
            </a:pPr>
            <a:r>
              <a:rPr lang="hu-HU" dirty="0"/>
              <a:t>hát</a:t>
            </a:r>
          </a:p>
          <a:p>
            <a:pPr marL="514350" indent="-514350">
              <a:buFont typeface="+mj-lt"/>
              <a:buAutoNum type="arabicPeriod"/>
            </a:pPr>
            <a:r>
              <a:rPr lang="hu-HU" dirty="0"/>
              <a:t>keresztcsonti tájék, végbéltájék</a:t>
            </a:r>
          </a:p>
          <a:p>
            <a:pPr marL="514350" indent="-514350">
              <a:buFont typeface="+mj-lt"/>
              <a:buAutoNum type="arabicPeriod"/>
            </a:pPr>
            <a:r>
              <a:rPr lang="hu-HU" dirty="0"/>
              <a:t>lábak</a:t>
            </a:r>
          </a:p>
          <a:p>
            <a:pPr marL="514350" indent="-514350">
              <a:buFont typeface="+mj-lt"/>
              <a:buAutoNum type="arabicPeriod"/>
            </a:pPr>
            <a:r>
              <a:rPr lang="hu-HU" dirty="0"/>
              <a:t>nemi szervek</a:t>
            </a:r>
          </a:p>
        </p:txBody>
      </p:sp>
      <p:pic>
        <p:nvPicPr>
          <p:cNvPr id="4" name="Kép 3"/>
          <p:cNvPicPr>
            <a:picLocks noChangeAspect="1"/>
          </p:cNvPicPr>
          <p:nvPr/>
        </p:nvPicPr>
        <p:blipFill rotWithShape="1">
          <a:blip r:embed="rId2"/>
          <a:srcRect l="64389" t="72537" r="20668" b="9025"/>
          <a:stretch/>
        </p:blipFill>
        <p:spPr>
          <a:xfrm>
            <a:off x="7392145" y="4706586"/>
            <a:ext cx="2836150" cy="1890766"/>
          </a:xfrm>
          <a:prstGeom prst="rect">
            <a:avLst/>
          </a:prstGeom>
        </p:spPr>
      </p:pic>
      <p:pic>
        <p:nvPicPr>
          <p:cNvPr id="5" name="Kép 4"/>
          <p:cNvPicPr>
            <a:picLocks noChangeAspect="1"/>
          </p:cNvPicPr>
          <p:nvPr/>
        </p:nvPicPr>
        <p:blipFill rotWithShape="1">
          <a:blip r:embed="rId3"/>
          <a:srcRect l="80992" t="55122" r="7386" b="14147"/>
          <a:stretch/>
        </p:blipFill>
        <p:spPr>
          <a:xfrm>
            <a:off x="8330839" y="274638"/>
            <a:ext cx="2157649" cy="3082354"/>
          </a:xfrm>
          <a:prstGeom prst="rect">
            <a:avLst/>
          </a:prstGeom>
        </p:spPr>
      </p:pic>
    </p:spTree>
    <p:extLst>
      <p:ext uri="{BB962C8B-B14F-4D97-AF65-F5344CB8AC3E}">
        <p14:creationId xmlns:p14="http://schemas.microsoft.com/office/powerpoint/2010/main" val="3658782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ctrTitle"/>
          </p:nvPr>
        </p:nvSpPr>
        <p:spPr/>
        <p:txBody>
          <a:bodyPr/>
          <a:lstStyle/>
          <a:p>
            <a:pPr algn="ctr"/>
            <a:r>
              <a:rPr lang="hu-HU" dirty="0">
                <a:solidFill>
                  <a:schemeClr val="tx1"/>
                </a:solidFill>
              </a:rPr>
              <a:t>Ápolástan, elméleti alapismeretek</a:t>
            </a:r>
            <a:br>
              <a:rPr lang="hu-HU" dirty="0">
                <a:solidFill>
                  <a:schemeClr val="tx1"/>
                </a:solidFill>
              </a:rPr>
            </a:br>
            <a:endParaRPr lang="hu-HU" dirty="0">
              <a:solidFill>
                <a:schemeClr val="tx1"/>
              </a:solidFill>
            </a:endParaRPr>
          </a:p>
        </p:txBody>
      </p:sp>
      <p:sp>
        <p:nvSpPr>
          <p:cNvPr id="3" name="Alcím 2"/>
          <p:cNvSpPr>
            <a:spLocks noGrp="1"/>
          </p:cNvSpPr>
          <p:nvPr>
            <p:ph type="subTitle" idx="1"/>
          </p:nvPr>
        </p:nvSpPr>
        <p:spPr/>
        <p:txBody>
          <a:bodyPr/>
          <a:lstStyle/>
          <a:p>
            <a:pPr algn="ctr"/>
            <a:r>
              <a:rPr lang="hu-HU" b="1" dirty="0">
                <a:solidFill>
                  <a:schemeClr val="tx1"/>
                </a:solidFill>
              </a:rPr>
              <a:t>Alapvető szükségletek kielégítése</a:t>
            </a:r>
          </a:p>
          <a:p>
            <a:pPr algn="ctr"/>
            <a:endParaRPr lang="hu-HU" dirty="0">
              <a:solidFill>
                <a:schemeClr val="tx1"/>
              </a:solidFill>
            </a:endParaRPr>
          </a:p>
        </p:txBody>
      </p:sp>
      <p:sp>
        <p:nvSpPr>
          <p:cNvPr id="4" name="Dia számának helye 3"/>
          <p:cNvSpPr>
            <a:spLocks noGrp="1"/>
          </p:cNvSpPr>
          <p:nvPr>
            <p:ph type="sldNum" sz="quarter" idx="12"/>
          </p:nvPr>
        </p:nvSpPr>
        <p:spPr/>
        <p:txBody>
          <a:bodyPr/>
          <a:lstStyle/>
          <a:p>
            <a:fld id="{829DC037-E7BD-4C73-8B08-BA96F3CF2969}" type="slidenum">
              <a:rPr lang="hu-HU" smtClean="0"/>
              <a:t>2</a:t>
            </a:fld>
            <a:endParaRPr lang="hu-HU"/>
          </a:p>
        </p:txBody>
      </p:sp>
    </p:spTree>
    <p:extLst>
      <p:ext uri="{BB962C8B-B14F-4D97-AF65-F5344CB8AC3E}">
        <p14:creationId xmlns:p14="http://schemas.microsoft.com/office/powerpoint/2010/main" val="7297296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Kép 3"/>
          <p:cNvPicPr>
            <a:picLocks noChangeAspect="1"/>
          </p:cNvPicPr>
          <p:nvPr/>
        </p:nvPicPr>
        <p:blipFill rotWithShape="1">
          <a:blip r:embed="rId2"/>
          <a:srcRect l="14027" t="42829" r="63836" b="14147"/>
          <a:stretch/>
        </p:blipFill>
        <p:spPr>
          <a:xfrm>
            <a:off x="1488576" y="1"/>
            <a:ext cx="4759972" cy="4997971"/>
          </a:xfrm>
          <a:prstGeom prst="rect">
            <a:avLst/>
          </a:prstGeom>
        </p:spPr>
      </p:pic>
      <p:pic>
        <p:nvPicPr>
          <p:cNvPr id="5" name="Kép 4"/>
          <p:cNvPicPr>
            <a:picLocks noChangeAspect="1"/>
          </p:cNvPicPr>
          <p:nvPr/>
        </p:nvPicPr>
        <p:blipFill rotWithShape="1">
          <a:blip r:embed="rId2"/>
          <a:srcRect l="67878" t="66866" r="22765" b="8575"/>
          <a:stretch/>
        </p:blipFill>
        <p:spPr>
          <a:xfrm>
            <a:off x="7320136" y="3573016"/>
            <a:ext cx="2160240" cy="3063180"/>
          </a:xfrm>
          <a:prstGeom prst="rect">
            <a:avLst/>
          </a:prstGeom>
        </p:spPr>
      </p:pic>
      <p:pic>
        <p:nvPicPr>
          <p:cNvPr id="6" name="Kép 5"/>
          <p:cNvPicPr>
            <a:picLocks noChangeAspect="1"/>
          </p:cNvPicPr>
          <p:nvPr/>
        </p:nvPicPr>
        <p:blipFill rotWithShape="1">
          <a:blip r:embed="rId2"/>
          <a:srcRect l="56400" t="43765" r="34399" b="32187"/>
          <a:stretch/>
        </p:blipFill>
        <p:spPr>
          <a:xfrm>
            <a:off x="6283391" y="-1"/>
            <a:ext cx="2117592" cy="2990232"/>
          </a:xfrm>
          <a:prstGeom prst="rect">
            <a:avLst/>
          </a:prstGeom>
        </p:spPr>
      </p:pic>
      <p:pic>
        <p:nvPicPr>
          <p:cNvPr id="7" name="Kép 6"/>
          <p:cNvPicPr>
            <a:picLocks noChangeAspect="1"/>
          </p:cNvPicPr>
          <p:nvPr/>
        </p:nvPicPr>
        <p:blipFill rotWithShape="1">
          <a:blip r:embed="rId2"/>
          <a:srcRect l="68224" t="31561" r="22497" b="45902"/>
          <a:stretch/>
        </p:blipFill>
        <p:spPr>
          <a:xfrm>
            <a:off x="8400257" y="15799"/>
            <a:ext cx="2266909" cy="2974432"/>
          </a:xfrm>
          <a:prstGeom prst="rect">
            <a:avLst/>
          </a:prstGeom>
        </p:spPr>
      </p:pic>
      <p:pic>
        <p:nvPicPr>
          <p:cNvPr id="8" name="Kép 7"/>
          <p:cNvPicPr>
            <a:picLocks noChangeAspect="1"/>
          </p:cNvPicPr>
          <p:nvPr/>
        </p:nvPicPr>
        <p:blipFill rotWithShape="1">
          <a:blip r:embed="rId3"/>
          <a:srcRect l="14580" t="32586" r="72691" b="52049"/>
          <a:stretch/>
        </p:blipFill>
        <p:spPr>
          <a:xfrm>
            <a:off x="2567608" y="4996357"/>
            <a:ext cx="2852046" cy="1860029"/>
          </a:xfrm>
          <a:prstGeom prst="rect">
            <a:avLst/>
          </a:prstGeom>
        </p:spPr>
      </p:pic>
    </p:spTree>
    <p:extLst>
      <p:ext uri="{BB962C8B-B14F-4D97-AF65-F5344CB8AC3E}">
        <p14:creationId xmlns:p14="http://schemas.microsoft.com/office/powerpoint/2010/main" val="3121786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Kép 3"/>
          <p:cNvPicPr>
            <a:picLocks noChangeAspect="1"/>
          </p:cNvPicPr>
          <p:nvPr/>
        </p:nvPicPr>
        <p:blipFill rotWithShape="1">
          <a:blip r:embed="rId2"/>
          <a:srcRect l="14027" t="21318" r="63836" b="22342"/>
          <a:stretch/>
        </p:blipFill>
        <p:spPr>
          <a:xfrm>
            <a:off x="3575720" y="1"/>
            <a:ext cx="4968552" cy="6831757"/>
          </a:xfrm>
          <a:prstGeom prst="rect">
            <a:avLst/>
          </a:prstGeom>
        </p:spPr>
      </p:pic>
    </p:spTree>
    <p:extLst>
      <p:ext uri="{BB962C8B-B14F-4D97-AF65-F5344CB8AC3E}">
        <p14:creationId xmlns:p14="http://schemas.microsoft.com/office/powerpoint/2010/main" val="11610616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mosdókendő hajtogatása</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62312" y="1340768"/>
            <a:ext cx="3641601" cy="2449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3677" y="1340768"/>
            <a:ext cx="3780420"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1504" y="4292674"/>
            <a:ext cx="3672408" cy="2468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3678" y="4238547"/>
            <a:ext cx="3783999" cy="2522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89174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endParaRPr lang="hu-HU"/>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1" y="0"/>
            <a:ext cx="4272307" cy="285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6240" y="-1"/>
            <a:ext cx="2411760" cy="3605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714746"/>
            <a:ext cx="4211960" cy="3143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56040" y="3714746"/>
            <a:ext cx="4211960" cy="3143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8337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Tárgyi feltételek </a:t>
            </a:r>
          </a:p>
        </p:txBody>
      </p:sp>
      <p:sp>
        <p:nvSpPr>
          <p:cNvPr id="3" name="Tartalom helye 2"/>
          <p:cNvSpPr>
            <a:spLocks noGrp="1"/>
          </p:cNvSpPr>
          <p:nvPr>
            <p:ph idx="1"/>
          </p:nvPr>
        </p:nvSpPr>
        <p:spPr/>
        <p:txBody>
          <a:bodyPr>
            <a:normAutofit fontScale="92500" lnSpcReduction="10000"/>
          </a:bodyPr>
          <a:lstStyle/>
          <a:p>
            <a:pPr>
              <a:lnSpc>
                <a:spcPct val="150000"/>
              </a:lnSpc>
            </a:pPr>
            <a:r>
              <a:rPr lang="hu-HU" sz="2000" dirty="0"/>
              <a:t>Nővérhívó a fürdőkád mellett vagy a zuhanyfülkében. </a:t>
            </a:r>
          </a:p>
          <a:p>
            <a:pPr>
              <a:lnSpc>
                <a:spcPct val="150000"/>
              </a:lnSpc>
            </a:pPr>
            <a:r>
              <a:rPr lang="hu-HU" sz="2000" dirty="0"/>
              <a:t>Csúszásgátlók a zuhanyzóban, a kádban és ezek előtt.</a:t>
            </a:r>
          </a:p>
          <a:p>
            <a:pPr>
              <a:lnSpc>
                <a:spcPct val="150000"/>
              </a:lnSpc>
            </a:pPr>
            <a:r>
              <a:rPr lang="hu-HU" sz="2000" dirty="0"/>
              <a:t>Kapaszkodók. </a:t>
            </a:r>
          </a:p>
          <a:p>
            <a:pPr>
              <a:lnSpc>
                <a:spcPct val="150000"/>
              </a:lnSpc>
            </a:pPr>
            <a:r>
              <a:rPr lang="hu-HU" sz="2000" dirty="0"/>
              <a:t>Betegemelő lift. </a:t>
            </a:r>
          </a:p>
          <a:p>
            <a:pPr>
              <a:lnSpc>
                <a:spcPct val="150000"/>
              </a:lnSpc>
            </a:pPr>
            <a:r>
              <a:rPr lang="hu-HU" sz="2000" dirty="0"/>
              <a:t>Biztonságosabb zuhanyozás kivitelezéséhez vízhatlan szék. </a:t>
            </a:r>
          </a:p>
          <a:p>
            <a:pPr>
              <a:lnSpc>
                <a:spcPct val="150000"/>
              </a:lnSpc>
            </a:pPr>
            <a:r>
              <a:rPr lang="hu-HU" sz="2000" dirty="0"/>
              <a:t>Vízhatlan védőruházat az ápoló számára. </a:t>
            </a:r>
          </a:p>
          <a:p>
            <a:pPr>
              <a:lnSpc>
                <a:spcPct val="150000"/>
              </a:lnSpc>
            </a:pPr>
            <a:r>
              <a:rPr lang="hu-HU" sz="2000" dirty="0"/>
              <a:t>Vízhatlan hevederek, melyekkel a zuhanyzóban a beteg rögzíthető, ezáltal ha megcsúszik, nem esik el.</a:t>
            </a:r>
          </a:p>
        </p:txBody>
      </p:sp>
    </p:spTree>
    <p:extLst>
      <p:ext uri="{BB962C8B-B14F-4D97-AF65-F5344CB8AC3E}">
        <p14:creationId xmlns:p14="http://schemas.microsoft.com/office/powerpoint/2010/main" val="27367240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Eldobható kádak</a:t>
            </a:r>
          </a:p>
        </p:txBody>
      </p:sp>
      <p:sp>
        <p:nvSpPr>
          <p:cNvPr id="3" name="Tartalom helye 2"/>
          <p:cNvSpPr>
            <a:spLocks noGrp="1"/>
          </p:cNvSpPr>
          <p:nvPr>
            <p:ph idx="1"/>
          </p:nvPr>
        </p:nvSpPr>
        <p:spPr/>
        <p:txBody>
          <a:bodyPr/>
          <a:lstStyle/>
          <a:p>
            <a:endParaRPr lang="hu-H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1604" y="1189884"/>
            <a:ext cx="7128792" cy="5346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8529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91544" y="0"/>
            <a:ext cx="8229600" cy="1143000"/>
          </a:xfrm>
        </p:spPr>
        <p:txBody>
          <a:bodyPr/>
          <a:lstStyle/>
          <a:p>
            <a:r>
              <a:rPr lang="hu-HU" dirty="0"/>
              <a:t>Gáttájék ápolása</a:t>
            </a:r>
          </a:p>
        </p:txBody>
      </p:sp>
      <p:sp>
        <p:nvSpPr>
          <p:cNvPr id="3" name="Tartalom helye 2"/>
          <p:cNvSpPr>
            <a:spLocks noGrp="1"/>
          </p:cNvSpPr>
          <p:nvPr>
            <p:ph idx="1"/>
          </p:nvPr>
        </p:nvSpPr>
        <p:spPr>
          <a:xfrm>
            <a:off x="318653" y="1352782"/>
            <a:ext cx="11143673" cy="5648382"/>
          </a:xfrm>
        </p:spPr>
        <p:txBody>
          <a:bodyPr>
            <a:normAutofit/>
          </a:bodyPr>
          <a:lstStyle/>
          <a:p>
            <a:r>
              <a:rPr lang="hu-HU" sz="2000" dirty="0"/>
              <a:t>A gáttájék ápolása a tisztálkodás részének tekinthető. Ha a felülfertőződés veszélye fokozottan fennáll a betegnél, akkor még körültekintőbb gondossággal kell az ápolását végezni. Ezek a veszélyek főleg katéterezések során, </a:t>
            </a:r>
            <a:r>
              <a:rPr lang="hu-HU" sz="2000" dirty="0" err="1"/>
              <a:t>rectalis</a:t>
            </a:r>
            <a:r>
              <a:rPr lang="hu-HU" sz="2000" dirty="0"/>
              <a:t> vagy </a:t>
            </a:r>
            <a:r>
              <a:rPr lang="hu-HU" sz="2000" dirty="0" err="1"/>
              <a:t>genitalis</a:t>
            </a:r>
            <a:r>
              <a:rPr lang="hu-HU" sz="2000" dirty="0"/>
              <a:t> műtéten átesett betegeknél, gyermekágyas nőknél okozhatnak jelentős problémákat. Menstruáció esetén naponta többször kell elvégezni a gáttájék ápolását, mert a fertőzésekkel szembeni ellenállás csökken. A nők ilyenkor ingerlékenyebbek, tűrőképességük és teherbírásuk csökken, ezért körültekintő ápolásunkkal segítsük elő a jó páciens-ápoló viszony kialakulását.</a:t>
            </a:r>
          </a:p>
          <a:p>
            <a:r>
              <a:rPr lang="hu-HU" sz="2000" dirty="0"/>
              <a:t> Amennyiben igény mutatkozik rá, </a:t>
            </a:r>
          </a:p>
          <a:p>
            <a:pPr marL="0" indent="0">
              <a:buNone/>
            </a:pPr>
            <a:r>
              <a:rPr lang="hu-HU" sz="2000" dirty="0"/>
              <a:t>	fájdalomcsillapításra és görcsoldásra is </a:t>
            </a:r>
          </a:p>
          <a:p>
            <a:pPr marL="0" indent="0">
              <a:buNone/>
            </a:pPr>
            <a:r>
              <a:rPr lang="hu-HU" sz="2000" dirty="0"/>
              <a:t>	szükség lehet. </a:t>
            </a:r>
          </a:p>
          <a:p>
            <a:r>
              <a:rPr lang="hu-HU" sz="2000" dirty="0"/>
              <a:t>A beavatkozás előtt gondoskodjunk a kórterem </a:t>
            </a:r>
          </a:p>
          <a:p>
            <a:pPr marL="0" indent="0">
              <a:buNone/>
            </a:pPr>
            <a:r>
              <a:rPr lang="hu-HU" sz="2000" dirty="0"/>
              <a:t>	megfelelő hőmérsékletéről és az intimitást </a:t>
            </a:r>
          </a:p>
          <a:p>
            <a:pPr marL="0" indent="0">
              <a:buNone/>
            </a:pPr>
            <a:r>
              <a:rPr lang="hu-HU" sz="2000" dirty="0"/>
              <a:t>	biztosító eszközök (paraván, függöny) </a:t>
            </a:r>
          </a:p>
          <a:p>
            <a:pPr marL="0" indent="0">
              <a:buNone/>
            </a:pPr>
            <a:r>
              <a:rPr lang="hu-HU" sz="2000" dirty="0"/>
              <a:t>	meglétéről és alkalmazásáról.</a:t>
            </a:r>
          </a:p>
          <a:p>
            <a:pPr marL="0" indent="0">
              <a:buNone/>
            </a:pPr>
            <a:endParaRPr lang="hu-HU" sz="2000" dirty="0"/>
          </a:p>
        </p:txBody>
      </p:sp>
      <p:pic>
        <p:nvPicPr>
          <p:cNvPr id="4" name="Kép 3"/>
          <p:cNvPicPr>
            <a:picLocks noChangeAspect="1"/>
          </p:cNvPicPr>
          <p:nvPr/>
        </p:nvPicPr>
        <p:blipFill rotWithShape="1">
          <a:blip r:embed="rId2"/>
          <a:srcRect l="71584" t="38732" r="11813" b="23366"/>
          <a:stretch/>
        </p:blipFill>
        <p:spPr>
          <a:xfrm>
            <a:off x="9058099" y="3634130"/>
            <a:ext cx="2506658" cy="3091543"/>
          </a:xfrm>
          <a:prstGeom prst="rect">
            <a:avLst/>
          </a:prstGeom>
        </p:spPr>
      </p:pic>
    </p:spTree>
    <p:extLst>
      <p:ext uri="{BB962C8B-B14F-4D97-AF65-F5344CB8AC3E}">
        <p14:creationId xmlns:p14="http://schemas.microsoft.com/office/powerpoint/2010/main" val="30535760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524535" y="53752"/>
            <a:ext cx="8229600" cy="1143000"/>
          </a:xfrm>
        </p:spPr>
        <p:txBody>
          <a:bodyPr/>
          <a:lstStyle/>
          <a:p>
            <a:r>
              <a:rPr lang="hu-HU" dirty="0"/>
              <a:t>Köröm és láb ápolása</a:t>
            </a:r>
          </a:p>
        </p:txBody>
      </p:sp>
      <p:sp>
        <p:nvSpPr>
          <p:cNvPr id="3" name="Tartalom helye 2"/>
          <p:cNvSpPr>
            <a:spLocks noGrp="1"/>
          </p:cNvSpPr>
          <p:nvPr>
            <p:ph idx="1"/>
          </p:nvPr>
        </p:nvSpPr>
        <p:spPr>
          <a:xfrm>
            <a:off x="583317" y="1241377"/>
            <a:ext cx="6500974" cy="5616623"/>
          </a:xfrm>
        </p:spPr>
        <p:txBody>
          <a:bodyPr>
            <a:noAutofit/>
          </a:bodyPr>
          <a:lstStyle/>
          <a:p>
            <a:r>
              <a:rPr lang="hu-HU" sz="2000" dirty="0"/>
              <a:t>kézmosás</a:t>
            </a:r>
          </a:p>
          <a:p>
            <a:pPr marL="0" indent="0">
              <a:buNone/>
            </a:pPr>
            <a:r>
              <a:rPr lang="hu-HU" sz="2000" b="1" dirty="0"/>
              <a:t>Az egészséges köröm jellemzője:</a:t>
            </a:r>
          </a:p>
          <a:p>
            <a:pPr lvl="0"/>
            <a:r>
              <a:rPr lang="hu-HU" sz="2000" dirty="0"/>
              <a:t>áttetsző</a:t>
            </a:r>
          </a:p>
          <a:p>
            <a:pPr lvl="0"/>
            <a:r>
              <a:rPr lang="hu-HU" sz="2000" dirty="0"/>
              <a:t>a körömágy rózsaszín</a:t>
            </a:r>
          </a:p>
          <a:p>
            <a:r>
              <a:rPr lang="hu-HU" sz="2000" dirty="0"/>
              <a:t>felszíne sima és domború</a:t>
            </a:r>
          </a:p>
          <a:p>
            <a:pPr marL="0" indent="0">
              <a:buNone/>
            </a:pPr>
            <a:r>
              <a:rPr lang="hu-HU" sz="2000" b="1" dirty="0"/>
              <a:t>Előforduló körömproblémák: </a:t>
            </a:r>
          </a:p>
          <a:p>
            <a:r>
              <a:rPr lang="hu-HU" sz="2000" dirty="0"/>
              <a:t>Kampós vagy horgas köröm. </a:t>
            </a:r>
          </a:p>
          <a:p>
            <a:r>
              <a:rPr lang="hu-HU" sz="2000" dirty="0" err="1"/>
              <a:t>Benövő</a:t>
            </a:r>
            <a:r>
              <a:rPr lang="hu-HU" sz="2000" dirty="0"/>
              <a:t> köröm. </a:t>
            </a:r>
          </a:p>
          <a:p>
            <a:r>
              <a:rPr lang="hu-HU" sz="2000" dirty="0"/>
              <a:t>Körömsérülés. </a:t>
            </a:r>
          </a:p>
          <a:p>
            <a:r>
              <a:rPr lang="hu-HU" sz="2000" dirty="0"/>
              <a:t>Betöredezett köröm. </a:t>
            </a:r>
          </a:p>
          <a:p>
            <a:r>
              <a:rPr lang="hu-HU" sz="2000" dirty="0"/>
              <a:t>Megvastagodott köröm.</a:t>
            </a:r>
          </a:p>
          <a:p>
            <a:r>
              <a:rPr lang="hu-HU" sz="2000" dirty="0"/>
              <a:t>Gombás köröm. </a:t>
            </a:r>
          </a:p>
          <a:p>
            <a:r>
              <a:rPr lang="hu-HU" sz="2000" dirty="0"/>
              <a:t>Körmök körüli bőrgyulladás (</a:t>
            </a:r>
            <a:r>
              <a:rPr lang="hu-HU" sz="2000" dirty="0" err="1"/>
              <a:t>paronychia</a:t>
            </a:r>
            <a:r>
              <a:rPr lang="hu-HU" sz="2000" dirty="0"/>
              <a:t>).</a:t>
            </a:r>
          </a:p>
        </p:txBody>
      </p:sp>
      <p:pic>
        <p:nvPicPr>
          <p:cNvPr id="4" name="Kép 3"/>
          <p:cNvPicPr>
            <a:picLocks noChangeAspect="1"/>
          </p:cNvPicPr>
          <p:nvPr/>
        </p:nvPicPr>
        <p:blipFill rotWithShape="1">
          <a:blip r:embed="rId2"/>
          <a:srcRect l="56088" t="27464" r="21775" b="51024"/>
          <a:stretch/>
        </p:blipFill>
        <p:spPr>
          <a:xfrm>
            <a:off x="6672064" y="4757600"/>
            <a:ext cx="3672408" cy="1928014"/>
          </a:xfrm>
          <a:prstGeom prst="rect">
            <a:avLst/>
          </a:prstGeom>
        </p:spPr>
      </p:pic>
      <p:pic>
        <p:nvPicPr>
          <p:cNvPr id="7" name="Kép 6"/>
          <p:cNvPicPr>
            <a:picLocks noChangeAspect="1"/>
          </p:cNvPicPr>
          <p:nvPr/>
        </p:nvPicPr>
        <p:blipFill rotWithShape="1">
          <a:blip r:embed="rId2"/>
          <a:srcRect l="56088" t="55342" r="21775" b="4927"/>
          <a:stretch/>
        </p:blipFill>
        <p:spPr>
          <a:xfrm>
            <a:off x="6672064" y="1196752"/>
            <a:ext cx="3672408" cy="3560848"/>
          </a:xfrm>
          <a:prstGeom prst="rect">
            <a:avLst/>
          </a:prstGeom>
        </p:spPr>
      </p:pic>
    </p:spTree>
    <p:extLst>
      <p:ext uri="{BB962C8B-B14F-4D97-AF65-F5344CB8AC3E}">
        <p14:creationId xmlns:p14="http://schemas.microsoft.com/office/powerpoint/2010/main" val="23632587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Köröm és láb ápolása</a:t>
            </a:r>
          </a:p>
        </p:txBody>
      </p:sp>
      <p:sp>
        <p:nvSpPr>
          <p:cNvPr id="3" name="Tartalom helye 2"/>
          <p:cNvSpPr>
            <a:spLocks noGrp="1"/>
          </p:cNvSpPr>
          <p:nvPr>
            <p:ph idx="1"/>
          </p:nvPr>
        </p:nvSpPr>
        <p:spPr>
          <a:xfrm>
            <a:off x="544163" y="1387763"/>
            <a:ext cx="8229600" cy="4997152"/>
          </a:xfrm>
        </p:spPr>
        <p:txBody>
          <a:bodyPr>
            <a:normAutofit/>
          </a:bodyPr>
          <a:lstStyle/>
          <a:p>
            <a:pPr marL="0" indent="0">
              <a:buNone/>
            </a:pPr>
            <a:r>
              <a:rPr lang="hu-HU" sz="2000" b="1" dirty="0"/>
              <a:t>Terápiás betegoktatás diabeteses betegek esetén:</a:t>
            </a:r>
          </a:p>
          <a:p>
            <a:r>
              <a:rPr lang="hu-HU" sz="2000" dirty="0"/>
              <a:t>naponta ellenőrizze a lábát (tükör) – sérülések</a:t>
            </a:r>
          </a:p>
          <a:p>
            <a:r>
              <a:rPr lang="hu-HU" sz="2000" dirty="0"/>
              <a:t>napi lábápolás, mosás – víz hőmérsékletének ellenőrzése</a:t>
            </a:r>
          </a:p>
          <a:p>
            <a:r>
              <a:rPr lang="hu-HU" sz="2000" dirty="0"/>
              <a:t>érzékelés zavara</a:t>
            </a:r>
          </a:p>
          <a:p>
            <a:r>
              <a:rPr lang="hu-HU" sz="2000" dirty="0"/>
              <a:t>szárítsa meg a bőrét</a:t>
            </a:r>
          </a:p>
          <a:p>
            <a:r>
              <a:rPr lang="hu-HU" sz="2000" dirty="0"/>
              <a:t>hidratálja a bőrét</a:t>
            </a:r>
          </a:p>
          <a:p>
            <a:r>
              <a:rPr lang="hu-HU" sz="2000" dirty="0"/>
              <a:t>megfelelő zokni és cipő – ne mezítláb</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70997" y="1495177"/>
            <a:ext cx="2475206" cy="3698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9011" y="4286270"/>
            <a:ext cx="3294326" cy="2204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20936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artalom helye 2"/>
          <p:cNvSpPr>
            <a:spLocks noGrp="1"/>
          </p:cNvSpPr>
          <p:nvPr>
            <p:ph idx="1"/>
          </p:nvPr>
        </p:nvSpPr>
        <p:spPr>
          <a:xfrm>
            <a:off x="534081" y="1280517"/>
            <a:ext cx="10521845" cy="5434319"/>
          </a:xfrm>
        </p:spPr>
        <p:txBody>
          <a:bodyPr>
            <a:normAutofit fontScale="92500" lnSpcReduction="20000"/>
          </a:bodyPr>
          <a:lstStyle/>
          <a:p>
            <a:pPr algn="just"/>
            <a:r>
              <a:rPr lang="hu-HU" dirty="0"/>
              <a:t>Ezek a problémák speciális ellátást igényelnek. Célszerű pedikűrös segítségét is igénybe venni. Figyeljünk azokra az állapotokra is, amelyek a köröm- és lábproblémák kialakulását növelik. Ilyenek: idős kor, diabetes, szív-, keringési betegségek, vesebetegségek. </a:t>
            </a:r>
          </a:p>
          <a:p>
            <a:pPr algn="just"/>
            <a:endParaRPr lang="hu-HU" dirty="0"/>
          </a:p>
          <a:p>
            <a:pPr algn="just"/>
            <a:r>
              <a:rPr lang="hu-HU" dirty="0"/>
              <a:t>A lábon is találkozhat olyan elváltozásokkal, amelyek körültekintő ápolást igényelnek. A láb ápolása közben figyelje meg az elváltozásokat, ezekre hívja fel az orvos, a páciens és családja figyelmét. Amennyiben az elváltozás jellege indokolja, vonjon be más szakembereket (bőrgyógyász) is a kezelésbe. </a:t>
            </a:r>
          </a:p>
          <a:p>
            <a:pPr algn="just"/>
            <a:endParaRPr lang="hu-HU" dirty="0"/>
          </a:p>
          <a:p>
            <a:pPr marL="0" indent="0" algn="just">
              <a:buNone/>
            </a:pPr>
            <a:r>
              <a:rPr lang="hu-HU" b="1" dirty="0"/>
              <a:t>Gyakori problémák: </a:t>
            </a:r>
          </a:p>
          <a:p>
            <a:pPr algn="just"/>
            <a:r>
              <a:rPr lang="hu-HU" dirty="0"/>
              <a:t>Bőrkeményedés, tyúkszem. </a:t>
            </a:r>
          </a:p>
          <a:p>
            <a:pPr algn="just"/>
            <a:r>
              <a:rPr lang="hu-HU" dirty="0"/>
              <a:t>Szemölcs. </a:t>
            </a:r>
          </a:p>
          <a:p>
            <a:pPr algn="just"/>
            <a:r>
              <a:rPr lang="hu-HU" dirty="0"/>
              <a:t>Lábgombásodás, lábszag.</a:t>
            </a:r>
          </a:p>
          <a:p>
            <a:pPr algn="just"/>
            <a:endParaRPr lang="hu-HU" dirty="0"/>
          </a:p>
          <a:p>
            <a:pPr algn="just"/>
            <a:r>
              <a:rPr lang="hu-HU" dirty="0"/>
              <a:t>A láb áztatásával nem csak a körmök felpuhulását érhetjük el, hanem a bőr és a szaruréteg is fellazul.</a:t>
            </a:r>
          </a:p>
          <a:p>
            <a:pPr algn="just"/>
            <a:endParaRPr lang="hu-HU" dirty="0"/>
          </a:p>
        </p:txBody>
      </p:sp>
    </p:spTree>
    <p:extLst>
      <p:ext uri="{BB962C8B-B14F-4D97-AF65-F5344CB8AC3E}">
        <p14:creationId xmlns:p14="http://schemas.microsoft.com/office/powerpoint/2010/main" val="32439065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err="1"/>
              <a:t>Maslow</a:t>
            </a:r>
            <a:r>
              <a:rPr lang="hu-HU" dirty="0"/>
              <a:t> piramis</a:t>
            </a:r>
          </a:p>
        </p:txBody>
      </p:sp>
      <p:pic>
        <p:nvPicPr>
          <p:cNvPr id="4" name="Tartalom helye 3"/>
          <p:cNvPicPr>
            <a:picLocks noGrp="1" noChangeAspect="1"/>
          </p:cNvPicPr>
          <p:nvPr>
            <p:ph idx="1"/>
          </p:nvPr>
        </p:nvPicPr>
        <p:blipFill>
          <a:blip r:embed="rId2"/>
          <a:stretch>
            <a:fillRect/>
          </a:stretch>
        </p:blipFill>
        <p:spPr>
          <a:xfrm>
            <a:off x="2973025" y="2048351"/>
            <a:ext cx="5448164" cy="4288301"/>
          </a:xfrm>
          <a:prstGeom prst="rect">
            <a:avLst/>
          </a:prstGeom>
        </p:spPr>
      </p:pic>
      <p:sp>
        <p:nvSpPr>
          <p:cNvPr id="5" name="Téglalap 4"/>
          <p:cNvSpPr/>
          <p:nvPr/>
        </p:nvSpPr>
        <p:spPr>
          <a:xfrm>
            <a:off x="4406537" y="6431727"/>
            <a:ext cx="3117669" cy="200055"/>
          </a:xfrm>
          <a:prstGeom prst="rect">
            <a:avLst/>
          </a:prstGeom>
        </p:spPr>
        <p:txBody>
          <a:bodyPr wrap="square">
            <a:spAutoFit/>
          </a:bodyPr>
          <a:lstStyle/>
          <a:p>
            <a:r>
              <a:rPr lang="hu-HU" sz="700" dirty="0"/>
              <a:t>http://szocialis-gondozo.lapunk.hu/?modul=oldal&amp;tartalom=650616</a:t>
            </a:r>
          </a:p>
        </p:txBody>
      </p:sp>
    </p:spTree>
    <p:extLst>
      <p:ext uri="{BB962C8B-B14F-4D97-AF65-F5344CB8AC3E}">
        <p14:creationId xmlns:p14="http://schemas.microsoft.com/office/powerpoint/2010/main" val="4997893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dirty="0"/>
              <a:t>A körömápolásra használt eszközöket készítésük elő</a:t>
            </a:r>
          </a:p>
        </p:txBody>
      </p:sp>
      <p:sp>
        <p:nvSpPr>
          <p:cNvPr id="3" name="Tartalom helye 2"/>
          <p:cNvSpPr>
            <a:spLocks noGrp="1"/>
          </p:cNvSpPr>
          <p:nvPr>
            <p:ph idx="1"/>
          </p:nvPr>
        </p:nvSpPr>
        <p:spPr>
          <a:xfrm>
            <a:off x="623455" y="1480128"/>
            <a:ext cx="8229600" cy="4997152"/>
          </a:xfrm>
        </p:spPr>
        <p:txBody>
          <a:bodyPr>
            <a:normAutofit fontScale="92500" lnSpcReduction="10000"/>
          </a:bodyPr>
          <a:lstStyle/>
          <a:p>
            <a:r>
              <a:rPr lang="hu-HU" sz="2000" dirty="0"/>
              <a:t>Mosdótál. </a:t>
            </a:r>
          </a:p>
          <a:p>
            <a:r>
              <a:rPr lang="hu-HU" sz="2000" dirty="0"/>
              <a:t>Mosdókesztyű vagy mosdókendő (szivacsot ne használjunk, mert nehezen szárad ki és a kórokozók megtelepedhetnek benne).</a:t>
            </a:r>
          </a:p>
          <a:p>
            <a:r>
              <a:rPr lang="hu-HU" sz="2000" dirty="0"/>
              <a:t>Szappan vagy tusfürdő. </a:t>
            </a:r>
          </a:p>
          <a:p>
            <a:r>
              <a:rPr lang="hu-HU" sz="2000" dirty="0"/>
              <a:t>Törölköző. </a:t>
            </a:r>
          </a:p>
          <a:p>
            <a:r>
              <a:rPr lang="hu-HU" sz="2000" dirty="0"/>
              <a:t>Körömvágó eszköz. </a:t>
            </a:r>
          </a:p>
          <a:p>
            <a:r>
              <a:rPr lang="hu-HU" sz="2000" dirty="0"/>
              <a:t>Körömtisztító. </a:t>
            </a:r>
          </a:p>
          <a:p>
            <a:r>
              <a:rPr lang="hu-HU" sz="2000" dirty="0"/>
              <a:t>Körömreszelő. </a:t>
            </a:r>
          </a:p>
          <a:p>
            <a:r>
              <a:rPr lang="hu-HU" sz="2000" dirty="0"/>
              <a:t>Gumikesztyű </a:t>
            </a:r>
          </a:p>
          <a:p>
            <a:r>
              <a:rPr lang="hu-HU" sz="2000" dirty="0"/>
              <a:t>Ápoló krém. </a:t>
            </a:r>
          </a:p>
          <a:p>
            <a:r>
              <a:rPr lang="hu-HU" sz="2000" dirty="0"/>
              <a:t>Spray, hintőpor. </a:t>
            </a:r>
          </a:p>
          <a:p>
            <a:r>
              <a:rPr lang="hu-HU" sz="2000" dirty="0"/>
              <a:t>Papírvatta. </a:t>
            </a:r>
          </a:p>
          <a:p>
            <a:r>
              <a:rPr lang="hu-HU" sz="2000" dirty="0"/>
              <a:t>Körömkefe.</a:t>
            </a:r>
          </a:p>
          <a:p>
            <a:endParaRPr lang="hu-HU" sz="2000" dirty="0"/>
          </a:p>
        </p:txBody>
      </p:sp>
    </p:spTree>
    <p:extLst>
      <p:ext uri="{BB962C8B-B14F-4D97-AF65-F5344CB8AC3E}">
        <p14:creationId xmlns:p14="http://schemas.microsoft.com/office/powerpoint/2010/main" val="26144362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91544" y="-16443"/>
            <a:ext cx="8229600" cy="1143000"/>
          </a:xfrm>
        </p:spPr>
        <p:txBody>
          <a:bodyPr/>
          <a:lstStyle/>
          <a:p>
            <a:r>
              <a:rPr lang="hu-HU" dirty="0"/>
              <a:t>Szájápolás</a:t>
            </a:r>
          </a:p>
        </p:txBody>
      </p:sp>
      <p:sp>
        <p:nvSpPr>
          <p:cNvPr id="3" name="Tartalom helye 2"/>
          <p:cNvSpPr>
            <a:spLocks noGrp="1"/>
          </p:cNvSpPr>
          <p:nvPr>
            <p:ph idx="1"/>
          </p:nvPr>
        </p:nvSpPr>
        <p:spPr>
          <a:xfrm>
            <a:off x="491666" y="1126557"/>
            <a:ext cx="5256584" cy="5616624"/>
          </a:xfrm>
        </p:spPr>
        <p:txBody>
          <a:bodyPr>
            <a:normAutofit fontScale="85000" lnSpcReduction="20000"/>
          </a:bodyPr>
          <a:lstStyle/>
          <a:p>
            <a:r>
              <a:rPr lang="hu-HU" sz="2000" dirty="0"/>
              <a:t>szájüreg, fogak, íny, és az ajkak egészségét szolgálja</a:t>
            </a:r>
          </a:p>
          <a:p>
            <a:pPr marL="0" indent="0">
              <a:buNone/>
            </a:pPr>
            <a:endParaRPr lang="hu-HU" sz="2000" b="1" dirty="0"/>
          </a:p>
          <a:p>
            <a:pPr marL="0" indent="0">
              <a:buNone/>
            </a:pPr>
            <a:r>
              <a:rPr lang="hu-HU" sz="2000" b="1" dirty="0"/>
              <a:t>A szájjal kapcsolatban előforduló problémák Gyakori szájproblémák: </a:t>
            </a:r>
          </a:p>
          <a:p>
            <a:r>
              <a:rPr lang="hu-HU" sz="2000" dirty="0" err="1"/>
              <a:t>Caries</a:t>
            </a:r>
            <a:r>
              <a:rPr lang="hu-HU" sz="2000" dirty="0"/>
              <a:t> (fogszuvasodás).</a:t>
            </a:r>
          </a:p>
          <a:p>
            <a:r>
              <a:rPr lang="hu-HU" sz="2000" dirty="0" err="1"/>
              <a:t>Stomatitis</a:t>
            </a:r>
            <a:r>
              <a:rPr lang="hu-HU" sz="2000" dirty="0"/>
              <a:t> (a szájüregben zajló gyulladás). </a:t>
            </a:r>
          </a:p>
          <a:p>
            <a:r>
              <a:rPr lang="hu-HU" sz="2000" dirty="0" err="1"/>
              <a:t>Glossitis</a:t>
            </a:r>
            <a:r>
              <a:rPr lang="hu-HU" sz="2000" dirty="0"/>
              <a:t> (nyelvgyulladás). </a:t>
            </a:r>
          </a:p>
          <a:p>
            <a:r>
              <a:rPr lang="hu-HU" sz="2000" dirty="0" err="1"/>
              <a:t>Gingivitis</a:t>
            </a:r>
            <a:r>
              <a:rPr lang="hu-HU" sz="2000" dirty="0"/>
              <a:t> (ínygyulladás). </a:t>
            </a:r>
          </a:p>
          <a:p>
            <a:r>
              <a:rPr lang="hu-HU" sz="2000" dirty="0" err="1"/>
              <a:t>Halitosis</a:t>
            </a:r>
            <a:r>
              <a:rPr lang="hu-HU" sz="2000" dirty="0"/>
              <a:t> (szájszag). </a:t>
            </a:r>
          </a:p>
          <a:p>
            <a:r>
              <a:rPr lang="hu-HU" sz="2000" dirty="0" err="1"/>
              <a:t>Cheilosis</a:t>
            </a:r>
            <a:r>
              <a:rPr lang="hu-HU" sz="2000" dirty="0"/>
              <a:t> (az ajkak, a szájzug berepedezése). </a:t>
            </a:r>
          </a:p>
          <a:p>
            <a:r>
              <a:rPr lang="hu-HU" sz="2000" dirty="0"/>
              <a:t>Egyéb problémák: </a:t>
            </a:r>
            <a:r>
              <a:rPr lang="hu-HU" sz="2000" dirty="0" err="1"/>
              <a:t>malignus</a:t>
            </a:r>
            <a:r>
              <a:rPr lang="hu-HU" sz="2000" dirty="0"/>
              <a:t> elváltozások, fekélyek, </a:t>
            </a:r>
            <a:r>
              <a:rPr lang="hu-HU" sz="2000" dirty="0" err="1"/>
              <a:t>herpes</a:t>
            </a:r>
            <a:r>
              <a:rPr lang="hu-HU" sz="2000" dirty="0"/>
              <a:t> </a:t>
            </a:r>
            <a:r>
              <a:rPr lang="hu-HU" sz="2000" dirty="0" err="1"/>
              <a:t>simplex</a:t>
            </a:r>
            <a:r>
              <a:rPr lang="hu-HU" sz="2000" dirty="0"/>
              <a:t>.</a:t>
            </a:r>
          </a:p>
          <a:p>
            <a:pPr marL="0" indent="0">
              <a:buNone/>
            </a:pPr>
            <a:endParaRPr lang="hu-HU" sz="2000" b="1" dirty="0"/>
          </a:p>
          <a:p>
            <a:endParaRPr lang="hu-HU" sz="2000" dirty="0"/>
          </a:p>
          <a:p>
            <a:r>
              <a:rPr lang="hu-HU" sz="2000" dirty="0"/>
              <a:t>fogmosás – műfogsor</a:t>
            </a:r>
          </a:p>
          <a:p>
            <a:r>
              <a:rPr lang="hu-HU" sz="2000" dirty="0"/>
              <a:t>eszméletlen betegek</a:t>
            </a:r>
          </a:p>
        </p:txBody>
      </p:sp>
      <p:sp>
        <p:nvSpPr>
          <p:cNvPr id="5" name="Téglalap 4"/>
          <p:cNvSpPr/>
          <p:nvPr/>
        </p:nvSpPr>
        <p:spPr>
          <a:xfrm>
            <a:off x="7443253" y="1126557"/>
            <a:ext cx="3693096" cy="4093428"/>
          </a:xfrm>
          <a:prstGeom prst="rect">
            <a:avLst/>
          </a:prstGeom>
        </p:spPr>
        <p:txBody>
          <a:bodyPr wrap="square">
            <a:spAutoFit/>
          </a:bodyPr>
          <a:lstStyle/>
          <a:p>
            <a:r>
              <a:rPr lang="hu-HU" sz="2000" b="1" dirty="0">
                <a:solidFill>
                  <a:prstClr val="black"/>
                </a:solidFill>
                <a:latin typeface="Calibri" panose="020F0502020204030204"/>
              </a:rPr>
              <a:t>A száj nyálkahártyájának károsodását elősegítő egyéb tényezők</a:t>
            </a:r>
            <a:r>
              <a:rPr lang="hu-HU" sz="2000" dirty="0">
                <a:solidFill>
                  <a:prstClr val="black"/>
                </a:solidFill>
                <a:latin typeface="Calibri" panose="020F0502020204030204"/>
              </a:rPr>
              <a:t>: </a:t>
            </a:r>
          </a:p>
          <a:p>
            <a:pPr marL="285750" indent="-285750">
              <a:buFont typeface="Arial" panose="020B0604020202020204" pitchFamily="34" charset="0"/>
              <a:buChar char="•"/>
            </a:pPr>
            <a:r>
              <a:rPr lang="hu-HU" sz="2000" dirty="0">
                <a:solidFill>
                  <a:prstClr val="black"/>
                </a:solidFill>
                <a:latin typeface="Calibri" panose="020F0502020204030204"/>
              </a:rPr>
              <a:t>Savanyú ételek. </a:t>
            </a:r>
          </a:p>
          <a:p>
            <a:pPr marL="285750" indent="-285750">
              <a:buFont typeface="Arial" panose="020B0604020202020204" pitchFamily="34" charset="0"/>
              <a:buChar char="•"/>
            </a:pPr>
            <a:r>
              <a:rPr lang="hu-HU" sz="2000" dirty="0">
                <a:solidFill>
                  <a:prstClr val="black"/>
                </a:solidFill>
                <a:latin typeface="Calibri" panose="020F0502020204030204"/>
              </a:rPr>
              <a:t>Gyógyszerek. </a:t>
            </a:r>
          </a:p>
          <a:p>
            <a:pPr marL="285750" indent="-285750">
              <a:buFont typeface="Arial" panose="020B0604020202020204" pitchFamily="34" charset="0"/>
              <a:buChar char="•"/>
            </a:pPr>
            <a:r>
              <a:rPr lang="hu-HU" sz="2000" dirty="0">
                <a:solidFill>
                  <a:prstClr val="black"/>
                </a:solidFill>
                <a:latin typeface="Calibri" panose="020F0502020204030204"/>
              </a:rPr>
              <a:t>Törött vagy elkopott fog. </a:t>
            </a:r>
          </a:p>
          <a:p>
            <a:pPr marL="285750" indent="-285750">
              <a:buFont typeface="Arial" panose="020B0604020202020204" pitchFamily="34" charset="0"/>
              <a:buChar char="•"/>
            </a:pPr>
            <a:r>
              <a:rPr lang="hu-HU" sz="2000" dirty="0">
                <a:solidFill>
                  <a:prstClr val="black"/>
                </a:solidFill>
                <a:latin typeface="Calibri" panose="020F0502020204030204"/>
              </a:rPr>
              <a:t>Hibásan illeszkedő műfogsor.</a:t>
            </a:r>
          </a:p>
          <a:p>
            <a:pPr marL="285750" indent="-285750">
              <a:buFont typeface="Arial" panose="020B0604020202020204" pitchFamily="34" charset="0"/>
              <a:buChar char="•"/>
            </a:pPr>
            <a:r>
              <a:rPr lang="hu-HU" sz="2000" dirty="0">
                <a:solidFill>
                  <a:prstClr val="black"/>
                </a:solidFill>
                <a:latin typeface="Calibri" panose="020F0502020204030204"/>
              </a:rPr>
              <a:t>Helytelen táplálkozás. </a:t>
            </a:r>
          </a:p>
          <a:p>
            <a:pPr marL="285750" indent="-285750">
              <a:buFont typeface="Arial" panose="020B0604020202020204" pitchFamily="34" charset="0"/>
              <a:buChar char="•"/>
            </a:pPr>
            <a:r>
              <a:rPr lang="hu-HU" sz="2000" dirty="0" err="1">
                <a:solidFill>
                  <a:prstClr val="black"/>
                </a:solidFill>
                <a:latin typeface="Calibri" panose="020F0502020204030204"/>
              </a:rPr>
              <a:t>Dehydratio</a:t>
            </a:r>
            <a:r>
              <a:rPr lang="hu-HU" sz="2000" dirty="0">
                <a:solidFill>
                  <a:prstClr val="black"/>
                </a:solidFill>
                <a:latin typeface="Calibri" panose="020F0502020204030204"/>
              </a:rPr>
              <a:t>. </a:t>
            </a:r>
          </a:p>
          <a:p>
            <a:pPr marL="285750" indent="-285750">
              <a:buFont typeface="Arial" panose="020B0604020202020204" pitchFamily="34" charset="0"/>
              <a:buChar char="•"/>
            </a:pPr>
            <a:r>
              <a:rPr lang="hu-HU" sz="2000" dirty="0">
                <a:solidFill>
                  <a:prstClr val="black"/>
                </a:solidFill>
                <a:latin typeface="Calibri" panose="020F0502020204030204"/>
              </a:rPr>
              <a:t>Szájlégzés. </a:t>
            </a:r>
          </a:p>
          <a:p>
            <a:pPr marL="285750" indent="-285750">
              <a:buFont typeface="Arial" panose="020B0604020202020204" pitchFamily="34" charset="0"/>
              <a:buChar char="•"/>
            </a:pPr>
            <a:r>
              <a:rPr lang="hu-HU" sz="2000" dirty="0">
                <a:solidFill>
                  <a:prstClr val="black"/>
                </a:solidFill>
                <a:latin typeface="Calibri" panose="020F0502020204030204"/>
              </a:rPr>
              <a:t>Csökkent nyál elválasztás. </a:t>
            </a:r>
          </a:p>
          <a:p>
            <a:pPr marL="285750" indent="-285750">
              <a:buFont typeface="Arial" panose="020B0604020202020204" pitchFamily="34" charset="0"/>
              <a:buChar char="•"/>
            </a:pPr>
            <a:r>
              <a:rPr lang="hu-HU" sz="2000" dirty="0">
                <a:solidFill>
                  <a:prstClr val="black"/>
                </a:solidFill>
                <a:latin typeface="Calibri" panose="020F0502020204030204"/>
              </a:rPr>
              <a:t>Elégtelen szájápolás. </a:t>
            </a:r>
          </a:p>
          <a:p>
            <a:pPr marL="285750" indent="-285750">
              <a:buFont typeface="Arial" panose="020B0604020202020204" pitchFamily="34" charset="0"/>
              <a:buChar char="•"/>
            </a:pPr>
            <a:r>
              <a:rPr lang="hu-HU" sz="2000" dirty="0">
                <a:solidFill>
                  <a:prstClr val="black"/>
                </a:solidFill>
                <a:latin typeface="Calibri" panose="020F0502020204030204"/>
              </a:rPr>
              <a:t>Helytelen táplálkozás.</a:t>
            </a:r>
          </a:p>
        </p:txBody>
      </p:sp>
    </p:spTree>
    <p:extLst>
      <p:ext uri="{BB962C8B-B14F-4D97-AF65-F5344CB8AC3E}">
        <p14:creationId xmlns:p14="http://schemas.microsoft.com/office/powerpoint/2010/main" val="30465298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Fogmosás</a:t>
            </a:r>
          </a:p>
        </p:txBody>
      </p:sp>
      <p:sp>
        <p:nvSpPr>
          <p:cNvPr id="3" name="Tartalom helye 2"/>
          <p:cNvSpPr>
            <a:spLocks noGrp="1"/>
          </p:cNvSpPr>
          <p:nvPr>
            <p:ph idx="1"/>
          </p:nvPr>
        </p:nvSpPr>
        <p:spPr>
          <a:xfrm>
            <a:off x="614218" y="1152453"/>
            <a:ext cx="8229600" cy="5544616"/>
          </a:xfrm>
        </p:spPr>
        <p:txBody>
          <a:bodyPr>
            <a:noAutofit/>
          </a:bodyPr>
          <a:lstStyle/>
          <a:p>
            <a:r>
              <a:rPr lang="hu-HU" sz="2000" dirty="0"/>
              <a:t>Ha a betegnek saját fogai vannak, a rendszeres fogmosást végezheti önállóan vagy segítséggel. A beteg fogmosási szokásairól tájékozódni kell. A legoptimálisabb az, amikor a beteg minden étkezés után elvégzi a száj és a fogak ápolását.</a:t>
            </a:r>
          </a:p>
          <a:p>
            <a:pPr marL="0" indent="0">
              <a:buNone/>
            </a:pPr>
            <a:endParaRPr lang="hu-HU" sz="2000" b="1" dirty="0"/>
          </a:p>
          <a:p>
            <a:pPr marL="0" indent="0">
              <a:buNone/>
            </a:pPr>
            <a:r>
              <a:rPr lang="hu-HU" sz="2000" b="1" dirty="0"/>
              <a:t>Fogmosáshoz való előkészítés:</a:t>
            </a:r>
          </a:p>
          <a:p>
            <a:r>
              <a:rPr lang="hu-HU" sz="2000" dirty="0"/>
              <a:t>Fogkefe (hagyományos, elektromos). </a:t>
            </a:r>
          </a:p>
          <a:p>
            <a:r>
              <a:rPr lang="hu-HU" sz="2000" dirty="0"/>
              <a:t>Fogkrém. </a:t>
            </a:r>
          </a:p>
          <a:p>
            <a:r>
              <a:rPr lang="hu-HU" sz="2000" dirty="0"/>
              <a:t>Fogselyem. </a:t>
            </a:r>
          </a:p>
          <a:p>
            <a:r>
              <a:rPr lang="hu-HU" sz="2000" dirty="0"/>
              <a:t>Fogmosó pohár. </a:t>
            </a:r>
          </a:p>
          <a:p>
            <a:r>
              <a:rPr lang="hu-HU" sz="2000" dirty="0"/>
              <a:t>Szájvíz. </a:t>
            </a:r>
          </a:p>
          <a:p>
            <a:r>
              <a:rPr lang="hu-HU" sz="2000" dirty="0"/>
              <a:t>Vesetál. </a:t>
            </a:r>
          </a:p>
          <a:p>
            <a:r>
              <a:rPr lang="hu-HU" sz="2000" dirty="0"/>
              <a:t>Papírtörlő. </a:t>
            </a:r>
          </a:p>
          <a:p>
            <a:r>
              <a:rPr lang="hu-HU" sz="2000" dirty="0"/>
              <a:t>Gézlap. </a:t>
            </a:r>
          </a:p>
          <a:p>
            <a:r>
              <a:rPr lang="hu-HU" sz="2000" dirty="0"/>
              <a:t>Gumikesztyű. </a:t>
            </a:r>
          </a:p>
          <a:p>
            <a:r>
              <a:rPr lang="hu-HU" sz="2000" dirty="0"/>
              <a:t>Törölköző.</a:t>
            </a:r>
          </a:p>
          <a:p>
            <a:endParaRPr lang="hu-HU" sz="2000" dirty="0"/>
          </a:p>
        </p:txBody>
      </p:sp>
      <p:sp>
        <p:nvSpPr>
          <p:cNvPr id="4" name="Téglalap 3"/>
          <p:cNvSpPr/>
          <p:nvPr/>
        </p:nvSpPr>
        <p:spPr>
          <a:xfrm>
            <a:off x="6963879" y="3924761"/>
            <a:ext cx="4572000" cy="2031325"/>
          </a:xfrm>
          <a:prstGeom prst="rect">
            <a:avLst/>
          </a:prstGeom>
          <a:ln w="22225">
            <a:solidFill>
              <a:schemeClr val="accent1"/>
            </a:solidFill>
          </a:ln>
        </p:spPr>
        <p:txBody>
          <a:bodyPr>
            <a:spAutoFit/>
          </a:bodyPr>
          <a:lstStyle/>
          <a:p>
            <a:r>
              <a:rPr lang="hu-HU" dirty="0">
                <a:solidFill>
                  <a:prstClr val="black"/>
                </a:solidFill>
                <a:latin typeface="Calibri" panose="020F0502020204030204"/>
              </a:rPr>
              <a:t>Amennyiben a betegnek kivehető műfogsora van, éjszakára helyezze az erre a célra szolgáló fedeles tárolóba, amelyet előzőleg feltöltött műfogsor-tisztító oldattal. A műfogsor kivétele után az ápoló tekintse át a beteg szájüregét. Mivel sokan kellemetlenül érzik magukat fog nélkül, ügyeljünk az intimitásra.</a:t>
            </a:r>
          </a:p>
        </p:txBody>
      </p:sp>
    </p:spTree>
    <p:extLst>
      <p:ext uri="{BB962C8B-B14F-4D97-AF65-F5344CB8AC3E}">
        <p14:creationId xmlns:p14="http://schemas.microsoft.com/office/powerpoint/2010/main" val="3980809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endParaRPr lang="hu-HU"/>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0" y="0"/>
            <a:ext cx="4263378" cy="285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6308" y="0"/>
            <a:ext cx="4271693" cy="285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4026" y="2996953"/>
            <a:ext cx="2564319" cy="3861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30442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Haj- és szőrzet ápolása</a:t>
            </a:r>
          </a:p>
        </p:txBody>
      </p:sp>
      <p:sp>
        <p:nvSpPr>
          <p:cNvPr id="3" name="Tartalom helye 2"/>
          <p:cNvSpPr>
            <a:spLocks noGrp="1"/>
          </p:cNvSpPr>
          <p:nvPr>
            <p:ph idx="1"/>
          </p:nvPr>
        </p:nvSpPr>
        <p:spPr>
          <a:xfrm>
            <a:off x="634402" y="1569404"/>
            <a:ext cx="8229600" cy="4997152"/>
          </a:xfrm>
        </p:spPr>
        <p:txBody>
          <a:bodyPr>
            <a:normAutofit fontScale="92500" lnSpcReduction="20000"/>
          </a:bodyPr>
          <a:lstStyle/>
          <a:p>
            <a:r>
              <a:rPr lang="hu-HU" sz="2000" dirty="0"/>
              <a:t>A haj ápolása minden ember alapvető higiénés szükséglete. A haj faggyút termel, amelyet el kell távolítani. A haj fésülése elősegíti a fej bőrének jobb keringését, a por és a szennyeződések eltávolítását.  A rendszeres hajápolással megelőzhető a hajcsomók kialakulása is. </a:t>
            </a:r>
          </a:p>
          <a:p>
            <a:pPr marL="0" indent="0">
              <a:buNone/>
            </a:pPr>
            <a:endParaRPr lang="hu-HU" sz="2000" b="1" dirty="0"/>
          </a:p>
          <a:p>
            <a:pPr marL="0" indent="0">
              <a:buNone/>
            </a:pPr>
            <a:r>
              <a:rPr lang="hu-HU" sz="2000" b="1" dirty="0"/>
              <a:t>A haj és a hajas fejbőr elváltozásai: </a:t>
            </a:r>
          </a:p>
          <a:p>
            <a:r>
              <a:rPr lang="hu-HU" sz="2000" dirty="0"/>
              <a:t>Fejtetű (vigyázzunk, hogy más beteget ne fertőzőn meg, és azonnal kezeljük). </a:t>
            </a:r>
          </a:p>
          <a:p>
            <a:r>
              <a:rPr lang="hu-HU" sz="2000" dirty="0" err="1"/>
              <a:t>Korpásodás</a:t>
            </a:r>
            <a:r>
              <a:rPr lang="hu-HU" sz="2000" dirty="0"/>
              <a:t>. </a:t>
            </a:r>
          </a:p>
          <a:p>
            <a:r>
              <a:rPr lang="hu-HU" sz="2000" dirty="0"/>
              <a:t>Hajhiány (</a:t>
            </a:r>
            <a:r>
              <a:rPr lang="hu-HU" sz="2000" dirty="0" err="1"/>
              <a:t>alopecia</a:t>
            </a:r>
            <a:r>
              <a:rPr lang="hu-HU" sz="2000" dirty="0"/>
              <a:t>). </a:t>
            </a:r>
          </a:p>
          <a:p>
            <a:r>
              <a:rPr lang="hu-HU" sz="2000" dirty="0"/>
              <a:t>Fokozott hajhullás. </a:t>
            </a:r>
          </a:p>
          <a:p>
            <a:r>
              <a:rPr lang="hu-HU" sz="2000" dirty="0"/>
              <a:t>Töredezett haj. </a:t>
            </a:r>
          </a:p>
          <a:p>
            <a:r>
              <a:rPr lang="hu-HU" sz="2000" dirty="0"/>
              <a:t>Koszmó. </a:t>
            </a:r>
          </a:p>
          <a:p>
            <a:r>
              <a:rPr lang="hu-HU" sz="2000" dirty="0" err="1"/>
              <a:t>Seborrhoeás</a:t>
            </a:r>
            <a:r>
              <a:rPr lang="hu-HU" sz="2000" dirty="0"/>
              <a:t> </a:t>
            </a:r>
            <a:r>
              <a:rPr lang="hu-HU" sz="2000" dirty="0" err="1"/>
              <a:t>dermatitis</a:t>
            </a:r>
            <a:r>
              <a:rPr lang="hu-HU" sz="2000" dirty="0"/>
              <a:t>.</a:t>
            </a:r>
          </a:p>
          <a:p>
            <a:pPr marL="0" indent="0">
              <a:buNone/>
            </a:pPr>
            <a:endParaRPr lang="hu-HU" sz="2000" dirty="0"/>
          </a:p>
        </p:txBody>
      </p:sp>
      <p:pic>
        <p:nvPicPr>
          <p:cNvPr id="4" name="Kép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21056" y="4630403"/>
            <a:ext cx="2693597" cy="1737370"/>
          </a:xfrm>
          <a:prstGeom prst="rect">
            <a:avLst/>
          </a:prstGeom>
          <a:noFill/>
        </p:spPr>
      </p:pic>
    </p:spTree>
    <p:extLst>
      <p:ext uri="{BB962C8B-B14F-4D97-AF65-F5344CB8AC3E}">
        <p14:creationId xmlns:p14="http://schemas.microsoft.com/office/powerpoint/2010/main" val="26589269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Haj- és szőrzet ápolása</a:t>
            </a:r>
          </a:p>
        </p:txBody>
      </p:sp>
      <p:sp>
        <p:nvSpPr>
          <p:cNvPr id="3" name="Tartalom helye 2"/>
          <p:cNvSpPr>
            <a:spLocks noGrp="1"/>
          </p:cNvSpPr>
          <p:nvPr>
            <p:ph idx="1"/>
          </p:nvPr>
        </p:nvSpPr>
        <p:spPr>
          <a:xfrm>
            <a:off x="778565" y="1437516"/>
            <a:ext cx="11138452" cy="5142188"/>
          </a:xfrm>
        </p:spPr>
        <p:txBody>
          <a:bodyPr>
            <a:normAutofit/>
          </a:bodyPr>
          <a:lstStyle/>
          <a:p>
            <a:pPr algn="just"/>
            <a:r>
              <a:rPr lang="hu-HU" sz="2000" b="1" dirty="0"/>
              <a:t>A haj fésülése: </a:t>
            </a:r>
            <a:r>
              <a:rPr lang="hu-HU" sz="2000" dirty="0"/>
              <a:t>A hosszú, kócos haj fésülését mindig lentről kell kezdeni. A hosszú hajat úgy fogja össze, hogy ne nyomja a tarkót. Célszerű befonni, ezzel kevésbé </a:t>
            </a:r>
            <a:r>
              <a:rPr lang="hu-HU" sz="2000" dirty="0" err="1"/>
              <a:t>kócolódik</a:t>
            </a:r>
            <a:r>
              <a:rPr lang="hu-HU" sz="2000" dirty="0"/>
              <a:t> a beteg haja. Ehhez azonban a beteg jóváhagyása szükséges. A beteg az ágyban kerülje a hajcsatok, hajtűk viselését, amelyek sérülést okozhatnak. Nagyon fontos felismerni a hajtetvességet (</a:t>
            </a:r>
            <a:r>
              <a:rPr lang="hu-HU" sz="2000" dirty="0" err="1"/>
              <a:t>pediculosis</a:t>
            </a:r>
            <a:r>
              <a:rPr lang="hu-HU" sz="2000" dirty="0"/>
              <a:t> </a:t>
            </a:r>
            <a:r>
              <a:rPr lang="hu-HU" sz="2000" dirty="0" err="1"/>
              <a:t>capitis</a:t>
            </a:r>
            <a:r>
              <a:rPr lang="hu-HU" sz="2000" dirty="0"/>
              <a:t>), mert könnyen befertőződhet más beteg és az egészségügyi személyzet is.</a:t>
            </a:r>
          </a:p>
          <a:p>
            <a:pPr algn="just"/>
            <a:endParaRPr lang="hu-HU" sz="2000" dirty="0"/>
          </a:p>
          <a:p>
            <a:pPr algn="just"/>
            <a:r>
              <a:rPr lang="hu-HU" sz="2000" b="1" dirty="0"/>
              <a:t>Hajmosás: </a:t>
            </a:r>
            <a:r>
              <a:rPr lang="hu-HU" sz="2000" dirty="0"/>
              <a:t>A hajat a beteg igényének megfelelő gyakorisággal mossa meg. Vannak olyan állapotok, amelyek szükségessé teszik a gyakoribb hajmosást, pl. láz, izzadás, tartós ágynyugalom stb. Ha a beteg fennjáró, a hajmosás a csapnál vagy a zuhanyozóban önállóan vagy némi segítséggel könnyen megvalósítható. Ha a beteg ágyban fekszik, magatehetetlen, akkor az ágyban szükséges a haj ápolása, tisztítása. Ha nem áll rendelkezésre hajmosó szett, akkor a hagyományos módon, gumilepedő segítségével is megmoshatjuk a beteg haját.</a:t>
            </a:r>
          </a:p>
          <a:p>
            <a:pPr algn="just"/>
            <a:endParaRPr lang="hu-HU" sz="2000" dirty="0"/>
          </a:p>
          <a:p>
            <a:pPr algn="just"/>
            <a:endParaRPr lang="hu-HU" sz="2000" dirty="0"/>
          </a:p>
          <a:p>
            <a:pPr algn="just"/>
            <a:endParaRPr lang="hu-HU" sz="2000" dirty="0"/>
          </a:p>
        </p:txBody>
      </p:sp>
    </p:spTree>
    <p:extLst>
      <p:ext uri="{BB962C8B-B14F-4D97-AF65-F5344CB8AC3E}">
        <p14:creationId xmlns:p14="http://schemas.microsoft.com/office/powerpoint/2010/main" val="38509660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9536" y="462716"/>
            <a:ext cx="5040560" cy="3366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0097" y="1425722"/>
            <a:ext cx="3560803" cy="5301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84096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IMG_0167"/>
          <p:cNvPicPr>
            <a:picLocks noChangeAspect="1" noChangeArrowheads="1"/>
          </p:cNvPicPr>
          <p:nvPr/>
        </p:nvPicPr>
        <p:blipFill>
          <a:blip r:embed="rId2">
            <a:lum bright="24000"/>
            <a:extLst>
              <a:ext uri="{28A0092B-C50C-407E-A947-70E740481C1C}">
                <a14:useLocalDpi xmlns:a14="http://schemas.microsoft.com/office/drawing/2010/main" val="0"/>
              </a:ext>
            </a:extLst>
          </a:blip>
          <a:srcRect/>
          <a:stretch>
            <a:fillRect/>
          </a:stretch>
        </p:blipFill>
        <p:spPr bwMode="auto">
          <a:xfrm>
            <a:off x="1530718" y="-1"/>
            <a:ext cx="3125122" cy="4687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higié (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3752" y="3950784"/>
            <a:ext cx="4340448" cy="2911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IMG_0175"/>
          <p:cNvPicPr>
            <a:picLocks noChangeAspect="1" noChangeArrowheads="1"/>
          </p:cNvPicPr>
          <p:nvPr/>
        </p:nvPicPr>
        <p:blipFill>
          <a:blip r:embed="rId4">
            <a:lum bright="18000"/>
            <a:extLst>
              <a:ext uri="{28A0092B-C50C-407E-A947-70E740481C1C}">
                <a14:useLocalDpi xmlns:a14="http://schemas.microsoft.com/office/drawing/2010/main" val="0"/>
              </a:ext>
            </a:extLst>
          </a:blip>
          <a:srcRect/>
          <a:stretch>
            <a:fillRect/>
          </a:stretch>
        </p:blipFill>
        <p:spPr bwMode="auto">
          <a:xfrm>
            <a:off x="7468704" y="-1"/>
            <a:ext cx="3203848" cy="480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22062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dirty="0"/>
              <a:t>Az ehhez szükséges eszközöket elő kell készíteni:</a:t>
            </a:r>
          </a:p>
        </p:txBody>
      </p:sp>
      <p:sp>
        <p:nvSpPr>
          <p:cNvPr id="3" name="Tartalom helye 2"/>
          <p:cNvSpPr>
            <a:spLocks noGrp="1"/>
          </p:cNvSpPr>
          <p:nvPr>
            <p:ph idx="1"/>
          </p:nvPr>
        </p:nvSpPr>
        <p:spPr>
          <a:xfrm>
            <a:off x="967408" y="1510747"/>
            <a:ext cx="8229600" cy="4997152"/>
          </a:xfrm>
        </p:spPr>
        <p:txBody>
          <a:bodyPr>
            <a:normAutofit lnSpcReduction="10000"/>
          </a:bodyPr>
          <a:lstStyle/>
          <a:p>
            <a:r>
              <a:rPr lang="hu-HU" sz="2000" dirty="0"/>
              <a:t>Mosdótál, ha van, hajmosó tál elfolyóval. </a:t>
            </a:r>
          </a:p>
          <a:p>
            <a:r>
              <a:rPr lang="hu-HU" sz="2000" dirty="0"/>
              <a:t>Vödör. </a:t>
            </a:r>
          </a:p>
          <a:p>
            <a:r>
              <a:rPr lang="hu-HU" sz="2000" dirty="0"/>
              <a:t>Törölköző. </a:t>
            </a:r>
          </a:p>
          <a:p>
            <a:r>
              <a:rPr lang="hu-HU" sz="2000" dirty="0"/>
              <a:t>Kancsók, bennük testhőmérsékletű vízzel.</a:t>
            </a:r>
          </a:p>
          <a:p>
            <a:r>
              <a:rPr lang="hu-HU" sz="2000" dirty="0"/>
              <a:t>Sampon. </a:t>
            </a:r>
          </a:p>
          <a:p>
            <a:r>
              <a:rPr lang="hu-HU" sz="2000" dirty="0"/>
              <a:t>Balzsam. </a:t>
            </a:r>
          </a:p>
          <a:p>
            <a:r>
              <a:rPr lang="hu-HU" sz="2000" dirty="0"/>
              <a:t>2 db nagyméretű gumilepedő. </a:t>
            </a:r>
          </a:p>
          <a:p>
            <a:r>
              <a:rPr lang="hu-HU" sz="2000" dirty="0"/>
              <a:t>2 db harántlepedő. </a:t>
            </a:r>
          </a:p>
          <a:p>
            <a:r>
              <a:rPr lang="hu-HU" sz="2000" dirty="0"/>
              <a:t>Gumikesztyű.</a:t>
            </a:r>
          </a:p>
          <a:p>
            <a:r>
              <a:rPr lang="hu-HU" sz="2000" dirty="0"/>
              <a:t>Hajkefe, fésű. </a:t>
            </a:r>
          </a:p>
          <a:p>
            <a:r>
              <a:rPr lang="hu-HU" sz="2000" dirty="0"/>
              <a:t>Hajszárító. </a:t>
            </a:r>
          </a:p>
          <a:p>
            <a:r>
              <a:rPr lang="hu-HU" sz="2000" dirty="0"/>
              <a:t>Vatta, géz.</a:t>
            </a:r>
          </a:p>
          <a:p>
            <a:endParaRPr lang="hu-HU" sz="2000" dirty="0"/>
          </a:p>
        </p:txBody>
      </p:sp>
    </p:spTree>
    <p:extLst>
      <p:ext uri="{BB962C8B-B14F-4D97-AF65-F5344CB8AC3E}">
        <p14:creationId xmlns:p14="http://schemas.microsoft.com/office/powerpoint/2010/main" val="19543734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91544" y="0"/>
            <a:ext cx="8229600" cy="1143000"/>
          </a:xfrm>
        </p:spPr>
        <p:txBody>
          <a:bodyPr/>
          <a:lstStyle/>
          <a:p>
            <a:r>
              <a:rPr lang="hu-HU" dirty="0"/>
              <a:t>Haj- és szőrzet ápolása</a:t>
            </a:r>
          </a:p>
        </p:txBody>
      </p:sp>
      <p:sp>
        <p:nvSpPr>
          <p:cNvPr id="3" name="Tartalom helye 2"/>
          <p:cNvSpPr>
            <a:spLocks noGrp="1"/>
          </p:cNvSpPr>
          <p:nvPr>
            <p:ph idx="1"/>
          </p:nvPr>
        </p:nvSpPr>
        <p:spPr>
          <a:xfrm>
            <a:off x="444285" y="1231641"/>
            <a:ext cx="11592002" cy="5073427"/>
          </a:xfrm>
        </p:spPr>
        <p:txBody>
          <a:bodyPr>
            <a:normAutofit/>
          </a:bodyPr>
          <a:lstStyle/>
          <a:p>
            <a:pPr algn="just"/>
            <a:r>
              <a:rPr lang="hu-HU" sz="2000" dirty="0"/>
              <a:t>Az arcszőrzet borotválását a fürdetés után célszerű elvégezni. Nőknél a láb- és a hónaljszőrzet eltávolítása a fürdés alatt ajánlott. Pengés borotvák használata előtt a bőrt fel kell puhítani, és ügyelni kell arra, hogy ne okozzunk bőrsérülést. Ha férfi beteg önállóan is képes borotválkozásra, de nem kelhet fel az ágyból, akkor csak segédkezzen neki az eszközök odakészítésében, de a beavatkozást ő végezze. Segítsen felültetni a betegnek, vagy az ágy fejrészét emelje meg és biztosítson elegendő fényt a beavatkozás kivitelezéséhez. </a:t>
            </a:r>
          </a:p>
          <a:p>
            <a:pPr marL="0" indent="0" algn="just">
              <a:buNone/>
            </a:pPr>
            <a:endParaRPr lang="hu-HU" sz="20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86509" y="3746210"/>
            <a:ext cx="3854280" cy="2558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1594" y="3064137"/>
            <a:ext cx="2396952" cy="3575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2365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2416857" y="3154161"/>
            <a:ext cx="7979344" cy="866908"/>
          </a:xfrm>
        </p:spPr>
        <p:txBody>
          <a:bodyPr>
            <a:normAutofit fontScale="90000"/>
          </a:bodyPr>
          <a:lstStyle/>
          <a:p>
            <a:r>
              <a:rPr lang="hu-HU" dirty="0"/>
              <a:t>Higiénés szükségletek kielégítése</a:t>
            </a:r>
          </a:p>
        </p:txBody>
      </p:sp>
      <p:sp>
        <p:nvSpPr>
          <p:cNvPr id="4" name="Dia számának helye 3"/>
          <p:cNvSpPr>
            <a:spLocks noGrp="1"/>
          </p:cNvSpPr>
          <p:nvPr>
            <p:ph type="sldNum" sz="quarter" idx="12"/>
          </p:nvPr>
        </p:nvSpPr>
        <p:spPr/>
        <p:txBody>
          <a:bodyPr/>
          <a:lstStyle/>
          <a:p>
            <a:fld id="{829DC037-E7BD-4C73-8B08-BA96F3CF2969}" type="slidenum">
              <a:rPr lang="hu-HU" smtClean="0"/>
              <a:t>4</a:t>
            </a:fld>
            <a:endParaRPr lang="hu-HU"/>
          </a:p>
        </p:txBody>
      </p:sp>
    </p:spTree>
    <p:extLst>
      <p:ext uri="{BB962C8B-B14F-4D97-AF65-F5344CB8AC3E}">
        <p14:creationId xmlns:p14="http://schemas.microsoft.com/office/powerpoint/2010/main" val="33029892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dirty="0"/>
              <a:t>Eszközök előkészítése a borotváláshoz</a:t>
            </a:r>
          </a:p>
        </p:txBody>
      </p:sp>
      <p:sp>
        <p:nvSpPr>
          <p:cNvPr id="3" name="Tartalom helye 2"/>
          <p:cNvSpPr>
            <a:spLocks noGrp="1"/>
          </p:cNvSpPr>
          <p:nvPr>
            <p:ph idx="1"/>
          </p:nvPr>
        </p:nvSpPr>
        <p:spPr>
          <a:xfrm>
            <a:off x="818322" y="1417638"/>
            <a:ext cx="8229600" cy="5323730"/>
          </a:xfrm>
        </p:spPr>
        <p:txBody>
          <a:bodyPr>
            <a:normAutofit/>
          </a:bodyPr>
          <a:lstStyle/>
          <a:p>
            <a:pPr>
              <a:lnSpc>
                <a:spcPct val="150000"/>
              </a:lnSpc>
            </a:pPr>
            <a:r>
              <a:rPr lang="hu-HU" sz="2000" dirty="0"/>
              <a:t>Meleg vizes mosdótál. </a:t>
            </a:r>
          </a:p>
          <a:p>
            <a:pPr>
              <a:lnSpc>
                <a:spcPct val="150000"/>
              </a:lnSpc>
            </a:pPr>
            <a:r>
              <a:rPr lang="hu-HU" sz="2000" dirty="0"/>
              <a:t>A beteg saját borotvája (pengés vagy villanyborotva). </a:t>
            </a:r>
          </a:p>
          <a:p>
            <a:pPr>
              <a:lnSpc>
                <a:spcPct val="150000"/>
              </a:lnSpc>
            </a:pPr>
            <a:r>
              <a:rPr lang="hu-HU" sz="2000" dirty="0"/>
              <a:t>Borotvahab. </a:t>
            </a:r>
          </a:p>
          <a:p>
            <a:pPr>
              <a:lnSpc>
                <a:spcPct val="150000"/>
              </a:lnSpc>
            </a:pPr>
            <a:r>
              <a:rPr lang="hu-HU" sz="2000" dirty="0"/>
              <a:t>Borotvaolaj.</a:t>
            </a:r>
          </a:p>
          <a:p>
            <a:pPr>
              <a:lnSpc>
                <a:spcPct val="150000"/>
              </a:lnSpc>
            </a:pPr>
            <a:r>
              <a:rPr lang="hu-HU" sz="2000" dirty="0"/>
              <a:t>Törölköző. </a:t>
            </a:r>
          </a:p>
          <a:p>
            <a:pPr>
              <a:lnSpc>
                <a:spcPct val="150000"/>
              </a:lnSpc>
            </a:pPr>
            <a:r>
              <a:rPr lang="hu-HU" sz="2000" dirty="0" err="1"/>
              <a:t>After-shave</a:t>
            </a:r>
            <a:r>
              <a:rPr lang="hu-HU" sz="2000" dirty="0"/>
              <a:t>, bőrápoló szerek (e-vitaminos, </a:t>
            </a:r>
            <a:r>
              <a:rPr lang="hu-HU" sz="2000" dirty="0" err="1"/>
              <a:t>aloe</a:t>
            </a:r>
            <a:r>
              <a:rPr lang="hu-HU" sz="2000" dirty="0"/>
              <a:t> verás). </a:t>
            </a:r>
          </a:p>
          <a:p>
            <a:pPr>
              <a:lnSpc>
                <a:spcPct val="150000"/>
              </a:lnSpc>
            </a:pPr>
            <a:r>
              <a:rPr lang="hu-HU" sz="2000" dirty="0"/>
              <a:t>Tükör. </a:t>
            </a:r>
          </a:p>
          <a:p>
            <a:pPr>
              <a:lnSpc>
                <a:spcPct val="150000"/>
              </a:lnSpc>
            </a:pPr>
            <a:r>
              <a:rPr lang="hu-HU" sz="2000" dirty="0"/>
              <a:t>Gumikesztyű.</a:t>
            </a:r>
          </a:p>
        </p:txBody>
      </p:sp>
      <p:pic>
        <p:nvPicPr>
          <p:cNvPr id="4" name="Kép 3"/>
          <p:cNvPicPr>
            <a:picLocks noChangeAspect="1"/>
          </p:cNvPicPr>
          <p:nvPr/>
        </p:nvPicPr>
        <p:blipFill rotWithShape="1">
          <a:blip r:embed="rId2"/>
          <a:srcRect l="68263" t="29513" r="19562" b="40781"/>
          <a:stretch/>
        </p:blipFill>
        <p:spPr>
          <a:xfrm>
            <a:off x="8040216" y="2060849"/>
            <a:ext cx="2348952" cy="3096345"/>
          </a:xfrm>
          <a:prstGeom prst="rect">
            <a:avLst/>
          </a:prstGeom>
        </p:spPr>
      </p:pic>
    </p:spTree>
    <p:extLst>
      <p:ext uri="{BB962C8B-B14F-4D97-AF65-F5344CB8AC3E}">
        <p14:creationId xmlns:p14="http://schemas.microsoft.com/office/powerpoint/2010/main" val="41824677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Szem ápolása</a:t>
            </a:r>
          </a:p>
        </p:txBody>
      </p:sp>
      <p:sp>
        <p:nvSpPr>
          <p:cNvPr id="6" name="Tartalom helye 2"/>
          <p:cNvSpPr>
            <a:spLocks noGrp="1"/>
          </p:cNvSpPr>
          <p:nvPr>
            <p:ph idx="1"/>
          </p:nvPr>
        </p:nvSpPr>
        <p:spPr>
          <a:xfrm>
            <a:off x="599661" y="1763283"/>
            <a:ext cx="11009243" cy="5551917"/>
          </a:xfrm>
        </p:spPr>
        <p:txBody>
          <a:bodyPr>
            <a:noAutofit/>
          </a:bodyPr>
          <a:lstStyle/>
          <a:p>
            <a:r>
              <a:rPr lang="hu-HU" sz="2000" dirty="0"/>
              <a:t>A szem ápolása különösen az eszméletlen betegeknél igényel gondos odafigyelést. </a:t>
            </a:r>
          </a:p>
          <a:p>
            <a:r>
              <a:rPr lang="hu-HU" sz="2000" dirty="0"/>
              <a:t>Az eszméletlen betegek egy részének szeme nyitva van, ami a szem kiszáradásához vezethet. </a:t>
            </a:r>
          </a:p>
          <a:p>
            <a:r>
              <a:rPr lang="hu-HU" sz="2000" dirty="0"/>
              <a:t>Gyakran tapasztalható körükben a szemzugban felhalmozódó váladék, amelynek eltávolítása is ápolói feladat. Az ápolás során célszerű nedves gézt helyezni a szemre a kiszáradás megelőzésére, de alkalmazhatók szemcseppek és műkönny is e problémák orvoslására. </a:t>
            </a:r>
          </a:p>
          <a:p>
            <a:r>
              <a:rPr lang="hu-HU" sz="2000" dirty="0"/>
              <a:t>Fokozott szemápolást igényelnek azok a betegek is, akiknél valamilyen szemgyulladásos megbetegedés tapasztalható. </a:t>
            </a:r>
          </a:p>
          <a:p>
            <a:r>
              <a:rPr lang="hu-HU" sz="2000" dirty="0"/>
              <a:t>Szem ápolása során mindig ügyeljünk arra, hogy a lemosáshoz tiszta vizet használjunk, mert a szappanos mosás irritálhatja a szemet. </a:t>
            </a:r>
          </a:p>
          <a:p>
            <a:r>
              <a:rPr lang="hu-HU" sz="2000" dirty="0"/>
              <a:t>Gyulladt szem kezelésére az orvos által javasolt szemcseppeket és krémeket alkalmazzuk. </a:t>
            </a:r>
          </a:p>
          <a:p>
            <a:r>
              <a:rPr lang="hu-HU" sz="2000" dirty="0"/>
              <a:t>A szem ápolását miden esetben a belső szemzugtól kifelé haladva a külső szemzug irányába végezzük (a könnycsatorna fertőződését kerülhetjük így el).</a:t>
            </a:r>
          </a:p>
          <a:p>
            <a:endParaRPr lang="hu-HU" sz="2000" dirty="0"/>
          </a:p>
        </p:txBody>
      </p:sp>
      <p:pic>
        <p:nvPicPr>
          <p:cNvPr id="5122" name="Picture 2" descr="IMG_0255"/>
          <p:cNvPicPr>
            <a:picLocks noChangeAspect="1" noChangeArrowheads="1"/>
          </p:cNvPicPr>
          <p:nvPr/>
        </p:nvPicPr>
        <p:blipFill>
          <a:blip r:embed="rId2" cstate="print">
            <a:clrChange>
              <a:clrFrom>
                <a:srgbClr val="847F62"/>
              </a:clrFrom>
              <a:clrTo>
                <a:srgbClr val="847F62">
                  <a:alpha val="0"/>
                </a:srgbClr>
              </a:clrTo>
            </a:clrChange>
            <a:extLst>
              <a:ext uri="{28A0092B-C50C-407E-A947-70E740481C1C}">
                <a14:useLocalDpi xmlns:a14="http://schemas.microsoft.com/office/drawing/2010/main" val="0"/>
              </a:ext>
            </a:extLst>
          </a:blip>
          <a:srcRect/>
          <a:stretch>
            <a:fillRect/>
          </a:stretch>
        </p:blipFill>
        <p:spPr bwMode="auto">
          <a:xfrm>
            <a:off x="8472264" y="142607"/>
            <a:ext cx="2049470" cy="136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57068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2927648" y="620688"/>
            <a:ext cx="8229600" cy="1143000"/>
          </a:xfrm>
        </p:spPr>
        <p:txBody>
          <a:bodyPr/>
          <a:lstStyle/>
          <a:p>
            <a:pPr algn="l"/>
            <a:r>
              <a:rPr lang="hu-HU" dirty="0"/>
              <a:t>Fül tisztítása                   Orrápolás</a:t>
            </a:r>
          </a:p>
        </p:txBody>
      </p:sp>
      <p:sp>
        <p:nvSpPr>
          <p:cNvPr id="3" name="Tartalom helye 2"/>
          <p:cNvSpPr>
            <a:spLocks noGrp="1"/>
          </p:cNvSpPr>
          <p:nvPr>
            <p:ph sz="half" idx="1"/>
          </p:nvPr>
        </p:nvSpPr>
        <p:spPr/>
        <p:txBody>
          <a:bodyPr>
            <a:normAutofit/>
          </a:bodyPr>
          <a:lstStyle/>
          <a:p>
            <a:r>
              <a:rPr lang="hu-HU" sz="1800" dirty="0"/>
              <a:t>A mosdatás során a külső hallójáratokat vizes törlőkendővel tudjuk megtisztítani. </a:t>
            </a:r>
          </a:p>
          <a:p>
            <a:r>
              <a:rPr lang="hu-HU" sz="1800" dirty="0"/>
              <a:t>A felhalmozódott </a:t>
            </a:r>
            <a:r>
              <a:rPr lang="hu-HU" sz="1800" dirty="0" err="1"/>
              <a:t>cerument</a:t>
            </a:r>
            <a:r>
              <a:rPr lang="hu-HU" sz="1800" dirty="0"/>
              <a:t> olajos vattával próbálhatjuk eltávolítani, semmi esetre se használjunk ehhez éles tárgyat. </a:t>
            </a:r>
          </a:p>
          <a:p>
            <a:r>
              <a:rPr lang="hu-HU" sz="1800" dirty="0"/>
              <a:t>Előnyös spray alkalmazása, amely lehetővé teszi a beszáradt </a:t>
            </a:r>
            <a:r>
              <a:rPr lang="hu-HU" sz="1800" dirty="0" err="1"/>
              <a:t>cerumen</a:t>
            </a:r>
            <a:r>
              <a:rPr lang="hu-HU" sz="1800" dirty="0"/>
              <a:t> kiürülését.</a:t>
            </a:r>
          </a:p>
          <a:p>
            <a:endParaRPr lang="hu-HU" sz="1800" dirty="0"/>
          </a:p>
          <a:p>
            <a:endParaRPr lang="hu-HU" sz="1800" dirty="0"/>
          </a:p>
          <a:p>
            <a:endParaRPr lang="hu-HU" sz="1800" dirty="0"/>
          </a:p>
        </p:txBody>
      </p:sp>
      <p:sp>
        <p:nvSpPr>
          <p:cNvPr id="4" name="Tartalom helye 3"/>
          <p:cNvSpPr>
            <a:spLocks noGrp="1"/>
          </p:cNvSpPr>
          <p:nvPr>
            <p:ph sz="half" idx="2"/>
          </p:nvPr>
        </p:nvSpPr>
        <p:spPr>
          <a:xfrm>
            <a:off x="6456040" y="1601339"/>
            <a:ext cx="4104456" cy="4779989"/>
          </a:xfrm>
        </p:spPr>
        <p:txBody>
          <a:bodyPr>
            <a:normAutofit/>
          </a:bodyPr>
          <a:lstStyle/>
          <a:p>
            <a:r>
              <a:rPr lang="hu-HU" sz="1600" dirty="0"/>
              <a:t>Ha a beteg nem képes az orrváladék eltávolítására, akkor az ápolónak kell segíteni.</a:t>
            </a:r>
          </a:p>
          <a:p>
            <a:r>
              <a:rPr lang="hu-HU" sz="1600" dirty="0"/>
              <a:t>Alkalmazhat nedves mosdóruhát vagy vattás végű hurkapálcát vízzel vagy sós oldattal nedvesítve, de ezt nem szabad az orr mélyébe tolni. </a:t>
            </a:r>
          </a:p>
          <a:p>
            <a:r>
              <a:rPr lang="hu-HU" sz="1600" dirty="0"/>
              <a:t>Használható olajos vatta is a váladék eltávolítására. </a:t>
            </a:r>
          </a:p>
          <a:p>
            <a:r>
              <a:rPr lang="hu-HU" sz="1600" dirty="0"/>
              <a:t>Nagyobb mennyiségű orrváladékot szívóval célszerű kiüríteni. </a:t>
            </a:r>
          </a:p>
          <a:p>
            <a:r>
              <a:rPr lang="hu-HU" sz="1600" dirty="0"/>
              <a:t>Figyelni kell az orr körüli bőrterület és az orr nyálkahártyájának épségére is.</a:t>
            </a:r>
          </a:p>
        </p:txBody>
      </p:sp>
    </p:spTree>
    <p:extLst>
      <p:ext uri="{BB962C8B-B14F-4D97-AF65-F5344CB8AC3E}">
        <p14:creationId xmlns:p14="http://schemas.microsoft.com/office/powerpoint/2010/main" val="23955989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70355" y="2967400"/>
            <a:ext cx="7979344" cy="866908"/>
          </a:xfrm>
        </p:spPr>
        <p:txBody>
          <a:bodyPr/>
          <a:lstStyle/>
          <a:p>
            <a:r>
              <a:rPr lang="hu-HU" dirty="0"/>
              <a:t>Táplálkozási szükségletek kielégítése</a:t>
            </a:r>
          </a:p>
        </p:txBody>
      </p:sp>
    </p:spTree>
    <p:extLst>
      <p:ext uri="{BB962C8B-B14F-4D97-AF65-F5344CB8AC3E}">
        <p14:creationId xmlns:p14="http://schemas.microsoft.com/office/powerpoint/2010/main" val="28462030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Étkezés, étvágy</a:t>
            </a:r>
          </a:p>
        </p:txBody>
      </p:sp>
      <p:sp>
        <p:nvSpPr>
          <p:cNvPr id="3" name="Tartalom helye 2"/>
          <p:cNvSpPr>
            <a:spLocks noGrp="1"/>
          </p:cNvSpPr>
          <p:nvPr>
            <p:ph idx="1"/>
          </p:nvPr>
        </p:nvSpPr>
        <p:spPr>
          <a:xfrm>
            <a:off x="221381" y="1232035"/>
            <a:ext cx="11636002" cy="5248278"/>
          </a:xfrm>
        </p:spPr>
        <p:txBody>
          <a:bodyPr>
            <a:normAutofit/>
          </a:bodyPr>
          <a:lstStyle/>
          <a:p>
            <a:pPr algn="just"/>
            <a:r>
              <a:rPr lang="hu-HU" dirty="0"/>
              <a:t>Az egészség jeleként is tekinthető a jó étvágy. </a:t>
            </a:r>
          </a:p>
          <a:p>
            <a:pPr algn="just"/>
            <a:r>
              <a:rPr lang="hu-HU" dirty="0"/>
              <a:t>Az étkezési szokásokat a családi háttér, kultúra egyaránt befolyásolja.</a:t>
            </a:r>
          </a:p>
          <a:p>
            <a:pPr algn="just"/>
            <a:r>
              <a:rPr lang="hu-HU" dirty="0"/>
              <a:t>Megfigyelhető, hogy a legtöbb betegség hatásaként szinte elsőként az étvágy szenved zavart, vagy csökken, vagy megszűnik. </a:t>
            </a:r>
          </a:p>
          <a:p>
            <a:pPr algn="just"/>
            <a:r>
              <a:rPr lang="hu-HU" dirty="0"/>
              <a:t>Tovább rontja a helyzetet, ha a páciens kikerül az otthoni, megszokott környezetéből, étkezési ritmusából. </a:t>
            </a:r>
          </a:p>
          <a:p>
            <a:pPr algn="just"/>
            <a:r>
              <a:rPr lang="hu-HU" dirty="0"/>
              <a:t>A kórházi környezet étvágyra gyakorolt negatív hatását az ápolók csökkenthetik, ha követik a táplálkozás támogatásában a helyes gyakorlatot. </a:t>
            </a:r>
          </a:p>
          <a:p>
            <a:pPr algn="just"/>
            <a:r>
              <a:rPr lang="hu-HU" dirty="0"/>
              <a:t>A kórházban a páciens étvágyát számos tényező befolyásolhatja, mint pl.: maga a környezet, hányinger, rossz közérzet, fájdalom, kellemetlen ízek, kellemetlen szagok, stressz, eltérő étkezési szokások, társadalmi vagy családi háttér stb.</a:t>
            </a:r>
          </a:p>
          <a:p>
            <a:pPr algn="just"/>
            <a:endParaRPr lang="hu-HU" dirty="0"/>
          </a:p>
        </p:txBody>
      </p:sp>
      <p:sp>
        <p:nvSpPr>
          <p:cNvPr id="4" name="Dia számának hely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9DC037-E7BD-4C73-8B08-BA96F3CF2969}" type="slidenum">
              <a:rPr kumimoji="0" lang="hu-H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hu-H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86565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Cím 1"/>
          <p:cNvSpPr>
            <a:spLocks noGrp="1"/>
          </p:cNvSpPr>
          <p:nvPr>
            <p:ph type="title"/>
          </p:nvPr>
        </p:nvSpPr>
        <p:spPr>
          <a:xfrm>
            <a:off x="1992313" y="11113"/>
            <a:ext cx="8229600" cy="1143000"/>
          </a:xfrm>
        </p:spPr>
        <p:txBody>
          <a:bodyPr/>
          <a:lstStyle/>
          <a:p>
            <a:pPr eaLnBrk="1" hangingPunct="1"/>
            <a:r>
              <a:rPr lang="hu-HU" dirty="0"/>
              <a:t>Étkezés, étkeztetés</a:t>
            </a:r>
          </a:p>
        </p:txBody>
      </p:sp>
      <p:sp>
        <p:nvSpPr>
          <p:cNvPr id="3075" name="Tartalom helye 2"/>
          <p:cNvSpPr>
            <a:spLocks noGrp="1"/>
          </p:cNvSpPr>
          <p:nvPr>
            <p:ph idx="1"/>
          </p:nvPr>
        </p:nvSpPr>
        <p:spPr>
          <a:xfrm>
            <a:off x="639417" y="1569349"/>
            <a:ext cx="11287540" cy="5288651"/>
          </a:xfrm>
        </p:spPr>
        <p:txBody>
          <a:bodyPr/>
          <a:lstStyle/>
          <a:p>
            <a:pPr eaLnBrk="1" hangingPunct="1"/>
            <a:r>
              <a:rPr lang="hu-HU" dirty="0"/>
              <a:t>helyiségek kialakítása, kulturált étkeztetés biztosítása, </a:t>
            </a:r>
          </a:p>
          <a:p>
            <a:pPr eaLnBrk="1" hangingPunct="1"/>
            <a:r>
              <a:rPr lang="hu-HU" dirty="0"/>
              <a:t>lehetőség szerint ne a kórteremben</a:t>
            </a:r>
          </a:p>
          <a:p>
            <a:pPr eaLnBrk="1" hangingPunct="1"/>
            <a:r>
              <a:rPr lang="hu-HU" dirty="0"/>
              <a:t>egyéni, központi tálcás rendszer</a:t>
            </a:r>
          </a:p>
          <a:p>
            <a:pPr eaLnBrk="1" hangingPunct="1"/>
            <a:r>
              <a:rPr lang="hu-HU" dirty="0"/>
              <a:t>ételkiosztás (előtti) higiénés rendszabályok </a:t>
            </a:r>
          </a:p>
          <a:p>
            <a:pPr eaLnBrk="1" hangingPunct="1"/>
            <a:r>
              <a:rPr lang="hu-HU" dirty="0"/>
              <a:t>a tálcák cédulázva vannak</a:t>
            </a:r>
          </a:p>
          <a:p>
            <a:pPr eaLnBrk="1" hangingPunct="1"/>
            <a:r>
              <a:rPr lang="hu-HU" dirty="0"/>
              <a:t>az étkezés gyakorisága a diétának megfelelő</a:t>
            </a:r>
          </a:p>
          <a:p>
            <a:pPr eaLnBrk="1" hangingPunct="1"/>
            <a:r>
              <a:rPr lang="hu-HU" dirty="0"/>
              <a:t>önellátás képessége a táplálkozás terén – segíteni a betegnek</a:t>
            </a:r>
          </a:p>
          <a:p>
            <a:pPr eaLnBrk="1" hangingPunct="1"/>
            <a:endParaRPr lang="hu-HU" dirty="0"/>
          </a:p>
        </p:txBody>
      </p:sp>
    </p:spTree>
    <p:extLst>
      <p:ext uri="{BB962C8B-B14F-4D97-AF65-F5344CB8AC3E}">
        <p14:creationId xmlns:p14="http://schemas.microsoft.com/office/powerpoint/2010/main" val="7685732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Étkezés, étkeztetés</a:t>
            </a:r>
          </a:p>
        </p:txBody>
      </p:sp>
      <p:sp>
        <p:nvSpPr>
          <p:cNvPr id="3" name="Tartalom helye 2"/>
          <p:cNvSpPr>
            <a:spLocks noGrp="1"/>
          </p:cNvSpPr>
          <p:nvPr>
            <p:ph idx="1"/>
          </p:nvPr>
        </p:nvSpPr>
        <p:spPr>
          <a:xfrm>
            <a:off x="221381" y="1232035"/>
            <a:ext cx="11715515" cy="5198582"/>
          </a:xfrm>
        </p:spPr>
        <p:txBody>
          <a:bodyPr>
            <a:normAutofit/>
          </a:bodyPr>
          <a:lstStyle/>
          <a:p>
            <a:pPr algn="just"/>
            <a:r>
              <a:rPr lang="hu-HU" dirty="0"/>
              <a:t>Az étvágyra kedvezően hat a </a:t>
            </a:r>
            <a:r>
              <a:rPr lang="hu-HU" b="1" dirty="0"/>
              <a:t>kellemes környezet</a:t>
            </a:r>
            <a:r>
              <a:rPr lang="hu-HU" dirty="0"/>
              <a:t>, ezért az étkezés megkezdése előtt ezt biztosítani kell a páciensek számára. </a:t>
            </a:r>
          </a:p>
          <a:p>
            <a:pPr algn="just"/>
            <a:r>
              <a:rPr lang="hu-HU" dirty="0"/>
              <a:t>A nyugodt étkezésre való felkészülést a kórterem szellőztetésével, rendbetételével, az étkezést zavaró ápolási eszközök (pl.: ágytál, köpőcsésze) áthelyezésével kell elkezdeni. </a:t>
            </a:r>
          </a:p>
          <a:p>
            <a:pPr algn="just"/>
            <a:r>
              <a:rPr lang="hu-HU" dirty="0"/>
              <a:t>Lehetőség szerint más időpontra kell beütemezni, megtervezni minden olyan ápolási tevékenységeket, ami elvonhatja a páciens figyelmét vagy </a:t>
            </a:r>
            <a:r>
              <a:rPr lang="hu-HU" dirty="0" err="1"/>
              <a:t>elveheti</a:t>
            </a:r>
            <a:r>
              <a:rPr lang="hu-HU" dirty="0"/>
              <a:t> az étvágyát (pl.: kötözés, kezelések, ürítési szükségletek elvégzése stb.). </a:t>
            </a:r>
          </a:p>
          <a:p>
            <a:pPr algn="just"/>
            <a:r>
              <a:rPr lang="hu-HU" dirty="0"/>
              <a:t>Gondot kell fordítani arra, hogy a fekvő páciensek </a:t>
            </a:r>
            <a:r>
              <a:rPr lang="hu-HU" b="1" dirty="0"/>
              <a:t>ágya tiszta és rendezett legyen</a:t>
            </a:r>
            <a:r>
              <a:rPr lang="hu-HU" dirty="0"/>
              <a:t>, az ágynemű tisztaságát ágyvédelemmel kell biztosítani az étkezések alatt. </a:t>
            </a:r>
          </a:p>
          <a:p>
            <a:pPr algn="just"/>
            <a:r>
              <a:rPr lang="hu-HU" dirty="0"/>
              <a:t>Az asztal/guruló asztal/ágyasztal is legyen megtisztítva, ne legyenek rajta korábbi étkezésekből ételmaradékok, morzsa, rászáradt üdítő. </a:t>
            </a:r>
          </a:p>
          <a:p>
            <a:pPr algn="just"/>
            <a:r>
              <a:rPr lang="hu-HU" dirty="0"/>
              <a:t>Biztosítani kell a páciens számára étkezés előtt és után is a kézmosás, valamint a szájápolás, fogmosás lehetőségét (fogkefe, fogkrém, fogselyem, szájvíz, műfogsortisztító oldat). </a:t>
            </a:r>
          </a:p>
        </p:txBody>
      </p:sp>
      <p:sp>
        <p:nvSpPr>
          <p:cNvPr id="4" name="Dia számának hely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9DC037-E7BD-4C73-8B08-BA96F3CF2969}" type="slidenum">
              <a:rPr kumimoji="0" lang="hu-H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hu-H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28824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Cím 1"/>
          <p:cNvSpPr>
            <a:spLocks noGrp="1"/>
          </p:cNvSpPr>
          <p:nvPr>
            <p:ph type="title"/>
          </p:nvPr>
        </p:nvSpPr>
        <p:spPr>
          <a:xfrm>
            <a:off x="1981200" y="44624"/>
            <a:ext cx="8229600" cy="1143000"/>
          </a:xfrm>
        </p:spPr>
        <p:txBody>
          <a:bodyPr/>
          <a:lstStyle/>
          <a:p>
            <a:pPr eaLnBrk="1" hangingPunct="1"/>
            <a:r>
              <a:rPr lang="hu-HU" dirty="0"/>
              <a:t>Étkezés, étkeztetés</a:t>
            </a:r>
          </a:p>
        </p:txBody>
      </p:sp>
      <p:sp>
        <p:nvSpPr>
          <p:cNvPr id="3" name="Tartalom helye 2"/>
          <p:cNvSpPr>
            <a:spLocks noGrp="1"/>
          </p:cNvSpPr>
          <p:nvPr>
            <p:ph idx="1"/>
          </p:nvPr>
        </p:nvSpPr>
        <p:spPr>
          <a:xfrm>
            <a:off x="498442" y="1225724"/>
            <a:ext cx="9152453" cy="4837146"/>
          </a:xfrm>
        </p:spPr>
        <p:txBody>
          <a:bodyPr rtlCol="0">
            <a:normAutofit/>
          </a:bodyPr>
          <a:lstStyle/>
          <a:p>
            <a:pPr marL="0" indent="0">
              <a:buNone/>
              <a:defRPr/>
            </a:pPr>
            <a:r>
              <a:rPr lang="hu-HU" u="sng" dirty="0"/>
              <a:t>Segítségre szoruló beteg etetése szájon keresztül</a:t>
            </a:r>
          </a:p>
          <a:p>
            <a:pPr>
              <a:defRPr/>
            </a:pPr>
            <a:r>
              <a:rPr lang="hu-HU" dirty="0"/>
              <a:t>felmérés</a:t>
            </a:r>
          </a:p>
          <a:p>
            <a:pPr>
              <a:defRPr/>
            </a:pPr>
            <a:r>
              <a:rPr lang="hu-HU" dirty="0"/>
              <a:t>evőeszközök előkészítése</a:t>
            </a:r>
          </a:p>
          <a:p>
            <a:pPr>
              <a:defRPr/>
            </a:pPr>
            <a:r>
              <a:rPr lang="hu-HU" dirty="0"/>
              <a:t>beteg ruházatának védelme</a:t>
            </a:r>
          </a:p>
          <a:p>
            <a:pPr>
              <a:defRPr/>
            </a:pPr>
            <a:r>
              <a:rPr lang="hu-HU" dirty="0"/>
              <a:t>kórterem szellőztetése</a:t>
            </a:r>
          </a:p>
          <a:p>
            <a:pPr>
              <a:defRPr/>
            </a:pPr>
            <a:r>
              <a:rPr lang="hu-HU" dirty="0"/>
              <a:t>ágy rendbetétele</a:t>
            </a:r>
          </a:p>
          <a:p>
            <a:pPr>
              <a:defRPr/>
            </a:pPr>
            <a:r>
              <a:rPr lang="hu-HU" dirty="0"/>
              <a:t>pozícionálás – ülő helyzet</a:t>
            </a:r>
          </a:p>
          <a:p>
            <a:pPr>
              <a:defRPr/>
            </a:pPr>
            <a:r>
              <a:rPr lang="hu-HU" dirty="0"/>
              <a:t>látáskárosultak</a:t>
            </a:r>
          </a:p>
        </p:txBody>
      </p:sp>
      <p:pic>
        <p:nvPicPr>
          <p:cNvPr id="1026" name="Picture 2" descr="plateguar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37124" y="2555866"/>
            <a:ext cx="2831992" cy="2134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poha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1224" y="4789343"/>
            <a:ext cx="14859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Evoeszkozok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37124" y="4751243"/>
            <a:ext cx="28194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699858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2916653" y="0"/>
            <a:ext cx="8229600" cy="1143000"/>
          </a:xfrm>
        </p:spPr>
        <p:txBody>
          <a:bodyPr rtlCol="0">
            <a:normAutofit fontScale="90000"/>
          </a:bodyPr>
          <a:lstStyle/>
          <a:p>
            <a:pPr>
              <a:defRPr/>
            </a:pPr>
            <a:r>
              <a:rPr lang="hu-HU" b="1" dirty="0"/>
              <a:t>A tápláltsági állapot meghatározása </a:t>
            </a:r>
            <a:endParaRPr lang="hu-HU" dirty="0"/>
          </a:p>
        </p:txBody>
      </p:sp>
      <p:sp>
        <p:nvSpPr>
          <p:cNvPr id="3" name="Tartalom helye 2"/>
          <p:cNvSpPr>
            <a:spLocks noGrp="1"/>
          </p:cNvSpPr>
          <p:nvPr>
            <p:ph idx="1"/>
          </p:nvPr>
        </p:nvSpPr>
        <p:spPr>
          <a:xfrm>
            <a:off x="490330" y="1798638"/>
            <a:ext cx="8229600" cy="5327650"/>
          </a:xfrm>
        </p:spPr>
        <p:txBody>
          <a:bodyPr rtlCol="0">
            <a:normAutofit/>
          </a:bodyPr>
          <a:lstStyle/>
          <a:p>
            <a:pPr>
              <a:defRPr/>
            </a:pPr>
            <a:r>
              <a:rPr lang="hu-HU" dirty="0"/>
              <a:t>anamnézis felvétel</a:t>
            </a:r>
          </a:p>
          <a:p>
            <a:pPr>
              <a:defRPr/>
            </a:pPr>
            <a:endParaRPr lang="hu-HU" dirty="0"/>
          </a:p>
          <a:p>
            <a:pPr>
              <a:defRPr/>
            </a:pPr>
            <a:r>
              <a:rPr lang="hu-HU" dirty="0"/>
              <a:t>Tápláltsági állapot - szűrés</a:t>
            </a:r>
          </a:p>
          <a:p>
            <a:pPr>
              <a:defRPr/>
            </a:pPr>
            <a:endParaRPr lang="hu-HU" dirty="0"/>
          </a:p>
          <a:p>
            <a:pPr>
              <a:defRPr/>
            </a:pPr>
            <a:r>
              <a:rPr lang="hu-HU" dirty="0" err="1"/>
              <a:t>Bady</a:t>
            </a:r>
            <a:r>
              <a:rPr lang="hu-HU" dirty="0"/>
              <a:t> </a:t>
            </a:r>
            <a:r>
              <a:rPr lang="hu-HU" dirty="0" err="1"/>
              <a:t>Mass</a:t>
            </a:r>
            <a:r>
              <a:rPr lang="hu-HU" dirty="0"/>
              <a:t> Index</a:t>
            </a:r>
          </a:p>
          <a:p>
            <a:pPr marL="857250" lvl="1" indent="-457200">
              <a:buFont typeface="Arial" pitchFamily="34" charset="0"/>
              <a:buChar char="–"/>
              <a:defRPr/>
            </a:pPr>
            <a:r>
              <a:rPr lang="hu-HU" b="1" dirty="0"/>
              <a:t>Testtömeg mérés</a:t>
            </a:r>
            <a:r>
              <a:rPr lang="hu-HU" dirty="0"/>
              <a:t> cipő és felsőruházat nélkül</a:t>
            </a:r>
          </a:p>
          <a:p>
            <a:pPr marL="857250" lvl="1" indent="-457200">
              <a:buFont typeface="Arial" pitchFamily="34" charset="0"/>
              <a:buChar char="–"/>
              <a:defRPr/>
            </a:pPr>
            <a:r>
              <a:rPr lang="hu-HU" b="1" dirty="0"/>
              <a:t>Testmagasság mérés</a:t>
            </a:r>
            <a:r>
              <a:rPr lang="hu-HU" dirty="0"/>
              <a:t> cipő nélkül, összezárt sarokkal, </a:t>
            </a:r>
          </a:p>
          <a:p>
            <a:pPr>
              <a:defRPr/>
            </a:pPr>
            <a:endParaRPr lang="hu-HU" dirty="0"/>
          </a:p>
          <a:p>
            <a:pPr>
              <a:defRPr/>
            </a:pPr>
            <a:r>
              <a:rPr lang="hu-HU" dirty="0"/>
              <a:t>Fizikális vizsgálat, szükséglet felmérés</a:t>
            </a:r>
          </a:p>
        </p:txBody>
      </p:sp>
      <p:graphicFrame>
        <p:nvGraphicFramePr>
          <p:cNvPr id="4" name="Tartalom helye 3"/>
          <p:cNvGraphicFramePr>
            <a:graphicFrameLocks/>
          </p:cNvGraphicFramePr>
          <p:nvPr>
            <p:extLst>
              <p:ext uri="{D42A27DB-BD31-4B8C-83A1-F6EECF244321}">
                <p14:modId xmlns:p14="http://schemas.microsoft.com/office/powerpoint/2010/main" val="498034100"/>
              </p:ext>
            </p:extLst>
          </p:nvPr>
        </p:nvGraphicFramePr>
        <p:xfrm>
          <a:off x="5678556" y="1487071"/>
          <a:ext cx="6397488" cy="2239455"/>
        </p:xfrm>
        <a:graphic>
          <a:graphicData uri="http://schemas.openxmlformats.org/drawingml/2006/table">
            <a:tbl>
              <a:tblPr firstRow="1" firstCol="1" bandRow="1">
                <a:tableStyleId>{5C22544A-7EE6-4342-B048-85BDC9FD1C3A}</a:tableStyleId>
              </a:tblPr>
              <a:tblGrid>
                <a:gridCol w="6397488">
                  <a:extLst>
                    <a:ext uri="{9D8B030D-6E8A-4147-A177-3AD203B41FA5}">
                      <a16:colId xmlns:a16="http://schemas.microsoft.com/office/drawing/2014/main" val="20000"/>
                    </a:ext>
                  </a:extLst>
                </a:gridCol>
              </a:tblGrid>
              <a:tr h="460740">
                <a:tc>
                  <a:txBody>
                    <a:bodyPr/>
                    <a:lstStyle/>
                    <a:p>
                      <a:pPr marL="215900" indent="-215900" algn="l">
                        <a:spcAft>
                          <a:spcPts val="0"/>
                        </a:spcAft>
                      </a:pPr>
                      <a:r>
                        <a:rPr lang="hu-HU" sz="2000" dirty="0" err="1">
                          <a:effectLst>
                            <a:outerShdw blurRad="38100" dist="38100" dir="2700000" algn="tl">
                              <a:srgbClr val="000000">
                                <a:alpha val="43137"/>
                              </a:srgbClr>
                            </a:outerShdw>
                          </a:effectLst>
                        </a:rPr>
                        <a:t>Malnutritio</a:t>
                      </a:r>
                      <a:r>
                        <a:rPr lang="hu-HU" sz="2000" dirty="0">
                          <a:effectLst>
                            <a:outerShdw blurRad="38100" dist="38100" dir="2700000" algn="tl">
                              <a:srgbClr val="000000">
                                <a:alpha val="43137"/>
                              </a:srgbClr>
                            </a:outerShdw>
                          </a:effectLst>
                        </a:rPr>
                        <a:t> </a:t>
                      </a:r>
                      <a:r>
                        <a:rPr lang="hu-HU" sz="2000" dirty="0" err="1">
                          <a:effectLst>
                            <a:outerShdw blurRad="38100" dist="38100" dir="2700000" algn="tl">
                              <a:srgbClr val="000000">
                                <a:alpha val="43137"/>
                              </a:srgbClr>
                            </a:outerShdw>
                          </a:effectLst>
                        </a:rPr>
                        <a:t>Universal</a:t>
                      </a:r>
                      <a:r>
                        <a:rPr lang="hu-HU" sz="2000" dirty="0">
                          <a:effectLst>
                            <a:outerShdw blurRad="38100" dist="38100" dir="2700000" algn="tl">
                              <a:srgbClr val="000000">
                                <a:alpha val="43137"/>
                              </a:srgbClr>
                            </a:outerShdw>
                          </a:effectLst>
                        </a:rPr>
                        <a:t> </a:t>
                      </a:r>
                      <a:r>
                        <a:rPr lang="hu-HU" sz="2000" dirty="0" err="1">
                          <a:effectLst>
                            <a:outerShdw blurRad="38100" dist="38100" dir="2700000" algn="tl">
                              <a:srgbClr val="000000">
                                <a:alpha val="43137"/>
                              </a:srgbClr>
                            </a:outerShdw>
                          </a:effectLst>
                        </a:rPr>
                        <a:t>Screening</a:t>
                      </a:r>
                      <a:r>
                        <a:rPr lang="hu-HU" sz="2000" dirty="0">
                          <a:effectLst>
                            <a:outerShdw blurRad="38100" dist="38100" dir="2700000" algn="tl">
                              <a:srgbClr val="000000">
                                <a:alpha val="43137"/>
                              </a:srgbClr>
                            </a:outerShdw>
                          </a:effectLst>
                        </a:rPr>
                        <a:t> </a:t>
                      </a:r>
                      <a:r>
                        <a:rPr lang="hu-HU" sz="2000" dirty="0" err="1">
                          <a:effectLst>
                            <a:outerShdw blurRad="38100" dist="38100" dir="2700000" algn="tl">
                              <a:srgbClr val="000000">
                                <a:alpha val="43137"/>
                              </a:srgbClr>
                            </a:outerShdw>
                          </a:effectLst>
                        </a:rPr>
                        <a:t>Tool</a:t>
                      </a:r>
                      <a:r>
                        <a:rPr lang="hu-HU" sz="2000" dirty="0">
                          <a:effectLst>
                            <a:outerShdw blurRad="38100" dist="38100" dir="2700000" algn="tl">
                              <a:srgbClr val="000000">
                                <a:alpha val="43137"/>
                              </a:srgbClr>
                            </a:outerShdw>
                          </a:effectLst>
                        </a:rPr>
                        <a:t> (MUST) </a:t>
                      </a:r>
                      <a:r>
                        <a:rPr lang="hu-HU" sz="800" dirty="0">
                          <a:effectLst>
                            <a:outerShdw blurRad="38100" dist="38100" dir="2700000" algn="tl">
                              <a:srgbClr val="000000">
                                <a:alpha val="43137"/>
                              </a:srgbClr>
                            </a:outerShdw>
                          </a:effectLst>
                        </a:rPr>
                        <a:t>– minden ellátási szinten</a:t>
                      </a:r>
                      <a:endParaRPr lang="hu-HU" sz="2000" dirty="0">
                        <a:effectLst>
                          <a:outerShdw blurRad="38100" dist="38100" dir="2700000" algn="tl">
                            <a:srgbClr val="000000">
                              <a:alpha val="43137"/>
                            </a:srgbClr>
                          </a:outerShdw>
                        </a:effectLst>
                        <a:latin typeface="Times New Roman"/>
                        <a:ea typeface="Times New Roman"/>
                      </a:endParaRPr>
                    </a:p>
                  </a:txBody>
                  <a:tcPr marL="44450" marR="44450" marT="0" marB="0"/>
                </a:tc>
                <a:extLst>
                  <a:ext uri="{0D108BD9-81ED-4DB2-BD59-A6C34878D82A}">
                    <a16:rowId xmlns:a16="http://schemas.microsoft.com/office/drawing/2014/main" val="10000"/>
                  </a:ext>
                </a:extLst>
              </a:tr>
              <a:tr h="345239">
                <a:tc>
                  <a:txBody>
                    <a:bodyPr/>
                    <a:lstStyle/>
                    <a:p>
                      <a:pPr marL="215900" indent="-215900" algn="l">
                        <a:spcAft>
                          <a:spcPts val="0"/>
                        </a:spcAft>
                      </a:pPr>
                      <a:r>
                        <a:rPr lang="hu-HU" sz="2000" dirty="0" err="1">
                          <a:effectLst>
                            <a:outerShdw blurRad="38100" dist="38100" dir="2700000" algn="tl">
                              <a:srgbClr val="000000">
                                <a:alpha val="43137"/>
                              </a:srgbClr>
                            </a:outerShdw>
                          </a:effectLst>
                        </a:rPr>
                        <a:t>Nutritional</a:t>
                      </a:r>
                      <a:r>
                        <a:rPr lang="hu-HU" sz="2000" dirty="0">
                          <a:effectLst>
                            <a:outerShdw blurRad="38100" dist="38100" dir="2700000" algn="tl">
                              <a:srgbClr val="000000">
                                <a:alpha val="43137"/>
                              </a:srgbClr>
                            </a:outerShdw>
                          </a:effectLst>
                        </a:rPr>
                        <a:t> </a:t>
                      </a:r>
                      <a:r>
                        <a:rPr lang="hu-HU" sz="2000" dirty="0" err="1">
                          <a:effectLst>
                            <a:outerShdw blurRad="38100" dist="38100" dir="2700000" algn="tl">
                              <a:srgbClr val="000000">
                                <a:alpha val="43137"/>
                              </a:srgbClr>
                            </a:outerShdw>
                          </a:effectLst>
                        </a:rPr>
                        <a:t>Risk</a:t>
                      </a:r>
                      <a:r>
                        <a:rPr lang="hu-HU" sz="2000" dirty="0">
                          <a:effectLst>
                            <a:outerShdw blurRad="38100" dist="38100" dir="2700000" algn="tl">
                              <a:srgbClr val="000000">
                                <a:alpha val="43137"/>
                              </a:srgbClr>
                            </a:outerShdw>
                          </a:effectLst>
                        </a:rPr>
                        <a:t> </a:t>
                      </a:r>
                      <a:r>
                        <a:rPr lang="hu-HU" sz="2000" dirty="0" err="1">
                          <a:effectLst>
                            <a:outerShdw blurRad="38100" dist="38100" dir="2700000" algn="tl">
                              <a:srgbClr val="000000">
                                <a:alpha val="43137"/>
                              </a:srgbClr>
                            </a:outerShdw>
                          </a:effectLst>
                        </a:rPr>
                        <a:t>Screening</a:t>
                      </a:r>
                      <a:r>
                        <a:rPr lang="hu-HU" sz="2000" dirty="0">
                          <a:effectLst>
                            <a:outerShdw blurRad="38100" dist="38100" dir="2700000" algn="tl">
                              <a:srgbClr val="000000">
                                <a:alpha val="43137"/>
                              </a:srgbClr>
                            </a:outerShdw>
                          </a:effectLst>
                        </a:rPr>
                        <a:t> (NRS 2002 ) </a:t>
                      </a:r>
                      <a:r>
                        <a:rPr lang="hu-HU" sz="800" dirty="0">
                          <a:effectLst>
                            <a:outerShdw blurRad="38100" dist="38100" dir="2700000" algn="tl">
                              <a:srgbClr val="000000">
                                <a:alpha val="43137"/>
                              </a:srgbClr>
                            </a:outerShdw>
                          </a:effectLst>
                        </a:rPr>
                        <a:t>- fekvőbetegek</a:t>
                      </a:r>
                      <a:r>
                        <a:rPr lang="hu-HU" sz="2000" dirty="0">
                          <a:effectLst>
                            <a:outerShdw blurRad="38100" dist="38100" dir="2700000" algn="tl">
                              <a:srgbClr val="000000">
                                <a:alpha val="43137"/>
                              </a:srgbClr>
                            </a:outerShdw>
                          </a:effectLst>
                        </a:rPr>
                        <a:t> </a:t>
                      </a:r>
                      <a:endParaRPr lang="hu-HU" sz="2000" dirty="0">
                        <a:effectLst>
                          <a:outerShdw blurRad="38100" dist="38100" dir="2700000" algn="tl">
                            <a:srgbClr val="000000">
                              <a:alpha val="43137"/>
                            </a:srgbClr>
                          </a:outerShdw>
                        </a:effectLst>
                        <a:latin typeface="Times New Roman"/>
                        <a:ea typeface="Times New Roman"/>
                      </a:endParaRPr>
                    </a:p>
                  </a:txBody>
                  <a:tcPr marL="44450" marR="44450" marT="0" marB="0"/>
                </a:tc>
                <a:extLst>
                  <a:ext uri="{0D108BD9-81ED-4DB2-BD59-A6C34878D82A}">
                    <a16:rowId xmlns:a16="http://schemas.microsoft.com/office/drawing/2014/main" val="10001"/>
                  </a:ext>
                </a:extLst>
              </a:tr>
              <a:tr h="336609">
                <a:tc>
                  <a:txBody>
                    <a:bodyPr/>
                    <a:lstStyle/>
                    <a:p>
                      <a:pPr marL="215900" indent="-215900" algn="l">
                        <a:spcAft>
                          <a:spcPts val="0"/>
                        </a:spcAft>
                      </a:pPr>
                      <a:r>
                        <a:rPr lang="hu-HU" sz="2000" dirty="0">
                          <a:effectLst>
                            <a:outerShdw blurRad="38100" dist="38100" dir="2700000" algn="tl">
                              <a:srgbClr val="000000">
                                <a:alpha val="43137"/>
                              </a:srgbClr>
                            </a:outerShdw>
                          </a:effectLst>
                        </a:rPr>
                        <a:t>Mini </a:t>
                      </a:r>
                      <a:r>
                        <a:rPr lang="hu-HU" sz="2000" dirty="0" err="1">
                          <a:effectLst>
                            <a:outerShdw blurRad="38100" dist="38100" dir="2700000" algn="tl">
                              <a:srgbClr val="000000">
                                <a:alpha val="43137"/>
                              </a:srgbClr>
                            </a:outerShdw>
                          </a:effectLst>
                        </a:rPr>
                        <a:t>Nutritional</a:t>
                      </a:r>
                      <a:r>
                        <a:rPr lang="hu-HU" sz="2000" dirty="0">
                          <a:effectLst>
                            <a:outerShdw blurRad="38100" dist="38100" dir="2700000" algn="tl">
                              <a:srgbClr val="000000">
                                <a:alpha val="43137"/>
                              </a:srgbClr>
                            </a:outerShdw>
                          </a:effectLst>
                        </a:rPr>
                        <a:t> </a:t>
                      </a:r>
                      <a:r>
                        <a:rPr lang="hu-HU" sz="2000" dirty="0" err="1">
                          <a:effectLst>
                            <a:outerShdw blurRad="38100" dist="38100" dir="2700000" algn="tl">
                              <a:srgbClr val="000000">
                                <a:alpha val="43137"/>
                              </a:srgbClr>
                            </a:outerShdw>
                          </a:effectLst>
                        </a:rPr>
                        <a:t>Assessment</a:t>
                      </a:r>
                      <a:r>
                        <a:rPr lang="hu-HU" sz="2000" dirty="0">
                          <a:effectLst>
                            <a:outerShdw blurRad="38100" dist="38100" dir="2700000" algn="tl">
                              <a:srgbClr val="000000">
                                <a:alpha val="43137"/>
                              </a:srgbClr>
                            </a:outerShdw>
                          </a:effectLst>
                        </a:rPr>
                        <a:t> (MNA) </a:t>
                      </a:r>
                      <a:r>
                        <a:rPr lang="hu-HU" sz="800" dirty="0">
                          <a:effectLst>
                            <a:outerShdw blurRad="38100" dist="38100" dir="2700000" algn="tl">
                              <a:srgbClr val="000000">
                                <a:alpha val="43137"/>
                              </a:srgbClr>
                            </a:outerShdw>
                          </a:effectLst>
                        </a:rPr>
                        <a:t>- idősek</a:t>
                      </a:r>
                      <a:endParaRPr lang="hu-HU" sz="2000" dirty="0">
                        <a:effectLst>
                          <a:outerShdw blurRad="38100" dist="38100" dir="2700000" algn="tl">
                            <a:srgbClr val="000000">
                              <a:alpha val="43137"/>
                            </a:srgbClr>
                          </a:outerShdw>
                        </a:effectLst>
                        <a:latin typeface="Times New Roman"/>
                        <a:ea typeface="Times New Roman"/>
                      </a:endParaRPr>
                    </a:p>
                  </a:txBody>
                  <a:tcPr marL="44450" marR="44450" marT="0" marB="0"/>
                </a:tc>
                <a:extLst>
                  <a:ext uri="{0D108BD9-81ED-4DB2-BD59-A6C34878D82A}">
                    <a16:rowId xmlns:a16="http://schemas.microsoft.com/office/drawing/2014/main" val="10002"/>
                  </a:ext>
                </a:extLst>
              </a:tr>
              <a:tr h="327976">
                <a:tc>
                  <a:txBody>
                    <a:bodyPr/>
                    <a:lstStyle/>
                    <a:p>
                      <a:pPr marL="215900" indent="-215900" algn="l">
                        <a:spcAft>
                          <a:spcPts val="0"/>
                        </a:spcAft>
                      </a:pPr>
                      <a:r>
                        <a:rPr lang="hu-HU" sz="2000" dirty="0" err="1">
                          <a:effectLst>
                            <a:outerShdw blurRad="38100" dist="38100" dir="2700000" algn="tl">
                              <a:srgbClr val="000000">
                                <a:alpha val="43137"/>
                              </a:srgbClr>
                            </a:outerShdw>
                          </a:effectLst>
                        </a:rPr>
                        <a:t>Short</a:t>
                      </a:r>
                      <a:r>
                        <a:rPr lang="hu-HU" sz="2000" dirty="0">
                          <a:effectLst>
                            <a:outerShdw blurRad="38100" dist="38100" dir="2700000" algn="tl">
                              <a:srgbClr val="000000">
                                <a:alpha val="43137"/>
                              </a:srgbClr>
                            </a:outerShdw>
                          </a:effectLst>
                        </a:rPr>
                        <a:t> </a:t>
                      </a:r>
                      <a:r>
                        <a:rPr lang="hu-HU" sz="2000" dirty="0" err="1">
                          <a:effectLst>
                            <a:outerShdw blurRad="38100" dist="38100" dir="2700000" algn="tl">
                              <a:srgbClr val="000000">
                                <a:alpha val="43137"/>
                              </a:srgbClr>
                            </a:outerShdw>
                          </a:effectLst>
                        </a:rPr>
                        <a:t>Nutritional</a:t>
                      </a:r>
                      <a:r>
                        <a:rPr lang="hu-HU" sz="2000" dirty="0">
                          <a:effectLst>
                            <a:outerShdw blurRad="38100" dist="38100" dir="2700000" algn="tl">
                              <a:srgbClr val="000000">
                                <a:alpha val="43137"/>
                              </a:srgbClr>
                            </a:outerShdw>
                          </a:effectLst>
                        </a:rPr>
                        <a:t> </a:t>
                      </a:r>
                      <a:r>
                        <a:rPr lang="hu-HU" sz="2000" dirty="0" err="1">
                          <a:effectLst>
                            <a:outerShdw blurRad="38100" dist="38100" dir="2700000" algn="tl">
                              <a:srgbClr val="000000">
                                <a:alpha val="43137"/>
                              </a:srgbClr>
                            </a:outerShdw>
                          </a:effectLst>
                        </a:rPr>
                        <a:t>Assessment</a:t>
                      </a:r>
                      <a:r>
                        <a:rPr lang="hu-HU" sz="2000" dirty="0">
                          <a:effectLst>
                            <a:outerShdw blurRad="38100" dist="38100" dir="2700000" algn="tl">
                              <a:srgbClr val="000000">
                                <a:alpha val="43137"/>
                              </a:srgbClr>
                            </a:outerShdw>
                          </a:effectLst>
                        </a:rPr>
                        <a:t> </a:t>
                      </a:r>
                      <a:r>
                        <a:rPr lang="hu-HU" sz="2000" dirty="0" err="1">
                          <a:effectLst>
                            <a:outerShdw blurRad="38100" dist="38100" dir="2700000" algn="tl">
                              <a:srgbClr val="000000">
                                <a:alpha val="43137"/>
                              </a:srgbClr>
                            </a:outerShdw>
                          </a:effectLst>
                        </a:rPr>
                        <a:t>Questionnaire</a:t>
                      </a:r>
                      <a:r>
                        <a:rPr lang="hu-HU" sz="2000" dirty="0">
                          <a:effectLst>
                            <a:outerShdw blurRad="38100" dist="38100" dir="2700000" algn="tl">
                              <a:srgbClr val="000000">
                                <a:alpha val="43137"/>
                              </a:srgbClr>
                            </a:outerShdw>
                          </a:effectLst>
                        </a:rPr>
                        <a:t> (SNAQ) </a:t>
                      </a:r>
                      <a:r>
                        <a:rPr lang="hu-HU" sz="800" dirty="0">
                          <a:effectLst>
                            <a:outerShdw blurRad="38100" dist="38100" dir="2700000" algn="tl">
                              <a:srgbClr val="000000">
                                <a:alpha val="43137"/>
                              </a:srgbClr>
                            </a:outerShdw>
                          </a:effectLst>
                        </a:rPr>
                        <a:t>- kórházakba</a:t>
                      </a:r>
                      <a:endParaRPr lang="hu-HU" sz="2000" dirty="0">
                        <a:effectLst>
                          <a:outerShdw blurRad="38100" dist="38100" dir="2700000" algn="tl">
                            <a:srgbClr val="000000">
                              <a:alpha val="43137"/>
                            </a:srgbClr>
                          </a:outerShdw>
                        </a:effectLst>
                        <a:latin typeface="Times New Roman"/>
                        <a:ea typeface="Times New Roman"/>
                      </a:endParaRPr>
                    </a:p>
                  </a:txBody>
                  <a:tcPr marL="44450" marR="44450" marT="0" marB="0"/>
                </a:tc>
                <a:extLst>
                  <a:ext uri="{0D108BD9-81ED-4DB2-BD59-A6C34878D82A}">
                    <a16:rowId xmlns:a16="http://schemas.microsoft.com/office/drawing/2014/main" val="10003"/>
                  </a:ext>
                </a:extLst>
              </a:tr>
              <a:tr h="310716">
                <a:tc>
                  <a:txBody>
                    <a:bodyPr/>
                    <a:lstStyle/>
                    <a:p>
                      <a:pPr marL="215900" indent="-215900" algn="l">
                        <a:spcAft>
                          <a:spcPts val="0"/>
                        </a:spcAft>
                      </a:pPr>
                      <a:r>
                        <a:rPr lang="hu-HU" sz="2000" dirty="0" err="1">
                          <a:effectLst>
                            <a:outerShdw blurRad="38100" dist="38100" dir="2700000" algn="tl">
                              <a:srgbClr val="000000">
                                <a:alpha val="43137"/>
                              </a:srgbClr>
                            </a:outerShdw>
                          </a:effectLst>
                        </a:rPr>
                        <a:t>Malnutrition</a:t>
                      </a:r>
                      <a:r>
                        <a:rPr lang="hu-HU" sz="2000" dirty="0">
                          <a:effectLst>
                            <a:outerShdw blurRad="38100" dist="38100" dir="2700000" algn="tl">
                              <a:srgbClr val="000000">
                                <a:alpha val="43137"/>
                              </a:srgbClr>
                            </a:outerShdw>
                          </a:effectLst>
                        </a:rPr>
                        <a:t> </a:t>
                      </a:r>
                      <a:r>
                        <a:rPr lang="hu-HU" sz="2000" dirty="0" err="1">
                          <a:effectLst>
                            <a:outerShdw blurRad="38100" dist="38100" dir="2700000" algn="tl">
                              <a:srgbClr val="000000">
                                <a:alpha val="43137"/>
                              </a:srgbClr>
                            </a:outerShdw>
                          </a:effectLst>
                        </a:rPr>
                        <a:t>Screening</a:t>
                      </a:r>
                      <a:r>
                        <a:rPr lang="hu-HU" sz="2000" dirty="0">
                          <a:effectLst>
                            <a:outerShdw blurRad="38100" dist="38100" dir="2700000" algn="tl">
                              <a:srgbClr val="000000">
                                <a:alpha val="43137"/>
                              </a:srgbClr>
                            </a:outerShdw>
                          </a:effectLst>
                        </a:rPr>
                        <a:t> </a:t>
                      </a:r>
                      <a:r>
                        <a:rPr lang="hu-HU" sz="2000" dirty="0" err="1">
                          <a:effectLst>
                            <a:outerShdw blurRad="38100" dist="38100" dir="2700000" algn="tl">
                              <a:srgbClr val="000000">
                                <a:alpha val="43137"/>
                              </a:srgbClr>
                            </a:outerShdw>
                          </a:effectLst>
                        </a:rPr>
                        <a:t>Tool</a:t>
                      </a:r>
                      <a:r>
                        <a:rPr lang="hu-HU" sz="2000" dirty="0">
                          <a:effectLst>
                            <a:outerShdw blurRad="38100" dist="38100" dir="2700000" algn="tl">
                              <a:srgbClr val="000000">
                                <a:alpha val="43137"/>
                              </a:srgbClr>
                            </a:outerShdw>
                          </a:effectLst>
                        </a:rPr>
                        <a:t> (MST) </a:t>
                      </a:r>
                      <a:r>
                        <a:rPr lang="hu-HU" sz="800" dirty="0">
                          <a:effectLst>
                            <a:outerShdw blurRad="38100" dist="38100" dir="2700000" algn="tl">
                              <a:srgbClr val="000000">
                                <a:alpha val="43137"/>
                              </a:srgbClr>
                            </a:outerShdw>
                          </a:effectLst>
                        </a:rPr>
                        <a:t>– kórház, idősotthon</a:t>
                      </a:r>
                      <a:endParaRPr lang="hu-HU" sz="2000" dirty="0">
                        <a:effectLst>
                          <a:outerShdw blurRad="38100" dist="38100" dir="2700000" algn="tl">
                            <a:srgbClr val="000000">
                              <a:alpha val="43137"/>
                            </a:srgbClr>
                          </a:outerShdw>
                        </a:effectLst>
                        <a:latin typeface="Times New Roman"/>
                        <a:ea typeface="Times New Roman"/>
                      </a:endParaRPr>
                    </a:p>
                  </a:txBody>
                  <a:tcPr marL="44450" marR="44450" marT="0" marB="0"/>
                </a:tc>
                <a:extLst>
                  <a:ext uri="{0D108BD9-81ED-4DB2-BD59-A6C34878D82A}">
                    <a16:rowId xmlns:a16="http://schemas.microsoft.com/office/drawing/2014/main" val="10004"/>
                  </a:ext>
                </a:extLst>
              </a:tr>
              <a:tr h="359431">
                <a:tc>
                  <a:txBody>
                    <a:bodyPr/>
                    <a:lstStyle/>
                    <a:p>
                      <a:pPr marL="215900" indent="-215900" algn="l">
                        <a:spcAft>
                          <a:spcPts val="0"/>
                        </a:spcAft>
                      </a:pPr>
                      <a:r>
                        <a:rPr lang="hu-HU" sz="2000" dirty="0">
                          <a:effectLst>
                            <a:outerShdw blurRad="38100" dist="38100" dir="2700000" algn="tl">
                              <a:srgbClr val="000000">
                                <a:alpha val="43137"/>
                              </a:srgbClr>
                            </a:outerShdw>
                          </a:effectLst>
                        </a:rPr>
                        <a:t>Nottingham </a:t>
                      </a:r>
                      <a:r>
                        <a:rPr lang="hu-HU" sz="2000" dirty="0" err="1">
                          <a:effectLst>
                            <a:outerShdw blurRad="38100" dist="38100" dir="2700000" algn="tl">
                              <a:srgbClr val="000000">
                                <a:alpha val="43137"/>
                              </a:srgbClr>
                            </a:outerShdw>
                          </a:effectLst>
                        </a:rPr>
                        <a:t>Risk</a:t>
                      </a:r>
                      <a:r>
                        <a:rPr lang="hu-HU" sz="2000" dirty="0">
                          <a:effectLst>
                            <a:outerShdw blurRad="38100" dist="38100" dir="2700000" algn="tl">
                              <a:srgbClr val="000000">
                                <a:alpha val="43137"/>
                              </a:srgbClr>
                            </a:outerShdw>
                          </a:effectLst>
                        </a:rPr>
                        <a:t> </a:t>
                      </a:r>
                      <a:r>
                        <a:rPr lang="hu-HU" sz="2000" dirty="0" err="1">
                          <a:effectLst>
                            <a:outerShdw blurRad="38100" dist="38100" dir="2700000" algn="tl">
                              <a:srgbClr val="000000">
                                <a:alpha val="43137"/>
                              </a:srgbClr>
                            </a:outerShdw>
                          </a:effectLst>
                        </a:rPr>
                        <a:t>Score</a:t>
                      </a:r>
                      <a:r>
                        <a:rPr lang="hu-HU" sz="2000" dirty="0">
                          <a:effectLst>
                            <a:outerShdw blurRad="38100" dist="38100" dir="2700000" algn="tl">
                              <a:srgbClr val="000000">
                                <a:alpha val="43137"/>
                              </a:srgbClr>
                            </a:outerShdw>
                          </a:effectLst>
                        </a:rPr>
                        <a:t> </a:t>
                      </a:r>
                      <a:r>
                        <a:rPr kumimoji="0" lang="hu-HU" sz="8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n-lt"/>
                        </a:rPr>
                        <a:t>- fekvőbetegek</a:t>
                      </a:r>
                      <a:endParaRPr lang="hu-HU" sz="2000" dirty="0">
                        <a:effectLst>
                          <a:outerShdw blurRad="38100" dist="38100" dir="2700000" algn="tl">
                            <a:srgbClr val="000000">
                              <a:alpha val="43137"/>
                            </a:srgbClr>
                          </a:outerShdw>
                        </a:effectLst>
                        <a:latin typeface="Times New Roman"/>
                        <a:ea typeface="Times New Roman"/>
                      </a:endParaRPr>
                    </a:p>
                  </a:txBody>
                  <a:tcPr marL="44450" marR="44450" marT="0" marB="0"/>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068708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Cím 1"/>
          <p:cNvSpPr>
            <a:spLocks noGrp="1"/>
          </p:cNvSpPr>
          <p:nvPr>
            <p:ph type="title"/>
          </p:nvPr>
        </p:nvSpPr>
        <p:spPr>
          <a:xfrm>
            <a:off x="1992313" y="0"/>
            <a:ext cx="8229600" cy="1143000"/>
          </a:xfrm>
        </p:spPr>
        <p:txBody>
          <a:bodyPr/>
          <a:lstStyle/>
          <a:p>
            <a:pPr eaLnBrk="1" hangingPunct="1"/>
            <a:r>
              <a:rPr lang="hu-HU"/>
              <a:t>Fizikális állapot felmérése</a:t>
            </a:r>
          </a:p>
        </p:txBody>
      </p:sp>
      <p:sp>
        <p:nvSpPr>
          <p:cNvPr id="3" name="Tartalom helye 2"/>
          <p:cNvSpPr>
            <a:spLocks noGrp="1"/>
          </p:cNvSpPr>
          <p:nvPr>
            <p:ph idx="1"/>
          </p:nvPr>
        </p:nvSpPr>
        <p:spPr>
          <a:xfrm>
            <a:off x="559904" y="1453529"/>
            <a:ext cx="8229600" cy="5732462"/>
          </a:xfrm>
        </p:spPr>
        <p:txBody>
          <a:bodyPr rtlCol="0">
            <a:normAutofit/>
          </a:bodyPr>
          <a:lstStyle/>
          <a:p>
            <a:pPr>
              <a:defRPr/>
            </a:pPr>
            <a:r>
              <a:rPr lang="hu-HU" dirty="0"/>
              <a:t>Alkat</a:t>
            </a:r>
          </a:p>
          <a:p>
            <a:pPr>
              <a:defRPr/>
            </a:pPr>
            <a:r>
              <a:rPr lang="hu-HU" dirty="0"/>
              <a:t>Általános állapot, magatartás </a:t>
            </a:r>
          </a:p>
          <a:p>
            <a:pPr>
              <a:defRPr/>
            </a:pPr>
            <a:r>
              <a:rPr lang="hu-HU" dirty="0"/>
              <a:t>Fizikai aktivitás</a:t>
            </a:r>
          </a:p>
          <a:p>
            <a:pPr>
              <a:defRPr/>
            </a:pPr>
            <a:r>
              <a:rPr lang="hu-HU" dirty="0"/>
              <a:t>Bőr </a:t>
            </a:r>
          </a:p>
          <a:p>
            <a:pPr>
              <a:defRPr/>
            </a:pPr>
            <a:r>
              <a:rPr lang="hu-HU" dirty="0"/>
              <a:t>Szőrzet, haj </a:t>
            </a:r>
          </a:p>
          <a:p>
            <a:pPr>
              <a:defRPr/>
            </a:pPr>
            <a:r>
              <a:rPr lang="hu-HU" dirty="0"/>
              <a:t>Köröm   </a:t>
            </a:r>
          </a:p>
          <a:p>
            <a:pPr>
              <a:defRPr/>
            </a:pPr>
            <a:r>
              <a:rPr lang="hu-HU" dirty="0"/>
              <a:t>Izomzat állapota</a:t>
            </a:r>
          </a:p>
          <a:p>
            <a:pPr>
              <a:defRPr/>
            </a:pPr>
            <a:r>
              <a:rPr lang="hu-HU" dirty="0"/>
              <a:t>Szájnyálkahártya, íny</a:t>
            </a:r>
          </a:p>
          <a:p>
            <a:pPr>
              <a:defRPr/>
            </a:pPr>
            <a:r>
              <a:rPr lang="hu-HU" dirty="0"/>
              <a:t>Fogak állapota </a:t>
            </a:r>
          </a:p>
          <a:p>
            <a:pPr>
              <a:defRPr/>
            </a:pPr>
            <a:r>
              <a:rPr lang="hu-HU" dirty="0"/>
              <a:t>Nyelv</a:t>
            </a:r>
          </a:p>
          <a:p>
            <a:pPr>
              <a:defRPr/>
            </a:pPr>
            <a:r>
              <a:rPr lang="hu-HU" dirty="0"/>
              <a:t>Nyelési képesség </a:t>
            </a:r>
          </a:p>
          <a:p>
            <a:pPr>
              <a:defRPr/>
            </a:pPr>
            <a:r>
              <a:rPr lang="hu-HU" dirty="0"/>
              <a:t>Táplálkozás </a:t>
            </a:r>
          </a:p>
          <a:p>
            <a:pPr>
              <a:defRPr/>
            </a:pPr>
            <a:r>
              <a:rPr lang="hu-HU" dirty="0"/>
              <a:t>Táplálkozási képesség</a:t>
            </a:r>
          </a:p>
          <a:p>
            <a:pPr>
              <a:defRPr/>
            </a:pPr>
            <a:endParaRPr lang="hu-HU" dirty="0"/>
          </a:p>
        </p:txBody>
      </p:sp>
    </p:spTree>
    <p:extLst>
      <p:ext uri="{BB962C8B-B14F-4D97-AF65-F5344CB8AC3E}">
        <p14:creationId xmlns:p14="http://schemas.microsoft.com/office/powerpoint/2010/main" val="4247195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A személyi higiéné</a:t>
            </a:r>
          </a:p>
        </p:txBody>
      </p:sp>
      <p:sp>
        <p:nvSpPr>
          <p:cNvPr id="3" name="Tartalom helye 2"/>
          <p:cNvSpPr>
            <a:spLocks noGrp="1"/>
          </p:cNvSpPr>
          <p:nvPr>
            <p:ph idx="1"/>
          </p:nvPr>
        </p:nvSpPr>
        <p:spPr>
          <a:xfrm>
            <a:off x="613954" y="1408097"/>
            <a:ext cx="10602686" cy="5184291"/>
          </a:xfrm>
        </p:spPr>
        <p:txBody>
          <a:bodyPr>
            <a:normAutofit lnSpcReduction="10000"/>
          </a:bodyPr>
          <a:lstStyle/>
          <a:p>
            <a:pPr>
              <a:lnSpc>
                <a:spcPct val="150000"/>
              </a:lnSpc>
            </a:pPr>
            <a:r>
              <a:rPr lang="hu-HU" sz="2000" dirty="0"/>
              <a:t>A személyi higiéné az életkori sajátosságokat figyelembe véve az egészségügyi szabályok összessége az egyénre vonatkoztatva. </a:t>
            </a:r>
          </a:p>
          <a:p>
            <a:pPr>
              <a:lnSpc>
                <a:spcPct val="150000"/>
              </a:lnSpc>
            </a:pPr>
            <a:r>
              <a:rPr lang="hu-HU" sz="2000" b="1" dirty="0"/>
              <a:t>A személyi higiéné területei</a:t>
            </a:r>
            <a:r>
              <a:rPr lang="hu-HU" sz="2000" dirty="0"/>
              <a:t>: a bőr, a haj, az arc (szájüreg, fogak, szem, orr, fül), a kéz, a láb, a </a:t>
            </a:r>
            <a:r>
              <a:rPr lang="hu-HU" sz="2000" dirty="0" err="1"/>
              <a:t>genitalia</a:t>
            </a:r>
            <a:r>
              <a:rPr lang="hu-HU" sz="2000" dirty="0"/>
              <a:t> ápolása. </a:t>
            </a:r>
          </a:p>
          <a:p>
            <a:pPr>
              <a:lnSpc>
                <a:spcPct val="150000"/>
              </a:lnSpc>
            </a:pPr>
            <a:r>
              <a:rPr lang="hu-HU" sz="2000" dirty="0"/>
              <a:t>A személyi higiéné az alapvető emberi szükségletek közé tartozik. A test ápoltsága a kulturáltság velejárója, környezetünk is elvárja ezt tőlünk és önmagunknak is jó érzést biztosíthatunk vele. </a:t>
            </a:r>
          </a:p>
          <a:p>
            <a:pPr>
              <a:lnSpc>
                <a:spcPct val="150000"/>
              </a:lnSpc>
            </a:pPr>
            <a:r>
              <a:rPr lang="hu-HU" sz="2000" dirty="0"/>
              <a:t>A higiénés szokások és tevékenységek a nevelés során alakulnak magatartásformává. Amennyiben az önellátás akadályokban ütközik, az egyén higiénés szükségleteinek biztosítása zavart szenved, így annak kielégítésében többé- kevésbé segítségre szorul. </a:t>
            </a:r>
          </a:p>
        </p:txBody>
      </p:sp>
    </p:spTree>
    <p:extLst>
      <p:ext uri="{BB962C8B-B14F-4D97-AF65-F5344CB8AC3E}">
        <p14:creationId xmlns:p14="http://schemas.microsoft.com/office/powerpoint/2010/main" val="6610370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Ápolás</a:t>
            </a:r>
          </a:p>
        </p:txBody>
      </p:sp>
      <p:sp>
        <p:nvSpPr>
          <p:cNvPr id="3" name="Tartalom helye 2"/>
          <p:cNvSpPr>
            <a:spLocks noGrp="1"/>
          </p:cNvSpPr>
          <p:nvPr>
            <p:ph idx="1"/>
          </p:nvPr>
        </p:nvSpPr>
        <p:spPr>
          <a:xfrm>
            <a:off x="221381" y="1232035"/>
            <a:ext cx="11715515" cy="5489440"/>
          </a:xfrm>
        </p:spPr>
        <p:txBody>
          <a:bodyPr>
            <a:normAutofit lnSpcReduction="10000"/>
          </a:bodyPr>
          <a:lstStyle/>
          <a:p>
            <a:pPr algn="just"/>
            <a:r>
              <a:rPr lang="hu-HU" dirty="0"/>
              <a:t>Az ápolónak kell gondoskodni a legyengült, súlyos állapotban lévő páciensek etetéséről, akik önállóan sem az ételt, sem az italt nem tudják elfogyasztani. </a:t>
            </a:r>
          </a:p>
          <a:p>
            <a:pPr algn="just"/>
            <a:r>
              <a:rPr lang="hu-HU" dirty="0"/>
              <a:t>Az ilyen páciensek lassan képesek a szájukba tett ételt megrágni, lenyelni, ezért elengedhetetlen a nyugodt környezet, az etetésre szánt megfelelő idő. </a:t>
            </a:r>
          </a:p>
          <a:p>
            <a:pPr algn="just"/>
            <a:r>
              <a:rPr lang="hu-HU" dirty="0"/>
              <a:t>Az etetés közben és végén is vízzel kell kínálni a pácienst, amit pohárból vagy csészéből fogyaszt el. </a:t>
            </a:r>
          </a:p>
          <a:p>
            <a:pPr algn="just"/>
            <a:r>
              <a:rPr lang="hu-HU" dirty="0"/>
              <a:t>A folyadék szájon keresztül történő pótlása nagy jelentőséggel bír, megfelelő időt kell szánni arra, hogy a páciens nyugodtan meg tudja inni a számára szükséges mennyiségű vizet vagy egyéb folyadékot. </a:t>
            </a:r>
          </a:p>
          <a:p>
            <a:pPr algn="just"/>
            <a:r>
              <a:rPr lang="hu-HU" dirty="0"/>
              <a:t>Az ápolónak fontos odafigyelnie arra, hogy pontosan milyen mennyiségű táplálékot és folyadékot fogyasztott a páciens, mert ezt a dokumentációban is jelölnie kell. </a:t>
            </a:r>
          </a:p>
          <a:p>
            <a:pPr algn="just"/>
            <a:r>
              <a:rPr lang="hu-HU" dirty="0"/>
              <a:t>Gyakori hiba, hogy a táplálék és folyadék mennyiségének a becslése pontatlan, és leginkább felfelé kerekítenek az ápolók, így a dokumentációba helytelen értékek szerepelhetnek, melyekből az orvosok szintén helytelen következtetéseket vonhatnak le a páciens szájon át történő táplálkozási képességéről, így ápolási hibából adódóan esetlegesen késhet vagy elmaradhat a mesterséges táplálás megfelelő időben történő elrendelése.</a:t>
            </a:r>
          </a:p>
        </p:txBody>
      </p:sp>
      <p:sp>
        <p:nvSpPr>
          <p:cNvPr id="4" name="Dia számának hely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9DC037-E7BD-4C73-8B08-BA96F3CF2969}" type="slidenum">
              <a:rPr kumimoji="0" lang="hu-H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hu-H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34578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Ápolás</a:t>
            </a:r>
          </a:p>
        </p:txBody>
      </p:sp>
      <p:sp>
        <p:nvSpPr>
          <p:cNvPr id="3" name="Tartalom helye 2"/>
          <p:cNvSpPr>
            <a:spLocks noGrp="1"/>
          </p:cNvSpPr>
          <p:nvPr>
            <p:ph idx="1"/>
          </p:nvPr>
        </p:nvSpPr>
        <p:spPr/>
        <p:txBody>
          <a:bodyPr/>
          <a:lstStyle/>
          <a:p>
            <a:r>
              <a:rPr lang="hu-HU" dirty="0"/>
              <a:t>Bénulás, értelmi fogyatékosság, agyrázkódás stb. okok miatt nehezen mozdítható vagy mozdíthatatlan, de nyelésre képes páciensnek a fejét gyengéden kell megemelni, és csőrös csésze vagy kanál segítségével biztosítani a táplálék- és folyadékbevitelt. </a:t>
            </a:r>
          </a:p>
          <a:p>
            <a:r>
              <a:rPr lang="hu-HU" dirty="0"/>
              <a:t>Ügyelni kell arra, hogy egyszerre csak kis mennyiségű ételt, folyadékot szabad adni, mert nagy az </a:t>
            </a:r>
            <a:r>
              <a:rPr lang="hu-HU" dirty="0" err="1"/>
              <a:t>aspiratio</a:t>
            </a:r>
            <a:r>
              <a:rPr lang="hu-HU" dirty="0"/>
              <a:t> veszélye. </a:t>
            </a:r>
          </a:p>
          <a:p>
            <a:pPr algn="just"/>
            <a:r>
              <a:rPr lang="hu-HU" dirty="0"/>
              <a:t>Amennyiben a páciens nyelési funkciójával is probléma van vagy képtelen szájon keresztül étkezni, illetve betegségből adódóan nem megengedett számára az étkezés, a táplálást mesterséges, </a:t>
            </a:r>
            <a:r>
              <a:rPr lang="hu-HU" dirty="0" err="1"/>
              <a:t>enterális</a:t>
            </a:r>
            <a:r>
              <a:rPr lang="hu-HU" dirty="0"/>
              <a:t> (gyomor-bélrendszeren keresztül) vagy </a:t>
            </a:r>
            <a:r>
              <a:rPr lang="hu-HU" dirty="0" err="1"/>
              <a:t>parenterális</a:t>
            </a:r>
            <a:r>
              <a:rPr lang="hu-HU" dirty="0"/>
              <a:t> (tápcsatorna elkerülésével történő) úton kell megoldani.</a:t>
            </a:r>
          </a:p>
        </p:txBody>
      </p:sp>
      <p:sp>
        <p:nvSpPr>
          <p:cNvPr id="4" name="Dia számának hely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9DC037-E7BD-4C73-8B08-BA96F3CF2969}" type="slidenum">
              <a:rPr kumimoji="0" lang="hu-H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hu-H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59199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646111" y="452718"/>
            <a:ext cx="11379634" cy="1400530"/>
          </a:xfrm>
        </p:spPr>
        <p:txBody>
          <a:bodyPr>
            <a:normAutofit/>
          </a:bodyPr>
          <a:lstStyle/>
          <a:p>
            <a:r>
              <a:rPr lang="hu-HU" sz="3200" dirty="0"/>
              <a:t>Segítségre szoruló páciens etetése szájon keresztül </a:t>
            </a:r>
          </a:p>
        </p:txBody>
      </p:sp>
      <p:sp>
        <p:nvSpPr>
          <p:cNvPr id="3" name="Tartalom helye 2"/>
          <p:cNvSpPr>
            <a:spLocks noGrp="1"/>
          </p:cNvSpPr>
          <p:nvPr>
            <p:ph idx="1"/>
          </p:nvPr>
        </p:nvSpPr>
        <p:spPr>
          <a:xfrm>
            <a:off x="221381" y="1232035"/>
            <a:ext cx="11626062" cy="5297974"/>
          </a:xfrm>
        </p:spPr>
        <p:txBody>
          <a:bodyPr>
            <a:normAutofit fontScale="92500" lnSpcReduction="10000"/>
          </a:bodyPr>
          <a:lstStyle/>
          <a:p>
            <a:pPr algn="just"/>
            <a:r>
              <a:rPr lang="hu-HU" dirty="0"/>
              <a:t>Elő kell készíteni a szükséges eszközöket: evőeszköz, etetőasztal, pohár, csőrös csésze, textil szalvéta, nedves törlőkendő, valamint a szájápoláshoz és kézmosáshoz szükséges eszközöket </a:t>
            </a:r>
          </a:p>
          <a:p>
            <a:pPr algn="just"/>
            <a:r>
              <a:rPr lang="hu-HU" dirty="0"/>
              <a:t>Etetés előtt az ápolónak fel kell mérni a páciens tudatállapotát, mobilitását (mozgásképesség), együttműködő képességét és fizikai korlátozottságát és táplálkozási képességének szintjét</a:t>
            </a:r>
          </a:p>
          <a:p>
            <a:pPr algn="just"/>
            <a:r>
              <a:rPr lang="hu-HU" dirty="0"/>
              <a:t>Gondoskodni kell a páciens megfelelő komfortérzetéről, továbbá az esetlegesen szükséges fájdalomcsillapító készítmények, illetve hányáscsillapító készítmények adása időben történjen meg ahhoz, hogy ezen problémák ne akadályozzák a táplálkozást</a:t>
            </a:r>
          </a:p>
          <a:p>
            <a:pPr algn="just"/>
            <a:r>
              <a:rPr lang="hu-HU" dirty="0"/>
              <a:t>A komfortérzet és a páciens önellátása fokozható azzal is, hogy az ápoló gondoskodik szükség esetén arról, hogy a páciens használni tudja a szemüvegét vagy hallókészülékét az étkezések alkalmával. </a:t>
            </a:r>
          </a:p>
          <a:p>
            <a:pPr algn="just"/>
            <a:r>
              <a:rPr lang="hu-HU" dirty="0"/>
              <a:t>Ellenőrizni kell a táplálkozáshoz használt segédeszközök meglétét, használhatóságát (pl.: műfogsor, étkezést segítő eszközök) és szükség esetén segíteni kell a pácienst ürítési szükségleteinek kielégítésében. </a:t>
            </a:r>
          </a:p>
          <a:p>
            <a:pPr algn="just"/>
            <a:r>
              <a:rPr lang="hu-HU" dirty="0"/>
              <a:t>Amennyiben a páciensnek műfogsora van, segíteni kell annak pontos behelyezésében. </a:t>
            </a:r>
          </a:p>
          <a:p>
            <a:pPr algn="just"/>
            <a:r>
              <a:rPr lang="hu-HU" dirty="0"/>
              <a:t>Gondoskodni kell arról, hogy a páciens kezet és fogat tudjon mosni az etetés előtt és után is. Szükség esetén el kell végezni a szájápolási teendőket az étkezés előtt is, és ellenőrizni kell a páciens rágási és nyelési képességét. </a:t>
            </a:r>
          </a:p>
        </p:txBody>
      </p:sp>
      <p:sp>
        <p:nvSpPr>
          <p:cNvPr id="4" name="Dia számának hely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9DC037-E7BD-4C73-8B08-BA96F3CF2969}" type="slidenum">
              <a:rPr kumimoji="0" lang="hu-H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hu-H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13119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sz="2800" dirty="0"/>
              <a:t>Segítségre szoruló páciens etetése szájon keresztül </a:t>
            </a:r>
          </a:p>
        </p:txBody>
      </p:sp>
      <p:sp>
        <p:nvSpPr>
          <p:cNvPr id="3" name="Tartalom helye 2"/>
          <p:cNvSpPr>
            <a:spLocks noGrp="1"/>
          </p:cNvSpPr>
          <p:nvPr>
            <p:ph idx="1"/>
          </p:nvPr>
        </p:nvSpPr>
        <p:spPr>
          <a:xfrm>
            <a:off x="221381" y="1232034"/>
            <a:ext cx="11725454" cy="5327791"/>
          </a:xfrm>
        </p:spPr>
        <p:txBody>
          <a:bodyPr>
            <a:normAutofit fontScale="92500" lnSpcReduction="10000"/>
          </a:bodyPr>
          <a:lstStyle/>
          <a:p>
            <a:pPr algn="just"/>
            <a:r>
              <a:rPr lang="hu-HU" dirty="0"/>
              <a:t>Az etetéshez javasolt kiültetni a pácienst háttámlás székre a kórteremben található asztalhoz, vagy guruló asztalhoz, illetve amennyiben a páciens nem tud, vagy terápiás okból nem ülhet ki, akkor az ágyában magas </a:t>
            </a:r>
            <a:r>
              <a:rPr lang="hu-HU" dirty="0" err="1"/>
              <a:t>Fowler</a:t>
            </a:r>
            <a:r>
              <a:rPr lang="hu-HU" dirty="0"/>
              <a:t>-helyzetbe (90°) kell hozni az aspiráció és a </a:t>
            </a:r>
            <a:r>
              <a:rPr lang="hu-HU" dirty="0" err="1"/>
              <a:t>regurgitáció</a:t>
            </a:r>
            <a:r>
              <a:rPr lang="hu-HU" dirty="0"/>
              <a:t> megelőzése érdekében. </a:t>
            </a:r>
          </a:p>
          <a:p>
            <a:pPr algn="just"/>
            <a:r>
              <a:rPr lang="hu-HU" dirty="0"/>
              <a:t>Fontos, hogy a kialakított testhelyzet kényelmes legyen a páciensnek, így szükség esetén alkalmazhatók </a:t>
            </a:r>
            <a:r>
              <a:rPr lang="hu-HU" dirty="0" err="1"/>
              <a:t>támpárnák</a:t>
            </a:r>
            <a:r>
              <a:rPr lang="hu-HU" dirty="0"/>
              <a:t> és kényelmi eszközök is. </a:t>
            </a:r>
          </a:p>
          <a:p>
            <a:pPr algn="just"/>
            <a:r>
              <a:rPr lang="hu-HU" dirty="0"/>
              <a:t>Az etetés során kiemelten fontos, hogy az ápoló elég időt szánjon az etetésre és türelemmel legyen a legyengült állapotban lévő páciensek felé, akik étkezése akár 30 percnél is tovább tarthat. </a:t>
            </a:r>
          </a:p>
          <a:p>
            <a:pPr algn="just"/>
            <a:r>
              <a:rPr lang="hu-HU" dirty="0"/>
              <a:t>Hiba az, ha az ápoló időhiány miatt nem kínálja fel a felszolgált étel egészét, habár a páciens elfogyasztotta volna csak lassabban és kisebb falatokban. </a:t>
            </a:r>
          </a:p>
          <a:p>
            <a:pPr algn="just"/>
            <a:r>
              <a:rPr lang="hu-HU" dirty="0"/>
              <a:t>Az is előfordulhat a legyengült állapotban lévő pácienseknél, hogy az étkezést önállóan kezdik el, ám elfáradnak evés közben, ilyenkor fel kell ajánlani az etetés lehetőségét, vagy későbbi időpontban, újra melegítve folytassa a páciens az étkezést.</a:t>
            </a:r>
          </a:p>
          <a:p>
            <a:pPr algn="just"/>
            <a:r>
              <a:rPr lang="hu-HU" dirty="0"/>
              <a:t> Annak érdekében, hogy megelőzhető legyen a félrenyelés és az aspiráció, csak kis falatot kell a páciens szájába adni, a kanalat csak félig szabad megtölteni, valamint a következő falat adása előtt mindig meg kell bizonyosodni arról, hogy az előzőt már lenyelte</a:t>
            </a:r>
          </a:p>
          <a:p>
            <a:pPr algn="just"/>
            <a:endParaRPr lang="hu-HU" dirty="0"/>
          </a:p>
        </p:txBody>
      </p:sp>
      <p:sp>
        <p:nvSpPr>
          <p:cNvPr id="4" name="Dia számának helye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9DC037-E7BD-4C73-8B08-BA96F3CF2969}" type="slidenum">
              <a:rPr kumimoji="0" lang="hu-HU"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hu-HU"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953940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2328163" y="2897826"/>
            <a:ext cx="7979344" cy="866908"/>
          </a:xfrm>
        </p:spPr>
        <p:txBody>
          <a:bodyPr/>
          <a:lstStyle/>
          <a:p>
            <a:r>
              <a:rPr lang="hu-HU" dirty="0"/>
              <a:t>Ürítési szükségletek kielégítése</a:t>
            </a:r>
          </a:p>
        </p:txBody>
      </p:sp>
      <p:sp>
        <p:nvSpPr>
          <p:cNvPr id="4" name="Dia számának helye 3"/>
          <p:cNvSpPr>
            <a:spLocks noGrp="1"/>
          </p:cNvSpPr>
          <p:nvPr>
            <p:ph type="sldNum" sz="quarter" idx="12"/>
          </p:nvPr>
        </p:nvSpPr>
        <p:spPr/>
        <p:txBody>
          <a:bodyPr/>
          <a:lstStyle/>
          <a:p>
            <a:fld id="{829DC037-E7BD-4C73-8B08-BA96F3CF2969}" type="slidenum">
              <a:rPr lang="hu-HU" smtClean="0"/>
              <a:t>54</a:t>
            </a:fld>
            <a:endParaRPr lang="hu-HU"/>
          </a:p>
        </p:txBody>
      </p:sp>
    </p:spTree>
    <p:extLst>
      <p:ext uri="{BB962C8B-B14F-4D97-AF65-F5344CB8AC3E}">
        <p14:creationId xmlns:p14="http://schemas.microsoft.com/office/powerpoint/2010/main" val="25568835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Cím 1"/>
          <p:cNvSpPr>
            <a:spLocks noGrp="1"/>
          </p:cNvSpPr>
          <p:nvPr>
            <p:ph type="title"/>
          </p:nvPr>
        </p:nvSpPr>
        <p:spPr>
          <a:xfrm>
            <a:off x="1991544" y="-15559"/>
            <a:ext cx="8229600" cy="996287"/>
          </a:xfrm>
        </p:spPr>
        <p:txBody>
          <a:bodyPr/>
          <a:lstStyle/>
          <a:p>
            <a:pPr eaLnBrk="1" hangingPunct="1"/>
            <a:r>
              <a:rPr lang="hu-HU" b="1" dirty="0"/>
              <a:t>Székletürítés - </a:t>
            </a:r>
            <a:r>
              <a:rPr lang="hu-HU" b="1" dirty="0" err="1"/>
              <a:t>defecatio</a:t>
            </a:r>
            <a:endParaRPr lang="hu-HU" dirty="0"/>
          </a:p>
        </p:txBody>
      </p:sp>
      <p:sp>
        <p:nvSpPr>
          <p:cNvPr id="3" name="Tartalom helye 2"/>
          <p:cNvSpPr>
            <a:spLocks noGrp="1"/>
          </p:cNvSpPr>
          <p:nvPr>
            <p:ph idx="1"/>
          </p:nvPr>
        </p:nvSpPr>
        <p:spPr>
          <a:xfrm>
            <a:off x="1919288" y="908720"/>
            <a:ext cx="8424862" cy="5688930"/>
          </a:xfrm>
        </p:spPr>
        <p:txBody>
          <a:bodyPr rtlCol="0">
            <a:normAutofit/>
          </a:bodyPr>
          <a:lstStyle/>
          <a:p>
            <a:pPr algn="just">
              <a:buNone/>
              <a:defRPr/>
            </a:pPr>
            <a:r>
              <a:rPr lang="hu-HU" b="1" dirty="0"/>
              <a:t>Széklet (</a:t>
            </a:r>
            <a:r>
              <a:rPr lang="hu-HU" b="1" dirty="0" err="1"/>
              <a:t>faeces</a:t>
            </a:r>
            <a:r>
              <a:rPr lang="hu-HU" b="1" dirty="0"/>
              <a:t>):</a:t>
            </a:r>
            <a:r>
              <a:rPr lang="hu-HU" dirty="0"/>
              <a:t> </a:t>
            </a:r>
          </a:p>
          <a:p>
            <a:pPr algn="just">
              <a:defRPr/>
            </a:pPr>
            <a:r>
              <a:rPr lang="hu-HU" dirty="0"/>
              <a:t>a vastagbélben alakul ki - </a:t>
            </a:r>
            <a:r>
              <a:rPr lang="hu-HU" dirty="0" err="1"/>
              <a:t>chymus</a:t>
            </a:r>
            <a:r>
              <a:rPr lang="hu-HU" dirty="0"/>
              <a:t> fokozatos besűrűsödése</a:t>
            </a:r>
          </a:p>
          <a:p>
            <a:pPr algn="just">
              <a:defRPr/>
            </a:pPr>
            <a:r>
              <a:rPr lang="hu-HU" dirty="0"/>
              <a:t>jellegzetes színe - </a:t>
            </a:r>
            <a:r>
              <a:rPr lang="hu-HU" dirty="0" err="1"/>
              <a:t>szterkobilin</a:t>
            </a:r>
            <a:r>
              <a:rPr lang="hu-HU" dirty="0"/>
              <a:t> </a:t>
            </a:r>
          </a:p>
          <a:p>
            <a:pPr algn="just">
              <a:defRPr/>
            </a:pPr>
            <a:r>
              <a:rPr lang="hu-HU" dirty="0"/>
              <a:t>élettanilag tartalmaz: vizet, emésztetlen salakanyagokat (pl. cellulózt), emésztett tápanyagmaradványokat, fel nem szívódott emésztőnedveket, baktériumokat, bélhámsejteket, </a:t>
            </a:r>
            <a:r>
              <a:rPr lang="hu-HU" dirty="0" err="1"/>
              <a:t>szterkobilinogént</a:t>
            </a:r>
            <a:r>
              <a:rPr lang="hu-HU" dirty="0"/>
              <a:t>, zsírsavakat (10-12%-ban)</a:t>
            </a:r>
          </a:p>
          <a:p>
            <a:pPr algn="just">
              <a:buNone/>
              <a:defRPr/>
            </a:pPr>
            <a:endParaRPr lang="hu-HU" b="1" dirty="0"/>
          </a:p>
          <a:p>
            <a:pPr algn="just">
              <a:buNone/>
              <a:defRPr/>
            </a:pPr>
            <a:r>
              <a:rPr lang="hu-HU" b="1" dirty="0"/>
              <a:t>Székletürítés (</a:t>
            </a:r>
            <a:r>
              <a:rPr lang="hu-HU" b="1" dirty="0" err="1"/>
              <a:t>defecatio</a:t>
            </a:r>
            <a:r>
              <a:rPr lang="hu-HU" b="1" dirty="0"/>
              <a:t>): </a:t>
            </a:r>
          </a:p>
          <a:p>
            <a:pPr algn="just">
              <a:defRPr/>
            </a:pPr>
            <a:r>
              <a:rPr lang="hu-HU" dirty="0"/>
              <a:t>a vastagbél élettani funkciója - az emészthetetlen bélsár a külvilágba kerül</a:t>
            </a:r>
          </a:p>
          <a:p>
            <a:pPr algn="just">
              <a:defRPr/>
            </a:pPr>
            <a:r>
              <a:rPr lang="hu-HU" dirty="0"/>
              <a:t>reflexfolyamat, és bizonyos határok között akaratlagosan szabályozható</a:t>
            </a:r>
          </a:p>
          <a:p>
            <a:pPr algn="just">
              <a:defRPr/>
            </a:pPr>
            <a:endParaRPr lang="hu-HU" dirty="0"/>
          </a:p>
          <a:p>
            <a:pPr algn="just">
              <a:defRPr/>
            </a:pPr>
            <a:endParaRPr lang="hu-HU" dirty="0"/>
          </a:p>
          <a:p>
            <a:pPr algn="just">
              <a:defRPr/>
            </a:pPr>
            <a:endParaRPr lang="hu-HU" dirty="0"/>
          </a:p>
          <a:p>
            <a:pPr algn="just">
              <a:defRPr/>
            </a:pPr>
            <a:endParaRPr lang="hu-HU" dirty="0"/>
          </a:p>
          <a:p>
            <a:pPr algn="just">
              <a:defRPr/>
            </a:pPr>
            <a:endParaRPr lang="hu-HU" dirty="0"/>
          </a:p>
        </p:txBody>
      </p:sp>
    </p:spTree>
    <p:extLst>
      <p:ext uri="{BB962C8B-B14F-4D97-AF65-F5344CB8AC3E}">
        <p14:creationId xmlns:p14="http://schemas.microsoft.com/office/powerpoint/2010/main" val="571945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Cím 1"/>
          <p:cNvSpPr>
            <a:spLocks noGrp="1"/>
          </p:cNvSpPr>
          <p:nvPr>
            <p:ph type="title"/>
          </p:nvPr>
        </p:nvSpPr>
        <p:spPr/>
        <p:txBody>
          <a:bodyPr/>
          <a:lstStyle/>
          <a:p>
            <a:pPr eaLnBrk="1" hangingPunct="1"/>
            <a:r>
              <a:rPr lang="hu-HU" b="1"/>
              <a:t>Bélgáz - flatus </a:t>
            </a:r>
            <a:endParaRPr lang="hu-HU"/>
          </a:p>
        </p:txBody>
      </p:sp>
      <p:sp>
        <p:nvSpPr>
          <p:cNvPr id="3" name="Tartalom helye 2"/>
          <p:cNvSpPr>
            <a:spLocks noGrp="1"/>
          </p:cNvSpPr>
          <p:nvPr>
            <p:ph idx="1"/>
          </p:nvPr>
        </p:nvSpPr>
        <p:spPr/>
        <p:txBody>
          <a:bodyPr rtlCol="0">
            <a:normAutofit/>
          </a:bodyPr>
          <a:lstStyle/>
          <a:p>
            <a:pPr algn="just">
              <a:defRPr/>
            </a:pPr>
            <a:r>
              <a:rPr lang="hu-HU" dirty="0"/>
              <a:t>a vastagbél élettani funkciója - bélgázok külvilágba való ürítése </a:t>
            </a:r>
          </a:p>
          <a:p>
            <a:pPr algn="just">
              <a:defRPr/>
            </a:pPr>
            <a:endParaRPr lang="hu-HU" dirty="0"/>
          </a:p>
          <a:p>
            <a:pPr algn="just">
              <a:defRPr/>
            </a:pPr>
            <a:r>
              <a:rPr lang="hu-HU" dirty="0"/>
              <a:t>naponta mintegy 6-7 l gáz jut a tápcsatornába (nyelés során, a vérből diffundál, a bélbaktériumok termelik) - </a:t>
            </a:r>
            <a:r>
              <a:rPr lang="hu-HU" dirty="0" err="1"/>
              <a:t>flatulentia</a:t>
            </a:r>
            <a:r>
              <a:rPr lang="hu-HU" dirty="0"/>
              <a:t> – gyomor- és bélgáz-képződés</a:t>
            </a:r>
          </a:p>
          <a:p>
            <a:pPr algn="just">
              <a:defRPr/>
            </a:pPr>
            <a:endParaRPr lang="hu-HU" dirty="0"/>
          </a:p>
          <a:p>
            <a:pPr algn="just">
              <a:defRPr/>
            </a:pPr>
            <a:r>
              <a:rPr lang="hu-HU" dirty="0"/>
              <a:t>a bélgáz távozhat: a gyomorból a nyelőcsövön és a szájüregen át a külvilágba, vagy egy része visszadiffundál a vérbe, kisebb hányada pedig a székletürítés mechanizmusával megegyező módon a végbélcsatornán keresztül távozik a külvilágba</a:t>
            </a:r>
          </a:p>
          <a:p>
            <a:pPr>
              <a:defRPr/>
            </a:pPr>
            <a:endParaRPr lang="hu-HU" dirty="0"/>
          </a:p>
        </p:txBody>
      </p:sp>
    </p:spTree>
    <p:extLst>
      <p:ext uri="{BB962C8B-B14F-4D97-AF65-F5344CB8AC3E}">
        <p14:creationId xmlns:p14="http://schemas.microsoft.com/office/powerpoint/2010/main" val="5344377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Cím 1"/>
          <p:cNvSpPr>
            <a:spLocks noGrp="1"/>
          </p:cNvSpPr>
          <p:nvPr>
            <p:ph type="title"/>
          </p:nvPr>
        </p:nvSpPr>
        <p:spPr/>
        <p:txBody>
          <a:bodyPr/>
          <a:lstStyle/>
          <a:p>
            <a:pPr eaLnBrk="1" hangingPunct="1"/>
            <a:r>
              <a:rPr lang="hu-HU" dirty="0"/>
              <a:t>Hasmenés</a:t>
            </a:r>
          </a:p>
        </p:txBody>
      </p:sp>
      <p:sp>
        <p:nvSpPr>
          <p:cNvPr id="29699" name="Tartalom helye 2"/>
          <p:cNvSpPr>
            <a:spLocks noGrp="1"/>
          </p:cNvSpPr>
          <p:nvPr>
            <p:ph idx="1"/>
          </p:nvPr>
        </p:nvSpPr>
        <p:spPr>
          <a:xfrm>
            <a:off x="826221" y="2108336"/>
            <a:ext cx="10867015" cy="4195481"/>
          </a:xfrm>
        </p:spPr>
        <p:txBody>
          <a:bodyPr>
            <a:normAutofit/>
          </a:bodyPr>
          <a:lstStyle/>
          <a:p>
            <a:pPr marL="0" indent="0" algn="just">
              <a:buNone/>
              <a:defRPr/>
            </a:pPr>
            <a:r>
              <a:rPr lang="hu-HU" dirty="0"/>
              <a:t>A hasmenés során  a páciens által ürített széklet folyékony, formátlan és/vagy 24 óra alatt több mint háromszor ürül, többnyire kínzó görcsök kíséretében. A hasmenést kísérheti görcs, hányinger, </a:t>
            </a:r>
            <a:r>
              <a:rPr lang="hu-HU" dirty="0" err="1"/>
              <a:t>discomfort</a:t>
            </a:r>
            <a:r>
              <a:rPr lang="hu-HU" dirty="0"/>
              <a:t> érzés (kényelmetlen, kellemetlen közérzetzavar), szüntelen székelési inger. Oka lehet bélfertőzés, étel intoleranciák (szervezetbe jutó anyag bontásának, kiválasztásának zavara, összeférhetetlenség), pszichológiai elváltozás, Mg2+-tartalmú ital vagy antibiotikum-terápia </a:t>
            </a:r>
          </a:p>
          <a:p>
            <a:pPr marL="0" indent="0" algn="just">
              <a:buNone/>
              <a:defRPr/>
            </a:pPr>
            <a:endParaRPr lang="hu-HU" dirty="0"/>
          </a:p>
          <a:p>
            <a:pPr marL="0" indent="0" algn="just">
              <a:buNone/>
              <a:defRPr/>
            </a:pPr>
            <a:endParaRPr lang="hu-HU" dirty="0"/>
          </a:p>
        </p:txBody>
      </p:sp>
    </p:spTree>
    <p:extLst>
      <p:ext uri="{BB962C8B-B14F-4D97-AF65-F5344CB8AC3E}">
        <p14:creationId xmlns:p14="http://schemas.microsoft.com/office/powerpoint/2010/main" val="33568495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Székrekedés</a:t>
            </a:r>
          </a:p>
        </p:txBody>
      </p:sp>
      <p:sp>
        <p:nvSpPr>
          <p:cNvPr id="3" name="Tartalom helye 2"/>
          <p:cNvSpPr>
            <a:spLocks noGrp="1"/>
          </p:cNvSpPr>
          <p:nvPr>
            <p:ph idx="1"/>
          </p:nvPr>
        </p:nvSpPr>
        <p:spPr>
          <a:xfrm>
            <a:off x="258327" y="1411422"/>
            <a:ext cx="11608067" cy="4944928"/>
          </a:xfrm>
        </p:spPr>
        <p:txBody>
          <a:bodyPr>
            <a:normAutofit/>
          </a:bodyPr>
          <a:lstStyle/>
          <a:p>
            <a:r>
              <a:rPr lang="hu-HU" dirty="0"/>
              <a:t>száraz, kemény állagú, bogyós, csomós széklet </a:t>
            </a:r>
          </a:p>
          <a:p>
            <a:r>
              <a:rPr lang="hu-HU" dirty="0"/>
              <a:t>ürítése nehéz </a:t>
            </a:r>
          </a:p>
          <a:p>
            <a:r>
              <a:rPr lang="hu-HU" dirty="0"/>
              <a:t>túlzott erőlködés, fájdalom, diszkomfort érzés, </a:t>
            </a:r>
          </a:p>
          <a:p>
            <a:r>
              <a:rPr lang="hu-HU" dirty="0"/>
              <a:t>az egyén nem érzi, hogy teljesen kiürült volna bélrendszere, </a:t>
            </a:r>
          </a:p>
          <a:p>
            <a:r>
              <a:rPr lang="hu-HU" dirty="0"/>
              <a:t>a székletürítés három napnál ritkábban történik,</a:t>
            </a:r>
          </a:p>
          <a:p>
            <a:r>
              <a:rPr lang="hu-HU" dirty="0"/>
              <a:t>ürítés ideje a 10 percet meghaladja</a:t>
            </a:r>
          </a:p>
          <a:p>
            <a:r>
              <a:rPr lang="hu-HU" dirty="0"/>
              <a:t>kísérheti: gyomorfájdalom, görcsök, étvágytalanság, csökkent bélhangok </a:t>
            </a:r>
          </a:p>
          <a:p>
            <a:r>
              <a:rPr lang="hu-HU" dirty="0" err="1"/>
              <a:t>facialis</a:t>
            </a:r>
            <a:r>
              <a:rPr lang="hu-HU" dirty="0"/>
              <a:t> </a:t>
            </a:r>
            <a:r>
              <a:rPr lang="hu-HU" dirty="0" err="1"/>
              <a:t>impaktációhoz</a:t>
            </a:r>
            <a:r>
              <a:rPr lang="hu-HU" dirty="0"/>
              <a:t>, aranyérhez vezethet </a:t>
            </a:r>
          </a:p>
          <a:p>
            <a:r>
              <a:rPr lang="hu-HU" dirty="0"/>
              <a:t>ritkán életveszélyes </a:t>
            </a:r>
          </a:p>
          <a:p>
            <a:r>
              <a:rPr lang="hu-HU" dirty="0"/>
              <a:t>szorongást okozhat </a:t>
            </a:r>
          </a:p>
          <a:p>
            <a:r>
              <a:rPr lang="hu-HU" dirty="0"/>
              <a:t>csökkenti a beteg életminőségét </a:t>
            </a:r>
          </a:p>
          <a:p>
            <a:endParaRPr lang="hu-HU" dirty="0"/>
          </a:p>
        </p:txBody>
      </p:sp>
      <p:sp>
        <p:nvSpPr>
          <p:cNvPr id="4" name="Dia számának helye 3"/>
          <p:cNvSpPr>
            <a:spLocks noGrp="1"/>
          </p:cNvSpPr>
          <p:nvPr>
            <p:ph type="sldNum" sz="quarter" idx="12"/>
          </p:nvPr>
        </p:nvSpPr>
        <p:spPr/>
        <p:txBody>
          <a:bodyPr/>
          <a:lstStyle/>
          <a:p>
            <a:fld id="{829DC037-E7BD-4C73-8B08-BA96F3CF2969}" type="slidenum">
              <a:rPr lang="hu-HU" smtClean="0"/>
              <a:t>58</a:t>
            </a:fld>
            <a:endParaRPr lang="hu-HU"/>
          </a:p>
        </p:txBody>
      </p:sp>
    </p:spTree>
    <p:extLst>
      <p:ext uri="{BB962C8B-B14F-4D97-AF65-F5344CB8AC3E}">
        <p14:creationId xmlns:p14="http://schemas.microsoft.com/office/powerpoint/2010/main" val="20151069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b="1" dirty="0" err="1"/>
              <a:t>Faecalis</a:t>
            </a:r>
            <a:r>
              <a:rPr lang="hu-HU" b="1" dirty="0"/>
              <a:t> inkontinencia (széklettartási képtelenség)</a:t>
            </a:r>
            <a:endParaRPr lang="hu-HU" dirty="0"/>
          </a:p>
        </p:txBody>
      </p:sp>
      <p:sp>
        <p:nvSpPr>
          <p:cNvPr id="3" name="Tartalom helye 2"/>
          <p:cNvSpPr>
            <a:spLocks noGrp="1"/>
          </p:cNvSpPr>
          <p:nvPr>
            <p:ph idx="1"/>
          </p:nvPr>
        </p:nvSpPr>
        <p:spPr/>
        <p:txBody>
          <a:bodyPr/>
          <a:lstStyle/>
          <a:p>
            <a:r>
              <a:rPr lang="hu-HU" dirty="0"/>
              <a:t>gyakran ürül </a:t>
            </a:r>
            <a:r>
              <a:rPr lang="hu-HU" dirty="0" err="1"/>
              <a:t>diarrhoeas</a:t>
            </a:r>
            <a:r>
              <a:rPr lang="hu-HU" dirty="0"/>
              <a:t> széklet</a:t>
            </a:r>
          </a:p>
          <a:p>
            <a:endParaRPr lang="hu-HU" dirty="0"/>
          </a:p>
          <a:p>
            <a:r>
              <a:rPr lang="hu-HU" dirty="0"/>
              <a:t>a </a:t>
            </a:r>
            <a:r>
              <a:rPr lang="hu-HU" dirty="0" err="1"/>
              <a:t>faeces</a:t>
            </a:r>
            <a:r>
              <a:rPr lang="hu-HU" dirty="0"/>
              <a:t> </a:t>
            </a:r>
            <a:r>
              <a:rPr lang="hu-HU" dirty="0" err="1"/>
              <a:t>a</a:t>
            </a:r>
            <a:r>
              <a:rPr lang="hu-HU" dirty="0"/>
              <a:t> bőrön maradhat</a:t>
            </a:r>
          </a:p>
          <a:p>
            <a:endParaRPr lang="hu-HU" dirty="0"/>
          </a:p>
          <a:p>
            <a:r>
              <a:rPr lang="hu-HU" dirty="0"/>
              <a:t>képződő ammónia hatására a bőr pH-ja lúgos irányba változik</a:t>
            </a:r>
          </a:p>
          <a:p>
            <a:endParaRPr lang="hu-HU" dirty="0"/>
          </a:p>
          <a:p>
            <a:r>
              <a:rPr lang="hu-HU" dirty="0" err="1"/>
              <a:t>perianális</a:t>
            </a:r>
            <a:r>
              <a:rPr lang="hu-HU" dirty="0"/>
              <a:t> (végbél körüli) tájék bőrápolása</a:t>
            </a:r>
          </a:p>
          <a:p>
            <a:endParaRPr lang="hu-HU" dirty="0"/>
          </a:p>
          <a:p>
            <a:r>
              <a:rPr lang="hu-HU" dirty="0"/>
              <a:t>a bőr dörzsölését, húzását el kell kerülni</a:t>
            </a:r>
          </a:p>
        </p:txBody>
      </p:sp>
    </p:spTree>
    <p:extLst>
      <p:ext uri="{BB962C8B-B14F-4D97-AF65-F5344CB8AC3E}">
        <p14:creationId xmlns:p14="http://schemas.microsoft.com/office/powerpoint/2010/main" val="645792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artalom helye 2"/>
          <p:cNvSpPr>
            <a:spLocks noGrp="1"/>
          </p:cNvSpPr>
          <p:nvPr>
            <p:ph idx="1"/>
          </p:nvPr>
        </p:nvSpPr>
        <p:spPr>
          <a:xfrm>
            <a:off x="502378" y="1209490"/>
            <a:ext cx="8229600" cy="6192688"/>
          </a:xfrm>
        </p:spPr>
        <p:txBody>
          <a:bodyPr>
            <a:normAutofit lnSpcReduction="10000"/>
          </a:bodyPr>
          <a:lstStyle/>
          <a:p>
            <a:r>
              <a:rPr lang="hu-HU" sz="2000" dirty="0"/>
              <a:t>önellátási képességek</a:t>
            </a:r>
          </a:p>
          <a:p>
            <a:endParaRPr lang="hu-HU" sz="2000" dirty="0"/>
          </a:p>
          <a:p>
            <a:r>
              <a:rPr lang="hu-HU" sz="2000" dirty="0"/>
              <a:t>az ápoló önálló feladata</a:t>
            </a:r>
          </a:p>
          <a:p>
            <a:endParaRPr lang="hu-HU" sz="2000" dirty="0"/>
          </a:p>
          <a:p>
            <a:r>
              <a:rPr lang="hu-HU" sz="2000" dirty="0"/>
              <a:t>ki végezze az alapellátási feladatokat?</a:t>
            </a:r>
          </a:p>
          <a:p>
            <a:pPr lvl="1"/>
            <a:r>
              <a:rPr lang="hu-HU" sz="2000" dirty="0"/>
              <a:t>holisztikus ellátás?</a:t>
            </a:r>
          </a:p>
          <a:p>
            <a:pPr lvl="1"/>
            <a:endParaRPr lang="hu-HU" sz="2000" dirty="0"/>
          </a:p>
          <a:p>
            <a:pPr marL="0" indent="0">
              <a:buNone/>
            </a:pPr>
            <a:r>
              <a:rPr lang="hu-HU" sz="2000" b="1" dirty="0"/>
              <a:t>Felmérés</a:t>
            </a:r>
          </a:p>
          <a:p>
            <a:pPr lvl="0"/>
            <a:r>
              <a:rPr lang="hu-HU" sz="2000" dirty="0"/>
              <a:t>beteg jelen állapotára</a:t>
            </a:r>
          </a:p>
          <a:p>
            <a:pPr lvl="0"/>
            <a:r>
              <a:rPr lang="hu-HU" sz="2000" dirty="0"/>
              <a:t>beteg egészségi állapotára</a:t>
            </a:r>
          </a:p>
          <a:p>
            <a:pPr lvl="0"/>
            <a:r>
              <a:rPr lang="hu-HU" sz="2000" dirty="0"/>
              <a:t>aktivitását, önellátását akadályozó tényezőkre</a:t>
            </a:r>
          </a:p>
          <a:p>
            <a:pPr lvl="0"/>
            <a:r>
              <a:rPr lang="hu-HU" sz="2000" dirty="0"/>
              <a:t>beteg terhelhetőségének mértékére</a:t>
            </a:r>
          </a:p>
          <a:p>
            <a:pPr lvl="0"/>
            <a:r>
              <a:rPr lang="hu-HU" sz="2000" dirty="0"/>
              <a:t>kardinális tünetekre</a:t>
            </a:r>
          </a:p>
          <a:p>
            <a:pPr lvl="0"/>
            <a:r>
              <a:rPr lang="hu-HU" sz="2000" dirty="0"/>
              <a:t>egyéni szükségletekre</a:t>
            </a:r>
          </a:p>
          <a:p>
            <a:r>
              <a:rPr lang="hu-HU" sz="2000" b="1" i="1" dirty="0"/>
              <a:t>bőr fizikális állapotára</a:t>
            </a:r>
            <a:endParaRPr lang="hu-HU" sz="2000" dirty="0"/>
          </a:p>
        </p:txBody>
      </p:sp>
    </p:spTree>
    <p:extLst>
      <p:ext uri="{BB962C8B-B14F-4D97-AF65-F5344CB8AC3E}">
        <p14:creationId xmlns:p14="http://schemas.microsoft.com/office/powerpoint/2010/main" val="17601543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925079" y="162358"/>
            <a:ext cx="10749685" cy="1143000"/>
          </a:xfrm>
        </p:spPr>
        <p:txBody>
          <a:bodyPr rtlCol="0">
            <a:normAutofit/>
          </a:bodyPr>
          <a:lstStyle/>
          <a:p>
            <a:pPr>
              <a:defRPr/>
            </a:pPr>
            <a:r>
              <a:rPr lang="hu-HU" b="1" dirty="0"/>
              <a:t>A széklet felfogására alkalmas eszközök</a:t>
            </a:r>
            <a:endParaRPr lang="hu-HU" dirty="0"/>
          </a:p>
        </p:txBody>
      </p:sp>
      <p:sp>
        <p:nvSpPr>
          <p:cNvPr id="26627" name="Tartalom helye 2"/>
          <p:cNvSpPr>
            <a:spLocks noGrp="1"/>
          </p:cNvSpPr>
          <p:nvPr>
            <p:ph idx="1"/>
          </p:nvPr>
        </p:nvSpPr>
        <p:spPr>
          <a:xfrm>
            <a:off x="1487489" y="980729"/>
            <a:ext cx="8435975" cy="5400675"/>
          </a:xfrm>
        </p:spPr>
        <p:txBody>
          <a:bodyPr>
            <a:normAutofit/>
          </a:bodyPr>
          <a:lstStyle/>
          <a:p>
            <a:pPr algn="just" eaLnBrk="1" hangingPunct="1">
              <a:defRPr/>
            </a:pPr>
            <a:r>
              <a:rPr lang="hu-HU" b="1" dirty="0"/>
              <a:t>Alátét:</a:t>
            </a:r>
            <a:r>
              <a:rPr lang="hu-HU" dirty="0"/>
              <a:t> elnyeli a széklet folyékony komponenseit, de a szilárdak a bőrön maradnak és irritálják azt.</a:t>
            </a:r>
            <a:endParaRPr lang="hu-HU" b="1" dirty="0"/>
          </a:p>
          <a:p>
            <a:pPr algn="just" eaLnBrk="1" hangingPunct="1">
              <a:defRPr/>
            </a:pPr>
            <a:endParaRPr lang="hu-HU" b="1" dirty="0"/>
          </a:p>
          <a:p>
            <a:pPr algn="just" eaLnBrk="1" hangingPunct="1">
              <a:defRPr/>
            </a:pPr>
            <a:r>
              <a:rPr lang="hu-HU" b="1" dirty="0"/>
              <a:t>Bőrápolás:</a:t>
            </a:r>
          </a:p>
          <a:p>
            <a:pPr lvl="1" algn="just" eaLnBrk="1" hangingPunct="1">
              <a:defRPr/>
            </a:pPr>
            <a:r>
              <a:rPr lang="hu-HU" dirty="0"/>
              <a:t>kerülni a száraz </a:t>
            </a:r>
            <a:r>
              <a:rPr lang="hu-HU" dirty="0" err="1"/>
              <a:t>wc</a:t>
            </a:r>
            <a:r>
              <a:rPr lang="hu-HU" dirty="0"/>
              <a:t> papírt, szappant, alkohol tartalmú készítményeket és a hintőport</a:t>
            </a:r>
          </a:p>
          <a:p>
            <a:pPr lvl="1" algn="just" eaLnBrk="1" hangingPunct="1">
              <a:defRPr/>
            </a:pPr>
            <a:r>
              <a:rPr lang="hu-HU" dirty="0"/>
              <a:t>Preferálandók a </a:t>
            </a:r>
            <a:r>
              <a:rPr lang="hu-HU" dirty="0" err="1"/>
              <a:t>hipoallergén</a:t>
            </a:r>
            <a:r>
              <a:rPr lang="hu-HU" dirty="0"/>
              <a:t> krémek, nedves törlőkendők</a:t>
            </a:r>
          </a:p>
          <a:p>
            <a:pPr marL="457200" lvl="1" indent="0" algn="just">
              <a:buNone/>
              <a:defRPr/>
            </a:pPr>
            <a:endParaRPr lang="hu-HU" dirty="0"/>
          </a:p>
          <a:p>
            <a:pPr algn="just" eaLnBrk="1" hangingPunct="1">
              <a:defRPr/>
            </a:pPr>
            <a:r>
              <a:rPr lang="hu-HU" b="1" dirty="0"/>
              <a:t>Széklet-gyűjtők</a:t>
            </a:r>
            <a:r>
              <a:rPr lang="hu-HU" dirty="0"/>
              <a:t> (</a:t>
            </a:r>
            <a:r>
              <a:rPr lang="hu-HU" dirty="0" err="1"/>
              <a:t>faecal</a:t>
            </a:r>
            <a:r>
              <a:rPr lang="hu-HU" dirty="0"/>
              <a:t> </a:t>
            </a:r>
            <a:r>
              <a:rPr lang="hu-HU" dirty="0" err="1"/>
              <a:t>collector</a:t>
            </a:r>
            <a:r>
              <a:rPr lang="hu-HU" dirty="0"/>
              <a:t>): </a:t>
            </a:r>
          </a:p>
          <a:p>
            <a:pPr lvl="1" algn="just" eaLnBrk="1" hangingPunct="1">
              <a:defRPr/>
            </a:pPr>
            <a:r>
              <a:rPr lang="hu-HU" sz="2200" dirty="0"/>
              <a:t>a megtisztított, száraz gáttájékra helyezhető fel</a:t>
            </a:r>
          </a:p>
          <a:p>
            <a:pPr lvl="1" algn="just" eaLnBrk="1" hangingPunct="1">
              <a:defRPr/>
            </a:pPr>
            <a:r>
              <a:rPr lang="hu-HU" sz="2200" dirty="0"/>
              <a:t>immobilis, mozdulatlan betegek esetén optimális</a:t>
            </a:r>
          </a:p>
          <a:p>
            <a:pPr lvl="1" algn="just" eaLnBrk="1" hangingPunct="1">
              <a:defRPr/>
            </a:pPr>
            <a:r>
              <a:rPr lang="hu-HU" sz="2200" dirty="0"/>
              <a:t>szivárgás kialakulhat</a:t>
            </a:r>
            <a:endParaRPr lang="hu-HU" dirty="0"/>
          </a:p>
          <a:p>
            <a:pPr algn="just" eaLnBrk="1" hangingPunct="1">
              <a:buFont typeface="Arial" charset="0"/>
              <a:buNone/>
              <a:defRPr/>
            </a:pPr>
            <a:r>
              <a:rPr lang="hu-HU" dirty="0"/>
              <a:t>  </a:t>
            </a:r>
          </a:p>
          <a:p>
            <a:pPr algn="just" eaLnBrk="1" hangingPunct="1">
              <a:buFont typeface="Arial" charset="0"/>
              <a:buNone/>
              <a:defRPr/>
            </a:pPr>
            <a:endParaRPr lang="hu-HU" dirty="0"/>
          </a:p>
          <a:p>
            <a:pPr eaLnBrk="1" hangingPunct="1">
              <a:defRPr/>
            </a:pPr>
            <a:endParaRPr lang="hu-H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8208" y="4158208"/>
            <a:ext cx="2699792" cy="2699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593148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Cím 1"/>
          <p:cNvSpPr>
            <a:spLocks noGrp="1"/>
          </p:cNvSpPr>
          <p:nvPr>
            <p:ph type="title"/>
          </p:nvPr>
        </p:nvSpPr>
        <p:spPr>
          <a:xfrm>
            <a:off x="957840" y="199015"/>
            <a:ext cx="11234160" cy="1143000"/>
          </a:xfrm>
        </p:spPr>
        <p:txBody>
          <a:bodyPr/>
          <a:lstStyle/>
          <a:p>
            <a:r>
              <a:rPr lang="hu-HU" sz="3600" dirty="0"/>
              <a:t>Hasmenés – </a:t>
            </a:r>
            <a:r>
              <a:rPr lang="hu-HU" sz="3600" dirty="0" err="1"/>
              <a:t>diarrhoea</a:t>
            </a:r>
            <a:r>
              <a:rPr lang="hu-HU" sz="3600" dirty="0"/>
              <a:t> V.</a:t>
            </a:r>
            <a:br>
              <a:rPr lang="hu-HU" sz="3600" dirty="0"/>
            </a:br>
            <a:r>
              <a:rPr lang="hu-HU" sz="3600" dirty="0"/>
              <a:t>- széklet felfogására alkalmas eszközök</a:t>
            </a:r>
          </a:p>
        </p:txBody>
      </p:sp>
      <p:sp>
        <p:nvSpPr>
          <p:cNvPr id="3" name="Tartalom helye 2"/>
          <p:cNvSpPr>
            <a:spLocks noGrp="1"/>
          </p:cNvSpPr>
          <p:nvPr>
            <p:ph idx="1"/>
          </p:nvPr>
        </p:nvSpPr>
        <p:spPr>
          <a:xfrm>
            <a:off x="1981200" y="1268413"/>
            <a:ext cx="8229600" cy="5473700"/>
          </a:xfrm>
        </p:spPr>
        <p:txBody>
          <a:bodyPr/>
          <a:lstStyle/>
          <a:p>
            <a:pPr>
              <a:defRPr/>
            </a:pPr>
            <a:r>
              <a:rPr lang="hu-HU" sz="2400" b="1" dirty="0"/>
              <a:t>Anális dugók</a:t>
            </a:r>
            <a:r>
              <a:rPr lang="hu-HU" sz="2400" dirty="0"/>
              <a:t> (</a:t>
            </a:r>
            <a:r>
              <a:rPr lang="hu-HU" sz="2400" dirty="0" err="1"/>
              <a:t>anal</a:t>
            </a:r>
            <a:r>
              <a:rPr lang="hu-HU" sz="2400" dirty="0"/>
              <a:t> </a:t>
            </a:r>
            <a:r>
              <a:rPr lang="hu-HU" sz="2400" dirty="0" err="1"/>
              <a:t>plug</a:t>
            </a:r>
            <a:r>
              <a:rPr lang="hu-HU" sz="2400" dirty="0"/>
              <a:t>):</a:t>
            </a:r>
          </a:p>
          <a:p>
            <a:pPr lvl="1">
              <a:defRPr/>
            </a:pPr>
            <a:r>
              <a:rPr lang="hu-HU" dirty="0"/>
              <a:t>Habszivacs szerű anyagból készülnek</a:t>
            </a:r>
          </a:p>
          <a:p>
            <a:pPr lvl="1">
              <a:defRPr/>
            </a:pPr>
            <a:r>
              <a:rPr lang="hu-HU" dirty="0"/>
              <a:t>Végbélbe fölhelyezhető</a:t>
            </a:r>
          </a:p>
          <a:p>
            <a:pPr lvl="1">
              <a:defRPr/>
            </a:pPr>
            <a:r>
              <a:rPr lang="hu-HU" dirty="0"/>
              <a:t>Krónikus hasmenés esetén megakadályozza a szivárgást</a:t>
            </a:r>
          </a:p>
          <a:p>
            <a:pPr marL="457200" lvl="1" indent="0">
              <a:buNone/>
              <a:defRPr/>
            </a:pPr>
            <a:endParaRPr lang="hu-HU" dirty="0"/>
          </a:p>
          <a:p>
            <a:pPr marL="457200" lvl="1" indent="0">
              <a:buNone/>
              <a:defRPr/>
            </a:pPr>
            <a:endParaRPr lang="hu-HU" dirty="0"/>
          </a:p>
          <a:p>
            <a:pPr marL="457200" lvl="1" indent="0">
              <a:buNone/>
              <a:defRPr/>
            </a:pPr>
            <a:endParaRPr lang="hu-HU" dirty="0"/>
          </a:p>
          <a:p>
            <a:pPr marL="457200" lvl="1" indent="0">
              <a:buNone/>
              <a:defRPr/>
            </a:pPr>
            <a:endParaRPr lang="hu-HU" dirty="0"/>
          </a:p>
          <a:p>
            <a:pPr>
              <a:defRPr/>
            </a:pPr>
            <a:endParaRPr lang="hu-HU" dirty="0"/>
          </a:p>
        </p:txBody>
      </p:sp>
      <p:pic>
        <p:nvPicPr>
          <p:cNvPr id="3074" name="Picture 2" descr="AnalPlu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9656" y="3403274"/>
            <a:ext cx="5328592" cy="3323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766806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Cím 1"/>
          <p:cNvSpPr>
            <a:spLocks noGrp="1"/>
          </p:cNvSpPr>
          <p:nvPr>
            <p:ph type="title"/>
          </p:nvPr>
        </p:nvSpPr>
        <p:spPr/>
        <p:txBody>
          <a:bodyPr>
            <a:normAutofit/>
          </a:bodyPr>
          <a:lstStyle/>
          <a:p>
            <a:r>
              <a:rPr lang="hu-HU" sz="3600">
                <a:solidFill>
                  <a:srgbClr val="000000"/>
                </a:solidFill>
              </a:rPr>
              <a:t>Hasmenés – diarrhoea V.</a:t>
            </a:r>
            <a:br>
              <a:rPr lang="hu-HU" sz="3600">
                <a:solidFill>
                  <a:srgbClr val="000000"/>
                </a:solidFill>
              </a:rPr>
            </a:br>
            <a:r>
              <a:rPr lang="hu-HU" sz="3600">
                <a:solidFill>
                  <a:srgbClr val="000000"/>
                </a:solidFill>
              </a:rPr>
              <a:t>- széklet felfogására alkalmas eszközök</a:t>
            </a:r>
            <a:endParaRPr lang="hu-HU"/>
          </a:p>
        </p:txBody>
      </p:sp>
      <p:sp>
        <p:nvSpPr>
          <p:cNvPr id="24579" name="Tartalom helye 2"/>
          <p:cNvSpPr>
            <a:spLocks noGrp="1"/>
          </p:cNvSpPr>
          <p:nvPr>
            <p:ph idx="1"/>
          </p:nvPr>
        </p:nvSpPr>
        <p:spPr>
          <a:xfrm>
            <a:off x="1487488" y="1600201"/>
            <a:ext cx="8229600" cy="4525963"/>
          </a:xfrm>
        </p:spPr>
        <p:txBody>
          <a:bodyPr/>
          <a:lstStyle/>
          <a:p>
            <a:r>
              <a:rPr lang="hu-HU" sz="2400" b="1" dirty="0" err="1"/>
              <a:t>Fekál</a:t>
            </a:r>
            <a:r>
              <a:rPr lang="hu-HU" sz="2400" b="1" dirty="0"/>
              <a:t> rendszerek:</a:t>
            </a:r>
          </a:p>
          <a:p>
            <a:pPr lvl="1"/>
            <a:r>
              <a:rPr lang="hu-HU" dirty="0" err="1"/>
              <a:t>Immobilitás</a:t>
            </a:r>
            <a:r>
              <a:rPr lang="hu-HU" dirty="0"/>
              <a:t> és székletinkontinencia esetén</a:t>
            </a:r>
          </a:p>
          <a:p>
            <a:pPr lvl="1"/>
            <a:r>
              <a:rPr lang="hu-HU" dirty="0"/>
              <a:t>Akár öblítésre is használható</a:t>
            </a:r>
          </a:p>
          <a:p>
            <a:pPr lvl="1"/>
            <a:r>
              <a:rPr lang="hu-HU" dirty="0" err="1"/>
              <a:t>Rectális</a:t>
            </a:r>
            <a:r>
              <a:rPr lang="hu-HU" dirty="0"/>
              <a:t> ballon, ami egy szilikon katéterben folytatódik</a:t>
            </a:r>
          </a:p>
          <a:p>
            <a:endParaRPr lang="hu-HU" dirty="0"/>
          </a:p>
        </p:txBody>
      </p:sp>
      <p:pic>
        <p:nvPicPr>
          <p:cNvPr id="4098" name="Picture 2" descr="FecaleCollecto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4240" y="3290591"/>
            <a:ext cx="3573760" cy="3573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25399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Eltérő székletürítési körülmény és mód</a:t>
            </a:r>
          </a:p>
        </p:txBody>
      </p:sp>
      <p:sp>
        <p:nvSpPr>
          <p:cNvPr id="3" name="Tartalom helye 2"/>
          <p:cNvSpPr>
            <a:spLocks noGrp="1"/>
          </p:cNvSpPr>
          <p:nvPr>
            <p:ph idx="1"/>
          </p:nvPr>
        </p:nvSpPr>
        <p:spPr/>
        <p:txBody>
          <a:bodyPr/>
          <a:lstStyle/>
          <a:p>
            <a:r>
              <a:rPr lang="hu-HU" dirty="0"/>
              <a:t>Akár rendszeres, akár rendszertelen a székletürítés, fontos a megfelelő körülmények biztosítása. </a:t>
            </a:r>
          </a:p>
          <a:p>
            <a:r>
              <a:rPr lang="hu-HU" dirty="0"/>
              <a:t>Mindez kórházi környezetben természetesen nehezebb, mint otthon, de törekedni kell a legoptimálisabb helyzethez, időponthoz, módhoz. </a:t>
            </a:r>
          </a:p>
          <a:p>
            <a:r>
              <a:rPr lang="hu-HU" dirty="0"/>
              <a:t>Átmeneti, tartós vagy végleges mozgáskorlátozottság esetén lehet szükség a gördülő WC-szék, ágytál és pelenkanadrág alkalmazására. </a:t>
            </a:r>
          </a:p>
        </p:txBody>
      </p:sp>
      <p:sp>
        <p:nvSpPr>
          <p:cNvPr id="4" name="Dia számának helye 3"/>
          <p:cNvSpPr>
            <a:spLocks noGrp="1"/>
          </p:cNvSpPr>
          <p:nvPr>
            <p:ph type="sldNum" sz="quarter" idx="12"/>
          </p:nvPr>
        </p:nvSpPr>
        <p:spPr/>
        <p:txBody>
          <a:bodyPr/>
          <a:lstStyle/>
          <a:p>
            <a:fld id="{829DC037-E7BD-4C73-8B08-BA96F3CF2969}" type="slidenum">
              <a:rPr lang="hu-HU" smtClean="0"/>
              <a:t>63</a:t>
            </a:fld>
            <a:endParaRPr lang="hu-HU"/>
          </a:p>
        </p:txBody>
      </p:sp>
    </p:spTree>
    <p:extLst>
      <p:ext uri="{BB962C8B-B14F-4D97-AF65-F5344CB8AC3E}">
        <p14:creationId xmlns:p14="http://schemas.microsoft.com/office/powerpoint/2010/main" val="12579676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Ágytál alkalmazása</a:t>
            </a:r>
          </a:p>
        </p:txBody>
      </p:sp>
      <p:sp>
        <p:nvSpPr>
          <p:cNvPr id="3" name="Tartalom helye 2"/>
          <p:cNvSpPr>
            <a:spLocks noGrp="1"/>
          </p:cNvSpPr>
          <p:nvPr>
            <p:ph idx="1"/>
          </p:nvPr>
        </p:nvSpPr>
        <p:spPr/>
        <p:txBody>
          <a:bodyPr>
            <a:normAutofit fontScale="92500" lnSpcReduction="20000"/>
          </a:bodyPr>
          <a:lstStyle/>
          <a:p>
            <a:r>
              <a:rPr lang="hu-HU" dirty="0"/>
              <a:t>Az ágytálat kizárólag csak indokolt esetben lehet alkalmazni (amibe nem tartozik bele, hogy az ellátószemélyzet részéről az ágytál használata gyorsabb, egyszerűbb megoldásnak tűnik, mint a bizonytalan, gyenge járású, esetlegesen székelési ingerét gyakran jelző, azonban székletürítést nem végző páciens ellátása). </a:t>
            </a:r>
          </a:p>
          <a:p>
            <a:r>
              <a:rPr lang="hu-HU" dirty="0"/>
              <a:t>Az ágytál alkalmazásakor figyelembe kell venni, hogy egyes páciensek nem képesek fekvő helyzetben székletet üríteni.</a:t>
            </a:r>
          </a:p>
          <a:p>
            <a:r>
              <a:rPr lang="hu-HU" dirty="0"/>
              <a:t>Az eljárás során az ágy fejrészét 30 fokkal indokolt megemelni, ha ez nem kontraindikált.</a:t>
            </a:r>
          </a:p>
          <a:p>
            <a:r>
              <a:rPr lang="hu-HU" dirty="0"/>
              <a:t>Mozgásképtelen páciens esetében az ágy fejrészét vízszintes helyzetbe kell állítani, és a pácienst el kell fordítani egyik oldalára, majd a hát alsó részének és a farpofák hintőporozását követően – csökkentve a tapadást – lehet az ágytálat a páciens farpofáihoz illeszteni, és ebben a helyzetben kell az ápolónak egyik kezével az ágytálat rögzíteni, a másikkal pedig a páciens csípőjét fognia </a:t>
            </a:r>
            <a:br>
              <a:rPr lang="hu-HU" dirty="0"/>
            </a:br>
            <a:endParaRPr lang="hu-HU" dirty="0"/>
          </a:p>
        </p:txBody>
      </p:sp>
      <p:sp>
        <p:nvSpPr>
          <p:cNvPr id="4" name="Dia számának helye 3"/>
          <p:cNvSpPr>
            <a:spLocks noGrp="1"/>
          </p:cNvSpPr>
          <p:nvPr>
            <p:ph type="sldNum" sz="quarter" idx="12"/>
          </p:nvPr>
        </p:nvSpPr>
        <p:spPr/>
        <p:txBody>
          <a:bodyPr/>
          <a:lstStyle/>
          <a:p>
            <a:fld id="{829DC037-E7BD-4C73-8B08-BA96F3CF2969}" type="slidenum">
              <a:rPr lang="hu-HU" smtClean="0"/>
              <a:t>64</a:t>
            </a:fld>
            <a:endParaRPr lang="hu-HU"/>
          </a:p>
        </p:txBody>
      </p:sp>
    </p:spTree>
    <p:extLst>
      <p:ext uri="{BB962C8B-B14F-4D97-AF65-F5344CB8AC3E}">
        <p14:creationId xmlns:p14="http://schemas.microsoft.com/office/powerpoint/2010/main" val="11709057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95488" y="44624"/>
            <a:ext cx="8229600" cy="1143000"/>
          </a:xfrm>
        </p:spPr>
        <p:txBody>
          <a:bodyPr/>
          <a:lstStyle/>
          <a:p>
            <a:r>
              <a:rPr lang="hu-HU" b="1" dirty="0">
                <a:effectLst>
                  <a:outerShdw blurRad="38100" dist="38100" dir="2700000" algn="tl">
                    <a:srgbClr val="000000">
                      <a:alpha val="43137"/>
                    </a:srgbClr>
                  </a:outerShdw>
                </a:effectLst>
              </a:rPr>
              <a:t>Vizeletfelfogás, vizeletelvezetés</a:t>
            </a:r>
          </a:p>
        </p:txBody>
      </p:sp>
      <p:sp>
        <p:nvSpPr>
          <p:cNvPr id="3" name="Tartalom helye 2"/>
          <p:cNvSpPr>
            <a:spLocks noGrp="1"/>
          </p:cNvSpPr>
          <p:nvPr>
            <p:ph idx="1"/>
          </p:nvPr>
        </p:nvSpPr>
        <p:spPr>
          <a:xfrm>
            <a:off x="1995488" y="1268761"/>
            <a:ext cx="8229600" cy="4525963"/>
          </a:xfrm>
        </p:spPr>
        <p:txBody>
          <a:bodyPr/>
          <a:lstStyle/>
          <a:p>
            <a:r>
              <a:rPr lang="hu-HU" dirty="0"/>
              <a:t>ágytálak és ágytál tartó keret</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95488" y="2206300"/>
            <a:ext cx="3308424" cy="2213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44940" y="2206299"/>
            <a:ext cx="3321870" cy="2214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40104" y="4420879"/>
            <a:ext cx="3372120" cy="2252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48425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91544" y="116632"/>
            <a:ext cx="8229600" cy="1143000"/>
          </a:xfrm>
        </p:spPr>
        <p:txBody>
          <a:bodyPr/>
          <a:lstStyle/>
          <a:p>
            <a:r>
              <a:rPr lang="hu-HU" b="1" dirty="0">
                <a:effectLst>
                  <a:outerShdw blurRad="38100" dist="38100" dir="2700000" algn="tl">
                    <a:srgbClr val="000000">
                      <a:alpha val="43137"/>
                    </a:srgbClr>
                  </a:outerShdw>
                </a:effectLst>
              </a:rPr>
              <a:t>Vizeletfelfogás, vizeletelvezetés</a:t>
            </a:r>
          </a:p>
        </p:txBody>
      </p:sp>
      <p:sp>
        <p:nvSpPr>
          <p:cNvPr id="3" name="Tartalom helye 2"/>
          <p:cNvSpPr>
            <a:spLocks noGrp="1"/>
          </p:cNvSpPr>
          <p:nvPr>
            <p:ph idx="1"/>
          </p:nvPr>
        </p:nvSpPr>
        <p:spPr/>
        <p:txBody>
          <a:bodyPr/>
          <a:lstStyle/>
          <a:p>
            <a:r>
              <a:rPr lang="hu-HU" dirty="0"/>
              <a:t>vizelő edények (</a:t>
            </a:r>
            <a:r>
              <a:rPr lang="hu-HU" u="sng" dirty="0"/>
              <a:t>férfi</a:t>
            </a:r>
            <a:r>
              <a:rPr lang="hu-HU" dirty="0"/>
              <a:t>, női)</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503" y="2286255"/>
            <a:ext cx="3326401" cy="2229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42726" y="2286255"/>
            <a:ext cx="3284979" cy="219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51803" y="4797152"/>
            <a:ext cx="3549399" cy="1761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38949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29762" y="116632"/>
            <a:ext cx="8229600" cy="1143000"/>
          </a:xfrm>
        </p:spPr>
        <p:txBody>
          <a:bodyPr/>
          <a:lstStyle/>
          <a:p>
            <a:r>
              <a:rPr lang="hu-HU" b="1" dirty="0">
                <a:effectLst>
                  <a:outerShdw blurRad="38100" dist="38100" dir="2700000" algn="tl">
                    <a:srgbClr val="000000">
                      <a:alpha val="43137"/>
                    </a:srgbClr>
                  </a:outerShdw>
                </a:effectLst>
              </a:rPr>
              <a:t>Vizeletfelfogás, vizeletelvezetés</a:t>
            </a:r>
          </a:p>
        </p:txBody>
      </p:sp>
      <p:sp>
        <p:nvSpPr>
          <p:cNvPr id="3" name="Tartalom helye 2"/>
          <p:cNvSpPr>
            <a:spLocks noGrp="1"/>
          </p:cNvSpPr>
          <p:nvPr>
            <p:ph idx="1"/>
          </p:nvPr>
        </p:nvSpPr>
        <p:spPr/>
        <p:txBody>
          <a:bodyPr/>
          <a:lstStyle/>
          <a:p>
            <a:r>
              <a:rPr lang="hu-HU" dirty="0"/>
              <a:t>vizelő edények (férfi, </a:t>
            </a:r>
            <a:r>
              <a:rPr lang="hu-HU" u="sng" dirty="0"/>
              <a:t>női</a:t>
            </a:r>
            <a:r>
              <a:rPr lang="hu-HU" dirty="0"/>
              <a:t>)</a:t>
            </a:r>
          </a:p>
          <a:p>
            <a:endParaRPr lang="hu-HU"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9764" y="2564905"/>
            <a:ext cx="2790825"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76121" y="2679205"/>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39617" y="4673428"/>
            <a:ext cx="2752725"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34775" y="4597229"/>
            <a:ext cx="2971800"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385780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70521" y="116632"/>
            <a:ext cx="8229600" cy="1143000"/>
          </a:xfrm>
        </p:spPr>
        <p:txBody>
          <a:bodyPr/>
          <a:lstStyle/>
          <a:p>
            <a:r>
              <a:rPr lang="hu-HU" b="1" dirty="0">
                <a:effectLst>
                  <a:outerShdw blurRad="38100" dist="38100" dir="2700000" algn="tl">
                    <a:srgbClr val="000000">
                      <a:alpha val="43137"/>
                    </a:srgbClr>
                  </a:outerShdw>
                </a:effectLst>
              </a:rPr>
              <a:t>Vizeletfelfogás, vizeletelvezetés</a:t>
            </a:r>
          </a:p>
        </p:txBody>
      </p:sp>
      <p:sp>
        <p:nvSpPr>
          <p:cNvPr id="3" name="Tartalom helye 2"/>
          <p:cNvSpPr>
            <a:spLocks noGrp="1"/>
          </p:cNvSpPr>
          <p:nvPr>
            <p:ph idx="1"/>
          </p:nvPr>
        </p:nvSpPr>
        <p:spPr/>
        <p:txBody>
          <a:bodyPr/>
          <a:lstStyle/>
          <a:p>
            <a:r>
              <a:rPr lang="hu-HU" dirty="0"/>
              <a:t>pelenka, nadrágpelenka</a:t>
            </a: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99216" y="2154586"/>
            <a:ext cx="3849443" cy="2570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0548" y="4234985"/>
            <a:ext cx="1749549" cy="2608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8417" y="2154586"/>
            <a:ext cx="3855837" cy="2570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10630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91544" y="116632"/>
            <a:ext cx="8229600" cy="1143000"/>
          </a:xfrm>
        </p:spPr>
        <p:txBody>
          <a:bodyPr/>
          <a:lstStyle/>
          <a:p>
            <a:r>
              <a:rPr lang="hu-HU" b="1" dirty="0">
                <a:effectLst>
                  <a:outerShdw blurRad="38100" dist="38100" dir="2700000" algn="tl">
                    <a:srgbClr val="000000">
                      <a:alpha val="43137"/>
                    </a:srgbClr>
                  </a:outerShdw>
                </a:effectLst>
              </a:rPr>
              <a:t>Vizeletfelfogás, vizeletelvezetés</a:t>
            </a:r>
          </a:p>
        </p:txBody>
      </p:sp>
      <p:sp>
        <p:nvSpPr>
          <p:cNvPr id="3" name="Tartalom helye 2"/>
          <p:cNvSpPr>
            <a:spLocks noGrp="1"/>
          </p:cNvSpPr>
          <p:nvPr>
            <p:ph idx="1"/>
          </p:nvPr>
        </p:nvSpPr>
        <p:spPr/>
        <p:txBody>
          <a:bodyPr/>
          <a:lstStyle/>
          <a:p>
            <a:r>
              <a:rPr lang="hu-HU" dirty="0" err="1"/>
              <a:t>condom</a:t>
            </a:r>
            <a:r>
              <a:rPr lang="hu-HU" dirty="0"/>
              <a:t> katéter</a:t>
            </a: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9696" y="2471738"/>
            <a:ext cx="4165054" cy="2790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94853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91544" y="11266"/>
            <a:ext cx="8229600" cy="1143000"/>
          </a:xfrm>
        </p:spPr>
        <p:txBody>
          <a:bodyPr/>
          <a:lstStyle/>
          <a:p>
            <a:r>
              <a:rPr lang="hu-HU" dirty="0"/>
              <a:t>Felmérés</a:t>
            </a:r>
          </a:p>
        </p:txBody>
      </p:sp>
      <p:sp>
        <p:nvSpPr>
          <p:cNvPr id="3" name="Tartalom helye 2"/>
          <p:cNvSpPr>
            <a:spLocks noGrp="1"/>
          </p:cNvSpPr>
          <p:nvPr>
            <p:ph idx="1"/>
          </p:nvPr>
        </p:nvSpPr>
        <p:spPr>
          <a:xfrm>
            <a:off x="561703" y="1444622"/>
            <a:ext cx="8229600" cy="5544616"/>
          </a:xfrm>
        </p:spPr>
        <p:txBody>
          <a:bodyPr>
            <a:noAutofit/>
          </a:bodyPr>
          <a:lstStyle/>
          <a:p>
            <a:pPr marL="0" indent="0">
              <a:buNone/>
            </a:pPr>
            <a:r>
              <a:rPr lang="hu-HU" sz="2000" dirty="0"/>
              <a:t>megfelelő hőmérsékletű vizsgáló helyiség</a:t>
            </a:r>
          </a:p>
          <a:p>
            <a:pPr marL="0" indent="0">
              <a:buNone/>
            </a:pPr>
            <a:endParaRPr lang="hu-HU" sz="2000" dirty="0"/>
          </a:p>
          <a:p>
            <a:pPr marL="0" indent="0">
              <a:buNone/>
            </a:pPr>
            <a:r>
              <a:rPr lang="hu-HU" sz="2000" b="1" dirty="0"/>
              <a:t>Megtekintés</a:t>
            </a:r>
          </a:p>
          <a:p>
            <a:r>
              <a:rPr lang="hu-HU" sz="2000" dirty="0"/>
              <a:t>szín</a:t>
            </a:r>
          </a:p>
          <a:p>
            <a:r>
              <a:rPr lang="hu-HU" sz="2000" dirty="0"/>
              <a:t>nedvesség tartalom</a:t>
            </a:r>
          </a:p>
          <a:p>
            <a:r>
              <a:rPr lang="hu-HU" sz="2000" dirty="0"/>
              <a:t>sebek, hegek, </a:t>
            </a:r>
            <a:r>
              <a:rPr lang="hu-HU" sz="2000" dirty="0" err="1"/>
              <a:t>haematoma</a:t>
            </a:r>
            <a:r>
              <a:rPr lang="hu-HU" sz="2000" dirty="0"/>
              <a:t>, kiütések, ödéma, egyéb elváltozások</a:t>
            </a:r>
          </a:p>
          <a:p>
            <a:r>
              <a:rPr lang="hu-HU" sz="2000" dirty="0"/>
              <a:t>ápoltság/tisztaság</a:t>
            </a:r>
          </a:p>
          <a:p>
            <a:r>
              <a:rPr lang="hu-HU" sz="2000" dirty="0"/>
              <a:t>érhálózat (</a:t>
            </a:r>
            <a:r>
              <a:rPr lang="hu-HU" sz="2000" dirty="0" err="1"/>
              <a:t>petechiák</a:t>
            </a:r>
            <a:r>
              <a:rPr lang="hu-HU" sz="2000" dirty="0"/>
              <a:t>, vénatágulatok)</a:t>
            </a:r>
          </a:p>
          <a:p>
            <a:r>
              <a:rPr lang="hu-HU" sz="2000" dirty="0"/>
              <a:t>szőrzet</a:t>
            </a:r>
          </a:p>
          <a:p>
            <a:endParaRPr lang="hu-HU" sz="2000" dirty="0"/>
          </a:p>
          <a:p>
            <a:pPr marL="0" indent="0">
              <a:buNone/>
            </a:pPr>
            <a:r>
              <a:rPr lang="hu-HU" sz="2000" b="1" dirty="0"/>
              <a:t>Tapintás</a:t>
            </a:r>
          </a:p>
          <a:p>
            <a:r>
              <a:rPr lang="hu-HU" sz="2000" dirty="0" err="1"/>
              <a:t>turgor</a:t>
            </a:r>
            <a:endParaRPr lang="hu-HU" sz="2000" dirty="0"/>
          </a:p>
          <a:p>
            <a:r>
              <a:rPr lang="hu-HU" sz="2000" dirty="0"/>
              <a:t>hőmérséklet</a:t>
            </a:r>
          </a:p>
        </p:txBody>
      </p:sp>
    </p:spTree>
    <p:extLst>
      <p:ext uri="{BB962C8B-B14F-4D97-AF65-F5344CB8AC3E}">
        <p14:creationId xmlns:p14="http://schemas.microsoft.com/office/powerpoint/2010/main" val="120341058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normAutofit/>
          </a:bodyPr>
          <a:lstStyle/>
          <a:p>
            <a:r>
              <a:rPr lang="hu-HU" dirty="0"/>
              <a:t>Inkontinenciapelenka cseréjének protokollja I. </a:t>
            </a:r>
          </a:p>
        </p:txBody>
      </p:sp>
      <p:sp>
        <p:nvSpPr>
          <p:cNvPr id="3" name="Tartalom helye 2"/>
          <p:cNvSpPr>
            <a:spLocks noGrp="1"/>
          </p:cNvSpPr>
          <p:nvPr>
            <p:ph idx="1"/>
          </p:nvPr>
        </p:nvSpPr>
        <p:spPr/>
        <p:txBody>
          <a:bodyPr/>
          <a:lstStyle/>
          <a:p>
            <a:r>
              <a:rPr lang="hu-HU" dirty="0"/>
              <a:t>Előkészítendő eszközök:</a:t>
            </a:r>
          </a:p>
          <a:p>
            <a:pPr marL="457200" lvl="1" indent="0">
              <a:buNone/>
            </a:pPr>
            <a:r>
              <a:rPr lang="hu-HU" dirty="0"/>
              <a:t>• megfelelő méretű inkontinencia pelenka</a:t>
            </a:r>
          </a:p>
          <a:p>
            <a:pPr marL="457200" lvl="1" indent="0">
              <a:buNone/>
            </a:pPr>
            <a:r>
              <a:rPr lang="hu-HU" dirty="0"/>
              <a:t>• nem steril gumikesztyű</a:t>
            </a:r>
          </a:p>
          <a:p>
            <a:pPr marL="457200" lvl="1" indent="0">
              <a:buNone/>
            </a:pPr>
            <a:r>
              <a:rPr lang="hu-HU" dirty="0"/>
              <a:t>• paraván</a:t>
            </a:r>
          </a:p>
          <a:p>
            <a:pPr marL="457200" lvl="1" indent="0">
              <a:buNone/>
            </a:pPr>
            <a:r>
              <a:rPr lang="hu-HU" dirty="0"/>
              <a:t>• </a:t>
            </a:r>
            <a:r>
              <a:rPr lang="hu-HU" dirty="0" err="1"/>
              <a:t>genitália</a:t>
            </a:r>
            <a:r>
              <a:rPr lang="hu-HU" dirty="0"/>
              <a:t> lemosásához szükséges eszközök (megfelelő hőmérsékletű víz, ágytál, kancsó, mosdókesztyű, törölköző, szappan) vagy</a:t>
            </a:r>
          </a:p>
          <a:p>
            <a:pPr lvl="1"/>
            <a:r>
              <a:rPr lang="hu-HU" dirty="0"/>
              <a:t>törlőkendő</a:t>
            </a:r>
          </a:p>
        </p:txBody>
      </p:sp>
      <p:sp>
        <p:nvSpPr>
          <p:cNvPr id="4" name="Dia számának helye 3"/>
          <p:cNvSpPr>
            <a:spLocks noGrp="1"/>
          </p:cNvSpPr>
          <p:nvPr>
            <p:ph type="sldNum" sz="quarter" idx="12"/>
          </p:nvPr>
        </p:nvSpPr>
        <p:spPr/>
        <p:txBody>
          <a:bodyPr/>
          <a:lstStyle/>
          <a:p>
            <a:fld id="{829DC037-E7BD-4C73-8B08-BA96F3CF2969}" type="slidenum">
              <a:rPr lang="hu-HU" smtClean="0"/>
              <a:t>70</a:t>
            </a:fld>
            <a:endParaRPr lang="hu-HU"/>
          </a:p>
        </p:txBody>
      </p:sp>
    </p:spTree>
    <p:extLst>
      <p:ext uri="{BB962C8B-B14F-4D97-AF65-F5344CB8AC3E}">
        <p14:creationId xmlns:p14="http://schemas.microsoft.com/office/powerpoint/2010/main" val="25758730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Cím 1"/>
          <p:cNvSpPr>
            <a:spLocks noGrp="1"/>
          </p:cNvSpPr>
          <p:nvPr>
            <p:ph type="title"/>
          </p:nvPr>
        </p:nvSpPr>
        <p:spPr>
          <a:xfrm>
            <a:off x="433746" y="221809"/>
            <a:ext cx="11324216" cy="1400530"/>
          </a:xfrm>
        </p:spPr>
        <p:txBody>
          <a:bodyPr>
            <a:normAutofit/>
          </a:bodyPr>
          <a:lstStyle/>
          <a:p>
            <a:r>
              <a:rPr lang="hu-HU" sz="3600" dirty="0"/>
              <a:t>Inkontinenciapelenka cseréjének protokollja II. </a:t>
            </a:r>
          </a:p>
        </p:txBody>
      </p:sp>
      <p:sp>
        <p:nvSpPr>
          <p:cNvPr id="6" name="Tartalom helye 5"/>
          <p:cNvSpPr>
            <a:spLocks noGrp="1"/>
          </p:cNvSpPr>
          <p:nvPr>
            <p:ph idx="1"/>
          </p:nvPr>
        </p:nvSpPr>
        <p:spPr>
          <a:xfrm>
            <a:off x="221381" y="1232035"/>
            <a:ext cx="11748946" cy="5489440"/>
          </a:xfrm>
        </p:spPr>
        <p:txBody>
          <a:bodyPr>
            <a:normAutofit fontScale="55000" lnSpcReduction="20000"/>
          </a:bodyPr>
          <a:lstStyle/>
          <a:p>
            <a:pPr marL="0" indent="0">
              <a:buNone/>
            </a:pPr>
            <a:r>
              <a:rPr lang="hu-HU" sz="5100" b="1" u="sng" dirty="0"/>
              <a:t>Lépései:</a:t>
            </a:r>
          </a:p>
          <a:p>
            <a:pPr marL="514350" indent="-514350">
              <a:buAutoNum type="arabicPeriod"/>
            </a:pPr>
            <a:r>
              <a:rPr lang="hu-HU" dirty="0"/>
              <a:t>lépés: Azonosítsa a pácienst, és tájékoztassa az inkontinencia pelenka cseréjének szükségességéről és annak menetéről.</a:t>
            </a:r>
          </a:p>
          <a:p>
            <a:pPr marL="514350" indent="-514350">
              <a:buAutoNum type="arabicPeriod"/>
            </a:pPr>
            <a:r>
              <a:rPr lang="hu-HU" dirty="0"/>
              <a:t>lépés: Végezzen higiénés kézfertőtlenítést.</a:t>
            </a:r>
          </a:p>
          <a:p>
            <a:pPr marL="514350" indent="-514350">
              <a:buAutoNum type="arabicPeriod"/>
            </a:pPr>
            <a:r>
              <a:rPr lang="hu-HU" dirty="0"/>
              <a:t>lépés: Készítse elő a helyiséget (kórterem, vizsgálóhelyiség), a művelet elvégzéséhez, készítse össze az inkontinencia pelenka cseréjéhez szükséges eszközöket. Biztosítsa a páciens számára az egyéni elkülönülés lehetőségét, a kórteremben húzza el a függönyt vagy gondoskodjon paravánról.</a:t>
            </a:r>
          </a:p>
          <a:p>
            <a:pPr marL="514350" indent="-514350">
              <a:buAutoNum type="arabicPeriod"/>
            </a:pPr>
            <a:r>
              <a:rPr lang="hu-HU" dirty="0"/>
              <a:t>lépés: Végezzen higiénés kézfertőtlenítést, majd húzzon nem steril gumikesztyűt.</a:t>
            </a:r>
          </a:p>
          <a:p>
            <a:pPr marL="514350" indent="-514350">
              <a:buAutoNum type="arabicPeriod"/>
            </a:pPr>
            <a:r>
              <a:rPr lang="hu-HU" dirty="0"/>
              <a:t>lépés: Amennyiben egyedül végzi az inkontinencia pelenka cseréjét fekvő páciensnél:</a:t>
            </a:r>
          </a:p>
          <a:p>
            <a:pPr marL="914400" lvl="2" indent="0">
              <a:buNone/>
            </a:pPr>
            <a:r>
              <a:rPr lang="hu-HU" dirty="0"/>
              <a:t>– a betegágy egyik felén rögzítse az ágyrácsot, majd álljon a páciens azon oldalára, ahol nincs ágyrács,</a:t>
            </a:r>
          </a:p>
          <a:p>
            <a:pPr marL="914400" lvl="2" indent="0">
              <a:buNone/>
            </a:pPr>
            <a:r>
              <a:rPr lang="hu-HU" dirty="0"/>
              <a:t>– az addig alkalmazott inkontinenciapelenkát távolítsa el, és végezze el a genitáliák területének lemosását és ápolását</a:t>
            </a:r>
          </a:p>
          <a:p>
            <a:pPr lvl="2">
              <a:buFontTx/>
              <a:buChar char="-"/>
            </a:pPr>
            <a:r>
              <a:rPr lang="hu-HU" dirty="0"/>
              <a:t>az új inkontinencia pelenka felhelyezésekor hajlítsa be a páciens ellentétes lábát, mint amerre fordítani szeretné, ha a páciens jobb oldalán áll, akkor a bal lábát, ha a bal oldalán áll, akkor a jobb lábát, majd fordítsa maga felé a pácienst, ha a páciens saját maga is képes oldalra fordulni, akkor kérje meg, hogy forduljon maga felé, ha a páciens képes rá, akkor kérje meg, hogy húzza fel mindkét lábát, és emelje meg a csípőjét,</a:t>
            </a:r>
          </a:p>
          <a:p>
            <a:pPr lvl="2">
              <a:buFontTx/>
              <a:buChar char="-"/>
            </a:pPr>
            <a:r>
              <a:rPr lang="hu-HU" dirty="0"/>
              <a:t>az előzőleg már kibontott és kinyújtott, valamint aktivált pelenkát helyezze a páciens alá, majd fordítsa </a:t>
            </a:r>
            <a:r>
              <a:rPr lang="hu-HU" dirty="0" err="1"/>
              <a:t>viszsza</a:t>
            </a:r>
            <a:r>
              <a:rPr lang="hu-HU" dirty="0"/>
              <a:t> a hátára vagy kérje meg, hogy engedje le a csípőjét</a:t>
            </a:r>
          </a:p>
          <a:p>
            <a:pPr lvl="2">
              <a:buFontTx/>
              <a:buChar char="-"/>
            </a:pPr>
            <a:r>
              <a:rPr lang="hu-HU" dirty="0"/>
              <a:t>igazítsa meg a pelenkát úgy, hogy ne legyen gyűrődött a páciens alatt, majd a rögzítő szalagokat illessze a páciens derekához és úgy zárja a pelenkát, hogy az ne legyen sem túl szoros,   sem túl laza.</a:t>
            </a:r>
          </a:p>
          <a:p>
            <a:pPr lvl="2">
              <a:buFontTx/>
              <a:buChar char="-"/>
            </a:pPr>
            <a:r>
              <a:rPr lang="hu-HU" dirty="0"/>
              <a:t>igazítsa meg úgy a pelenkát, hogy az mindenütt jól illeszkedjen a testhez.</a:t>
            </a:r>
          </a:p>
          <a:p>
            <a:pPr marL="914400" lvl="2" indent="0">
              <a:buNone/>
            </a:pPr>
            <a:r>
              <a:rPr lang="hu-HU" sz="2600" dirty="0"/>
              <a:t>Amennyiben segítővel végzi az inkontinencia pelenka cseréjét fekvő páciensnél, akkor kérje meg, hogy álljon a páciens másik oldalához és segítse a biztonságos mozgatásban, ezt követően az előzőleg ismertetett lépéseket kell kivitelezni.</a:t>
            </a:r>
          </a:p>
          <a:p>
            <a:pPr marL="514350" indent="-514350">
              <a:buAutoNum type="arabicPeriod"/>
            </a:pPr>
            <a:r>
              <a:rPr lang="hu-HU" dirty="0"/>
              <a:t>lépés: A tevékenység során felhasznált eszközöket az előírt szabályoknak megfelelően kezelje:</a:t>
            </a:r>
          </a:p>
          <a:p>
            <a:pPr marL="914400" lvl="2" indent="0">
              <a:buNone/>
            </a:pPr>
            <a:r>
              <a:rPr lang="hu-HU" dirty="0"/>
              <a:t>– az egyszeri használatra alkalmas eszközt/eszközöket szelektíven helyezze a megfelelő hulladékgyűjtőbe</a:t>
            </a:r>
          </a:p>
          <a:p>
            <a:pPr marL="914400" lvl="2" indent="0">
              <a:buNone/>
            </a:pPr>
            <a:r>
              <a:rPr lang="hu-HU" dirty="0"/>
              <a:t>– a többször felhasználható eszközt/eszközöket szabályos előkészítést követően fertőtlenítse, majd tegye vissza a kijelölt helyre</a:t>
            </a:r>
          </a:p>
          <a:p>
            <a:pPr marL="514350" indent="-514350">
              <a:buAutoNum type="arabicPeriod" startAt="7"/>
            </a:pPr>
            <a:r>
              <a:rPr lang="hu-HU" dirty="0"/>
              <a:t>lépés:  Végezzen higiénés kézfertőtlenítést.</a:t>
            </a:r>
          </a:p>
          <a:p>
            <a:pPr marL="514350" indent="-514350">
              <a:buAutoNum type="arabicPeriod" startAt="7"/>
            </a:pPr>
            <a:r>
              <a:rPr lang="hu-HU" dirty="0"/>
              <a:t>lépés: Dokumentálja a tevékenységet</a:t>
            </a:r>
          </a:p>
        </p:txBody>
      </p:sp>
      <p:sp>
        <p:nvSpPr>
          <p:cNvPr id="4" name="Dia számának helye 3"/>
          <p:cNvSpPr>
            <a:spLocks noGrp="1"/>
          </p:cNvSpPr>
          <p:nvPr>
            <p:ph type="sldNum" sz="quarter" idx="12"/>
          </p:nvPr>
        </p:nvSpPr>
        <p:spPr/>
        <p:txBody>
          <a:bodyPr/>
          <a:lstStyle/>
          <a:p>
            <a:fld id="{829DC037-E7BD-4C73-8B08-BA96F3CF2969}" type="slidenum">
              <a:rPr lang="hu-HU" smtClean="0"/>
              <a:t>71</a:t>
            </a:fld>
            <a:endParaRPr lang="hu-HU"/>
          </a:p>
        </p:txBody>
      </p:sp>
    </p:spTree>
    <p:extLst>
      <p:ext uri="{BB962C8B-B14F-4D97-AF65-F5344CB8AC3E}">
        <p14:creationId xmlns:p14="http://schemas.microsoft.com/office/powerpoint/2010/main" val="362155909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dirty="0"/>
              <a:t>Felhasznált irodalom</a:t>
            </a:r>
          </a:p>
        </p:txBody>
      </p:sp>
      <p:sp>
        <p:nvSpPr>
          <p:cNvPr id="3" name="Tartalom helye 2"/>
          <p:cNvSpPr>
            <a:spLocks noGrp="1"/>
          </p:cNvSpPr>
          <p:nvPr>
            <p:ph idx="1"/>
          </p:nvPr>
        </p:nvSpPr>
        <p:spPr/>
        <p:txBody>
          <a:bodyPr>
            <a:normAutofit/>
          </a:bodyPr>
          <a:lstStyle/>
          <a:p>
            <a:r>
              <a:rPr lang="hu-HU" sz="2400" dirty="0"/>
              <a:t>Oláh András (</a:t>
            </a:r>
            <a:r>
              <a:rPr lang="hu-HU" sz="2400" dirty="0" err="1"/>
              <a:t>szerk</a:t>
            </a:r>
            <a:r>
              <a:rPr lang="hu-HU" sz="2400" dirty="0"/>
              <a:t>.): Az ápolástudomány tankönyve, Medicina, Budapest, 2012. </a:t>
            </a:r>
          </a:p>
          <a:p>
            <a:pPr lvl="1"/>
            <a:r>
              <a:rPr lang="hu-HU" sz="2000" dirty="0">
                <a:hlinkClick r:id="rId2"/>
              </a:rPr>
              <a:t>http://www.tankonyvtar.hu/hu/tartalom/tamop425/0061_apolastudomany-magyar/apolas_magyar_9_9.html</a:t>
            </a:r>
            <a:endParaRPr lang="hu-HU" sz="2000" dirty="0"/>
          </a:p>
          <a:p>
            <a:r>
              <a:rPr lang="hu-HU" sz="2400" dirty="0"/>
              <a:t>Oláh András (</a:t>
            </a:r>
            <a:r>
              <a:rPr lang="hu-HU" sz="2400" dirty="0" err="1"/>
              <a:t>szerk</a:t>
            </a:r>
            <a:r>
              <a:rPr lang="hu-HU" sz="2400" dirty="0"/>
              <a:t>.): Beavatkozások digitális kézikönyve, Medicina, Budapest, 2015</a:t>
            </a:r>
          </a:p>
          <a:p>
            <a:r>
              <a:rPr lang="hu-HU" sz="2400" dirty="0"/>
              <a:t>Bokor Nándor (2014): Általános ápolástan és gondozástan elmélet és gyakorlat Medicina</a:t>
            </a:r>
          </a:p>
        </p:txBody>
      </p:sp>
      <p:sp>
        <p:nvSpPr>
          <p:cNvPr id="4" name="Dia számának helye 3"/>
          <p:cNvSpPr>
            <a:spLocks noGrp="1"/>
          </p:cNvSpPr>
          <p:nvPr>
            <p:ph type="sldNum" sz="quarter" idx="12"/>
          </p:nvPr>
        </p:nvSpPr>
        <p:spPr/>
        <p:txBody>
          <a:bodyPr/>
          <a:lstStyle/>
          <a:p>
            <a:fld id="{829DC037-E7BD-4C73-8B08-BA96F3CF2969}" type="slidenum">
              <a:rPr lang="hu-HU" smtClean="0"/>
              <a:t>72</a:t>
            </a:fld>
            <a:endParaRPr lang="hu-HU"/>
          </a:p>
        </p:txBody>
      </p:sp>
    </p:spTree>
    <p:extLst>
      <p:ext uri="{BB962C8B-B14F-4D97-AF65-F5344CB8AC3E}">
        <p14:creationId xmlns:p14="http://schemas.microsoft.com/office/powerpoint/2010/main" val="42865754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606692" y="2715628"/>
            <a:ext cx="9404723" cy="1400530"/>
          </a:xfrm>
        </p:spPr>
        <p:txBody>
          <a:bodyPr/>
          <a:lstStyle/>
          <a:p>
            <a:pPr algn="ctr"/>
            <a:r>
              <a:rPr lang="hu-HU" dirty="0"/>
              <a:t>Ellenőrző kérdések</a:t>
            </a:r>
          </a:p>
        </p:txBody>
      </p:sp>
      <p:sp>
        <p:nvSpPr>
          <p:cNvPr id="4" name="Dia számának helye 3"/>
          <p:cNvSpPr>
            <a:spLocks noGrp="1"/>
          </p:cNvSpPr>
          <p:nvPr>
            <p:ph type="sldNum" sz="quarter" idx="12"/>
          </p:nvPr>
        </p:nvSpPr>
        <p:spPr/>
        <p:txBody>
          <a:bodyPr/>
          <a:lstStyle/>
          <a:p>
            <a:fld id="{829DC037-E7BD-4C73-8B08-BA96F3CF2969}" type="slidenum">
              <a:rPr lang="hu-HU" smtClean="0"/>
              <a:t>73</a:t>
            </a:fld>
            <a:endParaRPr lang="hu-HU"/>
          </a:p>
        </p:txBody>
      </p:sp>
    </p:spTree>
    <p:extLst>
      <p:ext uri="{BB962C8B-B14F-4D97-AF65-F5344CB8AC3E}">
        <p14:creationId xmlns:p14="http://schemas.microsoft.com/office/powerpoint/2010/main" val="21145509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AutoShape 5"/>
          <p:cNvSpPr>
            <a:spLocks noChangeArrowheads="1"/>
          </p:cNvSpPr>
          <p:nvPr/>
        </p:nvSpPr>
        <p:spPr bwMode="auto">
          <a:xfrm>
            <a:off x="2832998" y="1724156"/>
            <a:ext cx="6543869" cy="530424"/>
          </a:xfrm>
          <a:prstGeom prst="roundRect">
            <a:avLst>
              <a:gd name="adj" fmla="val 16667"/>
            </a:avLst>
          </a:prstGeom>
          <a:no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685800">
              <a:spcBef>
                <a:spcPts val="750"/>
              </a:spcBef>
              <a:buNone/>
              <a:defRPr/>
            </a:pPr>
            <a:endParaRPr lang="hu-HU" sz="2400" b="1" dirty="0">
              <a:solidFill>
                <a:prstClr val="black"/>
              </a:solidFill>
            </a:endParaRPr>
          </a:p>
        </p:txBody>
      </p:sp>
      <p:sp>
        <p:nvSpPr>
          <p:cNvPr id="2054" name="AutoShape 6"/>
          <p:cNvSpPr>
            <a:spLocks noChangeArrowheads="1"/>
          </p:cNvSpPr>
          <p:nvPr/>
        </p:nvSpPr>
        <p:spPr bwMode="auto">
          <a:xfrm>
            <a:off x="2815137" y="4200387"/>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685800">
              <a:spcBef>
                <a:spcPts val="750"/>
              </a:spcBef>
              <a:buNone/>
            </a:pPr>
            <a:r>
              <a:rPr lang="hu-HU" sz="1500" b="1">
                <a:solidFill>
                  <a:prstClr val="white"/>
                </a:solidFill>
                <a:latin typeface="Calibri" panose="020F0502020204030204"/>
              </a:rPr>
              <a:t>a végbéltájék tisztítása után a hát mosdatása történik meg</a:t>
            </a:r>
            <a:endParaRPr lang="hu-HU" sz="1500" b="1" dirty="0">
              <a:solidFill>
                <a:prstClr val="white"/>
              </a:solidFill>
              <a:latin typeface="Calibri" panose="020F0502020204030204"/>
            </a:endParaRPr>
          </a:p>
        </p:txBody>
      </p:sp>
      <p:sp>
        <p:nvSpPr>
          <p:cNvPr id="2055" name="AutoShape 7"/>
          <p:cNvSpPr>
            <a:spLocks noChangeArrowheads="1"/>
          </p:cNvSpPr>
          <p:nvPr/>
        </p:nvSpPr>
        <p:spPr bwMode="auto">
          <a:xfrm>
            <a:off x="2815137" y="3101757"/>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500" b="1" dirty="0">
                <a:solidFill>
                  <a:prstClr val="white"/>
                </a:solidFill>
                <a:latin typeface="Calibri" panose="020F0502020204030204"/>
              </a:rPr>
              <a:t>a nemi szervek mosdatása a fürdetés utolsó eleme</a:t>
            </a:r>
            <a:endParaRPr lang="ru-RU" altLang="hu-HU" sz="1500" b="1" dirty="0">
              <a:solidFill>
                <a:prstClr val="white"/>
              </a:solidFill>
              <a:latin typeface="Calibri" panose="020F0502020204030204"/>
            </a:endParaRPr>
          </a:p>
        </p:txBody>
      </p:sp>
      <p:sp>
        <p:nvSpPr>
          <p:cNvPr id="2056" name="AutoShape 8"/>
          <p:cNvSpPr>
            <a:spLocks noChangeArrowheads="1"/>
          </p:cNvSpPr>
          <p:nvPr/>
        </p:nvSpPr>
        <p:spPr bwMode="auto">
          <a:xfrm>
            <a:off x="2815137" y="2515482"/>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685800">
              <a:spcBef>
                <a:spcPts val="750"/>
              </a:spcBef>
              <a:buNone/>
            </a:pPr>
            <a:r>
              <a:rPr lang="hu-HU" sz="1500" b="1" dirty="0">
                <a:solidFill>
                  <a:prstClr val="white"/>
                </a:solidFill>
                <a:latin typeface="Calibri" panose="020F0502020204030204"/>
              </a:rPr>
              <a:t>a mellkas mosdatása előtt a hát mosdatása történik meg</a:t>
            </a:r>
          </a:p>
        </p:txBody>
      </p:sp>
      <p:sp>
        <p:nvSpPr>
          <p:cNvPr id="2057" name="AutoShape 9"/>
          <p:cNvSpPr>
            <a:spLocks noChangeArrowheads="1"/>
          </p:cNvSpPr>
          <p:nvPr/>
        </p:nvSpPr>
        <p:spPr bwMode="auto">
          <a:xfrm>
            <a:off x="2832996" y="3668652"/>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685800">
              <a:spcBef>
                <a:spcPts val="750"/>
              </a:spcBef>
              <a:buNone/>
            </a:pPr>
            <a:r>
              <a:rPr lang="hu-HU" sz="1500" b="1" dirty="0">
                <a:solidFill>
                  <a:prstClr val="white"/>
                </a:solidFill>
                <a:latin typeface="Calibri" panose="020F0502020204030204"/>
              </a:rPr>
              <a:t>a fürdetés első eleme a karok mosdatása</a:t>
            </a:r>
          </a:p>
        </p:txBody>
      </p:sp>
      <p:pic>
        <p:nvPicPr>
          <p:cNvPr id="2061"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12536" y="4887164"/>
            <a:ext cx="364331" cy="364331"/>
          </a:xfrm>
          <a:prstGeom prst="rect">
            <a:avLst/>
          </a:prstGeom>
          <a:solidFill>
            <a:schemeClr val="bg1"/>
          </a:solidFill>
          <a:ln>
            <a:noFill/>
          </a:ln>
          <a:effectLst/>
        </p:spPr>
      </p:pic>
      <p:sp>
        <p:nvSpPr>
          <p:cNvPr id="8" name="Szövegdoboz 7"/>
          <p:cNvSpPr txBox="1"/>
          <p:nvPr/>
        </p:nvSpPr>
        <p:spPr>
          <a:xfrm>
            <a:off x="4243250" y="2147988"/>
            <a:ext cx="4607057" cy="248209"/>
          </a:xfrm>
          <a:prstGeom prst="rect">
            <a:avLst/>
          </a:prstGeom>
          <a:noFill/>
        </p:spPr>
        <p:txBody>
          <a:bodyPr wrap="square" rtlCol="0">
            <a:spAutoFit/>
          </a:bodyPr>
          <a:lstStyle/>
          <a:p>
            <a:pPr defTabSz="514350">
              <a:defRPr/>
            </a:pPr>
            <a:r>
              <a:rPr lang="hu-HU" sz="1013" dirty="0">
                <a:solidFill>
                  <a:srgbClr val="FF0000"/>
                </a:solidFill>
                <a:latin typeface="Calibri" panose="020F0502020204030204"/>
              </a:rPr>
              <a:t>Hibás válasz esetén eltűnik a négyzet! Jó válasz esetén tovább mehet!</a:t>
            </a:r>
          </a:p>
        </p:txBody>
      </p:sp>
      <p:sp>
        <p:nvSpPr>
          <p:cNvPr id="2" name="Szövegdoboz 1"/>
          <p:cNvSpPr txBox="1"/>
          <p:nvPr/>
        </p:nvSpPr>
        <p:spPr>
          <a:xfrm>
            <a:off x="4245592" y="1584598"/>
            <a:ext cx="4679792" cy="438582"/>
          </a:xfrm>
          <a:prstGeom prst="rect">
            <a:avLst/>
          </a:prstGeom>
          <a:noFill/>
        </p:spPr>
        <p:txBody>
          <a:bodyPr wrap="square" rtlCol="0">
            <a:spAutoFit/>
          </a:bodyPr>
          <a:lstStyle/>
          <a:p>
            <a:pPr defTabSz="685800"/>
            <a:r>
              <a:rPr lang="hu-HU" sz="2250" b="1" dirty="0">
                <a:latin typeface="Calibri" panose="020F0502020204030204"/>
              </a:rPr>
              <a:t>A bőr ápolására jellemző:</a:t>
            </a:r>
            <a:endParaRPr lang="hu-HU" sz="2250" dirty="0">
              <a:latin typeface="Calibri" panose="020F0502020204030204"/>
            </a:endParaRPr>
          </a:p>
        </p:txBody>
      </p:sp>
    </p:spTree>
    <p:extLst>
      <p:ext uri="{BB962C8B-B14F-4D97-AF65-F5344CB8AC3E}">
        <p14:creationId xmlns:p14="http://schemas.microsoft.com/office/powerpoint/2010/main" val="37439521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54"/>
                    </p:tgtEl>
                  </p:cond>
                </p:stCondLst>
                <p:endSync evt="end" delay="0">
                  <p:rtn val="all"/>
                </p:endSync>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2054"/>
                                        </p:tgtEl>
                                      </p:cBhvr>
                                    </p:animEffect>
                                    <p:set>
                                      <p:cBhvr>
                                        <p:cTn id="7" dur="1" fill="hold">
                                          <p:stCondLst>
                                            <p:cond delay="499"/>
                                          </p:stCondLst>
                                        </p:cTn>
                                        <p:tgtEl>
                                          <p:spTgt spid="2054"/>
                                        </p:tgtEl>
                                        <p:attrNameLst>
                                          <p:attrName>style.visibility</p:attrName>
                                        </p:attrNameLst>
                                      </p:cBhvr>
                                      <p:to>
                                        <p:strVal val="hidden"/>
                                      </p:to>
                                    </p:set>
                                  </p:childTnLst>
                                </p:cTn>
                              </p:par>
                            </p:childTnLst>
                          </p:cTn>
                        </p:par>
                      </p:childTnLst>
                    </p:cTn>
                  </p:par>
                </p:childTnLst>
              </p:cTn>
              <p:nextCondLst>
                <p:cond evt="onClick" delay="0">
                  <p:tgtEl>
                    <p:spTgt spid="2054"/>
                  </p:tgtEl>
                </p:cond>
              </p:nextCondLst>
            </p:seq>
            <p:seq concurrent="1" nextAc="seek">
              <p:cTn id="8" restart="whenNotActive" fill="hold" evtFilter="cancelBubble" nodeType="interactiveSeq">
                <p:stCondLst>
                  <p:cond evt="onClick" delay="0">
                    <p:tgtEl>
                      <p:spTgt spid="205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xit" presetSubtype="10" fill="hold" grpId="0" nodeType="clickEffect">
                                  <p:stCondLst>
                                    <p:cond delay="0"/>
                                  </p:stCondLst>
                                  <p:childTnLst>
                                    <p:animEffect transition="out" filter="blinds(horizontal)">
                                      <p:cBhvr>
                                        <p:cTn id="12" dur="500"/>
                                        <p:tgtEl>
                                          <p:spTgt spid="2056"/>
                                        </p:tgtEl>
                                      </p:cBhvr>
                                    </p:animEffect>
                                    <p:set>
                                      <p:cBhvr>
                                        <p:cTn id="13" dur="1" fill="hold">
                                          <p:stCondLst>
                                            <p:cond delay="499"/>
                                          </p:stCondLst>
                                        </p:cTn>
                                        <p:tgtEl>
                                          <p:spTgt spid="2056"/>
                                        </p:tgtEl>
                                        <p:attrNameLst>
                                          <p:attrName>style.visibility</p:attrName>
                                        </p:attrNameLst>
                                      </p:cBhvr>
                                      <p:to>
                                        <p:strVal val="hidden"/>
                                      </p:to>
                                    </p:set>
                                  </p:childTnLst>
                                </p:cTn>
                              </p:par>
                            </p:childTnLst>
                          </p:cTn>
                        </p:par>
                      </p:childTnLst>
                    </p:cTn>
                  </p:par>
                </p:childTnLst>
              </p:cTn>
              <p:nextCondLst>
                <p:cond evt="onClick" delay="0">
                  <p:tgtEl>
                    <p:spTgt spid="2056"/>
                  </p:tgtEl>
                </p:cond>
              </p:nextCondLst>
            </p:seq>
            <p:seq concurrent="1" nextAc="seek">
              <p:cTn id="14" restart="whenNotActive" fill="hold" evtFilter="cancelBubble" nodeType="interactiveSeq">
                <p:stCondLst>
                  <p:cond evt="onClick" delay="0">
                    <p:tgtEl>
                      <p:spTgt spid="2057"/>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3" presetClass="exit" presetSubtype="10" fill="hold" grpId="0" nodeType="clickEffect">
                                  <p:stCondLst>
                                    <p:cond delay="0"/>
                                  </p:stCondLst>
                                  <p:childTnLst>
                                    <p:animEffect transition="out" filter="blinds(horizontal)">
                                      <p:cBhvr>
                                        <p:cTn id="18" dur="500"/>
                                        <p:tgtEl>
                                          <p:spTgt spid="2057"/>
                                        </p:tgtEl>
                                      </p:cBhvr>
                                    </p:animEffect>
                                    <p:set>
                                      <p:cBhvr>
                                        <p:cTn id="19" dur="1" fill="hold">
                                          <p:stCondLst>
                                            <p:cond delay="499"/>
                                          </p:stCondLst>
                                        </p:cTn>
                                        <p:tgtEl>
                                          <p:spTgt spid="2057"/>
                                        </p:tgtEl>
                                        <p:attrNameLst>
                                          <p:attrName>style.visibility</p:attrName>
                                        </p:attrNameLst>
                                      </p:cBhvr>
                                      <p:to>
                                        <p:strVal val="hidden"/>
                                      </p:to>
                                    </p:set>
                                  </p:childTnLst>
                                </p:cTn>
                              </p:par>
                            </p:childTnLst>
                          </p:cTn>
                        </p:par>
                      </p:childTnLst>
                    </p:cTn>
                  </p:par>
                </p:childTnLst>
              </p:cTn>
              <p:nextCondLst>
                <p:cond evt="onClick" delay="0">
                  <p:tgtEl>
                    <p:spTgt spid="2057"/>
                  </p:tgtEl>
                </p:cond>
              </p:nextCondLst>
            </p:seq>
            <p:seq concurrent="1" nextAc="seek">
              <p:cTn id="20" restart="whenNotActive" fill="hold" evtFilter="cancelBubble" nodeType="interactiveSeq">
                <p:stCondLst>
                  <p:cond evt="onClick" delay="0">
                    <p:tgtEl>
                      <p:spTgt spid="2055"/>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2" presetClass="entr" presetSubtype="4" fill="hold" nodeType="after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additive="base">
                                        <p:cTn id="25" dur="1000" fill="hold"/>
                                        <p:tgtEl>
                                          <p:spTgt spid="2061"/>
                                        </p:tgtEl>
                                        <p:attrNameLst>
                                          <p:attrName>ppt_x</p:attrName>
                                        </p:attrNameLst>
                                      </p:cBhvr>
                                      <p:tavLst>
                                        <p:tav tm="0">
                                          <p:val>
                                            <p:strVal val="#ppt_x"/>
                                          </p:val>
                                        </p:tav>
                                        <p:tav tm="100000">
                                          <p:val>
                                            <p:strVal val="#ppt_x"/>
                                          </p:val>
                                        </p:tav>
                                      </p:tavLst>
                                    </p:anim>
                                    <p:anim calcmode="lin" valueType="num">
                                      <p:cBhvr additive="base">
                                        <p:cTn id="26" dur="1000" fill="hold"/>
                                        <p:tgtEl>
                                          <p:spTgt spid="206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055"/>
                  </p:tgtEl>
                </p:cond>
              </p:nextCondLst>
            </p:seq>
          </p:childTnLst>
        </p:cTn>
      </p:par>
    </p:tnLst>
    <p:bldLst>
      <p:bldP spid="2054" grpId="0" animBg="1"/>
      <p:bldP spid="2056" grpId="0" animBg="1"/>
      <p:bldP spid="2057" grpId="0" animBg="1"/>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AutoShape 5"/>
          <p:cNvSpPr>
            <a:spLocks noChangeArrowheads="1"/>
          </p:cNvSpPr>
          <p:nvPr/>
        </p:nvSpPr>
        <p:spPr bwMode="auto">
          <a:xfrm>
            <a:off x="2824067" y="1575203"/>
            <a:ext cx="6543869" cy="530424"/>
          </a:xfrm>
          <a:prstGeom prst="roundRect">
            <a:avLst>
              <a:gd name="adj" fmla="val 16667"/>
            </a:avLst>
          </a:prstGeom>
          <a:no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685800">
              <a:spcBef>
                <a:spcPts val="750"/>
              </a:spcBef>
              <a:buNone/>
            </a:pPr>
            <a:r>
              <a:rPr lang="hu-HU" sz="1800" b="1" dirty="0"/>
              <a:t>Az 5 kendős fürdetőkendős fürdetés protokollja szerint:</a:t>
            </a:r>
          </a:p>
        </p:txBody>
      </p:sp>
      <p:sp>
        <p:nvSpPr>
          <p:cNvPr id="2054" name="AutoShape 6"/>
          <p:cNvSpPr>
            <a:spLocks noChangeArrowheads="1"/>
          </p:cNvSpPr>
          <p:nvPr/>
        </p:nvSpPr>
        <p:spPr bwMode="auto">
          <a:xfrm>
            <a:off x="2815137" y="4239147"/>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a:solidFill>
                  <a:prstClr val="white"/>
                </a:solidFill>
                <a:latin typeface="Arial Black" panose="020B0A04020102020204" pitchFamily="34" charset="0"/>
              </a:rPr>
              <a:t>az 1. kendőt a karok megtisztításra használjuk</a:t>
            </a:r>
            <a:endParaRPr lang="ru-RU" altLang="hu-HU" sz="1350" dirty="0">
              <a:solidFill>
                <a:prstClr val="white"/>
              </a:solidFill>
              <a:latin typeface="Arial Black" panose="020B0A04020102020204" pitchFamily="34" charset="0"/>
            </a:endParaRPr>
          </a:p>
        </p:txBody>
      </p:sp>
      <p:sp>
        <p:nvSpPr>
          <p:cNvPr id="2055" name="AutoShape 7"/>
          <p:cNvSpPr>
            <a:spLocks noChangeArrowheads="1"/>
          </p:cNvSpPr>
          <p:nvPr/>
        </p:nvSpPr>
        <p:spPr bwMode="auto">
          <a:xfrm>
            <a:off x="2815137" y="2536680"/>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a:solidFill>
                  <a:prstClr val="white"/>
                </a:solidFill>
                <a:latin typeface="Arial Black" panose="020B0A04020102020204" pitchFamily="34" charset="0"/>
              </a:rPr>
              <a:t>a 3. kendőt a genitáliák megtisztításra használjuk</a:t>
            </a:r>
            <a:endParaRPr lang="ru-RU" altLang="hu-HU" sz="1350" dirty="0">
              <a:solidFill>
                <a:prstClr val="white"/>
              </a:solidFill>
              <a:latin typeface="Arial Black" panose="020B0A04020102020204" pitchFamily="34" charset="0"/>
            </a:endParaRPr>
          </a:p>
        </p:txBody>
      </p:sp>
      <p:sp>
        <p:nvSpPr>
          <p:cNvPr id="2056" name="AutoShape 8"/>
          <p:cNvSpPr>
            <a:spLocks noChangeArrowheads="1"/>
          </p:cNvSpPr>
          <p:nvPr/>
        </p:nvSpPr>
        <p:spPr bwMode="auto">
          <a:xfrm>
            <a:off x="2815137" y="3103576"/>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a:solidFill>
                  <a:prstClr val="white"/>
                </a:solidFill>
                <a:latin typeface="Arial Black" panose="020B0A04020102020204" pitchFamily="34" charset="0"/>
              </a:rPr>
              <a:t>az 5. kendőt a genitáliák megtisztításra használjuk</a:t>
            </a:r>
            <a:endParaRPr lang="ru-RU" altLang="hu-HU" sz="1350" dirty="0">
              <a:solidFill>
                <a:prstClr val="white"/>
              </a:solidFill>
              <a:latin typeface="Arial Black" panose="020B0A04020102020204" pitchFamily="34" charset="0"/>
            </a:endParaRPr>
          </a:p>
        </p:txBody>
      </p:sp>
      <p:sp>
        <p:nvSpPr>
          <p:cNvPr id="2057" name="AutoShape 9"/>
          <p:cNvSpPr>
            <a:spLocks noChangeArrowheads="1"/>
          </p:cNvSpPr>
          <p:nvPr/>
        </p:nvSpPr>
        <p:spPr bwMode="auto">
          <a:xfrm>
            <a:off x="2832996" y="3668652"/>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a:solidFill>
                  <a:prstClr val="white"/>
                </a:solidFill>
                <a:latin typeface="Arial Black" panose="020B0A04020102020204" pitchFamily="34" charset="0"/>
              </a:rPr>
              <a:t>a 4. kendőt a végbéltájék megtisztításra használjuk</a:t>
            </a:r>
            <a:endParaRPr lang="ru-RU" altLang="hu-HU" sz="1350" dirty="0">
              <a:solidFill>
                <a:prstClr val="white"/>
              </a:solidFill>
              <a:latin typeface="Arial Black" panose="020B0A04020102020204" pitchFamily="34" charset="0"/>
            </a:endParaRPr>
          </a:p>
        </p:txBody>
      </p:sp>
      <p:pic>
        <p:nvPicPr>
          <p:cNvPr id="2061"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12536" y="4887164"/>
            <a:ext cx="364331" cy="364331"/>
          </a:xfrm>
          <a:prstGeom prst="rect">
            <a:avLst/>
          </a:prstGeom>
          <a:solidFill>
            <a:schemeClr val="bg1"/>
          </a:solidFill>
          <a:ln>
            <a:noFill/>
          </a:ln>
          <a:effectLst/>
        </p:spPr>
      </p:pic>
      <p:sp>
        <p:nvSpPr>
          <p:cNvPr id="8" name="Szövegdoboz 7"/>
          <p:cNvSpPr txBox="1"/>
          <p:nvPr/>
        </p:nvSpPr>
        <p:spPr>
          <a:xfrm>
            <a:off x="4243250" y="2147988"/>
            <a:ext cx="4283021" cy="248209"/>
          </a:xfrm>
          <a:prstGeom prst="rect">
            <a:avLst/>
          </a:prstGeom>
          <a:noFill/>
        </p:spPr>
        <p:txBody>
          <a:bodyPr wrap="square" rtlCol="0">
            <a:spAutoFit/>
          </a:bodyPr>
          <a:lstStyle/>
          <a:p>
            <a:pPr defTabSz="514350">
              <a:defRPr/>
            </a:pPr>
            <a:r>
              <a:rPr lang="hu-HU" sz="1013" dirty="0">
                <a:solidFill>
                  <a:srgbClr val="FF0000"/>
                </a:solidFill>
                <a:latin typeface="Calibri" panose="020F0502020204030204"/>
              </a:rPr>
              <a:t>Hibás válasz esetén eltűnik a négyzet! Jó válasz esetén tovább mehet!</a:t>
            </a:r>
          </a:p>
        </p:txBody>
      </p:sp>
    </p:spTree>
    <p:extLst>
      <p:ext uri="{BB962C8B-B14F-4D97-AF65-F5344CB8AC3E}">
        <p14:creationId xmlns:p14="http://schemas.microsoft.com/office/powerpoint/2010/main" val="2618941859"/>
      </p:ext>
    </p:extLst>
  </p:cSld>
  <p:clrMapOvr>
    <a:masterClrMapping/>
  </p:clrMapOvr>
  <mc:AlternateContent xmlns:mc="http://schemas.openxmlformats.org/markup-compatibility/2006" xmlns:p14="http://schemas.microsoft.com/office/powerpoint/2010/main">
    <mc:Choice Requires="p14">
      <p:transition spd="slow" p14:dur="2000" advTm="4066"/>
    </mc:Choice>
    <mc:Fallback xmlns="">
      <p:transition spd="slow" advTm="4066"/>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54"/>
                    </p:tgtEl>
                  </p:cond>
                </p:stCondLst>
                <p:endSync evt="end" delay="0">
                  <p:rtn val="all"/>
                </p:endSync>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2054"/>
                                        </p:tgtEl>
                                      </p:cBhvr>
                                    </p:animEffect>
                                    <p:set>
                                      <p:cBhvr>
                                        <p:cTn id="7" dur="1" fill="hold">
                                          <p:stCondLst>
                                            <p:cond delay="499"/>
                                          </p:stCondLst>
                                        </p:cTn>
                                        <p:tgtEl>
                                          <p:spTgt spid="2054"/>
                                        </p:tgtEl>
                                        <p:attrNameLst>
                                          <p:attrName>style.visibility</p:attrName>
                                        </p:attrNameLst>
                                      </p:cBhvr>
                                      <p:to>
                                        <p:strVal val="hidden"/>
                                      </p:to>
                                    </p:set>
                                  </p:childTnLst>
                                </p:cTn>
                              </p:par>
                            </p:childTnLst>
                          </p:cTn>
                        </p:par>
                      </p:childTnLst>
                    </p:cTn>
                  </p:par>
                </p:childTnLst>
              </p:cTn>
              <p:nextCondLst>
                <p:cond evt="onClick" delay="0">
                  <p:tgtEl>
                    <p:spTgt spid="2054"/>
                  </p:tgtEl>
                </p:cond>
              </p:nextCondLst>
            </p:seq>
            <p:seq concurrent="1" nextAc="seek">
              <p:cTn id="8" restart="whenNotActive" fill="hold" evtFilter="cancelBubble" nodeType="interactiveSeq">
                <p:stCondLst>
                  <p:cond evt="onClick" delay="0">
                    <p:tgtEl>
                      <p:spTgt spid="205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xit" presetSubtype="10" fill="hold" grpId="0" nodeType="clickEffect">
                                  <p:stCondLst>
                                    <p:cond delay="0"/>
                                  </p:stCondLst>
                                  <p:childTnLst>
                                    <p:animEffect transition="out" filter="blinds(horizontal)">
                                      <p:cBhvr>
                                        <p:cTn id="12" dur="500"/>
                                        <p:tgtEl>
                                          <p:spTgt spid="2056"/>
                                        </p:tgtEl>
                                      </p:cBhvr>
                                    </p:animEffect>
                                    <p:set>
                                      <p:cBhvr>
                                        <p:cTn id="13" dur="1" fill="hold">
                                          <p:stCondLst>
                                            <p:cond delay="499"/>
                                          </p:stCondLst>
                                        </p:cTn>
                                        <p:tgtEl>
                                          <p:spTgt spid="2056"/>
                                        </p:tgtEl>
                                        <p:attrNameLst>
                                          <p:attrName>style.visibility</p:attrName>
                                        </p:attrNameLst>
                                      </p:cBhvr>
                                      <p:to>
                                        <p:strVal val="hidden"/>
                                      </p:to>
                                    </p:set>
                                  </p:childTnLst>
                                </p:cTn>
                              </p:par>
                            </p:childTnLst>
                          </p:cTn>
                        </p:par>
                      </p:childTnLst>
                    </p:cTn>
                  </p:par>
                </p:childTnLst>
              </p:cTn>
              <p:nextCondLst>
                <p:cond evt="onClick" delay="0">
                  <p:tgtEl>
                    <p:spTgt spid="2056"/>
                  </p:tgtEl>
                </p:cond>
              </p:nextCondLst>
            </p:seq>
            <p:seq concurrent="1" nextAc="seek">
              <p:cTn id="14" restart="whenNotActive" fill="hold" evtFilter="cancelBubble" nodeType="interactiveSeq">
                <p:stCondLst>
                  <p:cond evt="onClick" delay="0">
                    <p:tgtEl>
                      <p:spTgt spid="2057"/>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3" presetClass="exit" presetSubtype="10" fill="hold" grpId="0" nodeType="clickEffect">
                                  <p:stCondLst>
                                    <p:cond delay="0"/>
                                  </p:stCondLst>
                                  <p:childTnLst>
                                    <p:animEffect transition="out" filter="blinds(horizontal)">
                                      <p:cBhvr>
                                        <p:cTn id="18" dur="500"/>
                                        <p:tgtEl>
                                          <p:spTgt spid="2057"/>
                                        </p:tgtEl>
                                      </p:cBhvr>
                                    </p:animEffect>
                                    <p:set>
                                      <p:cBhvr>
                                        <p:cTn id="19" dur="1" fill="hold">
                                          <p:stCondLst>
                                            <p:cond delay="499"/>
                                          </p:stCondLst>
                                        </p:cTn>
                                        <p:tgtEl>
                                          <p:spTgt spid="2057"/>
                                        </p:tgtEl>
                                        <p:attrNameLst>
                                          <p:attrName>style.visibility</p:attrName>
                                        </p:attrNameLst>
                                      </p:cBhvr>
                                      <p:to>
                                        <p:strVal val="hidden"/>
                                      </p:to>
                                    </p:set>
                                  </p:childTnLst>
                                </p:cTn>
                              </p:par>
                            </p:childTnLst>
                          </p:cTn>
                        </p:par>
                      </p:childTnLst>
                    </p:cTn>
                  </p:par>
                </p:childTnLst>
              </p:cTn>
              <p:nextCondLst>
                <p:cond evt="onClick" delay="0">
                  <p:tgtEl>
                    <p:spTgt spid="2057"/>
                  </p:tgtEl>
                </p:cond>
              </p:nextCondLst>
            </p:seq>
            <p:seq concurrent="1" nextAc="seek">
              <p:cTn id="20" restart="whenNotActive" fill="hold" evtFilter="cancelBubble" nodeType="interactiveSeq">
                <p:stCondLst>
                  <p:cond evt="onClick" delay="0">
                    <p:tgtEl>
                      <p:spTgt spid="2055"/>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2" presetClass="entr" presetSubtype="4" fill="hold" nodeType="after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additive="base">
                                        <p:cTn id="25" dur="1000" fill="hold"/>
                                        <p:tgtEl>
                                          <p:spTgt spid="2061"/>
                                        </p:tgtEl>
                                        <p:attrNameLst>
                                          <p:attrName>ppt_x</p:attrName>
                                        </p:attrNameLst>
                                      </p:cBhvr>
                                      <p:tavLst>
                                        <p:tav tm="0">
                                          <p:val>
                                            <p:strVal val="#ppt_x"/>
                                          </p:val>
                                        </p:tav>
                                        <p:tav tm="100000">
                                          <p:val>
                                            <p:strVal val="#ppt_x"/>
                                          </p:val>
                                        </p:tav>
                                      </p:tavLst>
                                    </p:anim>
                                    <p:anim calcmode="lin" valueType="num">
                                      <p:cBhvr additive="base">
                                        <p:cTn id="26" dur="1000" fill="hold"/>
                                        <p:tgtEl>
                                          <p:spTgt spid="206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055"/>
                  </p:tgtEl>
                </p:cond>
              </p:nextCondLst>
            </p:seq>
          </p:childTnLst>
        </p:cTn>
      </p:par>
    </p:tnLst>
    <p:bldLst>
      <p:bldP spid="2054" grpId="0" animBg="1"/>
      <p:bldP spid="2056" grpId="0" animBg="1"/>
      <p:bldP spid="2057" grpId="0" animBg="1"/>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AutoShape 5"/>
          <p:cNvSpPr>
            <a:spLocks noChangeArrowheads="1"/>
          </p:cNvSpPr>
          <p:nvPr/>
        </p:nvSpPr>
        <p:spPr bwMode="auto">
          <a:xfrm>
            <a:off x="2850857" y="1575203"/>
            <a:ext cx="6543869" cy="530424"/>
          </a:xfrm>
          <a:prstGeom prst="roundRect">
            <a:avLst>
              <a:gd name="adj" fmla="val 16667"/>
            </a:avLst>
          </a:prstGeom>
          <a:no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2250" dirty="0">
                <a:latin typeface="Calibri" panose="020F0502020204030204"/>
              </a:rPr>
              <a:t>A haj ápolására jellemző: </a:t>
            </a:r>
            <a:endParaRPr lang="ru-RU" altLang="hu-HU" sz="2250" dirty="0">
              <a:latin typeface="Calibri" panose="020F0502020204030204"/>
            </a:endParaRPr>
          </a:p>
        </p:txBody>
      </p:sp>
      <p:sp>
        <p:nvSpPr>
          <p:cNvPr id="2054" name="AutoShape 6"/>
          <p:cNvSpPr>
            <a:spLocks noChangeArrowheads="1"/>
          </p:cNvSpPr>
          <p:nvPr/>
        </p:nvSpPr>
        <p:spPr bwMode="auto">
          <a:xfrm>
            <a:off x="2815137" y="4239147"/>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dirty="0">
                <a:solidFill>
                  <a:prstClr val="white"/>
                </a:solidFill>
                <a:latin typeface="Arial Black" panose="020B0A04020102020204" pitchFamily="34" charset="0"/>
              </a:rPr>
              <a:t>fekvés esetén a hosszú haj mindig legyen összefogva copfban</a:t>
            </a:r>
            <a:endParaRPr lang="ru-RU" altLang="hu-HU" sz="1350" dirty="0">
              <a:solidFill>
                <a:prstClr val="white"/>
              </a:solidFill>
              <a:latin typeface="Arial Black" panose="020B0A04020102020204" pitchFamily="34" charset="0"/>
            </a:endParaRPr>
          </a:p>
        </p:txBody>
      </p:sp>
      <p:sp>
        <p:nvSpPr>
          <p:cNvPr id="2055" name="AutoShape 7"/>
          <p:cNvSpPr>
            <a:spLocks noChangeArrowheads="1"/>
          </p:cNvSpPr>
          <p:nvPr/>
        </p:nvSpPr>
        <p:spPr bwMode="auto">
          <a:xfrm>
            <a:off x="2815137" y="2536680"/>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dirty="0">
                <a:solidFill>
                  <a:prstClr val="white"/>
                </a:solidFill>
                <a:latin typeface="Arial Black" panose="020B0A04020102020204" pitchFamily="34" charset="0"/>
              </a:rPr>
              <a:t>a fésülés elősegíti a fej bőrének jobb keringését</a:t>
            </a:r>
            <a:endParaRPr lang="ru-RU" altLang="hu-HU" sz="1350" dirty="0">
              <a:solidFill>
                <a:prstClr val="white"/>
              </a:solidFill>
              <a:latin typeface="Arial Black" panose="020B0A04020102020204" pitchFamily="34" charset="0"/>
            </a:endParaRPr>
          </a:p>
        </p:txBody>
      </p:sp>
      <p:sp>
        <p:nvSpPr>
          <p:cNvPr id="2056" name="AutoShape 8"/>
          <p:cNvSpPr>
            <a:spLocks noChangeArrowheads="1"/>
          </p:cNvSpPr>
          <p:nvPr/>
        </p:nvSpPr>
        <p:spPr bwMode="auto">
          <a:xfrm>
            <a:off x="2815137" y="3103576"/>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dirty="0">
                <a:solidFill>
                  <a:prstClr val="white"/>
                </a:solidFill>
                <a:latin typeface="Arial Black" panose="020B0A04020102020204" pitchFamily="34" charset="0"/>
              </a:rPr>
              <a:t>csatok alkalmazása ajánlott a fekvés során</a:t>
            </a:r>
            <a:endParaRPr lang="ru-RU" altLang="hu-HU" sz="1350" dirty="0">
              <a:solidFill>
                <a:prstClr val="white"/>
              </a:solidFill>
              <a:latin typeface="Arial Black" panose="020B0A04020102020204" pitchFamily="34" charset="0"/>
            </a:endParaRPr>
          </a:p>
        </p:txBody>
      </p:sp>
      <p:sp>
        <p:nvSpPr>
          <p:cNvPr id="2057" name="AutoShape 9"/>
          <p:cNvSpPr>
            <a:spLocks noChangeArrowheads="1"/>
          </p:cNvSpPr>
          <p:nvPr/>
        </p:nvSpPr>
        <p:spPr bwMode="auto">
          <a:xfrm>
            <a:off x="2832996" y="3668652"/>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dirty="0">
                <a:solidFill>
                  <a:prstClr val="white"/>
                </a:solidFill>
                <a:latin typeface="Arial Black" panose="020B0A04020102020204" pitchFamily="34" charset="0"/>
              </a:rPr>
              <a:t>kócos, hosszú haj fésülését felülről, a fejbőrtől kell kezdeni</a:t>
            </a:r>
            <a:endParaRPr lang="ru-RU" altLang="hu-HU" sz="1350" dirty="0">
              <a:solidFill>
                <a:prstClr val="white"/>
              </a:solidFill>
              <a:latin typeface="Arial Black" panose="020B0A04020102020204" pitchFamily="34" charset="0"/>
            </a:endParaRPr>
          </a:p>
        </p:txBody>
      </p:sp>
      <p:pic>
        <p:nvPicPr>
          <p:cNvPr id="2061"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12536" y="4887164"/>
            <a:ext cx="364331" cy="364331"/>
          </a:xfrm>
          <a:prstGeom prst="rect">
            <a:avLst/>
          </a:prstGeom>
          <a:solidFill>
            <a:schemeClr val="bg1"/>
          </a:solidFill>
          <a:ln>
            <a:noFill/>
          </a:ln>
          <a:effectLst/>
        </p:spPr>
      </p:pic>
      <p:sp>
        <p:nvSpPr>
          <p:cNvPr id="8" name="Szövegdoboz 7"/>
          <p:cNvSpPr txBox="1"/>
          <p:nvPr/>
        </p:nvSpPr>
        <p:spPr>
          <a:xfrm>
            <a:off x="4243250" y="2147988"/>
            <a:ext cx="4283021" cy="248209"/>
          </a:xfrm>
          <a:prstGeom prst="rect">
            <a:avLst/>
          </a:prstGeom>
          <a:noFill/>
        </p:spPr>
        <p:txBody>
          <a:bodyPr wrap="square" rtlCol="0">
            <a:spAutoFit/>
          </a:bodyPr>
          <a:lstStyle/>
          <a:p>
            <a:pPr defTabSz="514350">
              <a:defRPr/>
            </a:pPr>
            <a:r>
              <a:rPr lang="hu-HU" sz="1013" dirty="0">
                <a:solidFill>
                  <a:srgbClr val="FF0000"/>
                </a:solidFill>
                <a:latin typeface="Calibri" panose="020F0502020204030204"/>
              </a:rPr>
              <a:t>Hibás válasz esetén eltűnik a négyzet! Jó válasz esetén tovább mehet!</a:t>
            </a:r>
          </a:p>
        </p:txBody>
      </p:sp>
    </p:spTree>
    <p:extLst>
      <p:ext uri="{BB962C8B-B14F-4D97-AF65-F5344CB8AC3E}">
        <p14:creationId xmlns:p14="http://schemas.microsoft.com/office/powerpoint/2010/main" val="530703763"/>
      </p:ext>
    </p:extLst>
  </p:cSld>
  <p:clrMapOvr>
    <a:masterClrMapping/>
  </p:clrMapOvr>
  <mc:AlternateContent xmlns:mc="http://schemas.openxmlformats.org/markup-compatibility/2006" xmlns:p14="http://schemas.microsoft.com/office/powerpoint/2010/main">
    <mc:Choice Requires="p14">
      <p:transition spd="slow" p14:dur="2000" advTm="4066"/>
    </mc:Choice>
    <mc:Fallback xmlns="">
      <p:transition spd="slow" advTm="4066"/>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54"/>
                    </p:tgtEl>
                  </p:cond>
                </p:stCondLst>
                <p:endSync evt="end" delay="0">
                  <p:rtn val="all"/>
                </p:endSync>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2054"/>
                                        </p:tgtEl>
                                      </p:cBhvr>
                                    </p:animEffect>
                                    <p:set>
                                      <p:cBhvr>
                                        <p:cTn id="7" dur="1" fill="hold">
                                          <p:stCondLst>
                                            <p:cond delay="499"/>
                                          </p:stCondLst>
                                        </p:cTn>
                                        <p:tgtEl>
                                          <p:spTgt spid="2054"/>
                                        </p:tgtEl>
                                        <p:attrNameLst>
                                          <p:attrName>style.visibility</p:attrName>
                                        </p:attrNameLst>
                                      </p:cBhvr>
                                      <p:to>
                                        <p:strVal val="hidden"/>
                                      </p:to>
                                    </p:set>
                                  </p:childTnLst>
                                </p:cTn>
                              </p:par>
                            </p:childTnLst>
                          </p:cTn>
                        </p:par>
                      </p:childTnLst>
                    </p:cTn>
                  </p:par>
                </p:childTnLst>
              </p:cTn>
              <p:nextCondLst>
                <p:cond evt="onClick" delay="0">
                  <p:tgtEl>
                    <p:spTgt spid="2054"/>
                  </p:tgtEl>
                </p:cond>
              </p:nextCondLst>
            </p:seq>
            <p:seq concurrent="1" nextAc="seek">
              <p:cTn id="8" restart="whenNotActive" fill="hold" evtFilter="cancelBubble" nodeType="interactiveSeq">
                <p:stCondLst>
                  <p:cond evt="onClick" delay="0">
                    <p:tgtEl>
                      <p:spTgt spid="205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xit" presetSubtype="10" fill="hold" grpId="0" nodeType="clickEffect">
                                  <p:stCondLst>
                                    <p:cond delay="0"/>
                                  </p:stCondLst>
                                  <p:childTnLst>
                                    <p:animEffect transition="out" filter="blinds(horizontal)">
                                      <p:cBhvr>
                                        <p:cTn id="12" dur="500"/>
                                        <p:tgtEl>
                                          <p:spTgt spid="2056"/>
                                        </p:tgtEl>
                                      </p:cBhvr>
                                    </p:animEffect>
                                    <p:set>
                                      <p:cBhvr>
                                        <p:cTn id="13" dur="1" fill="hold">
                                          <p:stCondLst>
                                            <p:cond delay="499"/>
                                          </p:stCondLst>
                                        </p:cTn>
                                        <p:tgtEl>
                                          <p:spTgt spid="2056"/>
                                        </p:tgtEl>
                                        <p:attrNameLst>
                                          <p:attrName>style.visibility</p:attrName>
                                        </p:attrNameLst>
                                      </p:cBhvr>
                                      <p:to>
                                        <p:strVal val="hidden"/>
                                      </p:to>
                                    </p:set>
                                  </p:childTnLst>
                                </p:cTn>
                              </p:par>
                            </p:childTnLst>
                          </p:cTn>
                        </p:par>
                      </p:childTnLst>
                    </p:cTn>
                  </p:par>
                </p:childTnLst>
              </p:cTn>
              <p:nextCondLst>
                <p:cond evt="onClick" delay="0">
                  <p:tgtEl>
                    <p:spTgt spid="2056"/>
                  </p:tgtEl>
                </p:cond>
              </p:nextCondLst>
            </p:seq>
            <p:seq concurrent="1" nextAc="seek">
              <p:cTn id="14" restart="whenNotActive" fill="hold" evtFilter="cancelBubble" nodeType="interactiveSeq">
                <p:stCondLst>
                  <p:cond evt="onClick" delay="0">
                    <p:tgtEl>
                      <p:spTgt spid="2057"/>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3" presetClass="exit" presetSubtype="10" fill="hold" grpId="0" nodeType="clickEffect">
                                  <p:stCondLst>
                                    <p:cond delay="0"/>
                                  </p:stCondLst>
                                  <p:childTnLst>
                                    <p:animEffect transition="out" filter="blinds(horizontal)">
                                      <p:cBhvr>
                                        <p:cTn id="18" dur="500"/>
                                        <p:tgtEl>
                                          <p:spTgt spid="2057"/>
                                        </p:tgtEl>
                                      </p:cBhvr>
                                    </p:animEffect>
                                    <p:set>
                                      <p:cBhvr>
                                        <p:cTn id="19" dur="1" fill="hold">
                                          <p:stCondLst>
                                            <p:cond delay="499"/>
                                          </p:stCondLst>
                                        </p:cTn>
                                        <p:tgtEl>
                                          <p:spTgt spid="2057"/>
                                        </p:tgtEl>
                                        <p:attrNameLst>
                                          <p:attrName>style.visibility</p:attrName>
                                        </p:attrNameLst>
                                      </p:cBhvr>
                                      <p:to>
                                        <p:strVal val="hidden"/>
                                      </p:to>
                                    </p:set>
                                  </p:childTnLst>
                                </p:cTn>
                              </p:par>
                            </p:childTnLst>
                          </p:cTn>
                        </p:par>
                      </p:childTnLst>
                    </p:cTn>
                  </p:par>
                </p:childTnLst>
              </p:cTn>
              <p:nextCondLst>
                <p:cond evt="onClick" delay="0">
                  <p:tgtEl>
                    <p:spTgt spid="2057"/>
                  </p:tgtEl>
                </p:cond>
              </p:nextCondLst>
            </p:seq>
            <p:seq concurrent="1" nextAc="seek">
              <p:cTn id="20" restart="whenNotActive" fill="hold" evtFilter="cancelBubble" nodeType="interactiveSeq">
                <p:stCondLst>
                  <p:cond evt="onClick" delay="0">
                    <p:tgtEl>
                      <p:spTgt spid="2055"/>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2" presetClass="entr" presetSubtype="4" fill="hold" nodeType="after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additive="base">
                                        <p:cTn id="25" dur="1000" fill="hold"/>
                                        <p:tgtEl>
                                          <p:spTgt spid="2061"/>
                                        </p:tgtEl>
                                        <p:attrNameLst>
                                          <p:attrName>ppt_x</p:attrName>
                                        </p:attrNameLst>
                                      </p:cBhvr>
                                      <p:tavLst>
                                        <p:tav tm="0">
                                          <p:val>
                                            <p:strVal val="#ppt_x"/>
                                          </p:val>
                                        </p:tav>
                                        <p:tav tm="100000">
                                          <p:val>
                                            <p:strVal val="#ppt_x"/>
                                          </p:val>
                                        </p:tav>
                                      </p:tavLst>
                                    </p:anim>
                                    <p:anim calcmode="lin" valueType="num">
                                      <p:cBhvr additive="base">
                                        <p:cTn id="26" dur="1000" fill="hold"/>
                                        <p:tgtEl>
                                          <p:spTgt spid="206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055"/>
                  </p:tgtEl>
                </p:cond>
              </p:nextCondLst>
            </p:seq>
          </p:childTnLst>
        </p:cTn>
      </p:par>
    </p:tnLst>
    <p:bldLst>
      <p:bldP spid="2054" grpId="0" animBg="1"/>
      <p:bldP spid="2056" grpId="0" animBg="1"/>
      <p:bldP spid="2057" grpId="0" animBg="1"/>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AutoShape 5"/>
          <p:cNvSpPr>
            <a:spLocks noChangeArrowheads="1"/>
          </p:cNvSpPr>
          <p:nvPr/>
        </p:nvSpPr>
        <p:spPr bwMode="auto">
          <a:xfrm>
            <a:off x="2832998" y="1724156"/>
            <a:ext cx="6543869" cy="530424"/>
          </a:xfrm>
          <a:prstGeom prst="roundRect">
            <a:avLst>
              <a:gd name="adj" fmla="val 16667"/>
            </a:avLst>
          </a:prstGeom>
          <a:no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defRPr/>
            </a:pPr>
            <a:r>
              <a:rPr lang="hu-HU" altLang="hu-HU" sz="2250" dirty="0">
                <a:latin typeface="Calibri" panose="020F0502020204030204"/>
              </a:rPr>
              <a:t>A fürdető kendős fürdetés időtartam:</a:t>
            </a:r>
            <a:endParaRPr lang="ru-RU" altLang="hu-HU" sz="2250" b="1" u="sng" dirty="0">
              <a:latin typeface="Calibri" panose="020F0502020204030204"/>
            </a:endParaRPr>
          </a:p>
        </p:txBody>
      </p:sp>
      <p:sp>
        <p:nvSpPr>
          <p:cNvPr id="2054" name="AutoShape 6"/>
          <p:cNvSpPr>
            <a:spLocks noChangeArrowheads="1"/>
          </p:cNvSpPr>
          <p:nvPr/>
        </p:nvSpPr>
        <p:spPr bwMode="auto">
          <a:xfrm>
            <a:off x="2815137" y="2456893"/>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defRPr/>
            </a:pPr>
            <a:r>
              <a:rPr lang="hu-HU" altLang="hu-HU" sz="1350" dirty="0">
                <a:solidFill>
                  <a:prstClr val="white"/>
                </a:solidFill>
                <a:latin typeface="Arial Black" panose="020B0A04020102020204" pitchFamily="34" charset="0"/>
              </a:rPr>
              <a:t>20 perc</a:t>
            </a:r>
            <a:endParaRPr lang="ru-RU" altLang="hu-HU" sz="1350" dirty="0">
              <a:solidFill>
                <a:prstClr val="white"/>
              </a:solidFill>
              <a:latin typeface="Arial Black" panose="020B0A04020102020204" pitchFamily="34" charset="0"/>
            </a:endParaRPr>
          </a:p>
        </p:txBody>
      </p:sp>
      <p:sp>
        <p:nvSpPr>
          <p:cNvPr id="2055" name="AutoShape 7"/>
          <p:cNvSpPr>
            <a:spLocks noChangeArrowheads="1"/>
          </p:cNvSpPr>
          <p:nvPr/>
        </p:nvSpPr>
        <p:spPr bwMode="auto">
          <a:xfrm>
            <a:off x="2832996" y="4271467"/>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defRPr/>
            </a:pPr>
            <a:r>
              <a:rPr lang="hu-HU" altLang="hu-HU" sz="1350" dirty="0">
                <a:solidFill>
                  <a:prstClr val="white"/>
                </a:solidFill>
                <a:latin typeface="Arial Black" panose="020B0A04020102020204" pitchFamily="34" charset="0"/>
              </a:rPr>
              <a:t>15 perc</a:t>
            </a:r>
            <a:endParaRPr lang="ru-RU" altLang="hu-HU" sz="1350" dirty="0">
              <a:solidFill>
                <a:prstClr val="white"/>
              </a:solidFill>
              <a:latin typeface="Arial Black" panose="020B0A04020102020204" pitchFamily="34" charset="0"/>
            </a:endParaRPr>
          </a:p>
        </p:txBody>
      </p:sp>
      <p:sp>
        <p:nvSpPr>
          <p:cNvPr id="2056" name="AutoShape 8"/>
          <p:cNvSpPr>
            <a:spLocks noChangeArrowheads="1"/>
          </p:cNvSpPr>
          <p:nvPr/>
        </p:nvSpPr>
        <p:spPr bwMode="auto">
          <a:xfrm>
            <a:off x="2815137" y="3054290"/>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defRPr/>
            </a:pPr>
            <a:r>
              <a:rPr lang="hu-HU" altLang="hu-HU" sz="1350" dirty="0">
                <a:solidFill>
                  <a:prstClr val="white"/>
                </a:solidFill>
                <a:latin typeface="Arial Black" panose="020B0A04020102020204" pitchFamily="34" charset="0"/>
              </a:rPr>
              <a:t>30 perc</a:t>
            </a:r>
            <a:endParaRPr lang="ru-RU" altLang="hu-HU" sz="1350" dirty="0">
              <a:solidFill>
                <a:prstClr val="white"/>
              </a:solidFill>
              <a:latin typeface="Arial Black" panose="020B0A04020102020204" pitchFamily="34" charset="0"/>
            </a:endParaRPr>
          </a:p>
        </p:txBody>
      </p:sp>
      <p:sp>
        <p:nvSpPr>
          <p:cNvPr id="2057" name="AutoShape 9"/>
          <p:cNvSpPr>
            <a:spLocks noChangeArrowheads="1"/>
          </p:cNvSpPr>
          <p:nvPr/>
        </p:nvSpPr>
        <p:spPr bwMode="auto">
          <a:xfrm>
            <a:off x="2832996" y="3668652"/>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defRPr/>
            </a:pPr>
            <a:r>
              <a:rPr lang="hu-HU" altLang="hu-HU" sz="1350" dirty="0">
                <a:solidFill>
                  <a:prstClr val="white"/>
                </a:solidFill>
                <a:latin typeface="Arial Black" panose="020B0A04020102020204" pitchFamily="34" charset="0"/>
              </a:rPr>
              <a:t>45 perc</a:t>
            </a:r>
            <a:endParaRPr lang="ru-RU" altLang="hu-HU" sz="1350" dirty="0">
              <a:solidFill>
                <a:prstClr val="white"/>
              </a:solidFill>
              <a:latin typeface="Arial Black" panose="020B0A04020102020204" pitchFamily="34" charset="0"/>
            </a:endParaRPr>
          </a:p>
        </p:txBody>
      </p:sp>
      <p:pic>
        <p:nvPicPr>
          <p:cNvPr id="2061"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12536" y="4887164"/>
            <a:ext cx="364331" cy="364331"/>
          </a:xfrm>
          <a:prstGeom prst="rect">
            <a:avLst/>
          </a:prstGeom>
          <a:solidFill>
            <a:schemeClr val="bg1"/>
          </a:solidFill>
          <a:ln>
            <a:noFill/>
          </a:ln>
          <a:effectLst/>
        </p:spPr>
      </p:pic>
      <p:sp>
        <p:nvSpPr>
          <p:cNvPr id="8" name="Szövegdoboz 7"/>
          <p:cNvSpPr txBox="1"/>
          <p:nvPr/>
        </p:nvSpPr>
        <p:spPr>
          <a:xfrm>
            <a:off x="4205790" y="2132857"/>
            <a:ext cx="4266474" cy="248209"/>
          </a:xfrm>
          <a:prstGeom prst="rect">
            <a:avLst/>
          </a:prstGeom>
          <a:noFill/>
        </p:spPr>
        <p:txBody>
          <a:bodyPr wrap="square" rtlCol="0">
            <a:spAutoFit/>
          </a:bodyPr>
          <a:lstStyle/>
          <a:p>
            <a:pPr defTabSz="514350">
              <a:defRPr/>
            </a:pPr>
            <a:r>
              <a:rPr lang="hu-HU" sz="1013" dirty="0">
                <a:solidFill>
                  <a:srgbClr val="FF0000"/>
                </a:solidFill>
                <a:latin typeface="Calibri" panose="020F0502020204030204"/>
              </a:rPr>
              <a:t>Hibás válasz esetén eltűnik a négyzet! Jó válasz esetén tovább mehet!</a:t>
            </a:r>
          </a:p>
        </p:txBody>
      </p:sp>
    </p:spTree>
    <p:extLst>
      <p:ext uri="{BB962C8B-B14F-4D97-AF65-F5344CB8AC3E}">
        <p14:creationId xmlns:p14="http://schemas.microsoft.com/office/powerpoint/2010/main" val="137359543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54"/>
                    </p:tgtEl>
                  </p:cond>
                </p:stCondLst>
                <p:endSync evt="end" delay="0">
                  <p:rtn val="all"/>
                </p:endSync>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2054"/>
                                        </p:tgtEl>
                                      </p:cBhvr>
                                    </p:animEffect>
                                    <p:set>
                                      <p:cBhvr>
                                        <p:cTn id="7" dur="1" fill="hold">
                                          <p:stCondLst>
                                            <p:cond delay="499"/>
                                          </p:stCondLst>
                                        </p:cTn>
                                        <p:tgtEl>
                                          <p:spTgt spid="2054"/>
                                        </p:tgtEl>
                                        <p:attrNameLst>
                                          <p:attrName>style.visibility</p:attrName>
                                        </p:attrNameLst>
                                      </p:cBhvr>
                                      <p:to>
                                        <p:strVal val="hidden"/>
                                      </p:to>
                                    </p:set>
                                  </p:childTnLst>
                                </p:cTn>
                              </p:par>
                            </p:childTnLst>
                          </p:cTn>
                        </p:par>
                      </p:childTnLst>
                    </p:cTn>
                  </p:par>
                </p:childTnLst>
              </p:cTn>
              <p:nextCondLst>
                <p:cond evt="onClick" delay="0">
                  <p:tgtEl>
                    <p:spTgt spid="2054"/>
                  </p:tgtEl>
                </p:cond>
              </p:nextCondLst>
            </p:seq>
            <p:seq concurrent="1" nextAc="seek">
              <p:cTn id="8" restart="whenNotActive" fill="hold" evtFilter="cancelBubble" nodeType="interactiveSeq">
                <p:stCondLst>
                  <p:cond evt="onClick" delay="0">
                    <p:tgtEl>
                      <p:spTgt spid="205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xit" presetSubtype="10" fill="hold" grpId="0" nodeType="clickEffect">
                                  <p:stCondLst>
                                    <p:cond delay="0"/>
                                  </p:stCondLst>
                                  <p:childTnLst>
                                    <p:animEffect transition="out" filter="blinds(horizontal)">
                                      <p:cBhvr>
                                        <p:cTn id="12" dur="500"/>
                                        <p:tgtEl>
                                          <p:spTgt spid="2056"/>
                                        </p:tgtEl>
                                      </p:cBhvr>
                                    </p:animEffect>
                                    <p:set>
                                      <p:cBhvr>
                                        <p:cTn id="13" dur="1" fill="hold">
                                          <p:stCondLst>
                                            <p:cond delay="499"/>
                                          </p:stCondLst>
                                        </p:cTn>
                                        <p:tgtEl>
                                          <p:spTgt spid="2056"/>
                                        </p:tgtEl>
                                        <p:attrNameLst>
                                          <p:attrName>style.visibility</p:attrName>
                                        </p:attrNameLst>
                                      </p:cBhvr>
                                      <p:to>
                                        <p:strVal val="hidden"/>
                                      </p:to>
                                    </p:set>
                                  </p:childTnLst>
                                </p:cTn>
                              </p:par>
                            </p:childTnLst>
                          </p:cTn>
                        </p:par>
                      </p:childTnLst>
                    </p:cTn>
                  </p:par>
                </p:childTnLst>
              </p:cTn>
              <p:nextCondLst>
                <p:cond evt="onClick" delay="0">
                  <p:tgtEl>
                    <p:spTgt spid="2056"/>
                  </p:tgtEl>
                </p:cond>
              </p:nextCondLst>
            </p:seq>
            <p:seq concurrent="1" nextAc="seek">
              <p:cTn id="14" restart="whenNotActive" fill="hold" evtFilter="cancelBubble" nodeType="interactiveSeq">
                <p:stCondLst>
                  <p:cond evt="onClick" delay="0">
                    <p:tgtEl>
                      <p:spTgt spid="2057"/>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3" presetClass="exit" presetSubtype="10" fill="hold" grpId="0" nodeType="clickEffect">
                                  <p:stCondLst>
                                    <p:cond delay="0"/>
                                  </p:stCondLst>
                                  <p:childTnLst>
                                    <p:animEffect transition="out" filter="blinds(horizontal)">
                                      <p:cBhvr>
                                        <p:cTn id="18" dur="500"/>
                                        <p:tgtEl>
                                          <p:spTgt spid="2057"/>
                                        </p:tgtEl>
                                      </p:cBhvr>
                                    </p:animEffect>
                                    <p:set>
                                      <p:cBhvr>
                                        <p:cTn id="19" dur="1" fill="hold">
                                          <p:stCondLst>
                                            <p:cond delay="499"/>
                                          </p:stCondLst>
                                        </p:cTn>
                                        <p:tgtEl>
                                          <p:spTgt spid="2057"/>
                                        </p:tgtEl>
                                        <p:attrNameLst>
                                          <p:attrName>style.visibility</p:attrName>
                                        </p:attrNameLst>
                                      </p:cBhvr>
                                      <p:to>
                                        <p:strVal val="hidden"/>
                                      </p:to>
                                    </p:set>
                                  </p:childTnLst>
                                </p:cTn>
                              </p:par>
                            </p:childTnLst>
                          </p:cTn>
                        </p:par>
                      </p:childTnLst>
                    </p:cTn>
                  </p:par>
                </p:childTnLst>
              </p:cTn>
              <p:nextCondLst>
                <p:cond evt="onClick" delay="0">
                  <p:tgtEl>
                    <p:spTgt spid="2057"/>
                  </p:tgtEl>
                </p:cond>
              </p:nextCondLst>
            </p:seq>
            <p:seq concurrent="1" nextAc="seek">
              <p:cTn id="20" restart="whenNotActive" fill="hold" evtFilter="cancelBubble" nodeType="interactiveSeq">
                <p:stCondLst>
                  <p:cond evt="onClick" delay="0">
                    <p:tgtEl>
                      <p:spTgt spid="2055"/>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2" presetClass="entr" presetSubtype="4" fill="hold" nodeType="after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additive="base">
                                        <p:cTn id="25" dur="1000" fill="hold"/>
                                        <p:tgtEl>
                                          <p:spTgt spid="2061"/>
                                        </p:tgtEl>
                                        <p:attrNameLst>
                                          <p:attrName>ppt_x</p:attrName>
                                        </p:attrNameLst>
                                      </p:cBhvr>
                                      <p:tavLst>
                                        <p:tav tm="0">
                                          <p:val>
                                            <p:strVal val="#ppt_x"/>
                                          </p:val>
                                        </p:tav>
                                        <p:tav tm="100000">
                                          <p:val>
                                            <p:strVal val="#ppt_x"/>
                                          </p:val>
                                        </p:tav>
                                      </p:tavLst>
                                    </p:anim>
                                    <p:anim calcmode="lin" valueType="num">
                                      <p:cBhvr additive="base">
                                        <p:cTn id="26" dur="1000" fill="hold"/>
                                        <p:tgtEl>
                                          <p:spTgt spid="206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055"/>
                  </p:tgtEl>
                </p:cond>
              </p:nextCondLst>
            </p:seq>
          </p:childTnLst>
        </p:cTn>
      </p:par>
    </p:tnLst>
    <p:bldLst>
      <p:bldP spid="2054" grpId="0" animBg="1"/>
      <p:bldP spid="2056" grpId="0" animBg="1"/>
      <p:bldP spid="2057" grpId="0" animBg="1"/>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AutoShape 5"/>
          <p:cNvSpPr>
            <a:spLocks noChangeArrowheads="1"/>
          </p:cNvSpPr>
          <p:nvPr/>
        </p:nvSpPr>
        <p:spPr bwMode="auto">
          <a:xfrm>
            <a:off x="2832998" y="1724156"/>
            <a:ext cx="6543869" cy="530424"/>
          </a:xfrm>
          <a:prstGeom prst="roundRect">
            <a:avLst>
              <a:gd name="adj" fmla="val 16667"/>
            </a:avLst>
          </a:prstGeom>
          <a:no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2250" dirty="0">
                <a:latin typeface="Calibri" panose="020F0502020204030204"/>
              </a:rPr>
              <a:t>A törülközős fürdetésre jellemző: </a:t>
            </a:r>
            <a:endParaRPr lang="ru-RU" altLang="hu-HU" sz="2250" dirty="0">
              <a:latin typeface="Calibri" panose="020F0502020204030204"/>
            </a:endParaRPr>
          </a:p>
        </p:txBody>
      </p:sp>
      <p:sp>
        <p:nvSpPr>
          <p:cNvPr id="2054" name="AutoShape 6"/>
          <p:cNvSpPr>
            <a:spLocks noChangeArrowheads="1"/>
          </p:cNvSpPr>
          <p:nvPr/>
        </p:nvSpPr>
        <p:spPr bwMode="auto">
          <a:xfrm>
            <a:off x="2815137" y="4239147"/>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dirty="0">
                <a:solidFill>
                  <a:prstClr val="white"/>
                </a:solidFill>
                <a:latin typeface="Arial Black" panose="020B0A04020102020204" pitchFamily="34" charset="0"/>
              </a:rPr>
              <a:t>a folyamat során nem alkalmazunk fürdető szert, </a:t>
            </a:r>
          </a:p>
          <a:p>
            <a:pPr algn="ctr" defTabSz="514350">
              <a:lnSpc>
                <a:spcPct val="100000"/>
              </a:lnSpc>
              <a:spcBef>
                <a:spcPct val="0"/>
              </a:spcBef>
              <a:buNone/>
            </a:pPr>
            <a:r>
              <a:rPr lang="hu-HU" altLang="hu-HU" sz="1350" dirty="0">
                <a:solidFill>
                  <a:prstClr val="white"/>
                </a:solidFill>
                <a:latin typeface="Arial Black" panose="020B0A04020102020204" pitchFamily="34" charset="0"/>
              </a:rPr>
              <a:t>csak tiszta vízzel történik a fürdetés </a:t>
            </a:r>
            <a:endParaRPr lang="ru-RU" altLang="hu-HU" sz="1350" dirty="0">
              <a:solidFill>
                <a:prstClr val="white"/>
              </a:solidFill>
              <a:latin typeface="Arial Black" panose="020B0A04020102020204" pitchFamily="34" charset="0"/>
            </a:endParaRPr>
          </a:p>
        </p:txBody>
      </p:sp>
      <p:sp>
        <p:nvSpPr>
          <p:cNvPr id="2055" name="AutoShape 7"/>
          <p:cNvSpPr>
            <a:spLocks noChangeArrowheads="1"/>
          </p:cNvSpPr>
          <p:nvPr/>
        </p:nvSpPr>
        <p:spPr bwMode="auto">
          <a:xfrm>
            <a:off x="2815137" y="2536680"/>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dirty="0">
                <a:solidFill>
                  <a:prstClr val="white"/>
                </a:solidFill>
                <a:latin typeface="Arial Black" panose="020B0A04020102020204" pitchFamily="34" charset="0"/>
              </a:rPr>
              <a:t>egy nagyméretű törülköző szükséges a folyamathoz</a:t>
            </a:r>
            <a:endParaRPr lang="ru-RU" altLang="hu-HU" sz="1350" dirty="0">
              <a:solidFill>
                <a:prstClr val="white"/>
              </a:solidFill>
              <a:latin typeface="Arial Black" panose="020B0A04020102020204" pitchFamily="34" charset="0"/>
            </a:endParaRPr>
          </a:p>
        </p:txBody>
      </p:sp>
      <p:sp>
        <p:nvSpPr>
          <p:cNvPr id="2056" name="AutoShape 8"/>
          <p:cNvSpPr>
            <a:spLocks noChangeArrowheads="1"/>
          </p:cNvSpPr>
          <p:nvPr/>
        </p:nvSpPr>
        <p:spPr bwMode="auto">
          <a:xfrm>
            <a:off x="2815137" y="3103576"/>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dirty="0">
                <a:solidFill>
                  <a:prstClr val="white"/>
                </a:solidFill>
                <a:latin typeface="Arial Black" panose="020B0A04020102020204" pitchFamily="34" charset="0"/>
              </a:rPr>
              <a:t>a hát tisztítására külön törülköző használatos</a:t>
            </a:r>
            <a:endParaRPr lang="ru-RU" altLang="hu-HU" sz="1350" dirty="0">
              <a:solidFill>
                <a:prstClr val="white"/>
              </a:solidFill>
              <a:latin typeface="Arial Black" panose="020B0A04020102020204" pitchFamily="34" charset="0"/>
            </a:endParaRPr>
          </a:p>
        </p:txBody>
      </p:sp>
      <p:sp>
        <p:nvSpPr>
          <p:cNvPr id="2057" name="AutoShape 9"/>
          <p:cNvSpPr>
            <a:spLocks noChangeArrowheads="1"/>
          </p:cNvSpPr>
          <p:nvPr/>
        </p:nvSpPr>
        <p:spPr bwMode="auto">
          <a:xfrm>
            <a:off x="2832996" y="3668652"/>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dirty="0">
                <a:solidFill>
                  <a:prstClr val="white"/>
                </a:solidFill>
                <a:latin typeface="Arial Black" panose="020B0A04020102020204" pitchFamily="34" charset="0"/>
              </a:rPr>
              <a:t>részleges ágyfürdőnek minősül</a:t>
            </a:r>
            <a:endParaRPr lang="ru-RU" altLang="hu-HU" sz="1350" dirty="0">
              <a:solidFill>
                <a:prstClr val="white"/>
              </a:solidFill>
              <a:latin typeface="Arial Black" panose="020B0A04020102020204" pitchFamily="34" charset="0"/>
            </a:endParaRPr>
          </a:p>
        </p:txBody>
      </p:sp>
      <p:pic>
        <p:nvPicPr>
          <p:cNvPr id="2061"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12536" y="4887164"/>
            <a:ext cx="364331" cy="364331"/>
          </a:xfrm>
          <a:prstGeom prst="rect">
            <a:avLst/>
          </a:prstGeom>
          <a:solidFill>
            <a:schemeClr val="bg1"/>
          </a:solidFill>
          <a:ln>
            <a:noFill/>
          </a:ln>
          <a:effectLst/>
        </p:spPr>
      </p:pic>
      <p:sp>
        <p:nvSpPr>
          <p:cNvPr id="8" name="Szövegdoboz 7"/>
          <p:cNvSpPr txBox="1"/>
          <p:nvPr/>
        </p:nvSpPr>
        <p:spPr>
          <a:xfrm>
            <a:off x="4243250" y="2147988"/>
            <a:ext cx="4283021" cy="248209"/>
          </a:xfrm>
          <a:prstGeom prst="rect">
            <a:avLst/>
          </a:prstGeom>
          <a:noFill/>
        </p:spPr>
        <p:txBody>
          <a:bodyPr wrap="square" rtlCol="0">
            <a:spAutoFit/>
          </a:bodyPr>
          <a:lstStyle/>
          <a:p>
            <a:pPr defTabSz="514350"/>
            <a:r>
              <a:rPr lang="hu-HU" sz="1013" dirty="0">
                <a:solidFill>
                  <a:srgbClr val="FF0000"/>
                </a:solidFill>
                <a:latin typeface="Calibri" panose="020F0502020204030204"/>
              </a:rPr>
              <a:t>Hibás válasz esetén eltűnik a négyzet! Jó válasz esetén tovább mehet!</a:t>
            </a:r>
          </a:p>
        </p:txBody>
      </p:sp>
    </p:spTree>
    <p:extLst>
      <p:ext uri="{BB962C8B-B14F-4D97-AF65-F5344CB8AC3E}">
        <p14:creationId xmlns:p14="http://schemas.microsoft.com/office/powerpoint/2010/main" val="2351340479"/>
      </p:ext>
    </p:extLst>
  </p:cSld>
  <p:clrMapOvr>
    <a:masterClrMapping/>
  </p:clrMapOvr>
  <mc:AlternateContent xmlns:mc="http://schemas.openxmlformats.org/markup-compatibility/2006" xmlns:p14="http://schemas.microsoft.com/office/powerpoint/2010/main">
    <mc:Choice Requires="p14">
      <p:transition spd="slow" p14:dur="2000" advTm="4066"/>
    </mc:Choice>
    <mc:Fallback xmlns="">
      <p:transition spd="slow" advTm="4066"/>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054"/>
                    </p:tgtEl>
                  </p:cond>
                </p:stCondLst>
                <p:endSync evt="end" delay="0">
                  <p:rtn val="all"/>
                </p:endSync>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2054"/>
                                        </p:tgtEl>
                                      </p:cBhvr>
                                    </p:animEffect>
                                    <p:set>
                                      <p:cBhvr>
                                        <p:cTn id="7" dur="1" fill="hold">
                                          <p:stCondLst>
                                            <p:cond delay="499"/>
                                          </p:stCondLst>
                                        </p:cTn>
                                        <p:tgtEl>
                                          <p:spTgt spid="2054"/>
                                        </p:tgtEl>
                                        <p:attrNameLst>
                                          <p:attrName>style.visibility</p:attrName>
                                        </p:attrNameLst>
                                      </p:cBhvr>
                                      <p:to>
                                        <p:strVal val="hidden"/>
                                      </p:to>
                                    </p:set>
                                  </p:childTnLst>
                                </p:cTn>
                              </p:par>
                            </p:childTnLst>
                          </p:cTn>
                        </p:par>
                      </p:childTnLst>
                    </p:cTn>
                  </p:par>
                </p:childTnLst>
              </p:cTn>
              <p:nextCondLst>
                <p:cond evt="onClick" delay="0">
                  <p:tgtEl>
                    <p:spTgt spid="2054"/>
                  </p:tgtEl>
                </p:cond>
              </p:nextCondLst>
            </p:seq>
            <p:seq concurrent="1" nextAc="seek">
              <p:cTn id="8" restart="whenNotActive" fill="hold" evtFilter="cancelBubble" nodeType="interactiveSeq">
                <p:stCondLst>
                  <p:cond evt="onClick" delay="0">
                    <p:tgtEl>
                      <p:spTgt spid="205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xit" presetSubtype="10" fill="hold" grpId="0" nodeType="clickEffect">
                                  <p:stCondLst>
                                    <p:cond delay="0"/>
                                  </p:stCondLst>
                                  <p:childTnLst>
                                    <p:animEffect transition="out" filter="blinds(horizontal)">
                                      <p:cBhvr>
                                        <p:cTn id="12" dur="500"/>
                                        <p:tgtEl>
                                          <p:spTgt spid="2056"/>
                                        </p:tgtEl>
                                      </p:cBhvr>
                                    </p:animEffect>
                                    <p:set>
                                      <p:cBhvr>
                                        <p:cTn id="13" dur="1" fill="hold">
                                          <p:stCondLst>
                                            <p:cond delay="499"/>
                                          </p:stCondLst>
                                        </p:cTn>
                                        <p:tgtEl>
                                          <p:spTgt spid="2056"/>
                                        </p:tgtEl>
                                        <p:attrNameLst>
                                          <p:attrName>style.visibility</p:attrName>
                                        </p:attrNameLst>
                                      </p:cBhvr>
                                      <p:to>
                                        <p:strVal val="hidden"/>
                                      </p:to>
                                    </p:set>
                                  </p:childTnLst>
                                </p:cTn>
                              </p:par>
                            </p:childTnLst>
                          </p:cTn>
                        </p:par>
                      </p:childTnLst>
                    </p:cTn>
                  </p:par>
                </p:childTnLst>
              </p:cTn>
              <p:nextCondLst>
                <p:cond evt="onClick" delay="0">
                  <p:tgtEl>
                    <p:spTgt spid="2056"/>
                  </p:tgtEl>
                </p:cond>
              </p:nextCondLst>
            </p:seq>
            <p:seq concurrent="1" nextAc="seek">
              <p:cTn id="14" restart="whenNotActive" fill="hold" evtFilter="cancelBubble" nodeType="interactiveSeq">
                <p:stCondLst>
                  <p:cond evt="onClick" delay="0">
                    <p:tgtEl>
                      <p:spTgt spid="2057"/>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3" presetClass="exit" presetSubtype="10" fill="hold" grpId="0" nodeType="clickEffect">
                                  <p:stCondLst>
                                    <p:cond delay="0"/>
                                  </p:stCondLst>
                                  <p:childTnLst>
                                    <p:animEffect transition="out" filter="blinds(horizontal)">
                                      <p:cBhvr>
                                        <p:cTn id="18" dur="500"/>
                                        <p:tgtEl>
                                          <p:spTgt spid="2057"/>
                                        </p:tgtEl>
                                      </p:cBhvr>
                                    </p:animEffect>
                                    <p:set>
                                      <p:cBhvr>
                                        <p:cTn id="19" dur="1" fill="hold">
                                          <p:stCondLst>
                                            <p:cond delay="499"/>
                                          </p:stCondLst>
                                        </p:cTn>
                                        <p:tgtEl>
                                          <p:spTgt spid="2057"/>
                                        </p:tgtEl>
                                        <p:attrNameLst>
                                          <p:attrName>style.visibility</p:attrName>
                                        </p:attrNameLst>
                                      </p:cBhvr>
                                      <p:to>
                                        <p:strVal val="hidden"/>
                                      </p:to>
                                    </p:set>
                                  </p:childTnLst>
                                </p:cTn>
                              </p:par>
                            </p:childTnLst>
                          </p:cTn>
                        </p:par>
                      </p:childTnLst>
                    </p:cTn>
                  </p:par>
                </p:childTnLst>
              </p:cTn>
              <p:nextCondLst>
                <p:cond evt="onClick" delay="0">
                  <p:tgtEl>
                    <p:spTgt spid="2057"/>
                  </p:tgtEl>
                </p:cond>
              </p:nextCondLst>
            </p:seq>
            <p:seq concurrent="1" nextAc="seek">
              <p:cTn id="20" restart="whenNotActive" fill="hold" evtFilter="cancelBubble" nodeType="interactiveSeq">
                <p:stCondLst>
                  <p:cond evt="onClick" delay="0">
                    <p:tgtEl>
                      <p:spTgt spid="2055"/>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2" presetClass="entr" presetSubtype="4" fill="hold" nodeType="after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additive="base">
                                        <p:cTn id="25" dur="1000" fill="hold"/>
                                        <p:tgtEl>
                                          <p:spTgt spid="2061"/>
                                        </p:tgtEl>
                                        <p:attrNameLst>
                                          <p:attrName>ppt_x</p:attrName>
                                        </p:attrNameLst>
                                      </p:cBhvr>
                                      <p:tavLst>
                                        <p:tav tm="0">
                                          <p:val>
                                            <p:strVal val="#ppt_x"/>
                                          </p:val>
                                        </p:tav>
                                        <p:tav tm="100000">
                                          <p:val>
                                            <p:strVal val="#ppt_x"/>
                                          </p:val>
                                        </p:tav>
                                      </p:tavLst>
                                    </p:anim>
                                    <p:anim calcmode="lin" valueType="num">
                                      <p:cBhvr additive="base">
                                        <p:cTn id="26" dur="1000" fill="hold"/>
                                        <p:tgtEl>
                                          <p:spTgt spid="206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055"/>
                  </p:tgtEl>
                </p:cond>
              </p:nextCondLst>
            </p:seq>
          </p:childTnLst>
        </p:cTn>
      </p:par>
    </p:tnLst>
    <p:bldLst>
      <p:bldP spid="2054" grpId="0" animBg="1"/>
      <p:bldP spid="2056" grpId="0" animBg="1"/>
      <p:bldP spid="2057"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AutoShape 5"/>
          <p:cNvSpPr>
            <a:spLocks noChangeArrowheads="1"/>
          </p:cNvSpPr>
          <p:nvPr/>
        </p:nvSpPr>
        <p:spPr bwMode="auto">
          <a:xfrm>
            <a:off x="2832998" y="1724156"/>
            <a:ext cx="6543869" cy="530424"/>
          </a:xfrm>
          <a:prstGeom prst="roundRect">
            <a:avLst>
              <a:gd name="adj" fmla="val 16667"/>
            </a:avLst>
          </a:prstGeom>
          <a:no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685800">
              <a:spcBef>
                <a:spcPts val="750"/>
              </a:spcBef>
              <a:buNone/>
            </a:pPr>
            <a:endParaRPr lang="hu-HU" sz="2400" b="1" dirty="0">
              <a:solidFill>
                <a:prstClr val="black"/>
              </a:solidFill>
            </a:endParaRPr>
          </a:p>
        </p:txBody>
      </p:sp>
      <p:sp>
        <p:nvSpPr>
          <p:cNvPr id="2054" name="AutoShape 6"/>
          <p:cNvSpPr>
            <a:spLocks noChangeArrowheads="1"/>
          </p:cNvSpPr>
          <p:nvPr/>
        </p:nvSpPr>
        <p:spPr bwMode="auto">
          <a:xfrm>
            <a:off x="2815137" y="4200387"/>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685800">
              <a:spcBef>
                <a:spcPts val="750"/>
              </a:spcBef>
              <a:buNone/>
            </a:pPr>
            <a:r>
              <a:rPr lang="hu-HU" sz="1350" b="1" dirty="0">
                <a:solidFill>
                  <a:prstClr val="white"/>
                </a:solidFill>
              </a:rPr>
              <a:t>ezen fürdetési eljárások a víz hőfokától, </a:t>
            </a:r>
          </a:p>
          <a:p>
            <a:pPr algn="ctr" defTabSz="685800">
              <a:spcBef>
                <a:spcPts val="750"/>
              </a:spcBef>
              <a:buNone/>
            </a:pPr>
            <a:r>
              <a:rPr lang="hu-HU" sz="1350" b="1" dirty="0">
                <a:solidFill>
                  <a:prstClr val="white"/>
                </a:solidFill>
              </a:rPr>
              <a:t>alkalmazási területétől függően más – más terápiás hatással rendelkeznek.</a:t>
            </a:r>
          </a:p>
        </p:txBody>
      </p:sp>
      <p:sp>
        <p:nvSpPr>
          <p:cNvPr id="2055" name="AutoShape 7"/>
          <p:cNvSpPr>
            <a:spLocks noChangeArrowheads="1"/>
          </p:cNvSpPr>
          <p:nvPr/>
        </p:nvSpPr>
        <p:spPr bwMode="auto">
          <a:xfrm>
            <a:off x="2815137" y="3101757"/>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050" dirty="0">
                <a:solidFill>
                  <a:prstClr val="white"/>
                </a:solidFill>
                <a:latin typeface="Arial Black" panose="020B0A04020102020204" pitchFamily="34" charset="0"/>
              </a:rPr>
              <a:t>Abban az esetben kell alkalmazni, </a:t>
            </a:r>
          </a:p>
          <a:p>
            <a:pPr algn="ctr" defTabSz="514350">
              <a:lnSpc>
                <a:spcPct val="100000"/>
              </a:lnSpc>
              <a:spcBef>
                <a:spcPct val="0"/>
              </a:spcBef>
              <a:buNone/>
            </a:pPr>
            <a:r>
              <a:rPr lang="hu-HU" altLang="hu-HU" sz="1050" dirty="0">
                <a:solidFill>
                  <a:prstClr val="white"/>
                </a:solidFill>
                <a:latin typeface="Arial Black" panose="020B0A04020102020204" pitchFamily="34" charset="0"/>
              </a:rPr>
              <a:t>amikor a beteg önellátásra képtelen, ezért higiénés ápolását </a:t>
            </a:r>
          </a:p>
          <a:p>
            <a:pPr algn="ctr" defTabSz="514350">
              <a:lnSpc>
                <a:spcPct val="100000"/>
              </a:lnSpc>
              <a:spcBef>
                <a:spcPct val="0"/>
              </a:spcBef>
              <a:buNone/>
            </a:pPr>
            <a:r>
              <a:rPr lang="hu-HU" altLang="hu-HU" sz="1050" dirty="0">
                <a:solidFill>
                  <a:prstClr val="white"/>
                </a:solidFill>
                <a:latin typeface="Arial Black" panose="020B0A04020102020204" pitchFamily="34" charset="0"/>
              </a:rPr>
              <a:t>az ápolónak kell biztosítani. </a:t>
            </a:r>
            <a:endParaRPr lang="ru-RU" altLang="hu-HU" sz="1050" dirty="0">
              <a:solidFill>
                <a:prstClr val="white"/>
              </a:solidFill>
              <a:latin typeface="Arial Black" panose="020B0A04020102020204" pitchFamily="34" charset="0"/>
            </a:endParaRPr>
          </a:p>
        </p:txBody>
      </p:sp>
      <p:sp>
        <p:nvSpPr>
          <p:cNvPr id="2056" name="AutoShape 8"/>
          <p:cNvSpPr>
            <a:spLocks noChangeArrowheads="1"/>
          </p:cNvSpPr>
          <p:nvPr/>
        </p:nvSpPr>
        <p:spPr bwMode="auto">
          <a:xfrm>
            <a:off x="2815137" y="2534862"/>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685800">
              <a:spcBef>
                <a:spcPts val="750"/>
              </a:spcBef>
              <a:buNone/>
            </a:pPr>
            <a:r>
              <a:rPr lang="hu-HU" sz="1350" b="1" dirty="0">
                <a:solidFill>
                  <a:prstClr val="white"/>
                </a:solidFill>
              </a:rPr>
              <a:t>Akkor alkalmazzuk, amikor a beteg részben el tudja látni magát </a:t>
            </a:r>
          </a:p>
          <a:p>
            <a:pPr algn="ctr" defTabSz="685800">
              <a:spcBef>
                <a:spcPts val="750"/>
              </a:spcBef>
              <a:buNone/>
            </a:pPr>
            <a:r>
              <a:rPr lang="hu-HU" sz="1350" b="1" dirty="0">
                <a:solidFill>
                  <a:prstClr val="white"/>
                </a:solidFill>
              </a:rPr>
              <a:t>és bizonyos testrészek tisztításához igényel csak segítséget.</a:t>
            </a:r>
          </a:p>
        </p:txBody>
      </p:sp>
      <p:sp>
        <p:nvSpPr>
          <p:cNvPr id="2057" name="AutoShape 9"/>
          <p:cNvSpPr>
            <a:spLocks noChangeArrowheads="1"/>
          </p:cNvSpPr>
          <p:nvPr/>
        </p:nvSpPr>
        <p:spPr bwMode="auto">
          <a:xfrm>
            <a:off x="2832996" y="3668652"/>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685800">
              <a:spcBef>
                <a:spcPts val="750"/>
              </a:spcBef>
              <a:buNone/>
            </a:pPr>
            <a:r>
              <a:rPr lang="hu-HU" sz="1350" b="1">
                <a:solidFill>
                  <a:prstClr val="white"/>
                </a:solidFill>
              </a:rPr>
              <a:t>A beteg végezheti önállóan vagy segítséggel.</a:t>
            </a:r>
            <a:endParaRPr lang="hu-HU" sz="1350" b="1" dirty="0">
              <a:solidFill>
                <a:prstClr val="white"/>
              </a:solidFill>
            </a:endParaRPr>
          </a:p>
        </p:txBody>
      </p:sp>
      <p:pic>
        <p:nvPicPr>
          <p:cNvPr id="2061"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12536" y="4887164"/>
            <a:ext cx="364331" cy="364331"/>
          </a:xfrm>
          <a:prstGeom prst="rect">
            <a:avLst/>
          </a:prstGeom>
          <a:solidFill>
            <a:schemeClr val="bg1"/>
          </a:solidFill>
          <a:ln>
            <a:noFill/>
          </a:ln>
          <a:effectLst/>
        </p:spPr>
      </p:pic>
      <p:sp>
        <p:nvSpPr>
          <p:cNvPr id="8" name="Szövegdoboz 7"/>
          <p:cNvSpPr txBox="1"/>
          <p:nvPr/>
        </p:nvSpPr>
        <p:spPr>
          <a:xfrm>
            <a:off x="4243250" y="2147988"/>
            <a:ext cx="4607057" cy="248209"/>
          </a:xfrm>
          <a:prstGeom prst="rect">
            <a:avLst/>
          </a:prstGeom>
          <a:noFill/>
        </p:spPr>
        <p:txBody>
          <a:bodyPr wrap="square" rtlCol="0">
            <a:spAutoFit/>
          </a:bodyPr>
          <a:lstStyle/>
          <a:p>
            <a:pPr defTabSz="514350"/>
            <a:r>
              <a:rPr lang="hu-HU" sz="1013" dirty="0">
                <a:solidFill>
                  <a:srgbClr val="FF0000"/>
                </a:solidFill>
                <a:latin typeface="Calibri" panose="020F0502020204030204"/>
              </a:rPr>
              <a:t>Hibás válasz esetén eltűnik a négyzet! Jó válasz esetén tovább mehet!</a:t>
            </a:r>
          </a:p>
        </p:txBody>
      </p:sp>
      <p:sp>
        <p:nvSpPr>
          <p:cNvPr id="2" name="Szövegdoboz 1"/>
          <p:cNvSpPr txBox="1"/>
          <p:nvPr/>
        </p:nvSpPr>
        <p:spPr>
          <a:xfrm>
            <a:off x="4245592" y="1584598"/>
            <a:ext cx="4679792" cy="438582"/>
          </a:xfrm>
          <a:prstGeom prst="rect">
            <a:avLst/>
          </a:prstGeom>
          <a:noFill/>
        </p:spPr>
        <p:txBody>
          <a:bodyPr wrap="square" rtlCol="0">
            <a:spAutoFit/>
          </a:bodyPr>
          <a:lstStyle/>
          <a:p>
            <a:pPr defTabSz="685800"/>
            <a:r>
              <a:rPr lang="hu-HU" sz="2250" b="1" dirty="0">
                <a:latin typeface="Calibri" panose="020F0502020204030204"/>
              </a:rPr>
              <a:t>Komplett fürdetés ágyban (teljes):</a:t>
            </a:r>
            <a:endParaRPr lang="hu-HU" sz="2250" dirty="0">
              <a:latin typeface="Calibri" panose="020F0502020204030204"/>
            </a:endParaRPr>
          </a:p>
        </p:txBody>
      </p:sp>
    </p:spTree>
    <p:extLst>
      <p:ext uri="{BB962C8B-B14F-4D97-AF65-F5344CB8AC3E}">
        <p14:creationId xmlns:p14="http://schemas.microsoft.com/office/powerpoint/2010/main" val="19207138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54"/>
                    </p:tgtEl>
                  </p:cond>
                </p:stCondLst>
                <p:endSync evt="end" delay="0">
                  <p:rtn val="all"/>
                </p:endSync>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2054"/>
                                        </p:tgtEl>
                                      </p:cBhvr>
                                    </p:animEffect>
                                    <p:set>
                                      <p:cBhvr>
                                        <p:cTn id="7" dur="1" fill="hold">
                                          <p:stCondLst>
                                            <p:cond delay="499"/>
                                          </p:stCondLst>
                                        </p:cTn>
                                        <p:tgtEl>
                                          <p:spTgt spid="2054"/>
                                        </p:tgtEl>
                                        <p:attrNameLst>
                                          <p:attrName>style.visibility</p:attrName>
                                        </p:attrNameLst>
                                      </p:cBhvr>
                                      <p:to>
                                        <p:strVal val="hidden"/>
                                      </p:to>
                                    </p:set>
                                  </p:childTnLst>
                                </p:cTn>
                              </p:par>
                            </p:childTnLst>
                          </p:cTn>
                        </p:par>
                      </p:childTnLst>
                    </p:cTn>
                  </p:par>
                </p:childTnLst>
              </p:cTn>
              <p:nextCondLst>
                <p:cond evt="onClick" delay="0">
                  <p:tgtEl>
                    <p:spTgt spid="2054"/>
                  </p:tgtEl>
                </p:cond>
              </p:nextCondLst>
            </p:seq>
            <p:seq concurrent="1" nextAc="seek">
              <p:cTn id="8" restart="whenNotActive" fill="hold" evtFilter="cancelBubble" nodeType="interactiveSeq">
                <p:stCondLst>
                  <p:cond evt="onClick" delay="0">
                    <p:tgtEl>
                      <p:spTgt spid="205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xit" presetSubtype="10" fill="hold" grpId="0" nodeType="clickEffect">
                                  <p:stCondLst>
                                    <p:cond delay="0"/>
                                  </p:stCondLst>
                                  <p:childTnLst>
                                    <p:animEffect transition="out" filter="blinds(horizontal)">
                                      <p:cBhvr>
                                        <p:cTn id="12" dur="500"/>
                                        <p:tgtEl>
                                          <p:spTgt spid="2056"/>
                                        </p:tgtEl>
                                      </p:cBhvr>
                                    </p:animEffect>
                                    <p:set>
                                      <p:cBhvr>
                                        <p:cTn id="13" dur="1" fill="hold">
                                          <p:stCondLst>
                                            <p:cond delay="499"/>
                                          </p:stCondLst>
                                        </p:cTn>
                                        <p:tgtEl>
                                          <p:spTgt spid="2056"/>
                                        </p:tgtEl>
                                        <p:attrNameLst>
                                          <p:attrName>style.visibility</p:attrName>
                                        </p:attrNameLst>
                                      </p:cBhvr>
                                      <p:to>
                                        <p:strVal val="hidden"/>
                                      </p:to>
                                    </p:set>
                                  </p:childTnLst>
                                </p:cTn>
                              </p:par>
                            </p:childTnLst>
                          </p:cTn>
                        </p:par>
                      </p:childTnLst>
                    </p:cTn>
                  </p:par>
                </p:childTnLst>
              </p:cTn>
              <p:nextCondLst>
                <p:cond evt="onClick" delay="0">
                  <p:tgtEl>
                    <p:spTgt spid="2056"/>
                  </p:tgtEl>
                </p:cond>
              </p:nextCondLst>
            </p:seq>
            <p:seq concurrent="1" nextAc="seek">
              <p:cTn id="14" restart="whenNotActive" fill="hold" evtFilter="cancelBubble" nodeType="interactiveSeq">
                <p:stCondLst>
                  <p:cond evt="onClick" delay="0">
                    <p:tgtEl>
                      <p:spTgt spid="2057"/>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3" presetClass="exit" presetSubtype="10" fill="hold" grpId="0" nodeType="clickEffect">
                                  <p:stCondLst>
                                    <p:cond delay="0"/>
                                  </p:stCondLst>
                                  <p:childTnLst>
                                    <p:animEffect transition="out" filter="blinds(horizontal)">
                                      <p:cBhvr>
                                        <p:cTn id="18" dur="500"/>
                                        <p:tgtEl>
                                          <p:spTgt spid="2057"/>
                                        </p:tgtEl>
                                      </p:cBhvr>
                                    </p:animEffect>
                                    <p:set>
                                      <p:cBhvr>
                                        <p:cTn id="19" dur="1" fill="hold">
                                          <p:stCondLst>
                                            <p:cond delay="499"/>
                                          </p:stCondLst>
                                        </p:cTn>
                                        <p:tgtEl>
                                          <p:spTgt spid="2057"/>
                                        </p:tgtEl>
                                        <p:attrNameLst>
                                          <p:attrName>style.visibility</p:attrName>
                                        </p:attrNameLst>
                                      </p:cBhvr>
                                      <p:to>
                                        <p:strVal val="hidden"/>
                                      </p:to>
                                    </p:set>
                                  </p:childTnLst>
                                </p:cTn>
                              </p:par>
                            </p:childTnLst>
                          </p:cTn>
                        </p:par>
                      </p:childTnLst>
                    </p:cTn>
                  </p:par>
                </p:childTnLst>
              </p:cTn>
              <p:nextCondLst>
                <p:cond evt="onClick" delay="0">
                  <p:tgtEl>
                    <p:spTgt spid="2057"/>
                  </p:tgtEl>
                </p:cond>
              </p:nextCondLst>
            </p:seq>
            <p:seq concurrent="1" nextAc="seek">
              <p:cTn id="20" restart="whenNotActive" fill="hold" evtFilter="cancelBubble" nodeType="interactiveSeq">
                <p:stCondLst>
                  <p:cond evt="onClick" delay="0">
                    <p:tgtEl>
                      <p:spTgt spid="2055"/>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2" presetClass="entr" presetSubtype="4" fill="hold" nodeType="after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additive="base">
                                        <p:cTn id="25" dur="1000" fill="hold"/>
                                        <p:tgtEl>
                                          <p:spTgt spid="2061"/>
                                        </p:tgtEl>
                                        <p:attrNameLst>
                                          <p:attrName>ppt_x</p:attrName>
                                        </p:attrNameLst>
                                      </p:cBhvr>
                                      <p:tavLst>
                                        <p:tav tm="0">
                                          <p:val>
                                            <p:strVal val="#ppt_x"/>
                                          </p:val>
                                        </p:tav>
                                        <p:tav tm="100000">
                                          <p:val>
                                            <p:strVal val="#ppt_x"/>
                                          </p:val>
                                        </p:tav>
                                      </p:tavLst>
                                    </p:anim>
                                    <p:anim calcmode="lin" valueType="num">
                                      <p:cBhvr additive="base">
                                        <p:cTn id="26" dur="1000" fill="hold"/>
                                        <p:tgtEl>
                                          <p:spTgt spid="206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055"/>
                  </p:tgtEl>
                </p:cond>
              </p:nextCondLst>
            </p:seq>
          </p:childTnLst>
        </p:cTn>
      </p:par>
    </p:tnLst>
    <p:bldLst>
      <p:bldP spid="2054" grpId="0" animBg="1"/>
      <p:bldP spid="2056" grpId="0" animBg="1"/>
      <p:bldP spid="2057"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91544" y="0"/>
            <a:ext cx="8229600" cy="1143000"/>
          </a:xfrm>
        </p:spPr>
        <p:txBody>
          <a:bodyPr/>
          <a:lstStyle/>
          <a:p>
            <a:r>
              <a:rPr lang="hu-HU" dirty="0"/>
              <a:t>A bőr ápolása</a:t>
            </a:r>
          </a:p>
        </p:txBody>
      </p:sp>
      <p:sp>
        <p:nvSpPr>
          <p:cNvPr id="3" name="Tartalom helye 2"/>
          <p:cNvSpPr>
            <a:spLocks noGrp="1"/>
          </p:cNvSpPr>
          <p:nvPr>
            <p:ph idx="1"/>
          </p:nvPr>
        </p:nvSpPr>
        <p:spPr>
          <a:xfrm>
            <a:off x="239486" y="1187110"/>
            <a:ext cx="11508378" cy="5670890"/>
          </a:xfrm>
        </p:spPr>
        <p:txBody>
          <a:bodyPr>
            <a:normAutofit fontScale="92500" lnSpcReduction="10000"/>
          </a:bodyPr>
          <a:lstStyle/>
          <a:p>
            <a:pPr algn="just">
              <a:lnSpc>
                <a:spcPct val="150000"/>
              </a:lnSpc>
            </a:pPr>
            <a:r>
              <a:rPr lang="hu-HU" sz="2400" b="1" dirty="0"/>
              <a:t>A bőr jellemzői:</a:t>
            </a:r>
            <a:r>
              <a:rPr lang="hu-HU" sz="2400" dirty="0"/>
              <a:t> védelem, tapintás, testhőmérséklet szabályozása, kiválasztás, betegségek megelőzése</a:t>
            </a:r>
          </a:p>
          <a:p>
            <a:pPr algn="just">
              <a:lnSpc>
                <a:spcPct val="150000"/>
              </a:lnSpc>
            </a:pPr>
            <a:r>
              <a:rPr lang="hu-HU" sz="2400" dirty="0"/>
              <a:t>A bőr tisztasága azonban nem csak a fertőzések megelőzése érdekében fontos, hanem a kellemes közérzet és az ápoltság lényeges feltétele is. A bőr ápolása során növeljük a beteg komfortérzetét, kiküszöböljük a testszagot, serkentjük a vérkeringést és ezzel megakadályozzuk felfekvés kialakulását. kellemes közérzet, ápoltság érzése</a:t>
            </a:r>
          </a:p>
          <a:p>
            <a:pPr algn="just">
              <a:lnSpc>
                <a:spcPct val="150000"/>
              </a:lnSpc>
            </a:pPr>
            <a:r>
              <a:rPr lang="hu-HU" sz="2400" dirty="0"/>
              <a:t>túlzásba vitt tisztálkodás</a:t>
            </a:r>
          </a:p>
          <a:p>
            <a:pPr algn="just">
              <a:lnSpc>
                <a:spcPct val="150000"/>
              </a:lnSpc>
            </a:pPr>
            <a:r>
              <a:rPr lang="hu-HU" sz="2400" dirty="0"/>
              <a:t> A túlsúlyos páciens bőrének gondozására fokozott figyelmet kell fordítanunk, mert az összefekvő bőrfelületeknél és hajlatoknál fokozott hajlam mutatkozik irritációra és gombásodásra. </a:t>
            </a:r>
          </a:p>
        </p:txBody>
      </p:sp>
    </p:spTree>
    <p:extLst>
      <p:ext uri="{BB962C8B-B14F-4D97-AF65-F5344CB8AC3E}">
        <p14:creationId xmlns:p14="http://schemas.microsoft.com/office/powerpoint/2010/main" val="64500668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AutoShape 5"/>
          <p:cNvSpPr>
            <a:spLocks noChangeArrowheads="1"/>
          </p:cNvSpPr>
          <p:nvPr/>
        </p:nvSpPr>
        <p:spPr bwMode="auto">
          <a:xfrm>
            <a:off x="2832998" y="1724156"/>
            <a:ext cx="6543869" cy="530424"/>
          </a:xfrm>
          <a:prstGeom prst="roundRect">
            <a:avLst>
              <a:gd name="adj" fmla="val 16667"/>
            </a:avLst>
          </a:prstGeom>
          <a:no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2250" dirty="0">
                <a:latin typeface="Calibri" panose="020F0502020204030204"/>
              </a:rPr>
              <a:t>A szemápolására jellemző, </a:t>
            </a:r>
            <a:r>
              <a:rPr lang="hu-HU" altLang="hu-HU" sz="2250" b="1" u="sng" dirty="0">
                <a:latin typeface="Calibri" panose="020F0502020204030204"/>
              </a:rPr>
              <a:t>KIVÉVE</a:t>
            </a:r>
            <a:r>
              <a:rPr lang="hu-HU" altLang="hu-HU" sz="2250" dirty="0">
                <a:latin typeface="Calibri" panose="020F0502020204030204"/>
              </a:rPr>
              <a:t>:</a:t>
            </a:r>
            <a:endParaRPr lang="ru-RU" altLang="hu-HU" sz="2250" dirty="0">
              <a:latin typeface="Calibri" panose="020F0502020204030204"/>
            </a:endParaRPr>
          </a:p>
        </p:txBody>
      </p:sp>
      <p:sp>
        <p:nvSpPr>
          <p:cNvPr id="2054" name="AutoShape 6"/>
          <p:cNvSpPr>
            <a:spLocks noChangeArrowheads="1"/>
          </p:cNvSpPr>
          <p:nvPr/>
        </p:nvSpPr>
        <p:spPr bwMode="auto">
          <a:xfrm>
            <a:off x="2815137" y="4239147"/>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050" dirty="0">
                <a:solidFill>
                  <a:prstClr val="white"/>
                </a:solidFill>
                <a:latin typeface="Arial Black" panose="020B0A04020102020204" pitchFamily="34" charset="0"/>
              </a:rPr>
              <a:t>a lemosáshoz tiszta vizet használjunk, </a:t>
            </a:r>
          </a:p>
          <a:p>
            <a:pPr algn="ctr" defTabSz="514350">
              <a:lnSpc>
                <a:spcPct val="100000"/>
              </a:lnSpc>
              <a:spcBef>
                <a:spcPct val="0"/>
              </a:spcBef>
              <a:buNone/>
            </a:pPr>
            <a:r>
              <a:rPr lang="hu-HU" altLang="hu-HU" sz="1050" dirty="0">
                <a:solidFill>
                  <a:prstClr val="white"/>
                </a:solidFill>
                <a:latin typeface="Arial Black" panose="020B0A04020102020204" pitchFamily="34" charset="0"/>
              </a:rPr>
              <a:t>mert a szappanos mosás irritálhatja a szemet. </a:t>
            </a:r>
          </a:p>
        </p:txBody>
      </p:sp>
      <p:sp>
        <p:nvSpPr>
          <p:cNvPr id="2055" name="AutoShape 7"/>
          <p:cNvSpPr>
            <a:spLocks noChangeArrowheads="1"/>
          </p:cNvSpPr>
          <p:nvPr/>
        </p:nvSpPr>
        <p:spPr bwMode="auto">
          <a:xfrm>
            <a:off x="2815137" y="3660999"/>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050">
                <a:solidFill>
                  <a:prstClr val="white"/>
                </a:solidFill>
                <a:latin typeface="Arial Black" panose="020B0A04020102020204" pitchFamily="34" charset="0"/>
              </a:rPr>
              <a:t>A szem ápolását miden esetben a belső szemzugtól kifelé </a:t>
            </a:r>
          </a:p>
          <a:p>
            <a:pPr algn="ctr" defTabSz="514350">
              <a:lnSpc>
                <a:spcPct val="100000"/>
              </a:lnSpc>
              <a:spcBef>
                <a:spcPct val="0"/>
              </a:spcBef>
              <a:buNone/>
            </a:pPr>
            <a:r>
              <a:rPr lang="hu-HU" altLang="hu-HU" sz="1050">
                <a:solidFill>
                  <a:prstClr val="white"/>
                </a:solidFill>
                <a:latin typeface="Arial Black" panose="020B0A04020102020204" pitchFamily="34" charset="0"/>
              </a:rPr>
              <a:t>haladva a külső szemzug irányába végezzük</a:t>
            </a:r>
            <a:endParaRPr lang="hu-HU" altLang="hu-HU" sz="1050" dirty="0">
              <a:solidFill>
                <a:prstClr val="white"/>
              </a:solidFill>
              <a:latin typeface="Arial Black" panose="020B0A04020102020204" pitchFamily="34" charset="0"/>
            </a:endParaRPr>
          </a:p>
        </p:txBody>
      </p:sp>
      <p:sp>
        <p:nvSpPr>
          <p:cNvPr id="2056" name="AutoShape 8"/>
          <p:cNvSpPr>
            <a:spLocks noChangeArrowheads="1"/>
          </p:cNvSpPr>
          <p:nvPr/>
        </p:nvSpPr>
        <p:spPr bwMode="auto">
          <a:xfrm>
            <a:off x="2815137" y="2534862"/>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050" dirty="0">
                <a:solidFill>
                  <a:prstClr val="white"/>
                </a:solidFill>
                <a:latin typeface="Arial Black" panose="020B0A04020102020204" pitchFamily="34" charset="0"/>
              </a:rPr>
              <a:t>A szem ápolását miden esetben a külső szemzugtól befelé </a:t>
            </a:r>
          </a:p>
          <a:p>
            <a:pPr algn="ctr" defTabSz="514350">
              <a:lnSpc>
                <a:spcPct val="100000"/>
              </a:lnSpc>
              <a:spcBef>
                <a:spcPct val="0"/>
              </a:spcBef>
              <a:buNone/>
            </a:pPr>
            <a:r>
              <a:rPr lang="hu-HU" altLang="hu-HU" sz="1050" dirty="0">
                <a:solidFill>
                  <a:prstClr val="white"/>
                </a:solidFill>
                <a:latin typeface="Arial Black" panose="020B0A04020102020204" pitchFamily="34" charset="0"/>
              </a:rPr>
              <a:t>haladva a belső szemzug irányába végezzük</a:t>
            </a:r>
          </a:p>
        </p:txBody>
      </p:sp>
      <p:sp>
        <p:nvSpPr>
          <p:cNvPr id="2057" name="AutoShape 9"/>
          <p:cNvSpPr>
            <a:spLocks noChangeArrowheads="1"/>
          </p:cNvSpPr>
          <p:nvPr/>
        </p:nvSpPr>
        <p:spPr bwMode="auto">
          <a:xfrm>
            <a:off x="2832996" y="3082851"/>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endParaRPr lang="hu-HU" altLang="hu-HU" sz="1050" dirty="0">
              <a:solidFill>
                <a:prstClr val="white"/>
              </a:solidFill>
              <a:latin typeface="Arial Black" panose="020B0A04020102020204" pitchFamily="34" charset="0"/>
            </a:endParaRPr>
          </a:p>
          <a:p>
            <a:pPr algn="ctr" defTabSz="514350">
              <a:lnSpc>
                <a:spcPct val="100000"/>
              </a:lnSpc>
              <a:spcBef>
                <a:spcPct val="0"/>
              </a:spcBef>
              <a:buNone/>
            </a:pPr>
            <a:r>
              <a:rPr lang="hu-HU" altLang="hu-HU" sz="1050" dirty="0">
                <a:solidFill>
                  <a:prstClr val="white"/>
                </a:solidFill>
                <a:latin typeface="Arial Black" panose="020B0A04020102020204" pitchFamily="34" charset="0"/>
              </a:rPr>
              <a:t>a szemzugban felhalmozódó váladék</a:t>
            </a:r>
          </a:p>
          <a:p>
            <a:pPr algn="ctr" defTabSz="514350">
              <a:lnSpc>
                <a:spcPct val="100000"/>
              </a:lnSpc>
              <a:spcBef>
                <a:spcPct val="0"/>
              </a:spcBef>
              <a:buNone/>
            </a:pPr>
            <a:r>
              <a:rPr lang="hu-HU" altLang="hu-HU" sz="1050" dirty="0">
                <a:solidFill>
                  <a:prstClr val="white"/>
                </a:solidFill>
                <a:latin typeface="Arial Black" panose="020B0A04020102020204" pitchFamily="34" charset="0"/>
              </a:rPr>
              <a:t>során célszerű nedves gézt helyezni a szemre </a:t>
            </a:r>
          </a:p>
          <a:p>
            <a:pPr algn="ctr" defTabSz="514350">
              <a:lnSpc>
                <a:spcPct val="100000"/>
              </a:lnSpc>
              <a:spcBef>
                <a:spcPct val="0"/>
              </a:spcBef>
              <a:buNone/>
            </a:pPr>
            <a:r>
              <a:rPr lang="hu-HU" altLang="hu-HU" sz="1050" dirty="0">
                <a:solidFill>
                  <a:prstClr val="white"/>
                </a:solidFill>
                <a:latin typeface="Arial Black" panose="020B0A04020102020204" pitchFamily="34" charset="0"/>
              </a:rPr>
              <a:t>a kiszáradás megelőzésére</a:t>
            </a:r>
            <a:endParaRPr lang="ru-RU" altLang="hu-HU" sz="1050" dirty="0">
              <a:solidFill>
                <a:prstClr val="white"/>
              </a:solidFill>
              <a:latin typeface="Arial Black" panose="020B0A04020102020204" pitchFamily="34" charset="0"/>
            </a:endParaRPr>
          </a:p>
          <a:p>
            <a:pPr algn="ctr" defTabSz="514350">
              <a:lnSpc>
                <a:spcPct val="100000"/>
              </a:lnSpc>
              <a:spcBef>
                <a:spcPct val="0"/>
              </a:spcBef>
              <a:buNone/>
            </a:pPr>
            <a:endParaRPr lang="hu-HU" altLang="hu-HU" sz="1050" dirty="0">
              <a:solidFill>
                <a:prstClr val="white"/>
              </a:solidFill>
              <a:latin typeface="Arial Black" panose="020B0A04020102020204" pitchFamily="34" charset="0"/>
            </a:endParaRPr>
          </a:p>
        </p:txBody>
      </p:sp>
      <p:pic>
        <p:nvPicPr>
          <p:cNvPr id="2061"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12536" y="4887164"/>
            <a:ext cx="364331" cy="364331"/>
          </a:xfrm>
          <a:prstGeom prst="rect">
            <a:avLst/>
          </a:prstGeom>
          <a:solidFill>
            <a:schemeClr val="bg1"/>
          </a:solidFill>
          <a:ln>
            <a:noFill/>
          </a:ln>
          <a:effectLst/>
        </p:spPr>
      </p:pic>
      <p:sp>
        <p:nvSpPr>
          <p:cNvPr id="8" name="Szövegdoboz 7"/>
          <p:cNvSpPr txBox="1"/>
          <p:nvPr/>
        </p:nvSpPr>
        <p:spPr>
          <a:xfrm>
            <a:off x="4243251" y="2147988"/>
            <a:ext cx="5133615" cy="248209"/>
          </a:xfrm>
          <a:prstGeom prst="rect">
            <a:avLst/>
          </a:prstGeom>
          <a:noFill/>
        </p:spPr>
        <p:txBody>
          <a:bodyPr wrap="square" rtlCol="0">
            <a:spAutoFit/>
          </a:bodyPr>
          <a:lstStyle/>
          <a:p>
            <a:pPr defTabSz="514350"/>
            <a:r>
              <a:rPr lang="hu-HU" sz="1013" dirty="0">
                <a:solidFill>
                  <a:srgbClr val="FF0000"/>
                </a:solidFill>
                <a:latin typeface="Calibri" panose="020F0502020204030204"/>
              </a:rPr>
              <a:t>Hibás válasz esetén eltűnik a négyzet! Jó válasz esetén tovább mehet!</a:t>
            </a:r>
          </a:p>
        </p:txBody>
      </p:sp>
    </p:spTree>
    <p:extLst>
      <p:ext uri="{BB962C8B-B14F-4D97-AF65-F5344CB8AC3E}">
        <p14:creationId xmlns:p14="http://schemas.microsoft.com/office/powerpoint/2010/main" val="2808271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54"/>
                    </p:tgtEl>
                  </p:cond>
                </p:stCondLst>
                <p:endSync evt="end" delay="0">
                  <p:rtn val="all"/>
                </p:endSync>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2054"/>
                                        </p:tgtEl>
                                      </p:cBhvr>
                                    </p:animEffect>
                                    <p:set>
                                      <p:cBhvr>
                                        <p:cTn id="7" dur="1" fill="hold">
                                          <p:stCondLst>
                                            <p:cond delay="499"/>
                                          </p:stCondLst>
                                        </p:cTn>
                                        <p:tgtEl>
                                          <p:spTgt spid="2054"/>
                                        </p:tgtEl>
                                        <p:attrNameLst>
                                          <p:attrName>style.visibility</p:attrName>
                                        </p:attrNameLst>
                                      </p:cBhvr>
                                      <p:to>
                                        <p:strVal val="hidden"/>
                                      </p:to>
                                    </p:set>
                                  </p:childTnLst>
                                </p:cTn>
                              </p:par>
                            </p:childTnLst>
                          </p:cTn>
                        </p:par>
                      </p:childTnLst>
                    </p:cTn>
                  </p:par>
                </p:childTnLst>
              </p:cTn>
              <p:nextCondLst>
                <p:cond evt="onClick" delay="0">
                  <p:tgtEl>
                    <p:spTgt spid="2054"/>
                  </p:tgtEl>
                </p:cond>
              </p:nextCondLst>
            </p:seq>
            <p:seq concurrent="1" nextAc="seek">
              <p:cTn id="8" restart="whenNotActive" fill="hold" evtFilter="cancelBubble" nodeType="interactiveSeq">
                <p:stCondLst>
                  <p:cond evt="onClick" delay="0">
                    <p:tgtEl>
                      <p:spTgt spid="205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xit" presetSubtype="10" fill="hold" grpId="0" nodeType="clickEffect">
                                  <p:stCondLst>
                                    <p:cond delay="0"/>
                                  </p:stCondLst>
                                  <p:childTnLst>
                                    <p:animEffect transition="out" filter="blinds(horizontal)">
                                      <p:cBhvr>
                                        <p:cTn id="12" dur="500"/>
                                        <p:tgtEl>
                                          <p:spTgt spid="2056"/>
                                        </p:tgtEl>
                                      </p:cBhvr>
                                    </p:animEffect>
                                    <p:set>
                                      <p:cBhvr>
                                        <p:cTn id="13" dur="1" fill="hold">
                                          <p:stCondLst>
                                            <p:cond delay="499"/>
                                          </p:stCondLst>
                                        </p:cTn>
                                        <p:tgtEl>
                                          <p:spTgt spid="2056"/>
                                        </p:tgtEl>
                                        <p:attrNameLst>
                                          <p:attrName>style.visibility</p:attrName>
                                        </p:attrNameLst>
                                      </p:cBhvr>
                                      <p:to>
                                        <p:strVal val="hidden"/>
                                      </p:to>
                                    </p:set>
                                  </p:childTnLst>
                                </p:cTn>
                              </p:par>
                            </p:childTnLst>
                          </p:cTn>
                        </p:par>
                      </p:childTnLst>
                    </p:cTn>
                  </p:par>
                </p:childTnLst>
              </p:cTn>
              <p:nextCondLst>
                <p:cond evt="onClick" delay="0">
                  <p:tgtEl>
                    <p:spTgt spid="2056"/>
                  </p:tgtEl>
                </p:cond>
              </p:nextCondLst>
            </p:seq>
            <p:seq concurrent="1" nextAc="seek">
              <p:cTn id="14" restart="whenNotActive" fill="hold" evtFilter="cancelBubble" nodeType="interactiveSeq">
                <p:stCondLst>
                  <p:cond evt="onClick" delay="0">
                    <p:tgtEl>
                      <p:spTgt spid="2057"/>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3" presetClass="exit" presetSubtype="10" fill="hold" grpId="0" nodeType="clickEffect">
                                  <p:stCondLst>
                                    <p:cond delay="0"/>
                                  </p:stCondLst>
                                  <p:childTnLst>
                                    <p:animEffect transition="out" filter="blinds(horizontal)">
                                      <p:cBhvr>
                                        <p:cTn id="18" dur="500"/>
                                        <p:tgtEl>
                                          <p:spTgt spid="2057"/>
                                        </p:tgtEl>
                                      </p:cBhvr>
                                    </p:animEffect>
                                    <p:set>
                                      <p:cBhvr>
                                        <p:cTn id="19" dur="1" fill="hold">
                                          <p:stCondLst>
                                            <p:cond delay="499"/>
                                          </p:stCondLst>
                                        </p:cTn>
                                        <p:tgtEl>
                                          <p:spTgt spid="2057"/>
                                        </p:tgtEl>
                                        <p:attrNameLst>
                                          <p:attrName>style.visibility</p:attrName>
                                        </p:attrNameLst>
                                      </p:cBhvr>
                                      <p:to>
                                        <p:strVal val="hidden"/>
                                      </p:to>
                                    </p:set>
                                  </p:childTnLst>
                                </p:cTn>
                              </p:par>
                            </p:childTnLst>
                          </p:cTn>
                        </p:par>
                      </p:childTnLst>
                    </p:cTn>
                  </p:par>
                </p:childTnLst>
              </p:cTn>
              <p:nextCondLst>
                <p:cond evt="onClick" delay="0">
                  <p:tgtEl>
                    <p:spTgt spid="2057"/>
                  </p:tgtEl>
                </p:cond>
              </p:nextCondLst>
            </p:seq>
            <p:seq concurrent="1" nextAc="seek">
              <p:cTn id="20" restart="whenNotActive" fill="hold" evtFilter="cancelBubble" nodeType="interactiveSeq">
                <p:stCondLst>
                  <p:cond evt="onClick" delay="0">
                    <p:tgtEl>
                      <p:spTgt spid="2055"/>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2" presetClass="entr" presetSubtype="4" fill="hold" nodeType="after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additive="base">
                                        <p:cTn id="25" dur="1000" fill="hold"/>
                                        <p:tgtEl>
                                          <p:spTgt spid="2061"/>
                                        </p:tgtEl>
                                        <p:attrNameLst>
                                          <p:attrName>ppt_x</p:attrName>
                                        </p:attrNameLst>
                                      </p:cBhvr>
                                      <p:tavLst>
                                        <p:tav tm="0">
                                          <p:val>
                                            <p:strVal val="#ppt_x"/>
                                          </p:val>
                                        </p:tav>
                                        <p:tav tm="100000">
                                          <p:val>
                                            <p:strVal val="#ppt_x"/>
                                          </p:val>
                                        </p:tav>
                                      </p:tavLst>
                                    </p:anim>
                                    <p:anim calcmode="lin" valueType="num">
                                      <p:cBhvr additive="base">
                                        <p:cTn id="26" dur="1000" fill="hold"/>
                                        <p:tgtEl>
                                          <p:spTgt spid="206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055"/>
                  </p:tgtEl>
                </p:cond>
              </p:nextCondLst>
            </p:seq>
          </p:childTnLst>
        </p:cTn>
      </p:par>
    </p:tnLst>
    <p:bldLst>
      <p:bldP spid="2054" grpId="0" animBg="1"/>
      <p:bldP spid="2056" grpId="0" animBg="1"/>
      <p:bldP spid="2057" grpId="0" animBg="1"/>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AutoShape 5"/>
          <p:cNvSpPr>
            <a:spLocks noChangeArrowheads="1"/>
          </p:cNvSpPr>
          <p:nvPr/>
        </p:nvSpPr>
        <p:spPr bwMode="auto">
          <a:xfrm>
            <a:off x="2828639" y="1632030"/>
            <a:ext cx="6543869" cy="530424"/>
          </a:xfrm>
          <a:prstGeom prst="roundRect">
            <a:avLst>
              <a:gd name="adj" fmla="val 16667"/>
            </a:avLst>
          </a:prstGeom>
          <a:no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defRPr/>
            </a:pPr>
            <a:r>
              <a:rPr lang="hu-HU" altLang="hu-HU" sz="2250" dirty="0">
                <a:latin typeface="Calibri" panose="020F0502020204030204"/>
              </a:rPr>
              <a:t>Fürdető kendős fürdetésre jellemző, </a:t>
            </a:r>
            <a:r>
              <a:rPr lang="hu-HU" altLang="hu-HU" sz="2250" b="1" u="sng" dirty="0">
                <a:latin typeface="Calibri" panose="020F0502020204030204"/>
              </a:rPr>
              <a:t>KIVÉVE: </a:t>
            </a:r>
            <a:endParaRPr lang="ru-RU" altLang="hu-HU" sz="2250" b="1" u="sng" dirty="0">
              <a:latin typeface="Calibri" panose="020F0502020204030204"/>
            </a:endParaRPr>
          </a:p>
        </p:txBody>
      </p:sp>
      <p:sp>
        <p:nvSpPr>
          <p:cNvPr id="2054" name="AutoShape 6"/>
          <p:cNvSpPr>
            <a:spLocks noChangeArrowheads="1"/>
          </p:cNvSpPr>
          <p:nvPr/>
        </p:nvSpPr>
        <p:spPr bwMode="auto">
          <a:xfrm>
            <a:off x="2815137" y="2456893"/>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dirty="0">
                <a:solidFill>
                  <a:prstClr val="white"/>
                </a:solidFill>
                <a:latin typeface="Arial Black" panose="020B0A04020102020204" pitchFamily="34" charset="0"/>
              </a:rPr>
              <a:t>a 10 kendős eljárás során egy kendőt </a:t>
            </a:r>
          </a:p>
          <a:p>
            <a:pPr algn="ctr" defTabSz="514350">
              <a:lnSpc>
                <a:spcPct val="100000"/>
              </a:lnSpc>
              <a:spcBef>
                <a:spcPct val="0"/>
              </a:spcBef>
              <a:buNone/>
            </a:pPr>
            <a:r>
              <a:rPr lang="hu-HU" altLang="hu-HU" sz="1350" dirty="0">
                <a:solidFill>
                  <a:prstClr val="white"/>
                </a:solidFill>
                <a:latin typeface="Arial Black" panose="020B0A04020102020204" pitchFamily="34" charset="0"/>
              </a:rPr>
              <a:t>használunk az arc tisztításához</a:t>
            </a:r>
            <a:endParaRPr lang="ru-RU" altLang="hu-HU" sz="1350" dirty="0">
              <a:solidFill>
                <a:prstClr val="white"/>
              </a:solidFill>
              <a:latin typeface="Arial Black" panose="020B0A04020102020204" pitchFamily="34" charset="0"/>
            </a:endParaRPr>
          </a:p>
        </p:txBody>
      </p:sp>
      <p:sp>
        <p:nvSpPr>
          <p:cNvPr id="2055" name="AutoShape 7"/>
          <p:cNvSpPr>
            <a:spLocks noChangeArrowheads="1"/>
          </p:cNvSpPr>
          <p:nvPr/>
        </p:nvSpPr>
        <p:spPr bwMode="auto">
          <a:xfrm>
            <a:off x="2832996" y="4264942"/>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dirty="0">
                <a:solidFill>
                  <a:prstClr val="white"/>
                </a:solidFill>
                <a:latin typeface="Arial Black" panose="020B0A04020102020204" pitchFamily="34" charset="0"/>
              </a:rPr>
              <a:t>az 5 kendős eljárás során két kendőt használunk </a:t>
            </a:r>
          </a:p>
          <a:p>
            <a:pPr algn="ctr" defTabSz="514350">
              <a:lnSpc>
                <a:spcPct val="100000"/>
              </a:lnSpc>
              <a:spcBef>
                <a:spcPct val="0"/>
              </a:spcBef>
              <a:buNone/>
            </a:pPr>
            <a:r>
              <a:rPr lang="hu-HU" altLang="hu-HU" sz="1350" dirty="0">
                <a:solidFill>
                  <a:prstClr val="white"/>
                </a:solidFill>
                <a:latin typeface="Arial Black" panose="020B0A04020102020204" pitchFamily="34" charset="0"/>
              </a:rPr>
              <a:t>a fejre és a mellkasra</a:t>
            </a:r>
            <a:endParaRPr lang="ru-RU" altLang="hu-HU" sz="1350" dirty="0">
              <a:solidFill>
                <a:prstClr val="white"/>
              </a:solidFill>
              <a:latin typeface="Arial Black" panose="020B0A04020102020204" pitchFamily="34" charset="0"/>
            </a:endParaRPr>
          </a:p>
        </p:txBody>
      </p:sp>
      <p:sp>
        <p:nvSpPr>
          <p:cNvPr id="2056" name="AutoShape 8"/>
          <p:cNvSpPr>
            <a:spLocks noChangeArrowheads="1"/>
          </p:cNvSpPr>
          <p:nvPr/>
        </p:nvSpPr>
        <p:spPr bwMode="auto">
          <a:xfrm>
            <a:off x="2815137" y="3054290"/>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dirty="0">
                <a:solidFill>
                  <a:prstClr val="white"/>
                </a:solidFill>
                <a:latin typeface="Arial Black" panose="020B0A04020102020204" pitchFamily="34" charset="0"/>
              </a:rPr>
              <a:t>a 10 kendős eljárás során külön kendőket használunk </a:t>
            </a:r>
          </a:p>
          <a:p>
            <a:pPr algn="ctr" defTabSz="514350">
              <a:lnSpc>
                <a:spcPct val="100000"/>
              </a:lnSpc>
              <a:spcBef>
                <a:spcPct val="0"/>
              </a:spcBef>
              <a:buNone/>
            </a:pPr>
            <a:r>
              <a:rPr lang="hu-HU" altLang="hu-HU" sz="1350" dirty="0">
                <a:solidFill>
                  <a:prstClr val="white"/>
                </a:solidFill>
                <a:latin typeface="Arial Black" panose="020B0A04020102020204" pitchFamily="34" charset="0"/>
              </a:rPr>
              <a:t>a háthoz és a végbéltájék területéhez</a:t>
            </a:r>
            <a:endParaRPr lang="ru-RU" altLang="hu-HU" sz="1350" dirty="0">
              <a:solidFill>
                <a:prstClr val="white"/>
              </a:solidFill>
              <a:latin typeface="Arial Black" panose="020B0A04020102020204" pitchFamily="34" charset="0"/>
            </a:endParaRPr>
          </a:p>
        </p:txBody>
      </p:sp>
      <p:sp>
        <p:nvSpPr>
          <p:cNvPr id="2057" name="AutoShape 9"/>
          <p:cNvSpPr>
            <a:spLocks noChangeArrowheads="1"/>
          </p:cNvSpPr>
          <p:nvPr/>
        </p:nvSpPr>
        <p:spPr bwMode="auto">
          <a:xfrm>
            <a:off x="2832996" y="3668652"/>
            <a:ext cx="6561729" cy="485775"/>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14350">
              <a:lnSpc>
                <a:spcPct val="100000"/>
              </a:lnSpc>
              <a:spcBef>
                <a:spcPct val="0"/>
              </a:spcBef>
              <a:buNone/>
            </a:pPr>
            <a:r>
              <a:rPr lang="hu-HU" altLang="hu-HU" sz="1350" dirty="0">
                <a:solidFill>
                  <a:prstClr val="white"/>
                </a:solidFill>
                <a:latin typeface="Arial Black" panose="020B0A04020102020204" pitchFamily="34" charset="0"/>
              </a:rPr>
              <a:t>az 5 kendős eljárás során egy kendőt használunk a </a:t>
            </a:r>
          </a:p>
          <a:p>
            <a:pPr algn="ctr" defTabSz="514350">
              <a:lnSpc>
                <a:spcPct val="100000"/>
              </a:lnSpc>
              <a:spcBef>
                <a:spcPct val="0"/>
              </a:spcBef>
              <a:buNone/>
            </a:pPr>
            <a:r>
              <a:rPr lang="hu-HU" altLang="hu-HU" sz="1350" dirty="0">
                <a:solidFill>
                  <a:prstClr val="white"/>
                </a:solidFill>
                <a:latin typeface="Arial Black" panose="020B0A04020102020204" pitchFamily="34" charset="0"/>
              </a:rPr>
              <a:t>két felső végtaghoz</a:t>
            </a:r>
            <a:endParaRPr lang="ru-RU" altLang="hu-HU" sz="1350" dirty="0">
              <a:solidFill>
                <a:prstClr val="white"/>
              </a:solidFill>
              <a:latin typeface="Arial Black" panose="020B0A04020102020204" pitchFamily="34" charset="0"/>
            </a:endParaRPr>
          </a:p>
        </p:txBody>
      </p:sp>
      <p:pic>
        <p:nvPicPr>
          <p:cNvPr id="2061" name="Picture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12536" y="4887164"/>
            <a:ext cx="364331" cy="364331"/>
          </a:xfrm>
          <a:prstGeom prst="rect">
            <a:avLst/>
          </a:prstGeom>
          <a:solidFill>
            <a:schemeClr val="bg1"/>
          </a:solidFill>
          <a:ln>
            <a:noFill/>
          </a:ln>
          <a:effectLst/>
        </p:spPr>
      </p:pic>
      <p:sp>
        <p:nvSpPr>
          <p:cNvPr id="8" name="Szövegdoboz 7"/>
          <p:cNvSpPr txBox="1"/>
          <p:nvPr/>
        </p:nvSpPr>
        <p:spPr>
          <a:xfrm>
            <a:off x="4205790" y="2132857"/>
            <a:ext cx="4266474" cy="248209"/>
          </a:xfrm>
          <a:prstGeom prst="rect">
            <a:avLst/>
          </a:prstGeom>
          <a:noFill/>
        </p:spPr>
        <p:txBody>
          <a:bodyPr wrap="square" rtlCol="0">
            <a:spAutoFit/>
          </a:bodyPr>
          <a:lstStyle/>
          <a:p>
            <a:pPr defTabSz="514350">
              <a:defRPr/>
            </a:pPr>
            <a:r>
              <a:rPr lang="hu-HU" sz="1013" dirty="0">
                <a:solidFill>
                  <a:srgbClr val="FF0000"/>
                </a:solidFill>
                <a:latin typeface="Calibri" panose="020F0502020204030204"/>
              </a:rPr>
              <a:t>Hibás válasz esetén eltűnik a négyzet! Jó válasz esetén tovább mehet!</a:t>
            </a:r>
          </a:p>
        </p:txBody>
      </p:sp>
    </p:spTree>
    <p:extLst>
      <p:ext uri="{BB962C8B-B14F-4D97-AF65-F5344CB8AC3E}">
        <p14:creationId xmlns:p14="http://schemas.microsoft.com/office/powerpoint/2010/main" val="36273868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54"/>
                    </p:tgtEl>
                  </p:cond>
                </p:stCondLst>
                <p:endSync evt="end" delay="0">
                  <p:rtn val="all"/>
                </p:endSync>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2054"/>
                                        </p:tgtEl>
                                      </p:cBhvr>
                                    </p:animEffect>
                                    <p:set>
                                      <p:cBhvr>
                                        <p:cTn id="7" dur="1" fill="hold">
                                          <p:stCondLst>
                                            <p:cond delay="499"/>
                                          </p:stCondLst>
                                        </p:cTn>
                                        <p:tgtEl>
                                          <p:spTgt spid="2054"/>
                                        </p:tgtEl>
                                        <p:attrNameLst>
                                          <p:attrName>style.visibility</p:attrName>
                                        </p:attrNameLst>
                                      </p:cBhvr>
                                      <p:to>
                                        <p:strVal val="hidden"/>
                                      </p:to>
                                    </p:set>
                                  </p:childTnLst>
                                </p:cTn>
                              </p:par>
                            </p:childTnLst>
                          </p:cTn>
                        </p:par>
                      </p:childTnLst>
                    </p:cTn>
                  </p:par>
                </p:childTnLst>
              </p:cTn>
              <p:nextCondLst>
                <p:cond evt="onClick" delay="0">
                  <p:tgtEl>
                    <p:spTgt spid="2054"/>
                  </p:tgtEl>
                </p:cond>
              </p:nextCondLst>
            </p:seq>
            <p:seq concurrent="1" nextAc="seek">
              <p:cTn id="8" restart="whenNotActive" fill="hold" evtFilter="cancelBubble" nodeType="interactiveSeq">
                <p:stCondLst>
                  <p:cond evt="onClick" delay="0">
                    <p:tgtEl>
                      <p:spTgt spid="205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xit" presetSubtype="10" fill="hold" grpId="0" nodeType="clickEffect">
                                  <p:stCondLst>
                                    <p:cond delay="0"/>
                                  </p:stCondLst>
                                  <p:childTnLst>
                                    <p:animEffect transition="out" filter="blinds(horizontal)">
                                      <p:cBhvr>
                                        <p:cTn id="12" dur="500"/>
                                        <p:tgtEl>
                                          <p:spTgt spid="2056"/>
                                        </p:tgtEl>
                                      </p:cBhvr>
                                    </p:animEffect>
                                    <p:set>
                                      <p:cBhvr>
                                        <p:cTn id="13" dur="1" fill="hold">
                                          <p:stCondLst>
                                            <p:cond delay="499"/>
                                          </p:stCondLst>
                                        </p:cTn>
                                        <p:tgtEl>
                                          <p:spTgt spid="2056"/>
                                        </p:tgtEl>
                                        <p:attrNameLst>
                                          <p:attrName>style.visibility</p:attrName>
                                        </p:attrNameLst>
                                      </p:cBhvr>
                                      <p:to>
                                        <p:strVal val="hidden"/>
                                      </p:to>
                                    </p:set>
                                  </p:childTnLst>
                                </p:cTn>
                              </p:par>
                            </p:childTnLst>
                          </p:cTn>
                        </p:par>
                      </p:childTnLst>
                    </p:cTn>
                  </p:par>
                </p:childTnLst>
              </p:cTn>
              <p:nextCondLst>
                <p:cond evt="onClick" delay="0">
                  <p:tgtEl>
                    <p:spTgt spid="2056"/>
                  </p:tgtEl>
                </p:cond>
              </p:nextCondLst>
            </p:seq>
            <p:seq concurrent="1" nextAc="seek">
              <p:cTn id="14" restart="whenNotActive" fill="hold" evtFilter="cancelBubble" nodeType="interactiveSeq">
                <p:stCondLst>
                  <p:cond evt="onClick" delay="0">
                    <p:tgtEl>
                      <p:spTgt spid="2057"/>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3" presetClass="exit" presetSubtype="10" fill="hold" grpId="0" nodeType="clickEffect">
                                  <p:stCondLst>
                                    <p:cond delay="0"/>
                                  </p:stCondLst>
                                  <p:childTnLst>
                                    <p:animEffect transition="out" filter="blinds(horizontal)">
                                      <p:cBhvr>
                                        <p:cTn id="18" dur="500"/>
                                        <p:tgtEl>
                                          <p:spTgt spid="2057"/>
                                        </p:tgtEl>
                                      </p:cBhvr>
                                    </p:animEffect>
                                    <p:set>
                                      <p:cBhvr>
                                        <p:cTn id="19" dur="1" fill="hold">
                                          <p:stCondLst>
                                            <p:cond delay="499"/>
                                          </p:stCondLst>
                                        </p:cTn>
                                        <p:tgtEl>
                                          <p:spTgt spid="2057"/>
                                        </p:tgtEl>
                                        <p:attrNameLst>
                                          <p:attrName>style.visibility</p:attrName>
                                        </p:attrNameLst>
                                      </p:cBhvr>
                                      <p:to>
                                        <p:strVal val="hidden"/>
                                      </p:to>
                                    </p:set>
                                  </p:childTnLst>
                                </p:cTn>
                              </p:par>
                            </p:childTnLst>
                          </p:cTn>
                        </p:par>
                      </p:childTnLst>
                    </p:cTn>
                  </p:par>
                </p:childTnLst>
              </p:cTn>
              <p:nextCondLst>
                <p:cond evt="onClick" delay="0">
                  <p:tgtEl>
                    <p:spTgt spid="2057"/>
                  </p:tgtEl>
                </p:cond>
              </p:nextCondLst>
            </p:seq>
            <p:seq concurrent="1" nextAc="seek">
              <p:cTn id="20" restart="whenNotActive" fill="hold" evtFilter="cancelBubble" nodeType="interactiveSeq">
                <p:stCondLst>
                  <p:cond evt="onClick" delay="0">
                    <p:tgtEl>
                      <p:spTgt spid="2055"/>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2" presetClass="entr" presetSubtype="4" fill="hold" nodeType="after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additive="base">
                                        <p:cTn id="25" dur="1000" fill="hold"/>
                                        <p:tgtEl>
                                          <p:spTgt spid="2061"/>
                                        </p:tgtEl>
                                        <p:attrNameLst>
                                          <p:attrName>ppt_x</p:attrName>
                                        </p:attrNameLst>
                                      </p:cBhvr>
                                      <p:tavLst>
                                        <p:tav tm="0">
                                          <p:val>
                                            <p:strVal val="#ppt_x"/>
                                          </p:val>
                                        </p:tav>
                                        <p:tav tm="100000">
                                          <p:val>
                                            <p:strVal val="#ppt_x"/>
                                          </p:val>
                                        </p:tav>
                                      </p:tavLst>
                                    </p:anim>
                                    <p:anim calcmode="lin" valueType="num">
                                      <p:cBhvr additive="base">
                                        <p:cTn id="26" dur="1000" fill="hold"/>
                                        <p:tgtEl>
                                          <p:spTgt spid="206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055"/>
                  </p:tgtEl>
                </p:cond>
              </p:nextCondLst>
            </p:seq>
          </p:childTnLst>
        </p:cTn>
      </p:par>
    </p:tnLst>
    <p:bldLst>
      <p:bldP spid="2054" grpId="0" animBg="1"/>
      <p:bldP spid="2056" grpId="0" animBg="1"/>
      <p:bldP spid="2057" grpId="0" animBg="1"/>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AutoShape 5"/>
          <p:cNvSpPr>
            <a:spLocks noChangeArrowheads="1"/>
          </p:cNvSpPr>
          <p:nvPr/>
        </p:nvSpPr>
        <p:spPr bwMode="auto">
          <a:xfrm>
            <a:off x="295102" y="398166"/>
            <a:ext cx="11633545" cy="942976"/>
          </a:xfrm>
          <a:prstGeom prst="roundRect">
            <a:avLst>
              <a:gd name="adj" fmla="val 16667"/>
            </a:avLst>
          </a:prstGeom>
          <a:no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hu-HU" altLang="hu-HU" sz="4000" dirty="0">
                <a:latin typeface="+mn-lt"/>
              </a:rPr>
              <a:t>A </a:t>
            </a:r>
            <a:r>
              <a:rPr lang="hu-HU" altLang="hu-HU" sz="4000" dirty="0" err="1">
                <a:latin typeface="+mn-lt"/>
              </a:rPr>
              <a:t>defecatio</a:t>
            </a:r>
            <a:r>
              <a:rPr lang="hu-HU" altLang="hu-HU" sz="4000" dirty="0">
                <a:latin typeface="+mn-lt"/>
              </a:rPr>
              <a:t> …. </a:t>
            </a:r>
            <a:endParaRPr lang="ru-RU" altLang="hu-HU" sz="4000" dirty="0">
              <a:latin typeface="+mn-lt"/>
            </a:endParaRPr>
          </a:p>
        </p:txBody>
      </p:sp>
      <p:sp>
        <p:nvSpPr>
          <p:cNvPr id="2054" name="AutoShape 6"/>
          <p:cNvSpPr>
            <a:spLocks noChangeArrowheads="1"/>
          </p:cNvSpPr>
          <p:nvPr/>
        </p:nvSpPr>
        <p:spPr bwMode="auto">
          <a:xfrm>
            <a:off x="263352" y="4869259"/>
            <a:ext cx="11665296" cy="863600"/>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hu-HU" altLang="hu-HU" sz="2400" dirty="0">
                <a:latin typeface="Arial Black" panose="020B0A04020102020204" pitchFamily="34" charset="0"/>
              </a:rPr>
              <a:t>Véres széklet ürítése</a:t>
            </a:r>
            <a:endParaRPr lang="ru-RU" altLang="hu-HU" sz="2400" dirty="0">
              <a:latin typeface="Arial Black" panose="020B0A04020102020204" pitchFamily="34" charset="0"/>
            </a:endParaRPr>
          </a:p>
        </p:txBody>
      </p:sp>
      <p:sp>
        <p:nvSpPr>
          <p:cNvPr id="2055" name="AutoShape 7"/>
          <p:cNvSpPr>
            <a:spLocks noChangeArrowheads="1"/>
          </p:cNvSpPr>
          <p:nvPr/>
        </p:nvSpPr>
        <p:spPr bwMode="auto">
          <a:xfrm>
            <a:off x="263351" y="2728031"/>
            <a:ext cx="11665296" cy="863600"/>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hu-HU" altLang="hu-HU" sz="2000" dirty="0">
                <a:latin typeface="Arial Black" panose="020B0A04020102020204" pitchFamily="34" charset="0"/>
              </a:rPr>
              <a:t>A vastagbél élettani funkciója, mely során az emésztetlenbélsár a külvilágba kerül </a:t>
            </a:r>
            <a:endParaRPr lang="ru-RU" altLang="hu-HU" sz="2000" dirty="0">
              <a:latin typeface="Arial Black" panose="020B0A04020102020204" pitchFamily="34" charset="0"/>
            </a:endParaRPr>
          </a:p>
        </p:txBody>
      </p:sp>
      <p:sp>
        <p:nvSpPr>
          <p:cNvPr id="2056" name="AutoShape 8"/>
          <p:cNvSpPr>
            <a:spLocks noChangeArrowheads="1"/>
          </p:cNvSpPr>
          <p:nvPr/>
        </p:nvSpPr>
        <p:spPr bwMode="auto">
          <a:xfrm>
            <a:off x="295102" y="1688804"/>
            <a:ext cx="11665296" cy="863600"/>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hu-HU" altLang="hu-HU" sz="2400" dirty="0">
                <a:latin typeface="Arial Black" panose="020B0A04020102020204" pitchFamily="34" charset="0"/>
              </a:rPr>
              <a:t>A bélgázok külvilágban történő ürítése</a:t>
            </a:r>
            <a:endParaRPr lang="ru-RU" altLang="hu-HU" sz="2400" dirty="0">
              <a:latin typeface="Arial Black" panose="020B0A04020102020204" pitchFamily="34" charset="0"/>
            </a:endParaRPr>
          </a:p>
        </p:txBody>
      </p:sp>
      <p:sp>
        <p:nvSpPr>
          <p:cNvPr id="2057" name="AutoShape 9"/>
          <p:cNvSpPr>
            <a:spLocks noChangeArrowheads="1"/>
          </p:cNvSpPr>
          <p:nvPr/>
        </p:nvSpPr>
        <p:spPr bwMode="auto">
          <a:xfrm>
            <a:off x="295102" y="3855046"/>
            <a:ext cx="11665296" cy="863600"/>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hu-HU" altLang="hu-HU" sz="2400" dirty="0">
                <a:latin typeface="Arial Black" panose="020B0A04020102020204" pitchFamily="34" charset="0"/>
              </a:rPr>
              <a:t>A széklet besűrűsödése</a:t>
            </a:r>
            <a:endParaRPr lang="ru-RU" altLang="hu-HU" sz="2400" dirty="0">
              <a:latin typeface="Arial Black" panose="020B0A04020102020204" pitchFamily="34" charset="0"/>
            </a:endParaRPr>
          </a:p>
        </p:txBody>
      </p:sp>
      <p:pic>
        <p:nvPicPr>
          <p:cNvPr id="2061"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0948" y="6021288"/>
            <a:ext cx="647700" cy="647700"/>
          </a:xfrm>
          <a:prstGeom prst="rect">
            <a:avLst/>
          </a:prstGeom>
          <a:solidFill>
            <a:schemeClr val="bg1"/>
          </a:solidFill>
          <a:ln>
            <a:noFill/>
          </a:ln>
          <a:effectLst/>
        </p:spPr>
      </p:pic>
      <p:sp>
        <p:nvSpPr>
          <p:cNvPr id="8" name="Szövegdoboz 7"/>
          <p:cNvSpPr txBox="1"/>
          <p:nvPr/>
        </p:nvSpPr>
        <p:spPr>
          <a:xfrm>
            <a:off x="2802221" y="1151643"/>
            <a:ext cx="8133634" cy="369332"/>
          </a:xfrm>
          <a:prstGeom prst="rect">
            <a:avLst/>
          </a:prstGeom>
          <a:noFill/>
        </p:spPr>
        <p:txBody>
          <a:bodyPr wrap="square" rtlCol="0">
            <a:spAutoFit/>
          </a:bodyPr>
          <a:lstStyle/>
          <a:p>
            <a:r>
              <a:rPr lang="hu-HU" dirty="0">
                <a:solidFill>
                  <a:srgbClr val="FF0000"/>
                </a:solidFill>
              </a:rPr>
              <a:t>Hibás válasz esetén eltűnik a négyzet! Jó válasz esetén tovább mehet!</a:t>
            </a:r>
          </a:p>
        </p:txBody>
      </p:sp>
    </p:spTree>
    <p:extLst>
      <p:ext uri="{BB962C8B-B14F-4D97-AF65-F5344CB8AC3E}">
        <p14:creationId xmlns:p14="http://schemas.microsoft.com/office/powerpoint/2010/main" val="22482425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54"/>
                    </p:tgtEl>
                  </p:cond>
                </p:stCondLst>
                <p:endSync evt="end" delay="0">
                  <p:rtn val="all"/>
                </p:endSync>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2054"/>
                                        </p:tgtEl>
                                      </p:cBhvr>
                                    </p:animEffect>
                                    <p:set>
                                      <p:cBhvr>
                                        <p:cTn id="7" dur="1" fill="hold">
                                          <p:stCondLst>
                                            <p:cond delay="499"/>
                                          </p:stCondLst>
                                        </p:cTn>
                                        <p:tgtEl>
                                          <p:spTgt spid="2054"/>
                                        </p:tgtEl>
                                        <p:attrNameLst>
                                          <p:attrName>style.visibility</p:attrName>
                                        </p:attrNameLst>
                                      </p:cBhvr>
                                      <p:to>
                                        <p:strVal val="hidden"/>
                                      </p:to>
                                    </p:set>
                                  </p:childTnLst>
                                </p:cTn>
                              </p:par>
                            </p:childTnLst>
                          </p:cTn>
                        </p:par>
                      </p:childTnLst>
                    </p:cTn>
                  </p:par>
                </p:childTnLst>
              </p:cTn>
              <p:nextCondLst>
                <p:cond evt="onClick" delay="0">
                  <p:tgtEl>
                    <p:spTgt spid="2054"/>
                  </p:tgtEl>
                </p:cond>
              </p:nextCondLst>
            </p:seq>
            <p:seq concurrent="1" nextAc="seek">
              <p:cTn id="8" restart="whenNotActive" fill="hold" evtFilter="cancelBubble" nodeType="interactiveSeq">
                <p:stCondLst>
                  <p:cond evt="onClick" delay="0">
                    <p:tgtEl>
                      <p:spTgt spid="205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xit" presetSubtype="10" fill="hold" grpId="0" nodeType="clickEffect">
                                  <p:stCondLst>
                                    <p:cond delay="0"/>
                                  </p:stCondLst>
                                  <p:childTnLst>
                                    <p:animEffect transition="out" filter="blinds(horizontal)">
                                      <p:cBhvr>
                                        <p:cTn id="12" dur="500"/>
                                        <p:tgtEl>
                                          <p:spTgt spid="2056"/>
                                        </p:tgtEl>
                                      </p:cBhvr>
                                    </p:animEffect>
                                    <p:set>
                                      <p:cBhvr>
                                        <p:cTn id="13" dur="1" fill="hold">
                                          <p:stCondLst>
                                            <p:cond delay="499"/>
                                          </p:stCondLst>
                                        </p:cTn>
                                        <p:tgtEl>
                                          <p:spTgt spid="2056"/>
                                        </p:tgtEl>
                                        <p:attrNameLst>
                                          <p:attrName>style.visibility</p:attrName>
                                        </p:attrNameLst>
                                      </p:cBhvr>
                                      <p:to>
                                        <p:strVal val="hidden"/>
                                      </p:to>
                                    </p:set>
                                  </p:childTnLst>
                                </p:cTn>
                              </p:par>
                            </p:childTnLst>
                          </p:cTn>
                        </p:par>
                      </p:childTnLst>
                    </p:cTn>
                  </p:par>
                </p:childTnLst>
              </p:cTn>
              <p:nextCondLst>
                <p:cond evt="onClick" delay="0">
                  <p:tgtEl>
                    <p:spTgt spid="2056"/>
                  </p:tgtEl>
                </p:cond>
              </p:nextCondLst>
            </p:seq>
            <p:seq concurrent="1" nextAc="seek">
              <p:cTn id="14" restart="whenNotActive" fill="hold" evtFilter="cancelBubble" nodeType="interactiveSeq">
                <p:stCondLst>
                  <p:cond evt="onClick" delay="0">
                    <p:tgtEl>
                      <p:spTgt spid="2057"/>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3" presetClass="exit" presetSubtype="10" fill="hold" grpId="0" nodeType="clickEffect">
                                  <p:stCondLst>
                                    <p:cond delay="0"/>
                                  </p:stCondLst>
                                  <p:childTnLst>
                                    <p:animEffect transition="out" filter="blinds(horizontal)">
                                      <p:cBhvr>
                                        <p:cTn id="18" dur="500"/>
                                        <p:tgtEl>
                                          <p:spTgt spid="2057"/>
                                        </p:tgtEl>
                                      </p:cBhvr>
                                    </p:animEffect>
                                    <p:set>
                                      <p:cBhvr>
                                        <p:cTn id="19" dur="1" fill="hold">
                                          <p:stCondLst>
                                            <p:cond delay="499"/>
                                          </p:stCondLst>
                                        </p:cTn>
                                        <p:tgtEl>
                                          <p:spTgt spid="2057"/>
                                        </p:tgtEl>
                                        <p:attrNameLst>
                                          <p:attrName>style.visibility</p:attrName>
                                        </p:attrNameLst>
                                      </p:cBhvr>
                                      <p:to>
                                        <p:strVal val="hidden"/>
                                      </p:to>
                                    </p:set>
                                  </p:childTnLst>
                                </p:cTn>
                              </p:par>
                            </p:childTnLst>
                          </p:cTn>
                        </p:par>
                      </p:childTnLst>
                    </p:cTn>
                  </p:par>
                </p:childTnLst>
              </p:cTn>
              <p:nextCondLst>
                <p:cond evt="onClick" delay="0">
                  <p:tgtEl>
                    <p:spTgt spid="2057"/>
                  </p:tgtEl>
                </p:cond>
              </p:nextCondLst>
            </p:seq>
            <p:seq concurrent="1" nextAc="seek">
              <p:cTn id="20" restart="whenNotActive" fill="hold" evtFilter="cancelBubble" nodeType="interactiveSeq">
                <p:stCondLst>
                  <p:cond evt="onClick" delay="0">
                    <p:tgtEl>
                      <p:spTgt spid="2055"/>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2" presetClass="entr" presetSubtype="4" fill="hold" nodeType="after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additive="base">
                                        <p:cTn id="25" dur="1000" fill="hold"/>
                                        <p:tgtEl>
                                          <p:spTgt spid="2061"/>
                                        </p:tgtEl>
                                        <p:attrNameLst>
                                          <p:attrName>ppt_x</p:attrName>
                                        </p:attrNameLst>
                                      </p:cBhvr>
                                      <p:tavLst>
                                        <p:tav tm="0">
                                          <p:val>
                                            <p:strVal val="#ppt_x"/>
                                          </p:val>
                                        </p:tav>
                                        <p:tav tm="100000">
                                          <p:val>
                                            <p:strVal val="#ppt_x"/>
                                          </p:val>
                                        </p:tav>
                                      </p:tavLst>
                                    </p:anim>
                                    <p:anim calcmode="lin" valueType="num">
                                      <p:cBhvr additive="base">
                                        <p:cTn id="26" dur="1000" fill="hold"/>
                                        <p:tgtEl>
                                          <p:spTgt spid="206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055"/>
                  </p:tgtEl>
                </p:cond>
              </p:nextCondLst>
            </p:seq>
          </p:childTnLst>
        </p:cTn>
      </p:par>
    </p:tnLst>
    <p:bldLst>
      <p:bldP spid="2054" grpId="0" animBg="1"/>
      <p:bldP spid="2056" grpId="0" animBg="1"/>
      <p:bldP spid="2057" grpId="0" animBg="1"/>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AutoShape 5"/>
          <p:cNvSpPr>
            <a:spLocks noChangeArrowheads="1"/>
          </p:cNvSpPr>
          <p:nvPr/>
        </p:nvSpPr>
        <p:spPr bwMode="auto">
          <a:xfrm>
            <a:off x="295102" y="398166"/>
            <a:ext cx="11633545" cy="942976"/>
          </a:xfrm>
          <a:prstGeom prst="roundRect">
            <a:avLst>
              <a:gd name="adj" fmla="val 16667"/>
            </a:avLst>
          </a:prstGeom>
          <a:noFill/>
          <a:ln>
            <a:noFill/>
          </a:ln>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hu-HU" altLang="hu-HU" sz="4000" dirty="0">
                <a:latin typeface="+mn-lt"/>
              </a:rPr>
              <a:t>Mire használjuk a Bristol skálát?</a:t>
            </a:r>
            <a:endParaRPr lang="ru-RU" altLang="hu-HU" sz="4000" dirty="0">
              <a:latin typeface="+mn-lt"/>
            </a:endParaRPr>
          </a:p>
        </p:txBody>
      </p:sp>
      <p:sp>
        <p:nvSpPr>
          <p:cNvPr id="2054" name="AutoShape 6"/>
          <p:cNvSpPr>
            <a:spLocks noChangeArrowheads="1"/>
          </p:cNvSpPr>
          <p:nvPr/>
        </p:nvSpPr>
        <p:spPr bwMode="auto">
          <a:xfrm>
            <a:off x="295102" y="1823305"/>
            <a:ext cx="11665296" cy="863600"/>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hu-HU" altLang="hu-HU" sz="2400" dirty="0">
                <a:latin typeface="Arial Black" panose="020B0A04020102020204" pitchFamily="34" charset="0"/>
              </a:rPr>
              <a:t>Táplálás szükségességének a felmérésére</a:t>
            </a:r>
            <a:endParaRPr lang="ru-RU" altLang="hu-HU" sz="2400" dirty="0">
              <a:latin typeface="Arial Black" panose="020B0A04020102020204" pitchFamily="34" charset="0"/>
            </a:endParaRPr>
          </a:p>
        </p:txBody>
      </p:sp>
      <p:sp>
        <p:nvSpPr>
          <p:cNvPr id="2055" name="AutoShape 7"/>
          <p:cNvSpPr>
            <a:spLocks noChangeArrowheads="1"/>
          </p:cNvSpPr>
          <p:nvPr/>
        </p:nvSpPr>
        <p:spPr bwMode="auto">
          <a:xfrm>
            <a:off x="263351" y="3991758"/>
            <a:ext cx="11665296" cy="863600"/>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hu-HU" altLang="hu-HU" sz="2400" dirty="0">
                <a:latin typeface="Arial Black" panose="020B0A04020102020204" pitchFamily="34" charset="0"/>
              </a:rPr>
              <a:t>A széklet állagának a meghatározására </a:t>
            </a:r>
            <a:endParaRPr lang="ru-RU" altLang="hu-HU" sz="2400" dirty="0">
              <a:latin typeface="Arial Black" panose="020B0A04020102020204" pitchFamily="34" charset="0"/>
            </a:endParaRPr>
          </a:p>
        </p:txBody>
      </p:sp>
      <p:sp>
        <p:nvSpPr>
          <p:cNvPr id="2056" name="AutoShape 8"/>
          <p:cNvSpPr>
            <a:spLocks noChangeArrowheads="1"/>
          </p:cNvSpPr>
          <p:nvPr/>
        </p:nvSpPr>
        <p:spPr bwMode="auto">
          <a:xfrm>
            <a:off x="263352" y="2850466"/>
            <a:ext cx="11665296" cy="863600"/>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hu-HU" altLang="hu-HU" sz="2400" dirty="0">
                <a:latin typeface="Arial Black" panose="020B0A04020102020204" pitchFamily="34" charset="0"/>
              </a:rPr>
              <a:t>Vér kimutatására a székletben</a:t>
            </a:r>
            <a:endParaRPr lang="ru-RU" altLang="hu-HU" sz="2400" dirty="0">
              <a:latin typeface="Arial Black" panose="020B0A04020102020204" pitchFamily="34" charset="0"/>
            </a:endParaRPr>
          </a:p>
        </p:txBody>
      </p:sp>
      <p:sp>
        <p:nvSpPr>
          <p:cNvPr id="2057" name="AutoShape 9"/>
          <p:cNvSpPr>
            <a:spLocks noChangeArrowheads="1"/>
          </p:cNvSpPr>
          <p:nvPr/>
        </p:nvSpPr>
        <p:spPr bwMode="auto">
          <a:xfrm>
            <a:off x="295102" y="5063223"/>
            <a:ext cx="11665296" cy="863600"/>
          </a:xfrm>
          <a:prstGeom prst="roundRect">
            <a:avLst>
              <a:gd name="adj" fmla="val 16667"/>
            </a:avLst>
          </a:pr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hu-HU" altLang="hu-HU" sz="2400" dirty="0">
                <a:latin typeface="Arial Black" panose="020B0A04020102020204" pitchFamily="34" charset="0"/>
              </a:rPr>
              <a:t>Széklet mennyiségének a meghatározására</a:t>
            </a:r>
            <a:endParaRPr lang="ru-RU" altLang="hu-HU" sz="2400" dirty="0">
              <a:latin typeface="Arial Black" panose="020B0A04020102020204" pitchFamily="34" charset="0"/>
            </a:endParaRPr>
          </a:p>
        </p:txBody>
      </p:sp>
      <p:pic>
        <p:nvPicPr>
          <p:cNvPr id="2061"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0948" y="6021288"/>
            <a:ext cx="647700" cy="647700"/>
          </a:xfrm>
          <a:prstGeom prst="rect">
            <a:avLst/>
          </a:prstGeom>
          <a:solidFill>
            <a:schemeClr val="bg1"/>
          </a:solidFill>
          <a:ln>
            <a:noFill/>
          </a:ln>
          <a:effectLst/>
        </p:spPr>
      </p:pic>
      <p:sp>
        <p:nvSpPr>
          <p:cNvPr id="8" name="Szövegdoboz 7"/>
          <p:cNvSpPr txBox="1"/>
          <p:nvPr/>
        </p:nvSpPr>
        <p:spPr>
          <a:xfrm>
            <a:off x="2802221" y="1151643"/>
            <a:ext cx="6651057" cy="369332"/>
          </a:xfrm>
          <a:prstGeom prst="rect">
            <a:avLst/>
          </a:prstGeom>
          <a:noFill/>
        </p:spPr>
        <p:txBody>
          <a:bodyPr wrap="square" rtlCol="0">
            <a:spAutoFit/>
          </a:bodyPr>
          <a:lstStyle/>
          <a:p>
            <a:r>
              <a:rPr lang="hu-HU" dirty="0">
                <a:solidFill>
                  <a:srgbClr val="FF0000"/>
                </a:solidFill>
              </a:rPr>
              <a:t>Hibás válasz esetén eltűnik a négyzet! Jó válasz esetén tovább mehet!</a:t>
            </a:r>
          </a:p>
        </p:txBody>
      </p:sp>
    </p:spTree>
    <p:extLst>
      <p:ext uri="{BB962C8B-B14F-4D97-AF65-F5344CB8AC3E}">
        <p14:creationId xmlns:p14="http://schemas.microsoft.com/office/powerpoint/2010/main" val="39403610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54"/>
                    </p:tgtEl>
                  </p:cond>
                </p:stCondLst>
                <p:endSync evt="end" delay="0">
                  <p:rtn val="all"/>
                </p:endSync>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2054"/>
                                        </p:tgtEl>
                                      </p:cBhvr>
                                    </p:animEffect>
                                    <p:set>
                                      <p:cBhvr>
                                        <p:cTn id="7" dur="1" fill="hold">
                                          <p:stCondLst>
                                            <p:cond delay="499"/>
                                          </p:stCondLst>
                                        </p:cTn>
                                        <p:tgtEl>
                                          <p:spTgt spid="2054"/>
                                        </p:tgtEl>
                                        <p:attrNameLst>
                                          <p:attrName>style.visibility</p:attrName>
                                        </p:attrNameLst>
                                      </p:cBhvr>
                                      <p:to>
                                        <p:strVal val="hidden"/>
                                      </p:to>
                                    </p:set>
                                  </p:childTnLst>
                                </p:cTn>
                              </p:par>
                            </p:childTnLst>
                          </p:cTn>
                        </p:par>
                      </p:childTnLst>
                    </p:cTn>
                  </p:par>
                </p:childTnLst>
              </p:cTn>
              <p:nextCondLst>
                <p:cond evt="onClick" delay="0">
                  <p:tgtEl>
                    <p:spTgt spid="2054"/>
                  </p:tgtEl>
                </p:cond>
              </p:nextCondLst>
            </p:seq>
            <p:seq concurrent="1" nextAc="seek">
              <p:cTn id="8" restart="whenNotActive" fill="hold" evtFilter="cancelBubble" nodeType="interactiveSeq">
                <p:stCondLst>
                  <p:cond evt="onClick" delay="0">
                    <p:tgtEl>
                      <p:spTgt spid="2056"/>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3" presetClass="exit" presetSubtype="10" fill="hold" grpId="0" nodeType="clickEffect">
                                  <p:stCondLst>
                                    <p:cond delay="0"/>
                                  </p:stCondLst>
                                  <p:childTnLst>
                                    <p:animEffect transition="out" filter="blinds(horizontal)">
                                      <p:cBhvr>
                                        <p:cTn id="12" dur="500"/>
                                        <p:tgtEl>
                                          <p:spTgt spid="2056"/>
                                        </p:tgtEl>
                                      </p:cBhvr>
                                    </p:animEffect>
                                    <p:set>
                                      <p:cBhvr>
                                        <p:cTn id="13" dur="1" fill="hold">
                                          <p:stCondLst>
                                            <p:cond delay="499"/>
                                          </p:stCondLst>
                                        </p:cTn>
                                        <p:tgtEl>
                                          <p:spTgt spid="2056"/>
                                        </p:tgtEl>
                                        <p:attrNameLst>
                                          <p:attrName>style.visibility</p:attrName>
                                        </p:attrNameLst>
                                      </p:cBhvr>
                                      <p:to>
                                        <p:strVal val="hidden"/>
                                      </p:to>
                                    </p:set>
                                  </p:childTnLst>
                                </p:cTn>
                              </p:par>
                            </p:childTnLst>
                          </p:cTn>
                        </p:par>
                      </p:childTnLst>
                    </p:cTn>
                  </p:par>
                </p:childTnLst>
              </p:cTn>
              <p:nextCondLst>
                <p:cond evt="onClick" delay="0">
                  <p:tgtEl>
                    <p:spTgt spid="2056"/>
                  </p:tgtEl>
                </p:cond>
              </p:nextCondLst>
            </p:seq>
            <p:seq concurrent="1" nextAc="seek">
              <p:cTn id="14" restart="whenNotActive" fill="hold" evtFilter="cancelBubble" nodeType="interactiveSeq">
                <p:stCondLst>
                  <p:cond evt="onClick" delay="0">
                    <p:tgtEl>
                      <p:spTgt spid="2057"/>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3" presetClass="exit" presetSubtype="10" fill="hold" grpId="0" nodeType="clickEffect">
                                  <p:stCondLst>
                                    <p:cond delay="0"/>
                                  </p:stCondLst>
                                  <p:childTnLst>
                                    <p:animEffect transition="out" filter="blinds(horizontal)">
                                      <p:cBhvr>
                                        <p:cTn id="18" dur="500"/>
                                        <p:tgtEl>
                                          <p:spTgt spid="2057"/>
                                        </p:tgtEl>
                                      </p:cBhvr>
                                    </p:animEffect>
                                    <p:set>
                                      <p:cBhvr>
                                        <p:cTn id="19" dur="1" fill="hold">
                                          <p:stCondLst>
                                            <p:cond delay="499"/>
                                          </p:stCondLst>
                                        </p:cTn>
                                        <p:tgtEl>
                                          <p:spTgt spid="2057"/>
                                        </p:tgtEl>
                                        <p:attrNameLst>
                                          <p:attrName>style.visibility</p:attrName>
                                        </p:attrNameLst>
                                      </p:cBhvr>
                                      <p:to>
                                        <p:strVal val="hidden"/>
                                      </p:to>
                                    </p:set>
                                  </p:childTnLst>
                                </p:cTn>
                              </p:par>
                            </p:childTnLst>
                          </p:cTn>
                        </p:par>
                      </p:childTnLst>
                    </p:cTn>
                  </p:par>
                </p:childTnLst>
              </p:cTn>
              <p:nextCondLst>
                <p:cond evt="onClick" delay="0">
                  <p:tgtEl>
                    <p:spTgt spid="2057"/>
                  </p:tgtEl>
                </p:cond>
              </p:nextCondLst>
            </p:seq>
            <p:seq concurrent="1" nextAc="seek">
              <p:cTn id="20" restart="whenNotActive" fill="hold" evtFilter="cancelBubble" nodeType="interactiveSeq">
                <p:stCondLst>
                  <p:cond evt="onClick" delay="0">
                    <p:tgtEl>
                      <p:spTgt spid="2055"/>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2" presetClass="entr" presetSubtype="4" fill="hold" nodeType="after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additive="base">
                                        <p:cTn id="25" dur="1000" fill="hold"/>
                                        <p:tgtEl>
                                          <p:spTgt spid="2061"/>
                                        </p:tgtEl>
                                        <p:attrNameLst>
                                          <p:attrName>ppt_x</p:attrName>
                                        </p:attrNameLst>
                                      </p:cBhvr>
                                      <p:tavLst>
                                        <p:tav tm="0">
                                          <p:val>
                                            <p:strVal val="#ppt_x"/>
                                          </p:val>
                                        </p:tav>
                                        <p:tav tm="100000">
                                          <p:val>
                                            <p:strVal val="#ppt_x"/>
                                          </p:val>
                                        </p:tav>
                                      </p:tavLst>
                                    </p:anim>
                                    <p:anim calcmode="lin" valueType="num">
                                      <p:cBhvr additive="base">
                                        <p:cTn id="26" dur="1000" fill="hold"/>
                                        <p:tgtEl>
                                          <p:spTgt spid="2061"/>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2055"/>
                  </p:tgtEl>
                </p:cond>
              </p:nextCondLst>
            </p:seq>
          </p:childTnLst>
        </p:cTn>
      </p:par>
    </p:tnLst>
    <p:bldLst>
      <p:bldP spid="2054" grpId="0" animBg="1"/>
      <p:bldP spid="2056" grpId="0" animBg="1"/>
      <p:bldP spid="205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ím 1"/>
          <p:cNvSpPr>
            <a:spLocks noGrp="1"/>
          </p:cNvSpPr>
          <p:nvPr>
            <p:ph type="title"/>
          </p:nvPr>
        </p:nvSpPr>
        <p:spPr>
          <a:xfrm>
            <a:off x="1991544" y="0"/>
            <a:ext cx="8229600" cy="1143000"/>
          </a:xfrm>
        </p:spPr>
        <p:txBody>
          <a:bodyPr/>
          <a:lstStyle/>
          <a:p>
            <a:r>
              <a:rPr lang="hu-HU" dirty="0"/>
              <a:t>A bőr ápolása</a:t>
            </a:r>
          </a:p>
        </p:txBody>
      </p:sp>
      <p:sp>
        <p:nvSpPr>
          <p:cNvPr id="3" name="Tartalom helye 2"/>
          <p:cNvSpPr>
            <a:spLocks noGrp="1"/>
          </p:cNvSpPr>
          <p:nvPr>
            <p:ph idx="1"/>
          </p:nvPr>
        </p:nvSpPr>
        <p:spPr>
          <a:xfrm>
            <a:off x="500743" y="1241376"/>
            <a:ext cx="11273246" cy="5507767"/>
          </a:xfrm>
        </p:spPr>
        <p:txBody>
          <a:bodyPr>
            <a:noAutofit/>
          </a:bodyPr>
          <a:lstStyle/>
          <a:p>
            <a:pPr marL="0" indent="0">
              <a:buNone/>
            </a:pPr>
            <a:r>
              <a:rPr lang="hu-HU" sz="2000" b="1" dirty="0"/>
              <a:t>Az egészséges </a:t>
            </a:r>
            <a:r>
              <a:rPr lang="hu-HU" sz="2000" b="1" dirty="0" err="1"/>
              <a:t>kültakaró</a:t>
            </a:r>
            <a:r>
              <a:rPr lang="hu-HU" sz="2000" b="1" dirty="0"/>
              <a:t> jellemzői: </a:t>
            </a:r>
          </a:p>
          <a:p>
            <a:r>
              <a:rPr lang="hu-HU" sz="2000" dirty="0"/>
              <a:t>Ép, sérülésektől mentes.</a:t>
            </a:r>
          </a:p>
          <a:p>
            <a:r>
              <a:rPr lang="hu-HU" sz="2000" dirty="0"/>
              <a:t>Sima, puha. </a:t>
            </a:r>
          </a:p>
          <a:p>
            <a:r>
              <a:rPr lang="hu-HU" sz="2000" dirty="0"/>
              <a:t>Rugalmas és feszes.</a:t>
            </a:r>
          </a:p>
          <a:p>
            <a:pPr marL="0" indent="0">
              <a:buNone/>
            </a:pPr>
            <a:endParaRPr lang="hu-HU" sz="2000" b="1" dirty="0"/>
          </a:p>
          <a:p>
            <a:pPr marL="0" indent="0">
              <a:buNone/>
            </a:pPr>
            <a:r>
              <a:rPr lang="hu-HU" sz="2000" b="1" dirty="0"/>
              <a:t>A bőr épségét számos tényező veszélyeztetheti, mint: </a:t>
            </a:r>
          </a:p>
          <a:p>
            <a:r>
              <a:rPr lang="hu-HU" sz="2000" dirty="0"/>
              <a:t>Táplálkozási problémák </a:t>
            </a:r>
          </a:p>
          <a:p>
            <a:r>
              <a:rPr lang="hu-HU" sz="2000" dirty="0"/>
              <a:t>Külső behatások (mechanikai/ hő hatások). </a:t>
            </a:r>
          </a:p>
          <a:p>
            <a:r>
              <a:rPr lang="hu-HU" sz="2000" dirty="0"/>
              <a:t>Tartós ágyhoz kötöttség. </a:t>
            </a:r>
          </a:p>
          <a:p>
            <a:r>
              <a:rPr lang="hu-HU" sz="2000" dirty="0"/>
              <a:t>A szervezet folyadék- és elektrolit-háztartásának zavarai. </a:t>
            </a:r>
          </a:p>
          <a:p>
            <a:r>
              <a:rPr lang="hu-HU" sz="2000" dirty="0"/>
              <a:t>A bőr működési zavara. </a:t>
            </a:r>
          </a:p>
          <a:p>
            <a:r>
              <a:rPr lang="hu-HU" sz="2000" dirty="0"/>
              <a:t>A keringés zavarai.</a:t>
            </a:r>
          </a:p>
          <a:p>
            <a:endParaRPr lang="hu-HU" sz="2000" dirty="0"/>
          </a:p>
          <a:p>
            <a:r>
              <a:rPr lang="hu-HU" sz="2000" dirty="0"/>
              <a:t>gyakori problémák: bőr szárazsága, zsírossága, </a:t>
            </a:r>
            <a:r>
              <a:rPr lang="hu-HU" sz="2000" dirty="0" err="1"/>
              <a:t>acne</a:t>
            </a:r>
            <a:r>
              <a:rPr lang="hu-HU" sz="2000" dirty="0"/>
              <a:t>, </a:t>
            </a:r>
            <a:r>
              <a:rPr lang="hu-HU" sz="2000" dirty="0" err="1"/>
              <a:t>contact</a:t>
            </a:r>
            <a:r>
              <a:rPr lang="hu-HU" sz="2000" dirty="0"/>
              <a:t> </a:t>
            </a:r>
            <a:r>
              <a:rPr lang="hu-HU" sz="2000" dirty="0" err="1"/>
              <a:t>dermatitis</a:t>
            </a:r>
            <a:r>
              <a:rPr lang="hu-HU" sz="2000" dirty="0"/>
              <a:t>, </a:t>
            </a:r>
            <a:r>
              <a:rPr lang="hu-HU" sz="2000" dirty="0" err="1"/>
              <a:t>hirsutismus</a:t>
            </a:r>
            <a:r>
              <a:rPr lang="hu-HU" sz="2000" dirty="0"/>
              <a:t>, bőr elemi jelenségei, kiütések, rühesség</a:t>
            </a:r>
          </a:p>
          <a:p>
            <a:endParaRPr lang="hu-HU" sz="2000" dirty="0"/>
          </a:p>
          <a:p>
            <a:r>
              <a:rPr lang="hu-HU" sz="2000" dirty="0"/>
              <a:t>élettani sajátosságok életkoronként</a:t>
            </a:r>
          </a:p>
        </p:txBody>
      </p:sp>
    </p:spTree>
    <p:extLst>
      <p:ext uri="{BB962C8B-B14F-4D97-AF65-F5344CB8AC3E}">
        <p14:creationId xmlns:p14="http://schemas.microsoft.com/office/powerpoint/2010/main" val="39627073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um" ma:contentTypeID="0x010100621AB8F6582EA244B5E4BCF27D7BFAA1" ma:contentTypeVersion="2" ma:contentTypeDescription="Új dokumentum létrehozása." ma:contentTypeScope="" ma:versionID="54f24e6cc8f3183c6fa125099b342526">
  <xsd:schema xmlns:xsd="http://www.w3.org/2001/XMLSchema" xmlns:xs="http://www.w3.org/2001/XMLSchema" xmlns:p="http://schemas.microsoft.com/office/2006/metadata/properties" xmlns:ns2="cf0129bd-0b42-4155-885b-6074fa7fc0c4" targetNamespace="http://schemas.microsoft.com/office/2006/metadata/properties" ma:root="true" ma:fieldsID="3dc14443adc959497dc6ef8cff929100" ns2:_="">
    <xsd:import namespace="cf0129bd-0b42-4155-885b-6074fa7fc0c4"/>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f0129bd-0b42-4155-885b-6074fa7fc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8567234-4775-4D0F-B2CA-DEF00AFE42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f0129bd-0b42-4155-885b-6074fa7fc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690B41E-2750-4583-9799-71CF64D5B935}">
  <ds:schemaRefs>
    <ds:schemaRef ds:uri="http://schemas.microsoft.com/sharepoint/v3/contenttype/forms"/>
  </ds:schemaRefs>
</ds:datastoreItem>
</file>

<file path=customXml/itemProps3.xml><?xml version="1.0" encoding="utf-8"?>
<ds:datastoreItem xmlns:ds="http://schemas.openxmlformats.org/officeDocument/2006/customXml" ds:itemID="{AB030506-84C7-40D3-B878-73BA711152A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605</TotalTime>
  <Words>5176</Words>
  <Application>Microsoft Office PowerPoint</Application>
  <PresentationFormat>Szélesvásznú</PresentationFormat>
  <Paragraphs>578</Paragraphs>
  <Slides>83</Slides>
  <Notes>0</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83</vt:i4>
      </vt:variant>
    </vt:vector>
  </HeadingPairs>
  <TitlesOfParts>
    <vt:vector size="91" baseType="lpstr">
      <vt:lpstr>Arial</vt:lpstr>
      <vt:lpstr>Arial Black</vt:lpstr>
      <vt:lpstr>Calibri</vt:lpstr>
      <vt:lpstr>Century Gothic</vt:lpstr>
      <vt:lpstr>Times New Roman</vt:lpstr>
      <vt:lpstr>Tw Cen MT</vt:lpstr>
      <vt:lpstr>Wingdings 3</vt:lpstr>
      <vt:lpstr>Ion</vt:lpstr>
      <vt:lpstr>GINOP-5.3.5-18-2019-00115 A munkaerőhiány és az elöregedő társadalom okozta, az egészségügyi intézményeket érintő foglalkoztatási válsághelyzetek megelőzése és kezelése az ápoló képzés szintjeinek és hatásköreinek fejlesztésével</vt:lpstr>
      <vt:lpstr>Ápolástan, elméleti alapismeretek </vt:lpstr>
      <vt:lpstr>Maslow piramis</vt:lpstr>
      <vt:lpstr>Higiénés szükségletek kielégítése</vt:lpstr>
      <vt:lpstr>A személyi higiéné</vt:lpstr>
      <vt:lpstr>PowerPoint-bemutató</vt:lpstr>
      <vt:lpstr>Felmérés</vt:lpstr>
      <vt:lpstr>A bőr ápolása</vt:lpstr>
      <vt:lpstr>A bőr ápolása</vt:lpstr>
      <vt:lpstr>PowerPoint-bemutató</vt:lpstr>
      <vt:lpstr>A bőr ápolása</vt:lpstr>
      <vt:lpstr>A bőr ápolása</vt:lpstr>
      <vt:lpstr>A fürdetés módjai</vt:lpstr>
      <vt:lpstr> </vt:lpstr>
      <vt:lpstr>PowerPoint-bemutató</vt:lpstr>
      <vt:lpstr>PowerPoint-bemutató</vt:lpstr>
      <vt:lpstr>PowerPoint-bemutató</vt:lpstr>
      <vt:lpstr>A bőr ápolása</vt:lpstr>
      <vt:lpstr>A bőr ápolása</vt:lpstr>
      <vt:lpstr>PowerPoint-bemutató</vt:lpstr>
      <vt:lpstr>PowerPoint-bemutató</vt:lpstr>
      <vt:lpstr>mosdókendő hajtogatása</vt:lpstr>
      <vt:lpstr>PowerPoint-bemutató</vt:lpstr>
      <vt:lpstr>Tárgyi feltételek </vt:lpstr>
      <vt:lpstr>Eldobható kádak</vt:lpstr>
      <vt:lpstr>Gáttájék ápolása</vt:lpstr>
      <vt:lpstr>Köröm és láb ápolása</vt:lpstr>
      <vt:lpstr>Köröm és láb ápolása</vt:lpstr>
      <vt:lpstr>PowerPoint-bemutató</vt:lpstr>
      <vt:lpstr>A körömápolásra használt eszközöket készítésük elő</vt:lpstr>
      <vt:lpstr>Szájápolás</vt:lpstr>
      <vt:lpstr>Fogmosás</vt:lpstr>
      <vt:lpstr>PowerPoint-bemutató</vt:lpstr>
      <vt:lpstr>Haj- és szőrzet ápolása</vt:lpstr>
      <vt:lpstr>Haj- és szőrzet ápolása</vt:lpstr>
      <vt:lpstr>PowerPoint-bemutató</vt:lpstr>
      <vt:lpstr>PowerPoint-bemutató</vt:lpstr>
      <vt:lpstr>Az ehhez szükséges eszközöket elő kell készíteni:</vt:lpstr>
      <vt:lpstr>Haj- és szőrzet ápolása</vt:lpstr>
      <vt:lpstr>Eszközök előkészítése a borotváláshoz</vt:lpstr>
      <vt:lpstr>Szem ápolása</vt:lpstr>
      <vt:lpstr>Fül tisztítása                   Orrápolás</vt:lpstr>
      <vt:lpstr>Táplálkozási szükségletek kielégítése</vt:lpstr>
      <vt:lpstr>Étkezés, étvágy</vt:lpstr>
      <vt:lpstr>Étkezés, étkeztetés</vt:lpstr>
      <vt:lpstr>Étkezés, étkeztetés</vt:lpstr>
      <vt:lpstr>Étkezés, étkeztetés</vt:lpstr>
      <vt:lpstr>A tápláltsági állapot meghatározása </vt:lpstr>
      <vt:lpstr>Fizikális állapot felmérése</vt:lpstr>
      <vt:lpstr>Ápolás</vt:lpstr>
      <vt:lpstr>Ápolás</vt:lpstr>
      <vt:lpstr>Segítségre szoruló páciens etetése szájon keresztül </vt:lpstr>
      <vt:lpstr>Segítségre szoruló páciens etetése szájon keresztül </vt:lpstr>
      <vt:lpstr>Ürítési szükségletek kielégítése</vt:lpstr>
      <vt:lpstr>Székletürítés - defecatio</vt:lpstr>
      <vt:lpstr>Bélgáz - flatus </vt:lpstr>
      <vt:lpstr>Hasmenés</vt:lpstr>
      <vt:lpstr>Székrekedés</vt:lpstr>
      <vt:lpstr>Faecalis inkontinencia (széklettartási képtelenség)</vt:lpstr>
      <vt:lpstr>A széklet felfogására alkalmas eszközök</vt:lpstr>
      <vt:lpstr>Hasmenés – diarrhoea V. - széklet felfogására alkalmas eszközök</vt:lpstr>
      <vt:lpstr>Hasmenés – diarrhoea V. - széklet felfogására alkalmas eszközök</vt:lpstr>
      <vt:lpstr>Eltérő székletürítési körülmény és mód</vt:lpstr>
      <vt:lpstr>Ágytál alkalmazása</vt:lpstr>
      <vt:lpstr>Vizeletfelfogás, vizeletelvezetés</vt:lpstr>
      <vt:lpstr>Vizeletfelfogás, vizeletelvezetés</vt:lpstr>
      <vt:lpstr>Vizeletfelfogás, vizeletelvezetés</vt:lpstr>
      <vt:lpstr>Vizeletfelfogás, vizeletelvezetés</vt:lpstr>
      <vt:lpstr>Vizeletfelfogás, vizeletelvezetés</vt:lpstr>
      <vt:lpstr>Inkontinenciapelenka cseréjének protokollja I. </vt:lpstr>
      <vt:lpstr>Inkontinenciapelenka cseréjének protokollja II. </vt:lpstr>
      <vt:lpstr>Felhasznált irodalom</vt:lpstr>
      <vt:lpstr>Ellenőrző kérdések</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lpstr>PowerPoint-bemutató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bemutató</dc:title>
  <dc:creator>gabor.varga</dc:creator>
  <cp:lastModifiedBy>Novák Emese</cp:lastModifiedBy>
  <cp:revision>177</cp:revision>
  <dcterms:created xsi:type="dcterms:W3CDTF">2020-03-12T12:44:42Z</dcterms:created>
  <dcterms:modified xsi:type="dcterms:W3CDTF">2021-06-01T06:57:18Z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0x010100621AB8F6582EA244B5E4BCF27D7BFAA1</vt:lpwstr>
  </property>
</Properties>
</file>