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315" r:id="rId5"/>
    <p:sldId id="256" r:id="rId6"/>
    <p:sldId id="260" r:id="rId7"/>
    <p:sldId id="257" r:id="rId8"/>
    <p:sldId id="258" r:id="rId9"/>
    <p:sldId id="259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96" y="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34E9-06CD-432D-9B54-D467A1D874C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212F5-66C3-4B2B-835C-F57154D5744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3690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34E9-06CD-432D-9B54-D467A1D874C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212F5-66C3-4B2B-835C-F57154D5744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00834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34E9-06CD-432D-9B54-D467A1D874C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212F5-66C3-4B2B-835C-F57154D5744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899019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34E9-06CD-432D-9B54-D467A1D874C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212F5-66C3-4B2B-835C-F57154D57448}" type="slidenum">
              <a:rPr lang="hu-HU" smtClean="0"/>
              <a:t>‹#›</a:t>
            </a:fld>
            <a:endParaRPr lang="hu-H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50003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34E9-06CD-432D-9B54-D467A1D874C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212F5-66C3-4B2B-835C-F57154D5744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396559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34E9-06CD-432D-9B54-D467A1D874C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212F5-66C3-4B2B-835C-F57154D5744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894282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34E9-06CD-432D-9B54-D467A1D874C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212F5-66C3-4B2B-835C-F57154D5744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297610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34E9-06CD-432D-9B54-D467A1D874C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212F5-66C3-4B2B-835C-F57154D5744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820850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34E9-06CD-432D-9B54-D467A1D874C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212F5-66C3-4B2B-835C-F57154D5744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85901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34E9-06CD-432D-9B54-D467A1D874C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212F5-66C3-4B2B-835C-F57154D5744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82886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34E9-06CD-432D-9B54-D467A1D874C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212F5-66C3-4B2B-835C-F57154D5744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09390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34E9-06CD-432D-9B54-D467A1D874C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212F5-66C3-4B2B-835C-F57154D5744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79489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34E9-06CD-432D-9B54-D467A1D874C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212F5-66C3-4B2B-835C-F57154D5744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35529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34E9-06CD-432D-9B54-D467A1D874C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212F5-66C3-4B2B-835C-F57154D5744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63452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34E9-06CD-432D-9B54-D467A1D874C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212F5-66C3-4B2B-835C-F57154D5744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24844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34E9-06CD-432D-9B54-D467A1D874C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212F5-66C3-4B2B-835C-F57154D5744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78980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F34E9-06CD-432D-9B54-D467A1D874C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212F5-66C3-4B2B-835C-F57154D5744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21886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8C2F34E9-06CD-432D-9B54-D467A1D874C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212F5-66C3-4B2B-835C-F57154D5744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511735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D85DEF7-8A17-404F-8613-F92932B7F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487" y="2553757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hu-HU" sz="1600" b="1" dirty="0">
                <a:latin typeface="Tw Cen MT" panose="020B0602020104020603" pitchFamily="34" charset="-18"/>
              </a:rPr>
              <a:t>GINOP-5.3.5-18-2019-00115</a:t>
            </a:r>
            <a:br>
              <a:rPr lang="hu-HU" b="1" dirty="0">
                <a:latin typeface="Tw Cen MT" panose="020B0602020104020603" pitchFamily="34" charset="-18"/>
              </a:rPr>
            </a:br>
            <a:r>
              <a:rPr lang="hu-HU" sz="1600" b="1" dirty="0">
                <a:latin typeface="Tw Cen MT" panose="020B0602020104020603" pitchFamily="34" charset="-18"/>
              </a:rPr>
              <a:t>A munkaerőhiány és az elöregedő társadalom okozta, az egészségügyi intézményeket érintő foglalkoztatási válsághelyzetek megelőzése és kezelése az ápoló képzés szintjeinek és hatásköreinek fejlesztésével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DE4384DD-F304-48D4-BED9-5B25415C095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96350" y="4371975"/>
            <a:ext cx="3295650" cy="2486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F19B4F11-6F5D-43DF-8094-4143BC5532A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2495550" cy="895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4222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Biztonság szükséglete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 biztonság dimenziói</a:t>
            </a:r>
          </a:p>
          <a:p>
            <a:endParaRPr lang="hu-HU" dirty="0"/>
          </a:p>
          <a:p>
            <a:r>
              <a:rPr lang="hu-HU" dirty="0"/>
              <a:t>a beteg fizikai korlátozása (1997. évi CLIV. törvény az egészségügyről 10.§ és 192.§)</a:t>
            </a:r>
          </a:p>
          <a:p>
            <a:endParaRPr lang="hu-HU" dirty="0"/>
          </a:p>
          <a:p>
            <a:r>
              <a:rPr lang="hu-HU" dirty="0"/>
              <a:t>a dokumentáció fontossága</a:t>
            </a:r>
          </a:p>
        </p:txBody>
      </p:sp>
    </p:spTree>
    <p:extLst>
      <p:ext uri="{BB962C8B-B14F-4D97-AF65-F5344CB8AC3E}">
        <p14:creationId xmlns:p14="http://schemas.microsoft.com/office/powerpoint/2010/main" val="3319808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Kórtermi környezet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hu-HU" sz="2400" dirty="0"/>
              <a:t>megfelelő hangulatú kórterem</a:t>
            </a:r>
          </a:p>
          <a:p>
            <a:pPr>
              <a:lnSpc>
                <a:spcPct val="150000"/>
              </a:lnSpc>
            </a:pPr>
            <a:r>
              <a:rPr lang="hu-HU" sz="2400" dirty="0"/>
              <a:t>alvás-pihenés szükségletének figyelembe vétele</a:t>
            </a:r>
          </a:p>
          <a:p>
            <a:pPr>
              <a:lnSpc>
                <a:spcPct val="150000"/>
              </a:lnSpc>
            </a:pPr>
            <a:r>
              <a:rPr lang="hu-HU" sz="2400" dirty="0"/>
              <a:t>fizikális biztonság </a:t>
            </a:r>
          </a:p>
          <a:p>
            <a:pPr>
              <a:lnSpc>
                <a:spcPct val="150000"/>
              </a:lnSpc>
            </a:pPr>
            <a:r>
              <a:rPr lang="hu-HU" sz="2400" dirty="0"/>
              <a:t>a kórterem berendezése és felszereltsége</a:t>
            </a:r>
          </a:p>
          <a:p>
            <a:pPr>
              <a:lnSpc>
                <a:spcPct val="150000"/>
              </a:lnSpc>
            </a:pPr>
            <a:r>
              <a:rPr lang="hu-HU" sz="2400" dirty="0"/>
              <a:t>betegágyak közötti távolság</a:t>
            </a:r>
          </a:p>
          <a:p>
            <a:pPr>
              <a:lnSpc>
                <a:spcPct val="150000"/>
              </a:lnSpc>
            </a:pPr>
            <a:r>
              <a:rPr lang="hu-HU" sz="2400" dirty="0"/>
              <a:t>nővérhívó</a:t>
            </a:r>
          </a:p>
          <a:p>
            <a:pPr>
              <a:lnSpc>
                <a:spcPct val="150000"/>
              </a:lnSpc>
            </a:pPr>
            <a:r>
              <a:rPr lang="hu-HU" sz="2400" dirty="0"/>
              <a:t>hosszú idejű ápolási egységek</a:t>
            </a:r>
          </a:p>
          <a:p>
            <a:pPr>
              <a:lnSpc>
                <a:spcPct val="150000"/>
              </a:lnSpc>
            </a:pPr>
            <a:endParaRPr lang="hu-HU" sz="2400" dirty="0"/>
          </a:p>
        </p:txBody>
      </p:sp>
    </p:spTree>
    <p:extLst>
      <p:ext uri="{BB962C8B-B14F-4D97-AF65-F5344CB8AC3E}">
        <p14:creationId xmlns:p14="http://schemas.microsoft.com/office/powerpoint/2010/main" val="2968835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28504" y="351831"/>
            <a:ext cx="8229600" cy="1143000"/>
          </a:xfrm>
        </p:spPr>
        <p:txBody>
          <a:bodyPr/>
          <a:lstStyle/>
          <a:p>
            <a:r>
              <a:rPr lang="hu-HU" dirty="0"/>
              <a:t>Kórtermi környezet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92331" y="1505582"/>
            <a:ext cx="8229600" cy="561662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u-HU" sz="2400" dirty="0"/>
              <a:t>kórterem higiénéje</a:t>
            </a:r>
          </a:p>
          <a:p>
            <a:pPr>
              <a:lnSpc>
                <a:spcPct val="150000"/>
              </a:lnSpc>
            </a:pPr>
            <a:r>
              <a:rPr lang="hu-HU" sz="2400" dirty="0"/>
              <a:t>szellőztetés</a:t>
            </a:r>
          </a:p>
          <a:p>
            <a:pPr>
              <a:lnSpc>
                <a:spcPct val="150000"/>
              </a:lnSpc>
            </a:pPr>
            <a:r>
              <a:rPr lang="hu-HU" sz="2400" dirty="0"/>
              <a:t>osztály tisztasága</a:t>
            </a:r>
          </a:p>
          <a:p>
            <a:pPr>
              <a:lnSpc>
                <a:spcPct val="150000"/>
              </a:lnSpc>
            </a:pPr>
            <a:r>
              <a:rPr lang="hu-HU" sz="2400" dirty="0"/>
              <a:t>berendezési tárgyak anyaga és tisztítása</a:t>
            </a:r>
          </a:p>
          <a:p>
            <a:pPr>
              <a:lnSpc>
                <a:spcPct val="150000"/>
              </a:lnSpc>
            </a:pPr>
            <a:r>
              <a:rPr lang="hu-HU" sz="2400" dirty="0"/>
              <a:t>a beteg kórterembe kísérése</a:t>
            </a:r>
          </a:p>
          <a:p>
            <a:pPr>
              <a:lnSpc>
                <a:spcPct val="150000"/>
              </a:lnSpc>
            </a:pPr>
            <a:r>
              <a:rPr lang="hu-HU" sz="2400" dirty="0"/>
              <a:t>privát szféra biztosítása</a:t>
            </a:r>
          </a:p>
          <a:p>
            <a:pPr>
              <a:lnSpc>
                <a:spcPct val="150000"/>
              </a:lnSpc>
            </a:pPr>
            <a:r>
              <a:rPr lang="hu-HU" sz="2400" dirty="0"/>
              <a:t>látogatási rend</a:t>
            </a:r>
          </a:p>
          <a:p>
            <a:pPr>
              <a:lnSpc>
                <a:spcPct val="150000"/>
              </a:lnSpc>
            </a:pPr>
            <a:r>
              <a:rPr lang="hu-HU" sz="2400" dirty="0"/>
              <a:t>beteg távozása utáni teendők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2000" y="2236463"/>
            <a:ext cx="2403198" cy="3572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6718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Betegágy 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268761"/>
            <a:ext cx="8229600" cy="485740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hu-HU" sz="2000" dirty="0"/>
              <a:t>A biztonságos, kényelmes betegágy is hozzájárul a kielégítő pihenéshez.</a:t>
            </a:r>
          </a:p>
          <a:p>
            <a:pPr>
              <a:lnSpc>
                <a:spcPct val="150000"/>
              </a:lnSpc>
            </a:pPr>
            <a:r>
              <a:rPr lang="hu-HU" sz="2000" dirty="0"/>
              <a:t>A kórházban, ellátóegységekben fekvő betegek idejük legnagyobb részét a betegágyban töltik. Annak minősége jelentősen befolyásolja komfortérzetüket és biztonságérzésüket.</a:t>
            </a:r>
          </a:p>
          <a:p>
            <a:pPr>
              <a:lnSpc>
                <a:spcPct val="150000"/>
              </a:lnSpc>
            </a:pPr>
            <a:r>
              <a:rPr lang="hu-HU" sz="2000" dirty="0"/>
              <a:t>mechanikus ágyak</a:t>
            </a:r>
          </a:p>
          <a:p>
            <a:pPr>
              <a:lnSpc>
                <a:spcPct val="150000"/>
              </a:lnSpc>
            </a:pPr>
            <a:r>
              <a:rPr lang="hu-HU" sz="2000" dirty="0"/>
              <a:t>modern betegágyak</a:t>
            </a:r>
          </a:p>
          <a:p>
            <a:pPr lvl="1">
              <a:lnSpc>
                <a:spcPct val="150000"/>
              </a:lnSpc>
            </a:pPr>
            <a:r>
              <a:rPr lang="hu-HU" sz="2000" dirty="0"/>
              <a:t>állíthatóság</a:t>
            </a:r>
          </a:p>
          <a:p>
            <a:pPr lvl="1">
              <a:lnSpc>
                <a:spcPct val="150000"/>
              </a:lnSpc>
            </a:pPr>
            <a:r>
              <a:rPr lang="hu-HU" sz="2000" dirty="0"/>
              <a:t>több részes ágyak</a:t>
            </a:r>
          </a:p>
          <a:p>
            <a:pPr lvl="1">
              <a:lnSpc>
                <a:spcPct val="150000"/>
              </a:lnSpc>
            </a:pPr>
            <a:r>
              <a:rPr lang="hu-HU" sz="2000" dirty="0"/>
              <a:t>matracvédők, gumilepedő – fertőtlenítés</a:t>
            </a:r>
          </a:p>
          <a:p>
            <a:pPr lvl="1">
              <a:lnSpc>
                <a:spcPct val="150000"/>
              </a:lnSpc>
            </a:pPr>
            <a:r>
              <a:rPr lang="hu-HU" sz="2000" dirty="0"/>
              <a:t>lefékezés</a:t>
            </a:r>
          </a:p>
          <a:p>
            <a:pPr lvl="1">
              <a:lnSpc>
                <a:spcPct val="150000"/>
              </a:lnSpc>
            </a:pPr>
            <a:r>
              <a:rPr lang="hu-HU" sz="2000" dirty="0"/>
              <a:t>ágyrács</a:t>
            </a:r>
          </a:p>
        </p:txBody>
      </p:sp>
    </p:spTree>
    <p:extLst>
      <p:ext uri="{BB962C8B-B14F-4D97-AF65-F5344CB8AC3E}">
        <p14:creationId xmlns:p14="http://schemas.microsoft.com/office/powerpoint/2010/main" val="40477757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3789040"/>
            <a:ext cx="4582226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242" y="3789040"/>
            <a:ext cx="4574758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713" y="-45724"/>
            <a:ext cx="5380965" cy="3596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39885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28504" y="330926"/>
            <a:ext cx="8229600" cy="1143000"/>
          </a:xfrm>
        </p:spPr>
        <p:txBody>
          <a:bodyPr/>
          <a:lstStyle/>
          <a:p>
            <a:r>
              <a:rPr lang="hu-HU" dirty="0"/>
              <a:t>Betegágy 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38539" y="1838739"/>
            <a:ext cx="11529391" cy="5151521"/>
          </a:xfrm>
        </p:spPr>
        <p:txBody>
          <a:bodyPr>
            <a:noAutofit/>
          </a:bodyPr>
          <a:lstStyle/>
          <a:p>
            <a:pPr algn="just"/>
            <a:r>
              <a:rPr lang="hu-HU" sz="2000" b="1" i="1" dirty="0"/>
              <a:t>új típusú betegágy</a:t>
            </a:r>
            <a:r>
              <a:rPr lang="hu-HU" sz="2000" i="1" dirty="0"/>
              <a:t>: </a:t>
            </a:r>
            <a:r>
              <a:rPr lang="hu-HU" sz="2000" dirty="0"/>
              <a:t>190 cm hosszú, 90 cm széles, magassága 60 cm. Könnyen tisztítható, fertőtleníthető. Az ágy lábai kerekekben végződnek ezzel is megkönnyítve a mobilizációt. Sodronya rozsdamentes acélból készül. Az ágyi feji része állítható. Az ágy oldalára védőrács szerelhető. </a:t>
            </a:r>
          </a:p>
          <a:p>
            <a:pPr algn="just"/>
            <a:r>
              <a:rPr lang="hu-HU" sz="2000" b="1" i="1" dirty="0"/>
              <a:t>funkcionális betegágy</a:t>
            </a:r>
            <a:r>
              <a:rPr lang="hu-HU" sz="2000" i="1" dirty="0"/>
              <a:t>: </a:t>
            </a:r>
            <a:r>
              <a:rPr lang="hu-HU" sz="2000" dirty="0"/>
              <a:t>sodronya háromrészes. Fej, derék és térdmagasságban külön állítható. Az ágy fejrésze és lábrésze külön emelhető. Az ágyra infúziós állvány szerelhető. </a:t>
            </a:r>
          </a:p>
          <a:p>
            <a:pPr algn="just"/>
            <a:r>
              <a:rPr lang="hu-HU" sz="2000" b="1" i="1" dirty="0"/>
              <a:t>traumatológiai betegágy</a:t>
            </a:r>
            <a:r>
              <a:rPr lang="hu-HU" sz="2000" i="1" dirty="0"/>
              <a:t>: </a:t>
            </a:r>
            <a:r>
              <a:rPr lang="hu-HU" sz="2000" dirty="0"/>
              <a:t>az ágy váza erősebb és sodronya merevebb, mint az új típusú betegágyé, hogy a húzókészülékek súlyát is elbírja. </a:t>
            </a:r>
          </a:p>
          <a:p>
            <a:pPr algn="just"/>
            <a:r>
              <a:rPr lang="hu-HU" sz="2000" b="1" i="1" dirty="0"/>
              <a:t>ápolási ágyak: </a:t>
            </a:r>
            <a:r>
              <a:rPr lang="hu-HU" sz="2000" dirty="0"/>
              <a:t>Fő jellemzőjük, hogy a tartós ápolási idejű páciensek ellátásában igyekeznek az otthoni környezetet modellezni. Fekvőfelülete több részre osztható. Az ágy magassága változtatható, illetve az ágy </a:t>
            </a:r>
            <a:r>
              <a:rPr lang="hu-HU" sz="2000" dirty="0" err="1"/>
              <a:t>Trendelenburg</a:t>
            </a:r>
            <a:r>
              <a:rPr lang="hu-HU" sz="2000" dirty="0"/>
              <a:t>, </a:t>
            </a:r>
            <a:r>
              <a:rPr lang="hu-HU" sz="2000" dirty="0" err="1"/>
              <a:t>anti</a:t>
            </a:r>
            <a:r>
              <a:rPr lang="hu-HU" sz="2000" dirty="0"/>
              <a:t> – </a:t>
            </a:r>
            <a:r>
              <a:rPr lang="hu-HU" sz="2000" dirty="0" err="1"/>
              <a:t>Trendelenburg</a:t>
            </a:r>
            <a:r>
              <a:rPr lang="hu-HU" sz="2000" dirty="0"/>
              <a:t> helyzetbe is állítható. Oldalráccsal ellátható. Speciális matraca a </a:t>
            </a:r>
            <a:r>
              <a:rPr lang="hu-HU" sz="2000" dirty="0" err="1"/>
              <a:t>decubitus</a:t>
            </a:r>
            <a:r>
              <a:rPr lang="hu-HU" sz="2000" dirty="0"/>
              <a:t> prevenció egyik eszköze. </a:t>
            </a:r>
          </a:p>
        </p:txBody>
      </p:sp>
    </p:spTree>
    <p:extLst>
      <p:ext uri="{BB962C8B-B14F-4D97-AF65-F5344CB8AC3E}">
        <p14:creationId xmlns:p14="http://schemas.microsoft.com/office/powerpoint/2010/main" val="6893043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99823" y="1137563"/>
            <a:ext cx="11536464" cy="5721499"/>
          </a:xfrm>
        </p:spPr>
        <p:txBody>
          <a:bodyPr>
            <a:normAutofit/>
          </a:bodyPr>
          <a:lstStyle/>
          <a:p>
            <a:pPr algn="just"/>
            <a:r>
              <a:rPr lang="hu-HU" sz="2000" b="1" i="1" dirty="0"/>
              <a:t>intenzív ágy: </a:t>
            </a:r>
            <a:r>
              <a:rPr lang="hu-HU" sz="2000" dirty="0"/>
              <a:t>Az ágy sodronyát merev lemez helyettesíti, hogy a </a:t>
            </a:r>
            <a:r>
              <a:rPr lang="hu-HU" sz="2000" dirty="0" err="1"/>
              <a:t>reanimatio</a:t>
            </a:r>
            <a:r>
              <a:rPr lang="hu-HU" sz="2000" dirty="0"/>
              <a:t> (</a:t>
            </a:r>
            <a:r>
              <a:rPr lang="hu-HU" sz="2000" dirty="0" err="1"/>
              <a:t>újraélesztés</a:t>
            </a:r>
            <a:r>
              <a:rPr lang="hu-HU" sz="2000" dirty="0"/>
              <a:t>) a betegágyban elvégezhető legyen. </a:t>
            </a:r>
          </a:p>
          <a:p>
            <a:pPr algn="just"/>
            <a:r>
              <a:rPr lang="hu-HU" sz="2000" b="1" i="1" dirty="0"/>
              <a:t>szülőágy</a:t>
            </a:r>
            <a:r>
              <a:rPr lang="hu-HU" sz="2000" i="1" dirty="0"/>
              <a:t>: </a:t>
            </a:r>
            <a:r>
              <a:rPr lang="hu-HU" sz="2000" dirty="0"/>
              <a:t>a szülőszobán használatos ágy, mely középen szétválasztva műtőasztallá alakítható. Fejrésze és medencerésze állítható, valamint lábtartóval van ellátva. Matraca műanyaggal borított, hogy a gyakori, alapos fertőtlenítés elvégezhető legyen. </a:t>
            </a:r>
          </a:p>
          <a:p>
            <a:pPr algn="just"/>
            <a:r>
              <a:rPr lang="hu-HU" sz="2000" b="1" i="1" dirty="0"/>
              <a:t>csecsemő és gyermekágy</a:t>
            </a:r>
            <a:r>
              <a:rPr lang="hu-HU" sz="2000" i="1" dirty="0"/>
              <a:t>: </a:t>
            </a:r>
            <a:r>
              <a:rPr lang="hu-HU" sz="2000" dirty="0"/>
              <a:t>ez az ágytípus mindig oldalráccsal készül. Az oldalrács leereszthető. A rácsozat sűrű, hogy a gyermek feje vagy végtagjai ne szoruljanak be a rácsok közé, illetve lépcsőnek használva ne tudjon abból kimászni. </a:t>
            </a:r>
          </a:p>
          <a:p>
            <a:pPr algn="just"/>
            <a:endParaRPr lang="hu-HU" sz="2000" dirty="0"/>
          </a:p>
          <a:p>
            <a:pPr algn="just"/>
            <a:endParaRPr lang="hu-HU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423" y="3789040"/>
            <a:ext cx="1849657" cy="3070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3" y="4138992"/>
            <a:ext cx="4060585" cy="2720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ím 1"/>
          <p:cNvSpPr>
            <a:spLocks noGrp="1"/>
          </p:cNvSpPr>
          <p:nvPr>
            <p:ph type="title"/>
          </p:nvPr>
        </p:nvSpPr>
        <p:spPr>
          <a:xfrm>
            <a:off x="528504" y="330926"/>
            <a:ext cx="8229600" cy="1143000"/>
          </a:xfrm>
        </p:spPr>
        <p:txBody>
          <a:bodyPr/>
          <a:lstStyle/>
          <a:p>
            <a:r>
              <a:rPr lang="hu-HU" dirty="0"/>
              <a:t>Betegágy III.</a:t>
            </a:r>
          </a:p>
        </p:txBody>
      </p:sp>
    </p:spTree>
    <p:extLst>
      <p:ext uri="{BB962C8B-B14F-4D97-AF65-F5344CB8AC3E}">
        <p14:creationId xmlns:p14="http://schemas.microsoft.com/office/powerpoint/2010/main" val="39216498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688" y="1872292"/>
            <a:ext cx="8705850" cy="3664278"/>
          </a:xfrm>
        </p:spPr>
      </p:pic>
    </p:spTree>
    <p:extLst>
      <p:ext uri="{BB962C8B-B14F-4D97-AF65-F5344CB8AC3E}">
        <p14:creationId xmlns:p14="http://schemas.microsoft.com/office/powerpoint/2010/main" val="2299187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9288" y="1059537"/>
            <a:ext cx="12122711" cy="612068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u-HU" sz="2400" b="1" dirty="0"/>
              <a:t>elektromos kórházi ágy: </a:t>
            </a:r>
            <a:r>
              <a:rPr lang="hu-HU" sz="2400" dirty="0"/>
              <a:t>távirányítóval működtethető, szélesebbek és hosszabbak</a:t>
            </a:r>
          </a:p>
          <a:p>
            <a:pPr>
              <a:lnSpc>
                <a:spcPct val="150000"/>
              </a:lnSpc>
            </a:pPr>
            <a:r>
              <a:rPr lang="hu-HU" sz="2400" b="1" dirty="0"/>
              <a:t>eltolható lábrészű betegágy: </a:t>
            </a:r>
            <a:r>
              <a:rPr lang="hu-HU" sz="2400" dirty="0"/>
              <a:t>nő a betegek önellátó képessége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880" y="3363730"/>
            <a:ext cx="2593856" cy="3468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030" y="3363730"/>
            <a:ext cx="1940674" cy="3340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ím 1"/>
          <p:cNvSpPr>
            <a:spLocks noGrp="1"/>
          </p:cNvSpPr>
          <p:nvPr>
            <p:ph type="title"/>
          </p:nvPr>
        </p:nvSpPr>
        <p:spPr>
          <a:xfrm>
            <a:off x="528504" y="330926"/>
            <a:ext cx="8229600" cy="1143000"/>
          </a:xfrm>
        </p:spPr>
        <p:txBody>
          <a:bodyPr/>
          <a:lstStyle/>
          <a:p>
            <a:r>
              <a:rPr lang="hu-HU" dirty="0"/>
              <a:t>Betegágy IV.</a:t>
            </a:r>
          </a:p>
        </p:txBody>
      </p:sp>
    </p:spTree>
    <p:extLst>
      <p:ext uri="{BB962C8B-B14F-4D97-AF65-F5344CB8AC3E}">
        <p14:creationId xmlns:p14="http://schemas.microsoft.com/office/powerpoint/2010/main" val="7703137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Betegágy V.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38808" y="1338537"/>
            <a:ext cx="11148391" cy="5145435"/>
          </a:xfrm>
        </p:spPr>
        <p:txBody>
          <a:bodyPr>
            <a:noAutofit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hu-HU" sz="2000" b="1" i="1" dirty="0"/>
              <a:t>További ápolói teendők: </a:t>
            </a:r>
            <a:endParaRPr lang="hu-HU" sz="2000" b="1" dirty="0"/>
          </a:p>
          <a:p>
            <a:pPr algn="just">
              <a:lnSpc>
                <a:spcPct val="170000"/>
              </a:lnSpc>
            </a:pPr>
            <a:r>
              <a:rPr lang="hu-HU" sz="2000" dirty="0"/>
              <a:t>Jó, ha az </a:t>
            </a:r>
            <a:r>
              <a:rPr lang="hu-HU" sz="2000" b="1" dirty="0"/>
              <a:t>ágyazó kocsin </a:t>
            </a:r>
            <a:r>
              <a:rPr lang="hu-HU" sz="2000" dirty="0"/>
              <a:t>a higiénés szükségletek kielégítéséhez is össze vannak készítve kellékek, mert ágyazás során szükség lehet a fürdetésre, mosdatásra (célszerű a fürdetés és az ágyazás folyamatát összekapcsolni). </a:t>
            </a:r>
          </a:p>
          <a:p>
            <a:pPr algn="just">
              <a:lnSpc>
                <a:spcPct val="170000"/>
              </a:lnSpc>
            </a:pPr>
            <a:r>
              <a:rPr lang="hu-HU" sz="2000" dirty="0"/>
              <a:t>A páciens ágyát minimálisan naponta egyszer rendbe kell tenni, valamint szennyeződések esetén az ágynemű azonnali cseréje szükséges a nap bármely szakában. A páciens napközbeni jó közérzetét elősegíti az ágy reggeli rendbetétele és a megfelelő éjszakai pihenését az esti ágyazás segíti elő. </a:t>
            </a:r>
          </a:p>
          <a:p>
            <a:pPr algn="just">
              <a:lnSpc>
                <a:spcPct val="170000"/>
              </a:lnSpc>
            </a:pPr>
            <a:r>
              <a:rPr lang="hu-HU" sz="2000" dirty="0"/>
              <a:t>Fekvő páciens ágyának ágyazását lehetőség szerint két ápoló végezze. </a:t>
            </a:r>
          </a:p>
        </p:txBody>
      </p:sp>
    </p:spTree>
    <p:extLst>
      <p:ext uri="{BB962C8B-B14F-4D97-AF65-F5344CB8AC3E}">
        <p14:creationId xmlns:p14="http://schemas.microsoft.com/office/powerpoint/2010/main" val="1600209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/>
              <a:t>Ápolástan, elméleti alapismeretek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2017104" y="5108306"/>
            <a:ext cx="8825658" cy="861420"/>
          </a:xfrm>
        </p:spPr>
        <p:txBody>
          <a:bodyPr/>
          <a:lstStyle/>
          <a:p>
            <a:pPr algn="ctr"/>
            <a:r>
              <a:rPr lang="hu-HU" b="1">
                <a:solidFill>
                  <a:schemeClr val="tx1"/>
                </a:solidFill>
              </a:rPr>
              <a:t>Biztonság szükségletének kielégítése</a:t>
            </a:r>
          </a:p>
        </p:txBody>
      </p:sp>
    </p:spTree>
    <p:extLst>
      <p:ext uri="{BB962C8B-B14F-4D97-AF65-F5344CB8AC3E}">
        <p14:creationId xmlns:p14="http://schemas.microsoft.com/office/powerpoint/2010/main" val="30240334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86474" y="1193702"/>
            <a:ext cx="11031151" cy="5793507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hu-HU" sz="2000" dirty="0"/>
              <a:t>A beavatkozás előtt és után, (illetve szennyeződés esetén közben is) szükséges a </a:t>
            </a:r>
            <a:r>
              <a:rPr lang="hu-HU" sz="2000" b="1" dirty="0"/>
              <a:t>kezeket megmosni</a:t>
            </a:r>
            <a:r>
              <a:rPr lang="hu-HU" sz="2000" dirty="0"/>
              <a:t>. </a:t>
            </a:r>
          </a:p>
          <a:p>
            <a:pPr algn="just">
              <a:lnSpc>
                <a:spcPct val="150000"/>
              </a:lnSpc>
            </a:pPr>
            <a:r>
              <a:rPr lang="hu-HU" sz="2000" dirty="0"/>
              <a:t>A </a:t>
            </a:r>
            <a:r>
              <a:rPr lang="hu-HU" sz="2000" b="1" dirty="0"/>
              <a:t>kesztyű cseréje </a:t>
            </a:r>
            <a:r>
              <a:rPr lang="hu-HU" sz="2000" dirty="0"/>
              <a:t>szintén szükséges a szennyeződött ágyneművel való érintkezés után. A szennyes ágyneműt azonnal ki kell rakni a szennyestartóba, és közben vigyázni kell arra, hogy ne érintkezzen az ápoló ruhájával, illetve más tárgyakkal. </a:t>
            </a:r>
          </a:p>
          <a:p>
            <a:pPr algn="just">
              <a:lnSpc>
                <a:spcPct val="150000"/>
              </a:lnSpc>
            </a:pPr>
            <a:r>
              <a:rPr lang="hu-HU" sz="2000" dirty="0"/>
              <a:t>Fontos tájékozódni arról, hogy van-e </a:t>
            </a:r>
            <a:r>
              <a:rPr lang="hu-HU" sz="2000" b="1" dirty="0"/>
              <a:t>korlátozó rendelkezés </a:t>
            </a:r>
            <a:r>
              <a:rPr lang="hu-HU" sz="2000" dirty="0"/>
              <a:t>a páciens mozgatását, helyzetét illetően. Ha igen akkor a lehető legkevesebb mozgatással kell kivitelezni az ágynemű cserét. </a:t>
            </a:r>
          </a:p>
          <a:p>
            <a:pPr algn="just">
              <a:lnSpc>
                <a:spcPct val="150000"/>
              </a:lnSpc>
            </a:pPr>
            <a:r>
              <a:rPr lang="hu-HU" sz="2000" b="1" dirty="0"/>
              <a:t>Gumilepedő </a:t>
            </a:r>
            <a:r>
              <a:rPr lang="hu-HU" sz="2000" dirty="0"/>
              <a:t>alkalmazásakor figyelni kell arra, hogy ne érintkezzen közvetlenül a páciens bőrével, mert a bőr izzadását, irritációját okozhatja. </a:t>
            </a:r>
          </a:p>
          <a:p>
            <a:pPr algn="just">
              <a:lnSpc>
                <a:spcPct val="150000"/>
              </a:lnSpc>
            </a:pPr>
            <a:endParaRPr lang="hu-HU" sz="2000" dirty="0"/>
          </a:p>
        </p:txBody>
      </p:sp>
    </p:spTree>
    <p:extLst>
      <p:ext uri="{BB962C8B-B14F-4D97-AF65-F5344CB8AC3E}">
        <p14:creationId xmlns:p14="http://schemas.microsoft.com/office/powerpoint/2010/main" val="1634486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45624" y="181876"/>
            <a:ext cx="8229600" cy="1143000"/>
          </a:xfrm>
        </p:spPr>
        <p:txBody>
          <a:bodyPr/>
          <a:lstStyle/>
          <a:p>
            <a:r>
              <a:rPr lang="hu-HU" dirty="0"/>
              <a:t>Az ágy rendbetétele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59905" y="1183303"/>
            <a:ext cx="11297478" cy="5472608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hu-HU" sz="2400" dirty="0"/>
              <a:t>fennjáró, vagy fekvő beteg – ápolók száma</a:t>
            </a:r>
          </a:p>
          <a:p>
            <a:pPr algn="just">
              <a:lnSpc>
                <a:spcPct val="150000"/>
              </a:lnSpc>
            </a:pPr>
            <a:r>
              <a:rPr lang="hu-HU" sz="2400" dirty="0"/>
              <a:t>ágyazó kocsi összekészítése</a:t>
            </a:r>
          </a:p>
          <a:p>
            <a:pPr lvl="1" algn="just">
              <a:lnSpc>
                <a:spcPct val="150000"/>
              </a:lnSpc>
            </a:pPr>
            <a:r>
              <a:rPr lang="hu-HU" sz="2400" dirty="0"/>
              <a:t>Ágynemű (párna-, takaró huzat, lepedő, harántlepedő)</a:t>
            </a:r>
          </a:p>
          <a:p>
            <a:pPr lvl="1" algn="just">
              <a:lnSpc>
                <a:spcPct val="150000"/>
              </a:lnSpc>
            </a:pPr>
            <a:r>
              <a:rPr lang="hu-HU" sz="2400" dirty="0"/>
              <a:t>Ruházat (pizsama, hálóing)</a:t>
            </a:r>
          </a:p>
          <a:p>
            <a:pPr lvl="1" algn="just">
              <a:lnSpc>
                <a:spcPct val="150000"/>
              </a:lnSpc>
            </a:pPr>
            <a:r>
              <a:rPr lang="hu-HU" sz="2400" dirty="0"/>
              <a:t>Szennyes tartó</a:t>
            </a:r>
          </a:p>
          <a:p>
            <a:pPr lvl="1" algn="just">
              <a:lnSpc>
                <a:spcPct val="150000"/>
              </a:lnSpc>
            </a:pPr>
            <a:r>
              <a:rPr lang="hu-HU" sz="2400" dirty="0"/>
              <a:t>Matracvédő (szennyeződés, rongálódás esetén cseréljük)</a:t>
            </a:r>
          </a:p>
          <a:p>
            <a:pPr lvl="1" algn="just">
              <a:lnSpc>
                <a:spcPct val="150000"/>
              </a:lnSpc>
            </a:pPr>
            <a:r>
              <a:rPr lang="hu-HU" sz="2400" dirty="0"/>
              <a:t>Gumilepedő</a:t>
            </a:r>
          </a:p>
          <a:p>
            <a:pPr lvl="1" algn="just">
              <a:lnSpc>
                <a:spcPct val="150000"/>
              </a:lnSpc>
            </a:pPr>
            <a:r>
              <a:rPr lang="hu-HU" sz="2400" dirty="0"/>
              <a:t>Gumikesztyű</a:t>
            </a:r>
          </a:p>
          <a:p>
            <a:pPr lvl="1" algn="just">
              <a:lnSpc>
                <a:spcPct val="150000"/>
              </a:lnSpc>
            </a:pPr>
            <a:r>
              <a:rPr lang="hu-HU" sz="2400" dirty="0"/>
              <a:t>Szék (amire majd összekészíthetjük a tiszta ágyneműt)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hu-HU" sz="2400" dirty="0"/>
          </a:p>
        </p:txBody>
      </p:sp>
    </p:spTree>
    <p:extLst>
      <p:ext uri="{BB962C8B-B14F-4D97-AF65-F5344CB8AC3E}">
        <p14:creationId xmlns:p14="http://schemas.microsoft.com/office/powerpoint/2010/main" val="29830643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Az ágy rendbetétele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80728"/>
            <a:ext cx="4798044" cy="321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022" y="3789040"/>
            <a:ext cx="4589979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zövegdoboz 3"/>
          <p:cNvSpPr txBox="1"/>
          <p:nvPr/>
        </p:nvSpPr>
        <p:spPr>
          <a:xfrm>
            <a:off x="1605981" y="5359161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>
                <a:solidFill>
                  <a:prstClr val="black"/>
                </a:solidFill>
                <a:latin typeface="Calibri" panose="020F0502020204030204"/>
              </a:rPr>
              <a:t>angol sarok elkészítése</a:t>
            </a:r>
          </a:p>
        </p:txBody>
      </p:sp>
    </p:spTree>
    <p:extLst>
      <p:ext uri="{BB962C8B-B14F-4D97-AF65-F5344CB8AC3E}">
        <p14:creationId xmlns:p14="http://schemas.microsoft.com/office/powerpoint/2010/main" val="7568956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Az ágy rendbetétele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951" y="1412776"/>
            <a:ext cx="4549049" cy="3055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664" y="3717033"/>
            <a:ext cx="4688336" cy="3139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zövegdoboz 3"/>
          <p:cNvSpPr txBox="1"/>
          <p:nvPr/>
        </p:nvSpPr>
        <p:spPr>
          <a:xfrm>
            <a:off x="1775520" y="5286787"/>
            <a:ext cx="3888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>
                <a:solidFill>
                  <a:prstClr val="black"/>
                </a:solidFill>
                <a:latin typeface="Calibri" panose="020F0502020204030204"/>
              </a:rPr>
              <a:t>csomózásos technika</a:t>
            </a:r>
          </a:p>
        </p:txBody>
      </p:sp>
    </p:spTree>
    <p:extLst>
      <p:ext uri="{BB962C8B-B14F-4D97-AF65-F5344CB8AC3E}">
        <p14:creationId xmlns:p14="http://schemas.microsoft.com/office/powerpoint/2010/main" val="6785557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Az ágy rendbetétele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11442" y="1738931"/>
            <a:ext cx="11608067" cy="494492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hu-HU" sz="2400" dirty="0"/>
              <a:t>A megfelelően elkészített ágy előnyei:</a:t>
            </a:r>
          </a:p>
          <a:p>
            <a:pPr lvl="0">
              <a:lnSpc>
                <a:spcPct val="150000"/>
              </a:lnSpc>
            </a:pPr>
            <a:r>
              <a:rPr lang="hu-HU" sz="2400" dirty="0"/>
              <a:t>segít a páciensek mentális és fizikális gyógyulásában</a:t>
            </a:r>
          </a:p>
          <a:p>
            <a:pPr lvl="0">
              <a:lnSpc>
                <a:spcPct val="150000"/>
              </a:lnSpc>
            </a:pPr>
            <a:r>
              <a:rPr lang="hu-HU" sz="2400" dirty="0"/>
              <a:t>jó közérzetet biztosít a tiszta, rendezett, gyűrődésmentes ágy</a:t>
            </a:r>
          </a:p>
          <a:p>
            <a:pPr lvl="0">
              <a:lnSpc>
                <a:spcPct val="150000"/>
              </a:lnSpc>
            </a:pPr>
            <a:r>
              <a:rPr lang="hu-HU" sz="2400" dirty="0"/>
              <a:t>elősegíti a kielégítő pihenést, alvást</a:t>
            </a:r>
          </a:p>
          <a:p>
            <a:pPr lvl="0">
              <a:lnSpc>
                <a:spcPct val="150000"/>
              </a:lnSpc>
            </a:pPr>
            <a:r>
              <a:rPr lang="hu-HU" sz="2400" dirty="0"/>
              <a:t>megelőzi a bőr irritációját, </a:t>
            </a:r>
            <a:r>
              <a:rPr lang="hu-HU" sz="2400" dirty="0" err="1"/>
              <a:t>decubitus</a:t>
            </a:r>
            <a:r>
              <a:rPr lang="hu-HU" sz="2400" dirty="0"/>
              <a:t> kialakulását</a:t>
            </a:r>
          </a:p>
          <a:p>
            <a:pPr lvl="0">
              <a:lnSpc>
                <a:spcPct val="150000"/>
              </a:lnSpc>
            </a:pPr>
            <a:r>
              <a:rPr lang="hu-HU" sz="2400" dirty="0"/>
              <a:t>segít a fertőzések terjedésének a megakadályozásában</a:t>
            </a:r>
          </a:p>
          <a:p>
            <a:pPr>
              <a:lnSpc>
                <a:spcPct val="150000"/>
              </a:lnSpc>
            </a:pPr>
            <a:endParaRPr lang="hu-HU" sz="2400" dirty="0"/>
          </a:p>
        </p:txBody>
      </p:sp>
    </p:spTree>
    <p:extLst>
      <p:ext uri="{BB962C8B-B14F-4D97-AF65-F5344CB8AC3E}">
        <p14:creationId xmlns:p14="http://schemas.microsoft.com/office/powerpoint/2010/main" val="19473700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dirty="0"/>
              <a:t>Fekvő páciens ágyának rendbetétele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723" y="1124744"/>
            <a:ext cx="2325421" cy="3466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745" y="1124744"/>
            <a:ext cx="2285259" cy="3441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556" y="1100272"/>
            <a:ext cx="2293165" cy="343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721" y="1124744"/>
            <a:ext cx="2274831" cy="3405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zövegdoboz 3"/>
          <p:cNvSpPr txBox="1"/>
          <p:nvPr/>
        </p:nvSpPr>
        <p:spPr>
          <a:xfrm>
            <a:off x="1991544" y="4746458"/>
            <a:ext cx="102711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hu-HU" sz="2000" dirty="0">
                <a:solidFill>
                  <a:prstClr val="black"/>
                </a:solidFill>
                <a:latin typeface="Calibri" panose="020F0502020204030204"/>
              </a:rPr>
              <a:t>fennjáró beteg ágyának rendbetétele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hu-HU" sz="2000" dirty="0">
                <a:solidFill>
                  <a:prstClr val="black"/>
                </a:solidFill>
                <a:latin typeface="Calibri" panose="020F0502020204030204"/>
              </a:rPr>
              <a:t>vitális paraméterek folyamatos ellenőrzése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hu-HU" sz="2000" dirty="0">
                <a:solidFill>
                  <a:prstClr val="black"/>
                </a:solidFill>
                <a:latin typeface="Calibri" panose="020F0502020204030204"/>
              </a:rPr>
              <a:t>fokozatos mobilizálás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hu-HU" sz="2000" dirty="0">
                <a:solidFill>
                  <a:prstClr val="black"/>
                </a:solidFill>
                <a:latin typeface="Calibri" panose="020F0502020204030204"/>
              </a:rPr>
              <a:t>beteg állapotának folyamatos nyomon követése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hu-HU" sz="2000" dirty="0">
                <a:solidFill>
                  <a:prstClr val="black"/>
                </a:solidFill>
                <a:latin typeface="Calibri" panose="020F0502020204030204"/>
              </a:rPr>
              <a:t>teljesen mozdulatlan állapotban lévő beteg ápolása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hu-HU" sz="2000" dirty="0">
                <a:solidFill>
                  <a:prstClr val="black"/>
                </a:solidFill>
                <a:latin typeface="Calibri" panose="020F0502020204030204"/>
              </a:rPr>
              <a:t>központi ágyszolgálat</a:t>
            </a:r>
          </a:p>
        </p:txBody>
      </p:sp>
    </p:spTree>
    <p:extLst>
      <p:ext uri="{BB962C8B-B14F-4D97-AF65-F5344CB8AC3E}">
        <p14:creationId xmlns:p14="http://schemas.microsoft.com/office/powerpoint/2010/main" val="25310044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Mobilitás-immobilitás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268761"/>
            <a:ext cx="8229600" cy="481399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hu-HU" sz="2000" dirty="0"/>
              <a:t>olyan állapotok, amikor szükséges a mozgás korlátozása</a:t>
            </a:r>
          </a:p>
          <a:p>
            <a:pPr>
              <a:lnSpc>
                <a:spcPct val="150000"/>
              </a:lnSpc>
            </a:pPr>
            <a:r>
              <a:rPr lang="hu-HU" sz="2000" dirty="0"/>
              <a:t>ágynyugalom formái</a:t>
            </a:r>
          </a:p>
          <a:p>
            <a:pPr>
              <a:lnSpc>
                <a:spcPct val="150000"/>
              </a:lnSpc>
            </a:pPr>
            <a:r>
              <a:rPr lang="hu-HU" sz="2000" dirty="0"/>
              <a:t>immobilizációs szindróma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hu-HU" sz="2000" dirty="0"/>
              <a:t>mobilizálás három alappillére:</a:t>
            </a:r>
          </a:p>
          <a:p>
            <a:pPr>
              <a:lnSpc>
                <a:spcPct val="150000"/>
              </a:lnSpc>
            </a:pPr>
            <a:r>
              <a:rPr lang="hu-HU" sz="2000" dirty="0"/>
              <a:t>A mobilitás kivitelezéséhez három jól működő </a:t>
            </a:r>
            <a:r>
              <a:rPr lang="hu-HU" sz="2000" b="1" dirty="0">
                <a:solidFill>
                  <a:srgbClr val="FF0000"/>
                </a:solidFill>
              </a:rPr>
              <a:t>pillérre</a:t>
            </a:r>
            <a:r>
              <a:rPr lang="hu-HU" sz="2000" dirty="0"/>
              <a:t> van szükség. A </a:t>
            </a:r>
            <a:r>
              <a:rPr lang="hu-HU" sz="2000" b="1" dirty="0"/>
              <a:t>motivációra</a:t>
            </a:r>
            <a:r>
              <a:rPr lang="hu-HU" sz="2000" dirty="0"/>
              <a:t>, az </a:t>
            </a:r>
            <a:r>
              <a:rPr lang="hu-HU" sz="2000" b="1" dirty="0"/>
              <a:t>akadályok elhárítására </a:t>
            </a:r>
            <a:r>
              <a:rPr lang="hu-HU" sz="2000" dirty="0"/>
              <a:t>és </a:t>
            </a:r>
            <a:r>
              <a:rPr lang="hu-HU" sz="2000" b="1" dirty="0"/>
              <a:t>élettani izom-, ín- és ízületműködés</a:t>
            </a:r>
            <a:r>
              <a:rPr lang="hu-HU" sz="2000" dirty="0"/>
              <a:t>re. </a:t>
            </a:r>
          </a:p>
          <a:p>
            <a:pPr>
              <a:lnSpc>
                <a:spcPct val="150000"/>
              </a:lnSpc>
            </a:pPr>
            <a:r>
              <a:rPr lang="hu-HU" sz="2000" dirty="0"/>
              <a:t>A mozgatás, mozgás során a páciensnek biztonságban kell éreznie magát, pl.: ne aggódjon az ágyról való leesés vagy a folyosón való elesés veszélyétől. A biztonság szükségletének teljesülnie kell fizikális, pszichés és szociális szinten egyaránt.   </a:t>
            </a:r>
          </a:p>
        </p:txBody>
      </p:sp>
    </p:spTree>
    <p:extLst>
      <p:ext uri="{BB962C8B-B14F-4D97-AF65-F5344CB8AC3E}">
        <p14:creationId xmlns:p14="http://schemas.microsoft.com/office/powerpoint/2010/main" val="15550477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775520" y="980728"/>
            <a:ext cx="8363272" cy="633670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hu-HU" sz="1800" dirty="0"/>
              <a:t>Az egészség fenntartására és a betegségek megelőzésére irányuló ápolási tevékenység feladatai közé tartozik </a:t>
            </a:r>
            <a:r>
              <a:rPr lang="hu-HU" sz="1800" b="1" dirty="0"/>
              <a:t>az egyén biztonságának megteremtése, megtartása és növelése. </a:t>
            </a:r>
          </a:p>
          <a:p>
            <a:pPr>
              <a:lnSpc>
                <a:spcPct val="150000"/>
              </a:lnSpc>
            </a:pPr>
            <a:r>
              <a:rPr lang="hu-HU" sz="1800" dirty="0"/>
              <a:t>A biztonság szükségletének </a:t>
            </a:r>
            <a:r>
              <a:rPr lang="hu-HU" sz="1800" b="1" dirty="0"/>
              <a:t>fizikális dimenziójába </a:t>
            </a:r>
            <a:r>
              <a:rPr lang="hu-HU" sz="1800" dirty="0"/>
              <a:t>tartozik a </a:t>
            </a:r>
            <a:r>
              <a:rPr lang="hu-HU" sz="1800" b="1" dirty="0"/>
              <a:t>mechanikai sérülésektől való védelem, </a:t>
            </a:r>
            <a:r>
              <a:rPr lang="hu-HU" sz="1800" dirty="0"/>
              <a:t>mint pl.: leesés, elesés, csúszás. Egyéb dimenziók a fertőzésektől, hőhatásoktól és kémiai tényezőktől (krónikus gyógyszerhatások, vegyszerek) való védelem. </a:t>
            </a:r>
          </a:p>
          <a:p>
            <a:pPr>
              <a:lnSpc>
                <a:spcPct val="150000"/>
              </a:lnSpc>
            </a:pPr>
            <a:r>
              <a:rPr lang="hu-HU" sz="1800" b="1" dirty="0"/>
              <a:t>A biztonság szükségletének kielégítését több tényező veszélyezteti: </a:t>
            </a:r>
            <a:r>
              <a:rPr lang="hu-HU" sz="1800" dirty="0"/>
              <a:t>a használt eszközök (pl.: mankó, járókeret) </a:t>
            </a:r>
            <a:r>
              <a:rPr lang="hu-HU" sz="1800" b="1" i="1" dirty="0"/>
              <a:t>helytelen használata</a:t>
            </a:r>
            <a:r>
              <a:rPr lang="hu-HU" sz="1800" dirty="0"/>
              <a:t>, a kórterem vagy kezelő </a:t>
            </a:r>
            <a:r>
              <a:rPr lang="hu-HU" sz="1800" b="1" i="1" dirty="0"/>
              <a:t>bútorainak balesetveszélyes elhelyezése</a:t>
            </a:r>
            <a:r>
              <a:rPr lang="hu-HU" sz="1800" dirty="0"/>
              <a:t>, </a:t>
            </a:r>
            <a:r>
              <a:rPr lang="hu-HU" sz="1800" b="1" i="1" dirty="0"/>
              <a:t>szennyezett felületek</a:t>
            </a:r>
            <a:r>
              <a:rPr lang="hu-HU" sz="1800" dirty="0"/>
              <a:t>, az ápolási eszközök és segédeszközök </a:t>
            </a:r>
            <a:r>
              <a:rPr lang="hu-HU" sz="1800" b="1" i="1" dirty="0"/>
              <a:t>nem megfelelő tárolása</a:t>
            </a:r>
            <a:r>
              <a:rPr lang="hu-HU" sz="1800" dirty="0"/>
              <a:t>, használt eszközök, vizsgálati anyagok </a:t>
            </a:r>
            <a:r>
              <a:rPr lang="hu-HU" sz="1800" b="1" i="1" dirty="0"/>
              <a:t>helytelen tárolása és a fertőzések tovább terjedésének megakadályozása.</a:t>
            </a:r>
            <a:r>
              <a:rPr lang="hu-HU" sz="1800" dirty="0"/>
              <a:t> A mozgáskorlátozott páciensek fokozott figyelmet igényelnek a team részéről. </a:t>
            </a:r>
          </a:p>
        </p:txBody>
      </p:sp>
    </p:spTree>
    <p:extLst>
      <p:ext uri="{BB962C8B-B14F-4D97-AF65-F5344CB8AC3E}">
        <p14:creationId xmlns:p14="http://schemas.microsoft.com/office/powerpoint/2010/main" val="33038589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 err="1"/>
              <a:t>Mobilitás-immobilitás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196752"/>
            <a:ext cx="8229600" cy="54006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hu-HU" sz="2000" dirty="0"/>
              <a:t>mobilitás és biztonságérzés</a:t>
            </a:r>
          </a:p>
          <a:p>
            <a:pPr lvl="1">
              <a:lnSpc>
                <a:spcPct val="150000"/>
              </a:lnSpc>
            </a:pPr>
            <a:r>
              <a:rPr lang="hu-HU" sz="2000" dirty="0"/>
              <a:t>fizikális biztonság biztosítása</a:t>
            </a:r>
          </a:p>
          <a:p>
            <a:pPr lvl="1">
              <a:lnSpc>
                <a:spcPct val="150000"/>
              </a:lnSpc>
            </a:pPr>
            <a:r>
              <a:rPr lang="hu-HU" sz="2000" dirty="0"/>
              <a:t>veszélyeztető tényezők</a:t>
            </a:r>
          </a:p>
          <a:p>
            <a:pPr>
              <a:lnSpc>
                <a:spcPct val="150000"/>
              </a:lnSpc>
            </a:pPr>
            <a:endParaRPr lang="hu-HU" sz="2000" dirty="0"/>
          </a:p>
          <a:p>
            <a:pPr>
              <a:lnSpc>
                <a:spcPct val="150000"/>
              </a:lnSpc>
            </a:pPr>
            <a:r>
              <a:rPr lang="hu-HU" sz="2000" dirty="0"/>
              <a:t>ágynyugalom</a:t>
            </a:r>
          </a:p>
          <a:p>
            <a:pPr lvl="1">
              <a:lnSpc>
                <a:spcPct val="150000"/>
              </a:lnSpc>
            </a:pPr>
            <a:r>
              <a:rPr lang="hu-HU" sz="2000" dirty="0"/>
              <a:t>csökken a fájdalom</a:t>
            </a:r>
          </a:p>
          <a:p>
            <a:pPr lvl="1">
              <a:lnSpc>
                <a:spcPct val="150000"/>
              </a:lnSpc>
            </a:pPr>
            <a:r>
              <a:rPr lang="hu-HU" sz="2000" dirty="0"/>
              <a:t>csökken az oxigén igény</a:t>
            </a:r>
          </a:p>
          <a:p>
            <a:pPr lvl="1">
              <a:lnSpc>
                <a:spcPct val="150000"/>
              </a:lnSpc>
            </a:pPr>
            <a:r>
              <a:rPr lang="hu-HU" sz="2000" dirty="0"/>
              <a:t>regenerálódás fokozódik</a:t>
            </a:r>
          </a:p>
          <a:p>
            <a:pPr lvl="1">
              <a:lnSpc>
                <a:spcPct val="150000"/>
              </a:lnSpc>
            </a:pPr>
            <a:r>
              <a:rPr lang="hu-HU" sz="2000" dirty="0"/>
              <a:t>további károsodások megelőzhetők</a:t>
            </a:r>
          </a:p>
          <a:p>
            <a:pPr>
              <a:lnSpc>
                <a:spcPct val="150000"/>
              </a:lnSpc>
            </a:pPr>
            <a:r>
              <a:rPr lang="hu-HU" sz="2000" dirty="0"/>
              <a:t>teljes és részleges ágynyugalom</a:t>
            </a:r>
          </a:p>
        </p:txBody>
      </p:sp>
    </p:spTree>
    <p:extLst>
      <p:ext uri="{BB962C8B-B14F-4D97-AF65-F5344CB8AC3E}">
        <p14:creationId xmlns:p14="http://schemas.microsoft.com/office/powerpoint/2010/main" val="11527125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Ágynyugalom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268760"/>
            <a:ext cx="8363272" cy="540060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hu-HU" sz="2000" b="1" dirty="0"/>
              <a:t>Ágynyugalom a kezelő team által elrendelt állapot</a:t>
            </a:r>
            <a:r>
              <a:rPr lang="hu-HU" sz="2000" dirty="0"/>
              <a:t>. Élettani hatásait egyes kórképek esetén felhasználjuk. Ágynyugalom hatására a </a:t>
            </a:r>
            <a:r>
              <a:rPr lang="hu-HU" sz="2000" b="1" i="1" dirty="0"/>
              <a:t>fájdalom csökkenhet</a:t>
            </a:r>
            <a:r>
              <a:rPr lang="hu-HU" sz="2000" dirty="0"/>
              <a:t>, a szervezet </a:t>
            </a:r>
            <a:r>
              <a:rPr lang="hu-HU" sz="2000" b="1" i="1" dirty="0"/>
              <a:t>kevesebb oxigént igényel</a:t>
            </a:r>
            <a:r>
              <a:rPr lang="hu-HU" sz="2000" dirty="0"/>
              <a:t>, a </a:t>
            </a:r>
            <a:r>
              <a:rPr lang="hu-HU" sz="2000" b="1" i="1" dirty="0"/>
              <a:t>további károsodások megelőzhetők</a:t>
            </a:r>
            <a:r>
              <a:rPr lang="hu-HU" sz="2000" dirty="0"/>
              <a:t>, és a test </a:t>
            </a:r>
            <a:r>
              <a:rPr lang="hu-HU" sz="2000" b="1" i="1" dirty="0"/>
              <a:t>regenerálódása fokozódhat</a:t>
            </a:r>
            <a:r>
              <a:rPr lang="hu-HU" sz="2000" dirty="0"/>
              <a:t>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hu-HU" sz="2000" b="1" dirty="0"/>
              <a:t>Az ágynyugalom lehet részleges és teljes. </a:t>
            </a:r>
          </a:p>
          <a:p>
            <a:pPr>
              <a:lnSpc>
                <a:spcPct val="150000"/>
              </a:lnSpc>
            </a:pPr>
            <a:r>
              <a:rPr lang="hu-HU" sz="2000" b="1" i="1" dirty="0"/>
              <a:t>Teljes ágynyugalom </a:t>
            </a:r>
            <a:r>
              <a:rPr lang="hu-HU" sz="2000" dirty="0"/>
              <a:t>esetén a páciens nem hagyhatja el a betegágyat, de a testhelyzetét saját maga megválaszthatja. Szigorú ágynyugalom esetén a team tagok választják meg a páciens számára a pozíciót. </a:t>
            </a:r>
          </a:p>
          <a:p>
            <a:pPr>
              <a:lnSpc>
                <a:spcPct val="150000"/>
              </a:lnSpc>
            </a:pPr>
            <a:r>
              <a:rPr lang="hu-HU" sz="2000" b="1" i="1" dirty="0"/>
              <a:t>Részleges ágynyugalom </a:t>
            </a:r>
            <a:r>
              <a:rPr lang="hu-HU" sz="2000" dirty="0"/>
              <a:t>során meghatározott időszakokat kell az ágyban töltenie pl.: vizit, csendes pihenő vagy transzfúzió lefolyása. </a:t>
            </a:r>
          </a:p>
          <a:p>
            <a:pPr>
              <a:lnSpc>
                <a:spcPct val="150000"/>
              </a:lnSpc>
            </a:pPr>
            <a:r>
              <a:rPr lang="hu-HU" sz="2000" dirty="0"/>
              <a:t>Ágynyugalmat igénylő állapotok, pl.: súlyos műtéteket követő nap, nagy kiterjedésű gipszrögzítés – pl.: medencegipsz, gerincműtétek – utáni állapot. </a:t>
            </a:r>
          </a:p>
        </p:txBody>
      </p:sp>
    </p:spTree>
    <p:extLst>
      <p:ext uri="{BB962C8B-B14F-4D97-AF65-F5344CB8AC3E}">
        <p14:creationId xmlns:p14="http://schemas.microsoft.com/office/powerpoint/2010/main" val="3925801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Maslow</a:t>
            </a:r>
            <a:r>
              <a:rPr lang="hu-HU" dirty="0"/>
              <a:t> piramis</a:t>
            </a: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73025" y="2048351"/>
            <a:ext cx="5448164" cy="4288301"/>
          </a:xfrm>
          <a:prstGeom prst="rect">
            <a:avLst/>
          </a:prstGeom>
        </p:spPr>
      </p:pic>
      <p:sp>
        <p:nvSpPr>
          <p:cNvPr id="5" name="Téglalap 4"/>
          <p:cNvSpPr/>
          <p:nvPr/>
        </p:nvSpPr>
        <p:spPr>
          <a:xfrm>
            <a:off x="4406537" y="6431727"/>
            <a:ext cx="3117669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700" dirty="0"/>
              <a:t>http://szocialis-gondozo.lapunk.hu/?modul=oldal&amp;tartalom=650616</a:t>
            </a:r>
          </a:p>
        </p:txBody>
      </p:sp>
    </p:spTree>
    <p:extLst>
      <p:ext uri="{BB962C8B-B14F-4D97-AF65-F5344CB8AC3E}">
        <p14:creationId xmlns:p14="http://schemas.microsoft.com/office/powerpoint/2010/main" val="34985619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u="sng" dirty="0"/>
              <a:t>Fekvés</a:t>
            </a:r>
            <a:r>
              <a:rPr lang="hu-HU" dirty="0"/>
              <a:t>/fektetés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268761"/>
            <a:ext cx="8229600" cy="4857403"/>
          </a:xfrm>
        </p:spPr>
        <p:txBody>
          <a:bodyPr>
            <a:normAutofit/>
          </a:bodyPr>
          <a:lstStyle/>
          <a:p>
            <a:r>
              <a:rPr lang="hu-HU" sz="2000" b="1" dirty="0">
                <a:solidFill>
                  <a:srgbClr val="FF0000"/>
                </a:solidFill>
              </a:rPr>
              <a:t>Fekvés: </a:t>
            </a:r>
            <a:r>
              <a:rPr lang="hu-HU" sz="2000" dirty="0"/>
              <a:t>A páciens saját maga választja meg testhelyzetét általános állapota és motivációja szerint. </a:t>
            </a:r>
          </a:p>
          <a:p>
            <a:pPr marL="0" indent="0">
              <a:buNone/>
            </a:pPr>
            <a:r>
              <a:rPr lang="hu-HU" sz="2000" b="1" dirty="0"/>
              <a:t>Formái: </a:t>
            </a:r>
            <a:endParaRPr lang="hu-HU" sz="2000" dirty="0"/>
          </a:p>
          <a:p>
            <a:r>
              <a:rPr lang="hu-HU" sz="2000" b="1" i="1" dirty="0"/>
              <a:t>Aktív hátfekvés: </a:t>
            </a:r>
            <a:r>
              <a:rPr lang="hu-HU" sz="2000" dirty="0"/>
              <a:t>A páciens a hátán fekszik. Ízületei enyhén behajlított állapotban vannak, kezei a törzse mellett helyezkednek el. Élettani pozíció.</a:t>
            </a:r>
          </a:p>
          <a:p>
            <a:r>
              <a:rPr lang="hu-HU" sz="2000" b="1" i="1" dirty="0"/>
              <a:t>Passzív hátfekvés: </a:t>
            </a:r>
            <a:r>
              <a:rPr lang="hu-HU" sz="2000" dirty="0"/>
              <a:t>a súlyos állapotú páciensek jellemző fekvése. Testük egyenesen kinyújtott.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3990368"/>
            <a:ext cx="4176464" cy="2789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464" y="3990369"/>
            <a:ext cx="4176312" cy="2789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0071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u="sng" dirty="0"/>
              <a:t>Fekvés</a:t>
            </a:r>
            <a:r>
              <a:rPr lang="hu-HU" dirty="0"/>
              <a:t>/fektetés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19536" y="980729"/>
            <a:ext cx="8229600" cy="4525963"/>
          </a:xfrm>
        </p:spPr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hu-HU" sz="2000" b="1" i="1" dirty="0"/>
              <a:t>Aktív oldalfekvés: </a:t>
            </a:r>
            <a:r>
              <a:rPr lang="hu-HU" sz="2000" dirty="0"/>
              <a:t>laterális pozíció. A test tömegének nagyobb része a vállat és a csípőt terheli. A test strukturális görbületei fenntartottak. Élettani testhelyzet.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hu-HU" sz="2000" b="1" i="1" dirty="0"/>
              <a:t>Kényszertartások</a:t>
            </a:r>
            <a:r>
              <a:rPr lang="hu-HU" sz="2000" dirty="0"/>
              <a:t> (hasi görcs esetén, hullaláb állás, vadászkutya fekvés)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189" y="2378994"/>
            <a:ext cx="3910259" cy="261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287" y="2378995"/>
            <a:ext cx="3910529" cy="261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769" y="4149080"/>
            <a:ext cx="3635005" cy="2726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72533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Fekvés/</a:t>
            </a:r>
            <a:r>
              <a:rPr lang="hu-HU" u="sng" dirty="0"/>
              <a:t>fektetés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417639"/>
            <a:ext cx="8229600" cy="47085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2400" dirty="0"/>
              <a:t>a team tagok által előírt fekvési mód</a:t>
            </a:r>
          </a:p>
          <a:p>
            <a:r>
              <a:rPr lang="hu-HU" sz="2400" b="1" i="1" dirty="0"/>
              <a:t>háton fektetés: </a:t>
            </a:r>
            <a:r>
              <a:rPr lang="hu-HU" sz="2400" dirty="0"/>
              <a:t>Operációk többsége, lázas állapot során alkalmazzuk </a:t>
            </a:r>
          </a:p>
          <a:p>
            <a:pPr lvl="1"/>
            <a:r>
              <a:rPr lang="hu-HU" sz="2400" b="1" i="1" dirty="0"/>
              <a:t>Nyújtott hátfekvés </a:t>
            </a:r>
            <a:r>
              <a:rPr lang="hu-HU" sz="2400" dirty="0"/>
              <a:t>során a pácienst párna nélkül, laposan kell fektetni pl.: gerinccsapolás után, Újra élesztés alatt </a:t>
            </a:r>
          </a:p>
          <a:p>
            <a:pPr lvl="1"/>
            <a:endParaRPr lang="hu-HU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4149081"/>
            <a:ext cx="4008603" cy="2676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769" y="4149081"/>
            <a:ext cx="4066232" cy="2701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72038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25121"/>
            <a:ext cx="8229600" cy="1143000"/>
          </a:xfrm>
        </p:spPr>
        <p:txBody>
          <a:bodyPr/>
          <a:lstStyle/>
          <a:p>
            <a:r>
              <a:rPr lang="hu-HU" dirty="0"/>
              <a:t>Fekvés/</a:t>
            </a:r>
            <a:r>
              <a:rPr lang="hu-HU" u="sng" dirty="0"/>
              <a:t>fektetés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052737"/>
            <a:ext cx="8239944" cy="507342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hu-HU" sz="2400" b="1" i="1" dirty="0"/>
              <a:t>Oldalra fektetés: </a:t>
            </a:r>
            <a:r>
              <a:rPr lang="hu-HU" sz="2400" dirty="0"/>
              <a:t>A páciens feje legyen a test középvonalában és támasztékok használatával el kell kerülni a gerinc rotációját(fél)</a:t>
            </a:r>
          </a:p>
          <a:p>
            <a:pPr>
              <a:lnSpc>
                <a:spcPct val="150000"/>
              </a:lnSpc>
            </a:pPr>
            <a:r>
              <a:rPr lang="hu-HU" sz="2400" b="1" i="1" dirty="0" err="1"/>
              <a:t>Fowler</a:t>
            </a:r>
            <a:r>
              <a:rPr lang="hu-HU" sz="2400" b="1" i="1" dirty="0"/>
              <a:t> helyzet: </a:t>
            </a:r>
            <a:r>
              <a:rPr lang="hu-HU" sz="2400" dirty="0"/>
              <a:t>két formáját különböztetjük meg, az </a:t>
            </a:r>
            <a:r>
              <a:rPr lang="hu-HU" sz="2400" dirty="0" err="1"/>
              <a:t>alacsonyat</a:t>
            </a:r>
            <a:r>
              <a:rPr lang="hu-HU" sz="2400" dirty="0"/>
              <a:t> (</a:t>
            </a:r>
            <a:r>
              <a:rPr lang="hu-HU" sz="2400" b="1" i="1" dirty="0"/>
              <a:t>fél </a:t>
            </a:r>
            <a:r>
              <a:rPr lang="hu-HU" sz="2400" b="1" i="1" dirty="0" err="1"/>
              <a:t>Fowler</a:t>
            </a:r>
            <a:r>
              <a:rPr lang="hu-HU" sz="2400" dirty="0"/>
              <a:t>) és a magasat (</a:t>
            </a:r>
            <a:r>
              <a:rPr lang="hu-HU" sz="2400" b="1" i="1" dirty="0" err="1"/>
              <a:t>Fowler</a:t>
            </a:r>
            <a:r>
              <a:rPr lang="hu-HU" sz="2400" b="1" i="1" dirty="0"/>
              <a:t> helyzet</a:t>
            </a:r>
            <a:r>
              <a:rPr lang="hu-HU" sz="2400" dirty="0"/>
              <a:t>). Alacsony esetén az ágy feji részét 30-60 fokkal, magas </a:t>
            </a:r>
            <a:r>
              <a:rPr lang="hu-HU" sz="2400" dirty="0" err="1"/>
              <a:t>Fowler</a:t>
            </a:r>
            <a:r>
              <a:rPr lang="hu-HU" sz="2400" dirty="0"/>
              <a:t> helyzetben pedig 60-90 fokkal kell megemelni és a páciens lábszárait alátámasztani. A páciens térdei enyhén felhúzott állapotban vannak. A pozíció megtartásához kényelmi eszközökre van szükség. </a:t>
            </a:r>
          </a:p>
        </p:txBody>
      </p:sp>
    </p:spTree>
    <p:extLst>
      <p:ext uri="{BB962C8B-B14F-4D97-AF65-F5344CB8AC3E}">
        <p14:creationId xmlns:p14="http://schemas.microsoft.com/office/powerpoint/2010/main" val="21838805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385" y="3861049"/>
            <a:ext cx="4487329" cy="2996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538" y="3861048"/>
            <a:ext cx="4511715" cy="299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050" y="332656"/>
            <a:ext cx="5095215" cy="3402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87946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Fekvés/</a:t>
            </a:r>
            <a:r>
              <a:rPr lang="hu-HU" u="sng" dirty="0"/>
              <a:t>fektetés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417639"/>
            <a:ext cx="8229600" cy="470852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u-HU" sz="2400" b="1" i="1" dirty="0"/>
              <a:t>Hason fektetés: </a:t>
            </a:r>
            <a:r>
              <a:rPr lang="hu-HU" sz="2400" dirty="0"/>
              <a:t>A páciens laposan a hasán fekszik enyhén behajlított térdekkel. Kezei a feje mellett, feje oldalra néz. Gerincműtétek, nagy kiterjedésű </a:t>
            </a:r>
            <a:r>
              <a:rPr lang="hu-HU" sz="2400" dirty="0" err="1"/>
              <a:t>lumbosacralis</a:t>
            </a:r>
            <a:r>
              <a:rPr lang="hu-HU" sz="2400" dirty="0"/>
              <a:t> (ágyékhoz és keresztcsonthoz tartozó) </a:t>
            </a:r>
            <a:r>
              <a:rPr lang="hu-HU" sz="2400" dirty="0" err="1"/>
              <a:t>decubitusok</a:t>
            </a:r>
            <a:r>
              <a:rPr lang="hu-HU" sz="2400" dirty="0"/>
              <a:t> esetén alkalmazható. 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024" y="3863182"/>
            <a:ext cx="4211960" cy="2812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48531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99266" y="997500"/>
            <a:ext cx="8229600" cy="586551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hu-HU" sz="1800" b="1" i="1" dirty="0" err="1"/>
              <a:t>Shock</a:t>
            </a:r>
            <a:r>
              <a:rPr lang="hu-HU" sz="1800" b="1" i="1" dirty="0"/>
              <a:t> fektetés</a:t>
            </a:r>
            <a:r>
              <a:rPr lang="hu-HU" sz="1800" b="1" dirty="0"/>
              <a:t>: </a:t>
            </a:r>
            <a:r>
              <a:rPr lang="hu-HU" sz="1800" dirty="0" err="1"/>
              <a:t>Shock</a:t>
            </a:r>
            <a:r>
              <a:rPr lang="hu-HU" sz="1800" dirty="0"/>
              <a:t> fektetés során a páciens a hátán fekszik és két alsó végtagját 30-45 fokos szögben meg kell emelni. Hirtelen vérnyomás csökkenés, ájulás és </a:t>
            </a:r>
            <a:r>
              <a:rPr lang="hu-HU" sz="1800" dirty="0" err="1"/>
              <a:t>shock</a:t>
            </a:r>
            <a:r>
              <a:rPr lang="hu-HU" sz="1800" dirty="0"/>
              <a:t> tünetei esetén alkalmazandó. Módosított </a:t>
            </a:r>
            <a:r>
              <a:rPr lang="hu-HU" sz="1800" dirty="0" err="1"/>
              <a:t>Trendelenburg</a:t>
            </a:r>
            <a:r>
              <a:rPr lang="hu-HU" sz="1800" dirty="0"/>
              <a:t> pozíciónak is nevezik. </a:t>
            </a:r>
          </a:p>
          <a:p>
            <a:pPr>
              <a:lnSpc>
                <a:spcPct val="150000"/>
              </a:lnSpc>
            </a:pPr>
            <a:r>
              <a:rPr lang="hu-HU" sz="1800" b="1" i="1" dirty="0" err="1"/>
              <a:t>Trendelenburg</a:t>
            </a:r>
            <a:r>
              <a:rPr lang="hu-HU" sz="1800" b="1" i="1" dirty="0"/>
              <a:t> helyzetben </a:t>
            </a:r>
            <a:r>
              <a:rPr lang="hu-HU" sz="1800" dirty="0"/>
              <a:t>a páciens fejjel lefelé, 40-45 fokos dőlésszögben fekszik, végtagjai magasabban helyezkednek el. Indikációs területei vénás nyomás csökkentése (pl.: </a:t>
            </a:r>
            <a:r>
              <a:rPr lang="hu-HU" sz="1800" dirty="0" err="1"/>
              <a:t>varixműtét</a:t>
            </a:r>
            <a:r>
              <a:rPr lang="hu-HU" sz="1800" dirty="0"/>
              <a:t>), kismedencei műtétek, ájulás, vékonybelek visszatartása a medencéből. 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460" y="4353749"/>
            <a:ext cx="3754452" cy="2507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096" y="4414019"/>
            <a:ext cx="3682444" cy="2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01262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dirty="0"/>
              <a:t>Fekvés/</a:t>
            </a:r>
            <a:r>
              <a:rPr lang="hu-HU" u="sng" dirty="0"/>
              <a:t>fektetés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196752"/>
            <a:ext cx="8229600" cy="554461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u-HU" dirty="0" err="1"/>
              <a:t>Trendelenburg</a:t>
            </a:r>
            <a:r>
              <a:rPr lang="hu-HU" dirty="0"/>
              <a:t> </a:t>
            </a:r>
          </a:p>
          <a:p>
            <a:r>
              <a:rPr lang="hu-HU" dirty="0"/>
              <a:t>gravitáció elvén alapul</a:t>
            </a:r>
          </a:p>
          <a:p>
            <a:r>
              <a:rPr lang="hu-HU" dirty="0"/>
              <a:t>a vér az életfontos szervek felé áramlik</a:t>
            </a:r>
          </a:p>
          <a:p>
            <a:r>
              <a:rPr lang="hu-HU" dirty="0"/>
              <a:t>akut </a:t>
            </a:r>
            <a:r>
              <a:rPr lang="hu-HU" dirty="0" err="1"/>
              <a:t>hypotonia</a:t>
            </a:r>
            <a:r>
              <a:rPr lang="hu-HU" dirty="0"/>
              <a:t> és </a:t>
            </a:r>
            <a:r>
              <a:rPr lang="hu-HU" dirty="0" err="1"/>
              <a:t>hypovolaemia</a:t>
            </a:r>
            <a:r>
              <a:rPr lang="hu-HU" dirty="0"/>
              <a:t> kezelésére</a:t>
            </a:r>
          </a:p>
          <a:p>
            <a:r>
              <a:rPr lang="hu-HU" dirty="0"/>
              <a:t>újraélesztés közben?</a:t>
            </a:r>
          </a:p>
          <a:p>
            <a:r>
              <a:rPr lang="hu-HU" dirty="0" err="1"/>
              <a:t>shock</a:t>
            </a:r>
            <a:r>
              <a:rPr lang="hu-HU" dirty="0"/>
              <a:t> esetén</a:t>
            </a:r>
          </a:p>
          <a:p>
            <a:r>
              <a:rPr lang="hu-HU" dirty="0"/>
              <a:t>káros hatások? (pl. ICP emelkedése, magas BMI és tüdőbetegségek esetén)</a:t>
            </a:r>
          </a:p>
          <a:p>
            <a:r>
              <a:rPr lang="hu-HU" dirty="0" err="1"/>
              <a:t>posturalis</a:t>
            </a:r>
            <a:r>
              <a:rPr lang="hu-HU" dirty="0"/>
              <a:t> </a:t>
            </a:r>
            <a:r>
              <a:rPr lang="hu-HU" dirty="0" err="1"/>
              <a:t>drainage</a:t>
            </a:r>
            <a:r>
              <a:rPr lang="hu-HU" dirty="0"/>
              <a:t> részeként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r>
              <a:rPr lang="hu-HU" dirty="0" err="1"/>
              <a:t>anti-Trendelenburg</a:t>
            </a:r>
            <a:endParaRPr lang="hu-HU" dirty="0"/>
          </a:p>
          <a:p>
            <a:r>
              <a:rPr lang="hu-HU" dirty="0"/>
              <a:t>csökken a perctérfogat</a:t>
            </a:r>
          </a:p>
          <a:p>
            <a:r>
              <a:rPr lang="hu-HU" dirty="0"/>
              <a:t>nő a tüdő </a:t>
            </a:r>
            <a:r>
              <a:rPr lang="hu-HU" dirty="0" err="1"/>
              <a:t>rezerv</a:t>
            </a:r>
            <a:r>
              <a:rPr lang="hu-HU" dirty="0"/>
              <a:t> kapacitása</a:t>
            </a:r>
          </a:p>
          <a:p>
            <a:r>
              <a:rPr lang="hu-HU" dirty="0"/>
              <a:t>koponyasérültek esetén</a:t>
            </a:r>
          </a:p>
        </p:txBody>
      </p:sp>
    </p:spTree>
    <p:extLst>
      <p:ext uri="{BB962C8B-B14F-4D97-AF65-F5344CB8AC3E}">
        <p14:creationId xmlns:p14="http://schemas.microsoft.com/office/powerpoint/2010/main" val="1226706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b="1" dirty="0"/>
              <a:t>A páciens fektetéséhez felhasználható segédeszközök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hogy a beteg meg tudja tartani a kialakított pozíciót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702063"/>
            <a:ext cx="2771800" cy="4140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192" y="2613998"/>
            <a:ext cx="2826862" cy="4228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213101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Aktív és passzív helyzetváltoztatás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sz="2400" dirty="0"/>
              <a:t>a beteg segítség nélkül változtatja meg a helyét az ágyban</a:t>
            </a:r>
          </a:p>
          <a:p>
            <a:endParaRPr lang="hu-HU" sz="2400" dirty="0"/>
          </a:p>
          <a:p>
            <a:r>
              <a:rPr lang="hu-HU" sz="2400" dirty="0"/>
              <a:t>a beteg csak segítséggel tud változtatni testhelyzetén</a:t>
            </a:r>
          </a:p>
          <a:p>
            <a:endParaRPr lang="hu-HU" sz="2400" dirty="0"/>
          </a:p>
          <a:p>
            <a:r>
              <a:rPr lang="hu-HU" sz="2400" dirty="0"/>
              <a:t>ápoló önálló feladata</a:t>
            </a:r>
          </a:p>
        </p:txBody>
      </p:sp>
    </p:spTree>
    <p:extLst>
      <p:ext uri="{BB962C8B-B14F-4D97-AF65-F5344CB8AC3E}">
        <p14:creationId xmlns:p14="http://schemas.microsoft.com/office/powerpoint/2010/main" val="1313337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biztonság szükséglete és kielégítése 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u-HU" dirty="0"/>
              <a:t>A biztonság olyan állandó szükséglet, mely során az egyén védelmet érez a tényleges és képzelt veszélyek ellen, s melyektől az egyénnek sem félelemérzete sem szorongása nincsen. </a:t>
            </a:r>
          </a:p>
          <a:p>
            <a:endParaRPr lang="hu-HU" dirty="0"/>
          </a:p>
          <a:p>
            <a:r>
              <a:rPr lang="hu-HU" dirty="0"/>
              <a:t>Az egyik lehetséges meghatározás szerint a biztonság az alábbi hatások okozta sérülésektől, ártalmaktól való mentességet jelenti: </a:t>
            </a:r>
          </a:p>
          <a:p>
            <a:pPr lvl="1"/>
            <a:r>
              <a:rPr lang="hu-HU" dirty="0"/>
              <a:t>Mechanikai </a:t>
            </a:r>
          </a:p>
          <a:p>
            <a:pPr lvl="1"/>
            <a:r>
              <a:rPr lang="hu-HU" dirty="0"/>
              <a:t>Hő</a:t>
            </a:r>
          </a:p>
          <a:p>
            <a:pPr lvl="1"/>
            <a:r>
              <a:rPr lang="hu-HU" dirty="0"/>
              <a:t>Kémiai</a:t>
            </a:r>
          </a:p>
          <a:p>
            <a:pPr lvl="1"/>
            <a:r>
              <a:rPr lang="hu-HU" dirty="0" err="1"/>
              <a:t>Bakterológiai</a:t>
            </a:r>
            <a:endParaRPr lang="hu-HU" dirty="0"/>
          </a:p>
          <a:p>
            <a:pPr lvl="1"/>
            <a:r>
              <a:rPr lang="hu-HU" dirty="0"/>
              <a:t>Pszichológiai</a:t>
            </a:r>
          </a:p>
          <a:p>
            <a:pPr lvl="1"/>
            <a:r>
              <a:rPr lang="hu-HU" dirty="0"/>
              <a:t>Szociális</a:t>
            </a:r>
          </a:p>
          <a:p>
            <a:pPr lvl="1"/>
            <a:r>
              <a:rPr lang="hu-HU" dirty="0"/>
              <a:t>gazdasági</a:t>
            </a:r>
          </a:p>
        </p:txBody>
      </p:sp>
    </p:spTree>
    <p:extLst>
      <p:ext uri="{BB962C8B-B14F-4D97-AF65-F5344CB8AC3E}">
        <p14:creationId xmlns:p14="http://schemas.microsoft.com/office/powerpoint/2010/main" val="388869707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Fektetés egyes vizsgálatokhoz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268761"/>
            <a:ext cx="8229600" cy="4857403"/>
          </a:xfrm>
        </p:spPr>
        <p:txBody>
          <a:bodyPr>
            <a:normAutofit/>
          </a:bodyPr>
          <a:lstStyle/>
          <a:p>
            <a:r>
              <a:rPr lang="hu-HU" sz="2000" b="1" i="1" dirty="0"/>
              <a:t>Térd – könyök pozíció: </a:t>
            </a:r>
            <a:r>
              <a:rPr lang="hu-HU" sz="2000" dirty="0"/>
              <a:t>a páciens térdét és könyökét a vizsgálóasztalra helyezi. </a:t>
            </a:r>
            <a:r>
              <a:rPr lang="hu-HU" sz="2000" dirty="0" err="1"/>
              <a:t>Gluteális</a:t>
            </a:r>
            <a:r>
              <a:rPr lang="hu-HU" sz="2000" dirty="0"/>
              <a:t> részét a vizsgálók felé fordítja. </a:t>
            </a:r>
            <a:r>
              <a:rPr lang="hu-HU" sz="2000" dirty="0" err="1"/>
              <a:t>Bozeman</a:t>
            </a:r>
            <a:r>
              <a:rPr lang="hu-HU" sz="2000" dirty="0"/>
              <a:t> pozíció: térd-könyök helyzet, ahol a támasztás rögzítők segítségével történik meg. </a:t>
            </a:r>
          </a:p>
          <a:p>
            <a:endParaRPr lang="hu-HU" sz="2000" dirty="0"/>
          </a:p>
          <a:p>
            <a:r>
              <a:rPr lang="hu-HU" sz="2000" b="1" i="1" dirty="0"/>
              <a:t>Térd – mellkas pozíció: </a:t>
            </a:r>
            <a:r>
              <a:rPr lang="hu-HU" sz="2000" dirty="0"/>
              <a:t>páciens térdét, mellkasát és könyökét a vizsgálóasztalra helyezi. A helyzetet könnyebb megtartani, mint a térd- könyök pozíciót, így rosszabb általános állapotú páciensek esetén </a:t>
            </a:r>
            <a:r>
              <a:rPr lang="hu-HU" sz="2000" dirty="0" err="1"/>
              <a:t>javallt</a:t>
            </a:r>
            <a:r>
              <a:rPr lang="hu-HU" sz="2000" dirty="0"/>
              <a:t>. 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005065"/>
            <a:ext cx="4287845" cy="28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714" y="4005066"/>
            <a:ext cx="4302287" cy="2852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97994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Fektetés egyes vizsgálatokhoz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417639"/>
            <a:ext cx="8229600" cy="4708525"/>
          </a:xfrm>
        </p:spPr>
        <p:txBody>
          <a:bodyPr>
            <a:normAutofit/>
          </a:bodyPr>
          <a:lstStyle/>
          <a:p>
            <a:r>
              <a:rPr lang="hu-HU" sz="2000" b="1" i="1" dirty="0"/>
              <a:t>Sims helyzet: </a:t>
            </a:r>
            <a:r>
              <a:rPr lang="hu-HU" sz="2000" dirty="0"/>
              <a:t>a páciens háton fekvő és </a:t>
            </a:r>
            <a:r>
              <a:rPr lang="hu-HU" sz="2000" dirty="0" err="1"/>
              <a:t>oldaltfekvő</a:t>
            </a:r>
            <a:r>
              <a:rPr lang="hu-HU" sz="2000" dirty="0"/>
              <a:t> pozíció között van. Alul lévő térde be van hajlítva, felül lévő lába térdben és csípőben van pozícionálva 90 fokban. Az alul lévő karja a háta mögött, a felül lévő karja a feje mellett van. </a:t>
            </a:r>
          </a:p>
          <a:p>
            <a:r>
              <a:rPr lang="hu-HU" sz="2000" b="1" i="1" dirty="0"/>
              <a:t>Kőmetsző testhelyzet: </a:t>
            </a:r>
            <a:r>
              <a:rPr lang="hu-HU" sz="2000" dirty="0"/>
              <a:t>a páciens a hátán fekszik, lába csípőben és térdben 90 fokban behajlított, lába kengyelben van. </a:t>
            </a:r>
            <a:r>
              <a:rPr lang="hu-HU" sz="2000" dirty="0" err="1"/>
              <a:t>Vaginális</a:t>
            </a:r>
            <a:r>
              <a:rPr lang="hu-HU" sz="2000" dirty="0"/>
              <a:t> és </a:t>
            </a:r>
            <a:r>
              <a:rPr lang="hu-HU" sz="2000" dirty="0" err="1"/>
              <a:t>anorectalis</a:t>
            </a:r>
            <a:r>
              <a:rPr lang="hu-HU" sz="2000" dirty="0"/>
              <a:t> vizsgálatokban, végbélsebészetben használatos pozíció. Hatására az alsó végtagi </a:t>
            </a:r>
            <a:r>
              <a:rPr lang="hu-HU" sz="2000" dirty="0" err="1"/>
              <a:t>autotranszfúzió</a:t>
            </a:r>
            <a:r>
              <a:rPr lang="hu-HU" sz="2000" dirty="0"/>
              <a:t> növeli a </a:t>
            </a:r>
            <a:r>
              <a:rPr lang="hu-HU" sz="2000" dirty="0" err="1"/>
              <a:t>prelodot</a:t>
            </a:r>
            <a:r>
              <a:rPr lang="hu-HU" sz="2000" dirty="0"/>
              <a:t>, míg a </a:t>
            </a:r>
            <a:r>
              <a:rPr lang="hu-HU" sz="2000" dirty="0" err="1"/>
              <a:t>vitálkapacitás</a:t>
            </a:r>
            <a:r>
              <a:rPr lang="hu-HU" sz="2000" dirty="0"/>
              <a:t> csökken. 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4077073"/>
            <a:ext cx="4144779" cy="2768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693" y="4077074"/>
            <a:ext cx="4164983" cy="2780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64185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Aktív és passzív helyzetváltoztatás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196753"/>
            <a:ext cx="8229600" cy="492941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hu-HU" sz="2000" b="1" dirty="0"/>
              <a:t>Aktív helyzetváltoztatás </a:t>
            </a:r>
            <a:r>
              <a:rPr lang="hu-HU" sz="2000" dirty="0"/>
              <a:t>az az állapot, amikor a páciens segítség nélkül, egyedül változtatja meg a helyét az ágyban. </a:t>
            </a:r>
          </a:p>
          <a:p>
            <a:pPr>
              <a:lnSpc>
                <a:spcPct val="150000"/>
              </a:lnSpc>
            </a:pPr>
            <a:r>
              <a:rPr lang="hu-HU" sz="2000" b="1" dirty="0"/>
              <a:t>Passzív helyzetváltoztatáskor </a:t>
            </a:r>
            <a:r>
              <a:rPr lang="hu-HU" sz="2000" dirty="0"/>
              <a:t>a páciens csak segítséggel tud változtatni testhelyzetén, mert: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000" dirty="0"/>
              <a:t>mozgásképtelen / pl.: ízületi merevségben szenved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000" dirty="0"/>
              <a:t>a mozgás állapotát rontaná, ezért az orvos tiltja pl.: </a:t>
            </a:r>
            <a:r>
              <a:rPr lang="hu-HU" sz="2000" dirty="0" err="1"/>
              <a:t>acut</a:t>
            </a:r>
            <a:r>
              <a:rPr lang="hu-HU" sz="2000" dirty="0"/>
              <a:t> </a:t>
            </a:r>
            <a:r>
              <a:rPr lang="hu-HU" sz="2000" dirty="0" err="1"/>
              <a:t>myocardialis</a:t>
            </a:r>
            <a:r>
              <a:rPr lang="hu-HU" sz="2000" dirty="0"/>
              <a:t> </a:t>
            </a:r>
            <a:r>
              <a:rPr lang="hu-HU" sz="2000" dirty="0" err="1"/>
              <a:t>infarctus</a:t>
            </a:r>
            <a:r>
              <a:rPr lang="hu-HU" sz="2000" dirty="0"/>
              <a:t> akut szakasza 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hu-HU" sz="2000" dirty="0"/>
              <a:t>a páciens részben vagy teljesen mozgáskorlátozott </a:t>
            </a:r>
          </a:p>
          <a:p>
            <a:pPr>
              <a:lnSpc>
                <a:spcPct val="150000"/>
              </a:lnSpc>
            </a:pPr>
            <a:r>
              <a:rPr lang="hu-HU" sz="2000" dirty="0"/>
              <a:t>A páciens passzív helyzetváltoztatása az ápoló önálló feladatai közé tartozik, szakszerű végrehajtása az ő feladata.</a:t>
            </a:r>
          </a:p>
        </p:txBody>
      </p:sp>
    </p:spTree>
    <p:extLst>
      <p:ext uri="{BB962C8B-B14F-4D97-AF65-F5344CB8AC3E}">
        <p14:creationId xmlns:p14="http://schemas.microsoft.com/office/powerpoint/2010/main" val="201492263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Kényelmi eszközök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err="1"/>
              <a:t>antidecubitor</a:t>
            </a:r>
            <a:r>
              <a:rPr lang="hu-HU" dirty="0"/>
              <a:t> ülőpárna</a:t>
            </a:r>
          </a:p>
          <a:p>
            <a:r>
              <a:rPr lang="hu-HU" dirty="0"/>
              <a:t>ágykapaszkodó létra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891" y="3861049"/>
            <a:ext cx="4453542" cy="2983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736" y="3861049"/>
            <a:ext cx="4456184" cy="2988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59367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Kényelmi eszközök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hu-HU" dirty="0"/>
              <a:t>trapézkorlát</a:t>
            </a:r>
          </a:p>
          <a:p>
            <a:r>
              <a:rPr lang="hu-HU" dirty="0"/>
              <a:t>fürdőkád kapaszkodó</a:t>
            </a:r>
          </a:p>
          <a:p>
            <a:endParaRPr lang="hu-HU" dirty="0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hu-HU" dirty="0"/>
              <a:t>ágyrács</a:t>
            </a:r>
          </a:p>
          <a:p>
            <a:r>
              <a:rPr lang="hu-HU" dirty="0"/>
              <a:t>betegrögzítő pántok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738" y="2870090"/>
            <a:ext cx="2664055" cy="3987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208" y="2805727"/>
            <a:ext cx="2699792" cy="406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58210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/>
              <a:t>Kényelmi eszközök</a:t>
            </a:r>
          </a:p>
        </p:txBody>
      </p:sp>
      <p:sp>
        <p:nvSpPr>
          <p:cNvPr id="5" name="Tartalom helye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hu-HU" dirty="0"/>
              <a:t>takaró támasztó, ágyalagút</a:t>
            </a:r>
          </a:p>
          <a:p>
            <a:r>
              <a:rPr lang="hu-HU" dirty="0"/>
              <a:t>lábrögzítő (lábtámasz)</a:t>
            </a:r>
          </a:p>
          <a:p>
            <a:r>
              <a:rPr lang="hu-HU" dirty="0"/>
              <a:t>gyopár párnák</a:t>
            </a:r>
          </a:p>
          <a:p>
            <a:r>
              <a:rPr lang="hu-HU" dirty="0"/>
              <a:t>sarok és könyök gyűrűk</a:t>
            </a:r>
          </a:p>
          <a:p>
            <a:r>
              <a:rPr lang="hu-HU" dirty="0"/>
              <a:t>csúsztató lepedő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370" y="3789041"/>
            <a:ext cx="4567631" cy="304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58078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>
          <a:xfrm>
            <a:off x="330926" y="121920"/>
            <a:ext cx="8229600" cy="1143000"/>
          </a:xfrm>
        </p:spPr>
        <p:txBody>
          <a:bodyPr/>
          <a:lstStyle/>
          <a:p>
            <a:r>
              <a:rPr lang="hu-HU" dirty="0"/>
              <a:t>Kényelmi eszközök</a:t>
            </a:r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>
          <a:xfrm>
            <a:off x="720135" y="1060140"/>
            <a:ext cx="8946541" cy="4195481"/>
          </a:xfrm>
        </p:spPr>
        <p:txBody>
          <a:bodyPr/>
          <a:lstStyle/>
          <a:p>
            <a:r>
              <a:rPr lang="hu-HU" dirty="0"/>
              <a:t>betegemelő lift</a:t>
            </a:r>
          </a:p>
          <a:p>
            <a:r>
              <a:rPr lang="hu-HU" dirty="0"/>
              <a:t>ágylépcső</a:t>
            </a:r>
          </a:p>
          <a:p>
            <a:r>
              <a:rPr lang="hu-HU" dirty="0"/>
              <a:t>betegszállító kocsi</a:t>
            </a:r>
          </a:p>
          <a:p>
            <a:r>
              <a:rPr lang="hu-HU" dirty="0"/>
              <a:t>szoba </a:t>
            </a:r>
            <a:r>
              <a:rPr lang="hu-HU" dirty="0" err="1"/>
              <a:t>wc</a:t>
            </a:r>
            <a:endParaRPr lang="hu-H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256" y="52086"/>
            <a:ext cx="2267744" cy="3370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359" y="3449978"/>
            <a:ext cx="4271780" cy="2860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257" y="3449978"/>
            <a:ext cx="2267744" cy="3408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71851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Helyváltoztatást, mozgást segítő eszközök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járóbot</a:t>
            </a:r>
          </a:p>
          <a:p>
            <a:r>
              <a:rPr lang="hu-HU" dirty="0"/>
              <a:t>három-, vagy négylábú bot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247" y="2965551"/>
            <a:ext cx="2586902" cy="3863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937" y="2965550"/>
            <a:ext cx="2592289" cy="3881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319" y="2965551"/>
            <a:ext cx="2579683" cy="3863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05228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639616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dirty="0"/>
              <a:t>Helyváltoztatást, mozgást segítő eszközök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91544" y="1412777"/>
            <a:ext cx="8229600" cy="4525963"/>
          </a:xfrm>
        </p:spPr>
        <p:txBody>
          <a:bodyPr/>
          <a:lstStyle/>
          <a:p>
            <a:r>
              <a:rPr lang="hu-HU" dirty="0"/>
              <a:t>könyökmankó</a:t>
            </a:r>
          </a:p>
          <a:p>
            <a:r>
              <a:rPr lang="hu-HU" dirty="0"/>
              <a:t>hónaljmankó</a:t>
            </a:r>
          </a:p>
          <a:p>
            <a:r>
              <a:rPr lang="hu-HU" dirty="0"/>
              <a:t>gurulómankó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3200400"/>
            <a:ext cx="2447925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873" y="3200400"/>
            <a:ext cx="2447925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266" y="3200401"/>
            <a:ext cx="2428232" cy="367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089647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Helyváltoztatást, mozgást segítő eszközök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járókeret</a:t>
            </a:r>
          </a:p>
          <a:p>
            <a:r>
              <a:rPr lang="hu-HU" dirty="0"/>
              <a:t>kerekes szék (elektromos)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3606472"/>
            <a:ext cx="2171021" cy="3251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737" y="3606471"/>
            <a:ext cx="2143125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862" y="3606472"/>
            <a:ext cx="2183509" cy="3251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1349" y="3606472"/>
            <a:ext cx="2163612" cy="3251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0726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Biztonságérzet: különböző dimenziókban élhető és értékelhető</a:t>
            </a:r>
          </a:p>
          <a:p>
            <a:r>
              <a:rPr lang="hu-HU" dirty="0"/>
              <a:t>Pszichés, a szociális és a szomatikus biztonságot kell megkülönböztetnünk</a:t>
            </a:r>
          </a:p>
          <a:p>
            <a:r>
              <a:rPr lang="hu-HU" dirty="0"/>
              <a:t>Egy betegség önmagában is felborítja a biztonságérzetünk mindhárom dimenzióját:</a:t>
            </a:r>
          </a:p>
          <a:p>
            <a:pPr lvl="1"/>
            <a:r>
              <a:rPr lang="hu-HU" dirty="0"/>
              <a:t>Szomatikus: az egészségmegrendülése funkciózavarokkal jár</a:t>
            </a:r>
          </a:p>
          <a:p>
            <a:pPr lvl="1"/>
            <a:r>
              <a:rPr lang="hu-HU" dirty="0"/>
              <a:t>Pszichés: pl.: állapotváltozással együtt járó aggódás</a:t>
            </a:r>
          </a:p>
          <a:p>
            <a:pPr lvl="1"/>
            <a:r>
              <a:rPr lang="hu-HU" dirty="0"/>
              <a:t>Szociális: felborulhat pl.: a betegség okozta keresetkiesés miatt</a:t>
            </a:r>
          </a:p>
        </p:txBody>
      </p:sp>
      <p:sp>
        <p:nvSpPr>
          <p:cNvPr id="4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biztonság szükséglete és kielégítése II.</a:t>
            </a:r>
          </a:p>
        </p:txBody>
      </p:sp>
    </p:spTree>
    <p:extLst>
      <p:ext uri="{BB962C8B-B14F-4D97-AF65-F5344CB8AC3E}">
        <p14:creationId xmlns:p14="http://schemas.microsoft.com/office/powerpoint/2010/main" val="322531264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Helyváltoztatást, mozgást segítő eszközök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betegemelő székek</a:t>
            </a:r>
          </a:p>
          <a:p>
            <a:r>
              <a:rPr lang="hu-HU" dirty="0" err="1"/>
              <a:t>rollátor</a:t>
            </a:r>
            <a:endParaRPr lang="hu-H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145" y="2000958"/>
            <a:ext cx="3248147" cy="4857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682653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Irodalom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Oláh András </a:t>
            </a:r>
            <a:r>
              <a:rPr lang="hu-HU" dirty="0" err="1"/>
              <a:t>szerk</a:t>
            </a:r>
            <a:r>
              <a:rPr lang="hu-HU" dirty="0"/>
              <a:t>. (2012): Az ápolás-tudomány tankönyve Medicina Könyvkiadó, Budapest</a:t>
            </a:r>
          </a:p>
          <a:p>
            <a:r>
              <a:rPr lang="hu-HU" dirty="0"/>
              <a:t>Bokor Nándor (2014): Általános ápolástan és gondozástan elmélet és gyakorlat Medicina</a:t>
            </a:r>
          </a:p>
        </p:txBody>
      </p:sp>
    </p:spTree>
    <p:extLst>
      <p:ext uri="{BB962C8B-B14F-4D97-AF65-F5344CB8AC3E}">
        <p14:creationId xmlns:p14="http://schemas.microsoft.com/office/powerpoint/2010/main" val="64504674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264420" y="2481816"/>
            <a:ext cx="9404723" cy="1400530"/>
          </a:xfrm>
        </p:spPr>
        <p:txBody>
          <a:bodyPr/>
          <a:lstStyle/>
          <a:p>
            <a:pPr algn="ctr"/>
            <a:r>
              <a:rPr lang="hu-HU" dirty="0"/>
              <a:t>Ellenőrző kérdések</a:t>
            </a:r>
          </a:p>
        </p:txBody>
      </p:sp>
    </p:spTree>
    <p:extLst>
      <p:ext uri="{BB962C8B-B14F-4D97-AF65-F5344CB8AC3E}">
        <p14:creationId xmlns:p14="http://schemas.microsoft.com/office/powerpoint/2010/main" val="411063577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745328" y="1155875"/>
            <a:ext cx="8725159" cy="707232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sz="3200" b="1" dirty="0">
                <a:latin typeface="+mn-lt"/>
                <a:ea typeface="Times New Roman" panose="02020603050405020304" pitchFamily="18" charset="0"/>
              </a:rPr>
              <a:t>A </a:t>
            </a:r>
            <a:r>
              <a:rPr lang="hu-HU" sz="3200" b="1" dirty="0" err="1">
                <a:latin typeface="+mn-lt"/>
                <a:ea typeface="Times New Roman" panose="02020603050405020304" pitchFamily="18" charset="0"/>
              </a:rPr>
              <a:t>Sims</a:t>
            </a:r>
            <a:r>
              <a:rPr lang="hu-HU" sz="3200" b="1" dirty="0">
                <a:latin typeface="+mn-lt"/>
                <a:ea typeface="Times New Roman" panose="02020603050405020304" pitchFamily="18" charset="0"/>
              </a:rPr>
              <a:t>-helyzetre jellemző: </a:t>
            </a:r>
            <a:endParaRPr lang="ru-RU" altLang="hu-HU" sz="3000" dirty="0">
              <a:latin typeface="+mn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1721514" y="4509194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1800" dirty="0">
                <a:latin typeface="Arial Black" panose="020B0A04020102020204" pitchFamily="34" charset="0"/>
              </a:rPr>
              <a:t>A beteg hason fekvő testhelyzetben van</a:t>
            </a:r>
            <a:endParaRPr lang="ru-RU" altLang="hu-HU" sz="1800" dirty="0"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1721514" y="2239239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1800" dirty="0">
                <a:latin typeface="Arial Black" panose="020B0A04020102020204" pitchFamily="34" charset="0"/>
              </a:rPr>
              <a:t>A beteg oldalfekvő testhelyzetben van</a:t>
            </a:r>
            <a:endParaRPr lang="ru-RU" altLang="hu-HU" sz="1800" dirty="0"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1721514" y="2995100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1800" dirty="0">
                <a:latin typeface="Arial Black" panose="020B0A04020102020204" pitchFamily="34" charset="0"/>
              </a:rPr>
              <a:t>Ez egy kényszer testtartás</a:t>
            </a:r>
            <a:endParaRPr lang="ru-RU" altLang="hu-HU" sz="1800" dirty="0"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1745327" y="3748535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1800" dirty="0">
                <a:latin typeface="Arial Black" panose="020B0A04020102020204" pitchFamily="34" charset="0"/>
              </a:rPr>
              <a:t>A beteg hanyatt fekvő testhelyzetben van</a:t>
            </a:r>
            <a:endParaRPr lang="ru-RU" altLang="hu-HU" sz="1800" dirty="0"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712" y="5373217"/>
            <a:ext cx="485775" cy="485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3625666" y="1720983"/>
            <a:ext cx="563868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350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2020074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775425" y="1095172"/>
            <a:ext cx="8725159" cy="707232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sz="3200" b="1" dirty="0">
                <a:latin typeface="Calibri "/>
                <a:ea typeface="Times New Roman" panose="02020603050405020304" pitchFamily="18" charset="0"/>
              </a:rPr>
              <a:t>A </a:t>
            </a:r>
            <a:r>
              <a:rPr lang="hu-HU" sz="3200" b="1" dirty="0" err="1">
                <a:latin typeface="Calibri "/>
                <a:ea typeface="Times New Roman" panose="02020603050405020304" pitchFamily="18" charset="0"/>
              </a:rPr>
              <a:t>Fowler</a:t>
            </a:r>
            <a:r>
              <a:rPr lang="hu-HU" sz="3200" b="1" dirty="0">
                <a:latin typeface="Calibri "/>
                <a:ea typeface="Times New Roman" panose="02020603050405020304" pitchFamily="18" charset="0"/>
              </a:rPr>
              <a:t> testhelyzetre jellemző: </a:t>
            </a:r>
            <a:endParaRPr lang="ru-RU" altLang="hu-HU" sz="3000" b="1" dirty="0">
              <a:latin typeface="Calibri 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1721514" y="4509194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 dirty="0">
                <a:latin typeface="Arial Black" panose="020B0A04020102020204" pitchFamily="34" charset="0"/>
              </a:rPr>
              <a:t>hatására emelkedik az </a:t>
            </a:r>
            <a:r>
              <a:rPr lang="hu-HU" altLang="hu-HU" sz="1800" dirty="0" err="1">
                <a:latin typeface="Arial Black" panose="020B0A04020102020204" pitchFamily="34" charset="0"/>
              </a:rPr>
              <a:t>intracraniális</a:t>
            </a:r>
            <a:r>
              <a:rPr lang="hu-HU" altLang="hu-HU" sz="1800" dirty="0">
                <a:latin typeface="Arial Black" panose="020B0A04020102020204" pitchFamily="34" charset="0"/>
              </a:rPr>
              <a:t> nyomás</a:t>
            </a:r>
            <a:endParaRPr lang="ru-RU" altLang="hu-HU" sz="1800" dirty="0"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1721514" y="2992674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600" dirty="0">
                <a:latin typeface="Arial Black" panose="020B0A04020102020204" pitchFamily="34" charset="0"/>
              </a:rPr>
              <a:t>javasolt alkalmazni ezt az ágyhelyzetet nehézlégzés esetén</a:t>
            </a:r>
            <a:endParaRPr lang="ru-RU" altLang="hu-HU" sz="1600" dirty="0"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1721514" y="2236814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600" dirty="0">
                <a:latin typeface="Arial Black" panose="020B0A04020102020204" pitchFamily="34" charset="0"/>
              </a:rPr>
              <a:t>javasolt alkalmazni ezt az ágyhelyzetet fenyegető koraszülések esetén</a:t>
            </a:r>
            <a:endParaRPr lang="ru-RU" altLang="hu-HU" sz="1600" dirty="0"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1745327" y="3748535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600" dirty="0">
                <a:latin typeface="Arial Black" panose="020B0A04020102020204" pitchFamily="34" charset="0"/>
              </a:rPr>
              <a:t>	hatására a hasűri szervek rekeszre gyakorolt nyomása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600" dirty="0">
                <a:latin typeface="Arial Black" panose="020B0A04020102020204" pitchFamily="34" charset="0"/>
              </a:rPr>
              <a:t>miatt a légvételek nehezítetté válnak</a:t>
            </a:r>
            <a:endParaRPr lang="ru-RU" altLang="hu-HU" sz="1600" dirty="0"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712" y="5373217"/>
            <a:ext cx="485775" cy="485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3625666" y="1720983"/>
            <a:ext cx="556667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350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58240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745328" y="1155875"/>
            <a:ext cx="8725159" cy="707232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3000" b="1" dirty="0">
                <a:latin typeface="+mn-lt"/>
              </a:rPr>
              <a:t>A traumatológiai betegágyra jellemző:</a:t>
            </a:r>
            <a:endParaRPr lang="ru-RU" altLang="hu-HU" sz="3000" b="1" dirty="0">
              <a:latin typeface="+mn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1745327" y="4468982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 dirty="0">
                <a:latin typeface="Arial Black" panose="020B0A04020102020204" pitchFamily="34" charset="0"/>
              </a:rPr>
              <a:t>190 cm hosszú, 90 cm széles, magassága 60 cm. </a:t>
            </a:r>
            <a:endParaRPr lang="ru-RU" altLang="hu-HU" sz="1800" dirty="0"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1721514" y="3738330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hu-HU" altLang="hu-HU" dirty="0">
              <a:latin typeface="Arial Black" panose="020B0A040201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dirty="0">
                <a:latin typeface="Arial Black" panose="020B0A04020102020204" pitchFamily="34" charset="0"/>
              </a:rPr>
              <a:t> </a:t>
            </a:r>
            <a:r>
              <a:rPr lang="hu-HU" altLang="hu-HU" sz="1800" dirty="0">
                <a:latin typeface="Arial Black" panose="020B0A04020102020204" pitchFamily="34" charset="0"/>
              </a:rPr>
              <a:t>az ágy váza erősebb és sodronya merevebb, mint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 dirty="0">
                <a:latin typeface="Arial Black" panose="020B0A04020102020204" pitchFamily="34" charset="0"/>
              </a:rPr>
              <a:t>az új típusú betegágyé, hogy a húzókészülékek súlyát is elbírja.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ru-RU" altLang="hu-HU" dirty="0"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1721514" y="2236814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 dirty="0">
                <a:latin typeface="Arial Black" panose="020B0A04020102020204" pitchFamily="34" charset="0"/>
              </a:rPr>
              <a:t>távirányítóval működtethető, szélesebbek és hosszabbak</a:t>
            </a: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1745327" y="2967466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>
                <a:latin typeface="Arial Black" panose="020B0A04020102020204" pitchFamily="34" charset="0"/>
              </a:rPr>
              <a:t>Fejrésze és medencerésze állítható, valamint lábtartóval van ellátva.</a:t>
            </a:r>
            <a:endParaRPr lang="hu-HU" altLang="hu-HU" sz="1800" dirty="0"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712" y="5373217"/>
            <a:ext cx="485775" cy="485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3625666" y="1720983"/>
            <a:ext cx="542266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350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2886877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745328" y="1155875"/>
            <a:ext cx="8725159" cy="707232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3000" b="1" dirty="0">
                <a:latin typeface="+mn-lt"/>
              </a:rPr>
              <a:t>Az új típusú betegágyra jellemző: </a:t>
            </a:r>
            <a:endParaRPr lang="ru-RU" altLang="hu-HU" sz="3000" b="1" dirty="0">
              <a:latin typeface="+mn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1721514" y="2132856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 dirty="0">
                <a:latin typeface="Arial Black" panose="020B0A04020102020204" pitchFamily="34" charset="0"/>
              </a:rPr>
              <a:t>lábtartóval rendelkezik</a:t>
            </a:r>
            <a:endParaRPr lang="ru-RU" altLang="hu-HU" sz="1800" dirty="0"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1721514" y="4560541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 dirty="0">
                <a:latin typeface="Arial Black" panose="020B0A04020102020204" pitchFamily="34" charset="0"/>
              </a:rPr>
              <a:t>190 cm hosszúságú</a:t>
            </a:r>
            <a:endParaRPr lang="ru-RU" altLang="hu-HU" sz="1800" dirty="0"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1721514" y="2929385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 dirty="0">
                <a:latin typeface="Arial Black" panose="020B0A04020102020204" pitchFamily="34" charset="0"/>
              </a:rPr>
              <a:t>sodronya háromrészes</a:t>
            </a:r>
            <a:endParaRPr lang="ru-RU" altLang="hu-HU" sz="1800" dirty="0"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1745327" y="3748535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hu-HU" altLang="hu-HU" sz="1800" dirty="0">
              <a:latin typeface="Arial Black" panose="020B0A040201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 dirty="0">
                <a:latin typeface="Arial Black" panose="020B0A04020102020204" pitchFamily="34" charset="0"/>
              </a:rPr>
              <a:t>a fekvőfelület több részre osztható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ru-RU" altLang="hu-HU" sz="1800" dirty="0"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712" y="5373217"/>
            <a:ext cx="485775" cy="485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3625666" y="1720983"/>
            <a:ext cx="520663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350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63150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745328" y="1155875"/>
            <a:ext cx="8725159" cy="707232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3000" b="1" dirty="0">
                <a:latin typeface="+mn-lt"/>
              </a:rPr>
              <a:t>A csecsemő- és gyermekágyra jellemző: </a:t>
            </a:r>
            <a:endParaRPr lang="ru-RU" altLang="hu-HU" sz="3000" b="1" dirty="0">
              <a:latin typeface="+mn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1721514" y="4509194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 dirty="0">
                <a:latin typeface="Arial Black" panose="020B0A04020102020204" pitchFamily="34" charset="0"/>
              </a:rPr>
              <a:t>lábtartóval rendelkezik</a:t>
            </a:r>
            <a:endParaRPr lang="ru-RU" altLang="hu-HU" sz="1800" dirty="0"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1721514" y="2239239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 dirty="0">
                <a:latin typeface="Arial Black" panose="020B0A04020102020204" pitchFamily="34" charset="0"/>
              </a:rPr>
              <a:t>sűrű oldalrácsokkal rendelkezik</a:t>
            </a:r>
            <a:endParaRPr lang="ru-RU" altLang="hu-HU" sz="1800" dirty="0"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1721514" y="2995100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 dirty="0">
                <a:latin typeface="Arial Black" panose="020B0A04020102020204" pitchFamily="34" charset="0"/>
              </a:rPr>
              <a:t>a fekvőfelületek egymástól elválaszthatók/eltávolíthatók</a:t>
            </a:r>
            <a:endParaRPr lang="ru-RU" altLang="hu-HU" sz="1800" dirty="0"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1745327" y="3748535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 dirty="0">
                <a:latin typeface="Arial Black" panose="020B0A04020102020204" pitchFamily="34" charset="0"/>
              </a:rPr>
              <a:t>sodronya merevebb</a:t>
            </a:r>
            <a:endParaRPr lang="ru-RU" altLang="hu-HU" sz="1800" dirty="0"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712" y="5373217"/>
            <a:ext cx="485775" cy="485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3625666" y="1720983"/>
            <a:ext cx="527864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350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112563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745328" y="1155875"/>
            <a:ext cx="8725159" cy="707232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3000" b="1" dirty="0">
                <a:latin typeface="+mn-lt"/>
              </a:rPr>
              <a:t>A </a:t>
            </a:r>
            <a:r>
              <a:rPr lang="hu-HU" altLang="hu-HU" sz="3000" b="1" dirty="0" err="1">
                <a:latin typeface="+mn-lt"/>
              </a:rPr>
              <a:t>Trendelenburg</a:t>
            </a:r>
            <a:r>
              <a:rPr lang="hu-HU" altLang="hu-HU" sz="3000" b="1" dirty="0">
                <a:latin typeface="+mn-lt"/>
              </a:rPr>
              <a:t> ágyhelyzetre jellemző: </a:t>
            </a:r>
            <a:endParaRPr lang="ru-RU" altLang="hu-HU" sz="3000" b="1" dirty="0">
              <a:latin typeface="+mn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1721514" y="4509194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hu-HU" sz="1800" dirty="0">
                <a:latin typeface="Arial Black" panose="020B0A04020102020204" pitchFamily="34" charset="0"/>
              </a:rPr>
              <a:t>a </a:t>
            </a:r>
            <a:r>
              <a:rPr lang="en-US" altLang="hu-HU" sz="1800" dirty="0" err="1">
                <a:latin typeface="Arial Black" panose="020B0A04020102020204" pitchFamily="34" charset="0"/>
              </a:rPr>
              <a:t>betegnek</a:t>
            </a:r>
            <a:r>
              <a:rPr lang="en-US" altLang="hu-HU" sz="1800" dirty="0">
                <a:latin typeface="Arial Black" panose="020B0A04020102020204" pitchFamily="34" charset="0"/>
              </a:rPr>
              <a:t> a </a:t>
            </a:r>
            <a:r>
              <a:rPr lang="en-US" altLang="hu-HU" sz="1800" dirty="0" err="1">
                <a:latin typeface="Arial Black" panose="020B0A04020102020204" pitchFamily="34" charset="0"/>
              </a:rPr>
              <a:t>bal</a:t>
            </a:r>
            <a:r>
              <a:rPr lang="en-US" altLang="hu-HU" sz="1800" dirty="0">
                <a:latin typeface="Arial Black" panose="020B0A04020102020204" pitchFamily="34" charset="0"/>
              </a:rPr>
              <a:t> </a:t>
            </a:r>
            <a:r>
              <a:rPr lang="en-US" altLang="hu-HU" sz="1800" dirty="0" err="1">
                <a:latin typeface="Arial Black" panose="020B0A04020102020204" pitchFamily="34" charset="0"/>
              </a:rPr>
              <a:t>oldalán</a:t>
            </a:r>
            <a:r>
              <a:rPr lang="en-US" altLang="hu-HU" sz="1800" dirty="0">
                <a:latin typeface="Arial Black" panose="020B0A04020102020204" pitchFamily="34" charset="0"/>
              </a:rPr>
              <a:t> </a:t>
            </a:r>
            <a:r>
              <a:rPr lang="en-US" altLang="hu-HU" sz="1800" dirty="0" err="1">
                <a:latin typeface="Arial Black" panose="020B0A04020102020204" pitchFamily="34" charset="0"/>
              </a:rPr>
              <a:t>kell</a:t>
            </a:r>
            <a:r>
              <a:rPr lang="en-US" altLang="hu-HU" sz="1800" dirty="0">
                <a:latin typeface="Arial Black" panose="020B0A04020102020204" pitchFamily="34" charset="0"/>
              </a:rPr>
              <a:t> </a:t>
            </a:r>
            <a:r>
              <a:rPr lang="en-US" altLang="hu-HU" sz="1800" dirty="0" err="1">
                <a:latin typeface="Arial Black" panose="020B0A04020102020204" pitchFamily="34" charset="0"/>
              </a:rPr>
              <a:t>feküdnie</a:t>
            </a:r>
            <a:endParaRPr lang="ru-RU" altLang="hu-HU" sz="1800" dirty="0"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1721514" y="2992674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 dirty="0">
                <a:latin typeface="Arial Black" panose="020B0A04020102020204" pitchFamily="34" charset="0"/>
              </a:rPr>
              <a:t>hatására a nyaki vénák telődnek</a:t>
            </a:r>
            <a:endParaRPr lang="ru-RU" altLang="hu-HU" sz="1800" dirty="0"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1721514" y="2236814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 dirty="0">
                <a:latin typeface="Arial Black" panose="020B0A04020102020204" pitchFamily="34" charset="0"/>
              </a:rPr>
              <a:t>az ágy fejrésze megemelt</a:t>
            </a:r>
            <a:endParaRPr lang="ru-RU" altLang="hu-HU" sz="1800" dirty="0"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1745327" y="3748535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nb-NO" altLang="hu-HU" sz="1800" dirty="0">
                <a:latin typeface="Arial Black" panose="020B0A04020102020204" pitchFamily="34" charset="0"/>
              </a:rPr>
              <a:t>a lábrészt legalább 45°-ban meg kell emelni</a:t>
            </a:r>
            <a:endParaRPr lang="ru-RU" altLang="hu-HU" sz="1800" dirty="0"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712" y="5373217"/>
            <a:ext cx="485775" cy="485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3625666" y="1720983"/>
            <a:ext cx="59987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350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368890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745328" y="1155875"/>
            <a:ext cx="8725159" cy="707232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hu-HU" sz="3200" b="1" dirty="0">
                <a:latin typeface="Calibri" panose="020F0502020204030204"/>
                <a:ea typeface="Times New Roman" panose="02020603050405020304" pitchFamily="18" charset="0"/>
              </a:rPr>
              <a:t>Az aktív </a:t>
            </a:r>
            <a:r>
              <a:rPr lang="hu-HU" sz="3200" b="1" dirty="0" err="1">
                <a:latin typeface="Calibri" panose="020F0502020204030204"/>
                <a:ea typeface="Times New Roman" panose="02020603050405020304" pitchFamily="18" charset="0"/>
              </a:rPr>
              <a:t>hásfekvésre</a:t>
            </a:r>
            <a:r>
              <a:rPr lang="hu-HU" sz="3200" b="1" dirty="0">
                <a:latin typeface="Calibri" panose="020F0502020204030204"/>
                <a:ea typeface="Times New Roman" panose="02020603050405020304" pitchFamily="18" charset="0"/>
              </a:rPr>
              <a:t> jellemző: </a:t>
            </a:r>
            <a:endParaRPr lang="ru-RU" altLang="hu-HU" sz="3000" dirty="0">
              <a:latin typeface="Calibri" panose="020F0502020204030204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1721514" y="4543999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 dirty="0">
                <a:solidFill>
                  <a:prstClr val="white"/>
                </a:solidFill>
                <a:latin typeface="Arial Black" panose="020B0A04020102020204" pitchFamily="34" charset="0"/>
              </a:rPr>
              <a:t>háton fektetés során alakítja ki az ellátó személyzet a testhelyzetet</a:t>
            </a:r>
            <a:endParaRPr lang="ru-RU" altLang="hu-HU" sz="18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1721514" y="2239239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sv-SE" altLang="hu-HU" sz="1800" dirty="0">
                <a:solidFill>
                  <a:prstClr val="white"/>
                </a:solidFill>
                <a:latin typeface="Arial Black" panose="020B0A04020102020204" pitchFamily="34" charset="0"/>
              </a:rPr>
              <a:t>a beteg maga alakítja ki a testhelyzetet</a:t>
            </a:r>
            <a:endParaRPr lang="ru-RU" altLang="hu-HU" sz="18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1721514" y="2995100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 dirty="0">
                <a:solidFill>
                  <a:prstClr val="white"/>
                </a:solidFill>
                <a:latin typeface="Arial Black" panose="020B0A04020102020204" pitchFamily="34" charset="0"/>
              </a:rPr>
              <a:t>hasi fájdalom esetén gyakori testhelyzet</a:t>
            </a:r>
            <a:endParaRPr lang="ru-RU" altLang="hu-HU" sz="18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1745327" y="3748535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 dirty="0">
                <a:solidFill>
                  <a:prstClr val="white"/>
                </a:solidFill>
                <a:latin typeface="Arial Black" panose="020B0A04020102020204" pitchFamily="34" charset="0"/>
              </a:rPr>
              <a:t>a beteg alsó és felső végtagjai is teljesen </a:t>
            </a:r>
          </a:p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 dirty="0">
                <a:solidFill>
                  <a:prstClr val="white"/>
                </a:solidFill>
                <a:latin typeface="Arial Black" panose="020B0A04020102020204" pitchFamily="34" charset="0"/>
              </a:rPr>
              <a:t>kinyújtott állapotban vannak</a:t>
            </a:r>
            <a:endParaRPr lang="ru-RU" altLang="hu-HU" sz="18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712" y="5373217"/>
            <a:ext cx="485775" cy="485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3625666" y="1720982"/>
            <a:ext cx="563868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hu-HU" sz="1350" dirty="0">
                <a:solidFill>
                  <a:srgbClr val="FF0000"/>
                </a:solidFill>
                <a:latin typeface="Calibri" panose="020F0502020204030204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284068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 kórházba kerülés ténye már önmagában is felborítja egy egyén biztonságérzetét, nem beszélve a kórállapot okozta szomatikus és pszichés egyensúly felborulásáról</a:t>
            </a:r>
          </a:p>
          <a:p>
            <a:r>
              <a:rPr lang="hu-HU" dirty="0"/>
              <a:t>Ápoló feladata -&gt; beteg/kliens biztonságérzetét a lehető legteljesebb mértékben helyreállítsa, biztosítsa</a:t>
            </a:r>
          </a:p>
          <a:p>
            <a:r>
              <a:rPr lang="hu-HU" dirty="0"/>
              <a:t>Ez a feladatteljesítés folyamatosan egyrészt a kommunikáción keresztül, másrészt az ápolási feladatok biztonságos kivitelezésén keresztül, a mindennapi ápolási- gondozási folyamat közben zajlik. </a:t>
            </a:r>
          </a:p>
        </p:txBody>
      </p:sp>
      <p:sp>
        <p:nvSpPr>
          <p:cNvPr id="4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biztonság szükséglete és kielégítése III.</a:t>
            </a:r>
          </a:p>
        </p:txBody>
      </p:sp>
    </p:spTree>
    <p:extLst>
      <p:ext uri="{BB962C8B-B14F-4D97-AF65-F5344CB8AC3E}">
        <p14:creationId xmlns:p14="http://schemas.microsoft.com/office/powerpoint/2010/main" val="144109360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775425" y="1095172"/>
            <a:ext cx="8725159" cy="707232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sz="3200" b="1" dirty="0">
                <a:latin typeface="Calibri "/>
                <a:ea typeface="Times New Roman" panose="02020603050405020304" pitchFamily="18" charset="0"/>
              </a:rPr>
              <a:t>Az </a:t>
            </a:r>
            <a:r>
              <a:rPr lang="hu-HU" sz="3200" b="1" dirty="0" err="1">
                <a:latin typeface="Calibri "/>
                <a:ea typeface="Times New Roman" panose="02020603050405020304" pitchFamily="18" charset="0"/>
              </a:rPr>
              <a:t>anti-Trendelenburg</a:t>
            </a:r>
            <a:r>
              <a:rPr lang="hu-HU" sz="3200" b="1" dirty="0">
                <a:latin typeface="Calibri "/>
                <a:ea typeface="Times New Roman" panose="02020603050405020304" pitchFamily="18" charset="0"/>
              </a:rPr>
              <a:t> helyzetre jellemző:</a:t>
            </a:r>
            <a:endParaRPr lang="ru-RU" altLang="hu-HU" sz="3000" b="1" dirty="0">
              <a:latin typeface="Calibri 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1690497" y="4560875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800" dirty="0">
                <a:solidFill>
                  <a:prstClr val="white"/>
                </a:solidFill>
                <a:latin typeface="Arial Black" panose="020B0A04020102020204" pitchFamily="34" charset="0"/>
              </a:rPr>
              <a:t>hirtelen vérnyomáseséskor alkalmazzák ezt a helyzetet</a:t>
            </a:r>
            <a:endParaRPr lang="ru-RU" altLang="hu-HU" sz="18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1734237" y="2992674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600">
                <a:solidFill>
                  <a:prstClr val="white"/>
                </a:solidFill>
                <a:latin typeface="Arial Black" panose="020B0A04020102020204" pitchFamily="34" charset="0"/>
              </a:rPr>
              <a:t>az ágy lejtőztetése szükséges a testhelyzet kialakításához</a:t>
            </a:r>
            <a:endParaRPr lang="ru-RU" altLang="hu-HU" sz="16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1721514" y="2236814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600" dirty="0">
                <a:solidFill>
                  <a:prstClr val="white"/>
                </a:solidFill>
                <a:latin typeface="Arial Black" panose="020B0A04020102020204" pitchFamily="34" charset="0"/>
              </a:rPr>
              <a:t>a beteg az oldalán fekszik</a:t>
            </a:r>
            <a:endParaRPr lang="ru-RU" altLang="hu-HU" sz="16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1775424" y="3776774"/>
            <a:ext cx="8748972" cy="6477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1600" dirty="0">
                <a:solidFill>
                  <a:prstClr val="white"/>
                </a:solidFill>
                <a:latin typeface="Arial Black" panose="020B0A04020102020204" pitchFamily="34" charset="0"/>
              </a:rPr>
              <a:t>	</a:t>
            </a:r>
            <a:r>
              <a:rPr lang="hu-HU" altLang="hu-HU" sz="1600" dirty="0" err="1">
                <a:solidFill>
                  <a:prstClr val="white"/>
                </a:solidFill>
                <a:latin typeface="Arial Black" panose="020B0A04020102020204" pitchFamily="34" charset="0"/>
              </a:rPr>
              <a:t>meningitis</a:t>
            </a:r>
            <a:r>
              <a:rPr lang="hu-HU" altLang="hu-HU" sz="1600" dirty="0">
                <a:solidFill>
                  <a:prstClr val="white"/>
                </a:solidFill>
                <a:latin typeface="Arial Black" panose="020B0A04020102020204" pitchFamily="34" charset="0"/>
              </a:rPr>
              <a:t> esetén tapasztalható ez a kényszertartás</a:t>
            </a:r>
            <a:endParaRPr lang="ru-RU" altLang="hu-HU" sz="16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4712" y="5373217"/>
            <a:ext cx="485775" cy="485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3625666" y="1720982"/>
            <a:ext cx="556667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hu-HU" sz="1350" dirty="0">
                <a:solidFill>
                  <a:srgbClr val="FF0000"/>
                </a:solidFill>
                <a:latin typeface="Calibri" panose="020F0502020204030204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296631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biztonság szükséglete és kielégítése IV.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hu-HU" dirty="0"/>
              <a:t>A biztonság szükségletét több ápolási modell is magába foglalja (Nancy </a:t>
            </a:r>
            <a:r>
              <a:rPr lang="hu-HU" dirty="0" err="1"/>
              <a:t>Roper</a:t>
            </a:r>
            <a:r>
              <a:rPr lang="hu-HU" dirty="0"/>
              <a:t>, </a:t>
            </a:r>
            <a:r>
              <a:rPr lang="hu-HU" dirty="0" err="1"/>
              <a:t>Dorothea</a:t>
            </a:r>
            <a:r>
              <a:rPr lang="hu-HU" dirty="0"/>
              <a:t> </a:t>
            </a:r>
            <a:r>
              <a:rPr lang="hu-HU" dirty="0" err="1"/>
              <a:t>Orem</a:t>
            </a:r>
            <a:r>
              <a:rPr lang="hu-HU" dirty="0"/>
              <a:t>, </a:t>
            </a:r>
            <a:r>
              <a:rPr lang="hu-HU" dirty="0" err="1"/>
              <a:t>Faye</a:t>
            </a:r>
            <a:r>
              <a:rPr lang="hu-HU" dirty="0"/>
              <a:t> </a:t>
            </a:r>
            <a:r>
              <a:rPr lang="hu-HU" dirty="0" err="1"/>
              <a:t>Glen</a:t>
            </a:r>
            <a:r>
              <a:rPr lang="hu-HU" dirty="0"/>
              <a:t> </a:t>
            </a:r>
            <a:r>
              <a:rPr lang="hu-HU" dirty="0" err="1"/>
              <a:t>Abdellah</a:t>
            </a:r>
            <a:r>
              <a:rPr lang="hu-HU" dirty="0"/>
              <a:t>, </a:t>
            </a:r>
            <a:r>
              <a:rPr lang="hu-HU" dirty="0" err="1"/>
              <a:t>Dorothy</a:t>
            </a:r>
            <a:r>
              <a:rPr lang="hu-HU" dirty="0"/>
              <a:t> Johnson, Jean Watson).</a:t>
            </a:r>
          </a:p>
          <a:p>
            <a:pPr>
              <a:lnSpc>
                <a:spcPct val="150000"/>
              </a:lnSpc>
            </a:pPr>
            <a:r>
              <a:rPr lang="hu-HU" dirty="0"/>
              <a:t>Beszélhetünk fizikai és pszichikai biztonságról. </a:t>
            </a:r>
          </a:p>
          <a:p>
            <a:pPr>
              <a:lnSpc>
                <a:spcPct val="150000"/>
              </a:lnSpc>
            </a:pPr>
            <a:r>
              <a:rPr lang="hu-HU" dirty="0"/>
              <a:t>A fizikai biztonságba beletartozik a páciens védelme az aktuális és lehetséges veszélyforrásoktól. </a:t>
            </a:r>
          </a:p>
          <a:p>
            <a:pPr>
              <a:lnSpc>
                <a:spcPct val="150000"/>
              </a:lnSpc>
            </a:pPr>
            <a:r>
              <a:rPr lang="hu-HU" dirty="0"/>
              <a:t>Az ápolók a páciens fizikai védelme érdekében a következő tevékenységeket végzik: komfort biztosítása, mozgás forszírozása, személyi higiéné és biztonságos környezet biztosítása.</a:t>
            </a:r>
          </a:p>
          <a:p>
            <a:r>
              <a:rPr lang="hu-HU" dirty="0"/>
              <a:t>Az ápolók a páciens fizikai védelme érdekében a következő tevékenységeket végzik: komfort biztosítása, mozgás forszírozása, személyi higiéné és biztonságos környezet biztosítása. 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988084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z="3200" dirty="0"/>
              <a:t>Az egyes beavatkozások során is sokat lehet tenni a fizikai biztonság megóvása érdekében: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hu-HU" dirty="0"/>
              <a:t>aszepszis, antiszepszis elveinek a betartása (higiénés kézmosás végzése minden tevékenység előtt és után, steril technikák alkalmazása a fertőzések megelőzése érdekében), </a:t>
            </a:r>
          </a:p>
          <a:p>
            <a:pPr>
              <a:lnSpc>
                <a:spcPct val="150000"/>
              </a:lnSpc>
            </a:pPr>
            <a:r>
              <a:rPr lang="hu-HU" dirty="0"/>
              <a:t>gondos dokumentálás (gyógyszerek, tevékenységek), </a:t>
            </a:r>
          </a:p>
          <a:p>
            <a:pPr>
              <a:lnSpc>
                <a:spcPct val="150000"/>
              </a:lnSpc>
            </a:pPr>
            <a:r>
              <a:rPr lang="hu-HU" dirty="0"/>
              <a:t>az elektronikus és mechanikus eszközök előírásszerű használata, </a:t>
            </a:r>
          </a:p>
          <a:p>
            <a:pPr>
              <a:lnSpc>
                <a:spcPct val="150000"/>
              </a:lnSpc>
            </a:pPr>
            <a:r>
              <a:rPr lang="hu-HU" dirty="0"/>
              <a:t>biztonságos betegemelési technikák alkalmazása, </a:t>
            </a:r>
          </a:p>
          <a:p>
            <a:pPr>
              <a:lnSpc>
                <a:spcPct val="150000"/>
              </a:lnSpc>
            </a:pPr>
            <a:r>
              <a:rPr lang="hu-HU" dirty="0"/>
              <a:t>fel kell hívni a szülők figyelmét arra, hogy a veszélyes kémiai szereket elzárva tartsák. 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10561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pszichikai biztonság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hu-HU" dirty="0"/>
              <a:t>A pszichikai biztonságba a másokban való megbízás, a félelemtől, szorongástól való mentesség és a kiegyensúlyozott érzelmi élet tartozik bele. </a:t>
            </a:r>
          </a:p>
          <a:p>
            <a:pPr>
              <a:lnSpc>
                <a:spcPct val="150000"/>
              </a:lnSpc>
            </a:pPr>
            <a:r>
              <a:rPr lang="hu-HU" dirty="0"/>
              <a:t>Az ápoló a pszichikai biztonság érdekében biztosítsa a páciens számára a vallásgyakorlást, a hozzátartozókkal való kapcsolattartás lehetőségét, szükség esetén nyújtson lelki támogatást, bíztassa a pácienst és legfőképpen hallgassa meg. </a:t>
            </a:r>
          </a:p>
          <a:p>
            <a:pPr>
              <a:lnSpc>
                <a:spcPct val="150000"/>
              </a:lnSpc>
            </a:pPr>
            <a:r>
              <a:rPr lang="hu-HU" dirty="0"/>
              <a:t>Sokszor már azzal is sokat lehet segíteni a páciensnek, hogy csendben figyelmesen meghallgatjuk.  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785564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621AB8F6582EA244B5E4BCF27D7BFAA1" ma:contentTypeVersion="2" ma:contentTypeDescription="Új dokumentum létrehozása." ma:contentTypeScope="" ma:versionID="54f24e6cc8f3183c6fa125099b342526">
  <xsd:schema xmlns:xsd="http://www.w3.org/2001/XMLSchema" xmlns:xs="http://www.w3.org/2001/XMLSchema" xmlns:p="http://schemas.microsoft.com/office/2006/metadata/properties" xmlns:ns2="cf0129bd-0b42-4155-885b-6074fa7fc0c4" targetNamespace="http://schemas.microsoft.com/office/2006/metadata/properties" ma:root="true" ma:fieldsID="3dc14443adc959497dc6ef8cff929100" ns2:_="">
    <xsd:import namespace="cf0129bd-0b42-4155-885b-6074fa7fc0c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0129bd-0b42-4155-885b-6074fa7fc0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981009-72F3-4CB3-A84E-7C343EB9D50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EA9873-0ED1-4593-B38D-AE92D079155A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D5617DB-7709-43CF-832D-299899BACA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0129bd-0b42-4155-885b-6074fa7fc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44</TotalTime>
  <Words>2728</Words>
  <Application>Microsoft Office PowerPoint</Application>
  <PresentationFormat>Szélesvásznú</PresentationFormat>
  <Paragraphs>296</Paragraphs>
  <Slides>60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8</vt:i4>
      </vt:variant>
      <vt:variant>
        <vt:lpstr>Téma</vt:lpstr>
      </vt:variant>
      <vt:variant>
        <vt:i4>1</vt:i4>
      </vt:variant>
      <vt:variant>
        <vt:lpstr>Diacímek</vt:lpstr>
      </vt:variant>
      <vt:variant>
        <vt:i4>60</vt:i4>
      </vt:variant>
    </vt:vector>
  </HeadingPairs>
  <TitlesOfParts>
    <vt:vector size="69" baseType="lpstr">
      <vt:lpstr>Arial</vt:lpstr>
      <vt:lpstr>Arial Black</vt:lpstr>
      <vt:lpstr>Calibri</vt:lpstr>
      <vt:lpstr>Calibri </vt:lpstr>
      <vt:lpstr>Century Gothic</vt:lpstr>
      <vt:lpstr>Tw Cen MT</vt:lpstr>
      <vt:lpstr>Wingdings</vt:lpstr>
      <vt:lpstr>Wingdings 3</vt:lpstr>
      <vt:lpstr>Ion</vt:lpstr>
      <vt:lpstr>GINOP-5.3.5-18-2019-00115 A munkaerőhiány és az elöregedő társadalom okozta, az egészségügyi intézményeket érintő foglalkoztatási válsághelyzetek megelőzése és kezelése az ápoló képzés szintjeinek és hatásköreinek fejlesztésével</vt:lpstr>
      <vt:lpstr>Ápolástan, elméleti alapismeretek</vt:lpstr>
      <vt:lpstr>Maslow piramis</vt:lpstr>
      <vt:lpstr>A biztonság szükséglete és kielégítése I.</vt:lpstr>
      <vt:lpstr>A biztonság szükséglete és kielégítése II.</vt:lpstr>
      <vt:lpstr>A biztonság szükséglete és kielégítése III.</vt:lpstr>
      <vt:lpstr>A biztonság szükséglete és kielégítése IV.</vt:lpstr>
      <vt:lpstr>Az egyes beavatkozások során is sokat lehet tenni a fizikai biztonság megóvása érdekében: </vt:lpstr>
      <vt:lpstr>A pszichikai biztonság</vt:lpstr>
      <vt:lpstr>Biztonság szükséglete</vt:lpstr>
      <vt:lpstr>Kórtermi környezet</vt:lpstr>
      <vt:lpstr>Kórtermi környezet</vt:lpstr>
      <vt:lpstr>Betegágy I.</vt:lpstr>
      <vt:lpstr>PowerPoint-bemutató</vt:lpstr>
      <vt:lpstr>Betegágy II.</vt:lpstr>
      <vt:lpstr>Betegágy III.</vt:lpstr>
      <vt:lpstr>PowerPoint-bemutató</vt:lpstr>
      <vt:lpstr>Betegágy IV.</vt:lpstr>
      <vt:lpstr>Betegágy V.</vt:lpstr>
      <vt:lpstr>PowerPoint-bemutató</vt:lpstr>
      <vt:lpstr>Az ágy rendbetétele</vt:lpstr>
      <vt:lpstr>Az ágy rendbetétele</vt:lpstr>
      <vt:lpstr>Az ágy rendbetétele</vt:lpstr>
      <vt:lpstr>Az ágy rendbetétele</vt:lpstr>
      <vt:lpstr>Fekvő páciens ágyának rendbetétele</vt:lpstr>
      <vt:lpstr>Mobilitás-immobilitás</vt:lpstr>
      <vt:lpstr>PowerPoint-bemutató</vt:lpstr>
      <vt:lpstr>Mobilitás-immobilitás</vt:lpstr>
      <vt:lpstr>Ágynyugalom</vt:lpstr>
      <vt:lpstr>Fekvés/fektetés</vt:lpstr>
      <vt:lpstr>Fekvés/fektetés</vt:lpstr>
      <vt:lpstr>Fekvés/fektetés</vt:lpstr>
      <vt:lpstr>Fekvés/fektetés</vt:lpstr>
      <vt:lpstr>PowerPoint-bemutató</vt:lpstr>
      <vt:lpstr>Fekvés/fektetés</vt:lpstr>
      <vt:lpstr>PowerPoint-bemutató</vt:lpstr>
      <vt:lpstr>Fekvés/fektetés</vt:lpstr>
      <vt:lpstr>A páciens fektetéséhez felhasználható segédeszközök</vt:lpstr>
      <vt:lpstr>Aktív és passzív helyzetváltoztatás</vt:lpstr>
      <vt:lpstr>Fektetés egyes vizsgálatokhoz</vt:lpstr>
      <vt:lpstr>Fektetés egyes vizsgálatokhoz</vt:lpstr>
      <vt:lpstr>Aktív és passzív helyzetváltoztatás</vt:lpstr>
      <vt:lpstr>Kényelmi eszközök</vt:lpstr>
      <vt:lpstr>Kényelmi eszközök</vt:lpstr>
      <vt:lpstr>Kényelmi eszközök</vt:lpstr>
      <vt:lpstr>Kényelmi eszközök</vt:lpstr>
      <vt:lpstr>Helyváltoztatást, mozgást segítő eszközök</vt:lpstr>
      <vt:lpstr>Helyváltoztatást, mozgást segítő eszközök</vt:lpstr>
      <vt:lpstr>Helyváltoztatást, mozgást segítő eszközök</vt:lpstr>
      <vt:lpstr>Helyváltoztatást, mozgást segítő eszközök</vt:lpstr>
      <vt:lpstr>Irodalom</vt:lpstr>
      <vt:lpstr>Ellenőrző kérdések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Ápolástan, elméleti alapismeretek</dc:title>
  <dc:creator>Rozmann Nóra</dc:creator>
  <cp:lastModifiedBy>Novák Emese</cp:lastModifiedBy>
  <cp:revision>28</cp:revision>
  <dcterms:created xsi:type="dcterms:W3CDTF">2020-11-23T11:59:31Z</dcterms:created>
  <dcterms:modified xsi:type="dcterms:W3CDTF">2021-06-01T06:57:51Z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0x010100621AB8F6582EA244B5E4BCF27D7BFAA1</vt:lpwstr>
  </property>
</Properties>
</file>