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60" r:id="rId5"/>
    <p:sldId id="256" r:id="rId6"/>
    <p:sldId id="257" r:id="rId7"/>
    <p:sldId id="258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5" r:id="rId39"/>
    <p:sldId id="296" r:id="rId40"/>
    <p:sldId id="297" r:id="rId41"/>
    <p:sldId id="298" r:id="rId42"/>
    <p:sldId id="299" r:id="rId43"/>
    <p:sldId id="300" r:id="rId44"/>
    <p:sldId id="302" r:id="rId45"/>
    <p:sldId id="303" r:id="rId46"/>
    <p:sldId id="305" r:id="rId47"/>
    <p:sldId id="306" r:id="rId48"/>
    <p:sldId id="307" r:id="rId49"/>
    <p:sldId id="308" r:id="rId50"/>
    <p:sldId id="310" r:id="rId51"/>
    <p:sldId id="311" r:id="rId52"/>
    <p:sldId id="312" r:id="rId53"/>
    <p:sldId id="313" r:id="rId54"/>
    <p:sldId id="314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37" r:id="rId67"/>
    <p:sldId id="338" r:id="rId68"/>
    <p:sldId id="340" r:id="rId69"/>
    <p:sldId id="262" r:id="rId70"/>
    <p:sldId id="341" r:id="rId71"/>
    <p:sldId id="342" r:id="rId72"/>
    <p:sldId id="343" r:id="rId73"/>
    <p:sldId id="344" r:id="rId74"/>
    <p:sldId id="345" r:id="rId75"/>
    <p:sldId id="346" r:id="rId76"/>
    <p:sldId id="347" r:id="rId77"/>
    <p:sldId id="348" r:id="rId78"/>
    <p:sldId id="349" r:id="rId79"/>
    <p:sldId id="350" r:id="rId80"/>
    <p:sldId id="351" r:id="rId81"/>
    <p:sldId id="352" r:id="rId82"/>
    <p:sldId id="354" r:id="rId83"/>
    <p:sldId id="355" r:id="rId84"/>
    <p:sldId id="356" r:id="rId85"/>
    <p:sldId id="357" r:id="rId86"/>
    <p:sldId id="358" r:id="rId87"/>
    <p:sldId id="359" r:id="rId8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presProps" Target="pres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viewProps" Target="viewProps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9973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61474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15113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1320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02256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7594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0841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45871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49784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7447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4314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870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332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00888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246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3561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008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2EC43B2-1EE8-461A-AF5E-D32837A5592A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C0946-4EF1-4C07-A61F-33BE1E7968A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50135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1380" y="1232034"/>
            <a:ext cx="11813865" cy="5551943"/>
          </a:xfrm>
        </p:spPr>
        <p:txBody>
          <a:bodyPr>
            <a:normAutofit/>
          </a:bodyPr>
          <a:lstStyle/>
          <a:p>
            <a:r>
              <a:rPr lang="hu-HU" b="1" dirty="0" err="1"/>
              <a:t>Recurráló</a:t>
            </a:r>
            <a:r>
              <a:rPr lang="hu-HU" b="1" dirty="0"/>
              <a:t> láztípusok:</a:t>
            </a:r>
          </a:p>
          <a:p>
            <a:pPr lvl="1"/>
            <a:r>
              <a:rPr lang="hu-HU" u="sng" dirty="0"/>
              <a:t>Váltóláz –malária</a:t>
            </a:r>
            <a:r>
              <a:rPr lang="hu-HU" dirty="0"/>
              <a:t>: A periodicitás szerint két-, három- és négynaponta megjelenő váltólázat lehet megkülönböztetni.</a:t>
            </a:r>
          </a:p>
          <a:p>
            <a:pPr lvl="1"/>
            <a:r>
              <a:rPr lang="hu-HU" u="sng" dirty="0" err="1"/>
              <a:t>Febris</a:t>
            </a:r>
            <a:r>
              <a:rPr lang="hu-HU" u="sng" dirty="0"/>
              <a:t> </a:t>
            </a:r>
            <a:r>
              <a:rPr lang="hu-HU" u="sng" dirty="0" err="1"/>
              <a:t>undulans</a:t>
            </a:r>
            <a:r>
              <a:rPr lang="hu-HU" u="sng" dirty="0"/>
              <a:t>:</a:t>
            </a:r>
            <a:r>
              <a:rPr lang="hu-HU" dirty="0"/>
              <a:t> lázas és láztalan periódusok váltják egymást több nap különbséggel (2-nél több), mindegyik 24 óránál tovább marad fenn, gyakran a Brucellózis az alapbetegség.</a:t>
            </a:r>
          </a:p>
          <a:p>
            <a:pPr lvl="1"/>
            <a:r>
              <a:rPr lang="hu-HU" u="sng" dirty="0" err="1"/>
              <a:t>Pel</a:t>
            </a:r>
            <a:r>
              <a:rPr lang="hu-HU" u="sng" dirty="0"/>
              <a:t>-</a:t>
            </a:r>
            <a:r>
              <a:rPr lang="hu-HU" u="sng" dirty="0" err="1"/>
              <a:t>Ebstein</a:t>
            </a:r>
            <a:r>
              <a:rPr lang="hu-HU" u="sng" dirty="0"/>
              <a:t>-féle lázmenet: </a:t>
            </a:r>
            <a:r>
              <a:rPr lang="hu-HU" dirty="0" err="1"/>
              <a:t>Hodgkin</a:t>
            </a:r>
            <a:r>
              <a:rPr lang="hu-HU" dirty="0"/>
              <a:t> </a:t>
            </a:r>
            <a:r>
              <a:rPr lang="hu-HU" dirty="0" err="1"/>
              <a:t>lymphoma</a:t>
            </a:r>
            <a:r>
              <a:rPr lang="hu-HU" dirty="0"/>
              <a:t> kapcsán alakul ki, egy hétig nagyon magas láza van a betegnek, aztán egy hétig láztalan és így tovább.</a:t>
            </a:r>
          </a:p>
          <a:p>
            <a:pPr lvl="1"/>
            <a:r>
              <a:rPr lang="hu-HU" u="sng" dirty="0" err="1"/>
              <a:t>Febris</a:t>
            </a:r>
            <a:r>
              <a:rPr lang="hu-HU" u="sng" dirty="0"/>
              <a:t> </a:t>
            </a:r>
            <a:r>
              <a:rPr lang="hu-HU" u="sng" dirty="0" err="1"/>
              <a:t>relapsing</a:t>
            </a:r>
            <a:r>
              <a:rPr lang="hu-HU" u="sng" dirty="0"/>
              <a:t>: </a:t>
            </a:r>
            <a:r>
              <a:rPr lang="hu-HU" dirty="0"/>
              <a:t>gyakori kórokozó a </a:t>
            </a:r>
            <a:r>
              <a:rPr lang="hu-HU" dirty="0" err="1"/>
              <a:t>Borellia</a:t>
            </a:r>
            <a:r>
              <a:rPr lang="hu-HU" dirty="0"/>
              <a:t>, a lázra jellemző, hogy több napig fönnáll a lázas állapot, majd több nap láztalanság, a láz esésével </a:t>
            </a:r>
            <a:r>
              <a:rPr lang="hu-HU" dirty="0" err="1"/>
              <a:t>hypotonia</a:t>
            </a:r>
            <a:r>
              <a:rPr lang="hu-HU" dirty="0"/>
              <a:t> és </a:t>
            </a:r>
            <a:r>
              <a:rPr lang="hu-HU" dirty="0" err="1"/>
              <a:t>shock</a:t>
            </a:r>
            <a:r>
              <a:rPr lang="hu-HU" dirty="0"/>
              <a:t> is kialakulhat, az újabb </a:t>
            </a:r>
            <a:r>
              <a:rPr lang="hu-HU" dirty="0" err="1"/>
              <a:t>relapszusok</a:t>
            </a:r>
            <a:r>
              <a:rPr lang="hu-HU" dirty="0"/>
              <a:t> általában enyhébb lefolyásúak.</a:t>
            </a:r>
          </a:p>
          <a:p>
            <a:pPr lvl="1"/>
            <a:r>
              <a:rPr lang="hu-HU" u="sng" dirty="0" err="1"/>
              <a:t>Neutropeniás</a:t>
            </a:r>
            <a:r>
              <a:rPr lang="hu-HU" u="sng" dirty="0"/>
              <a:t> láz: </a:t>
            </a:r>
            <a:r>
              <a:rPr lang="hu-HU" dirty="0"/>
              <a:t>immunrendszer károsodás, főként </a:t>
            </a:r>
            <a:r>
              <a:rPr lang="hu-HU" dirty="0" err="1"/>
              <a:t>chemoterápiával</a:t>
            </a:r>
            <a:r>
              <a:rPr lang="hu-HU" dirty="0"/>
              <a:t> kapcsolatosan alakul ki az ilyen típusú láz, sürgős ellátást igényel</a:t>
            </a:r>
          </a:p>
          <a:p>
            <a:pPr lvl="1"/>
            <a:r>
              <a:rPr lang="hu-HU" u="sng" dirty="0" err="1"/>
              <a:t>Septicus</a:t>
            </a:r>
            <a:r>
              <a:rPr lang="hu-HU" u="sng" dirty="0"/>
              <a:t> lázmenet: </a:t>
            </a:r>
            <a:r>
              <a:rPr lang="hu-HU" dirty="0" err="1"/>
              <a:t>remittáló+intermittáló</a:t>
            </a:r>
            <a:r>
              <a:rPr lang="hu-HU" dirty="0"/>
              <a:t> jelenségekkel jár</a:t>
            </a:r>
          </a:p>
          <a:p>
            <a:pPr lvl="1"/>
            <a:r>
              <a:rPr lang="hu-HU" u="sng" dirty="0"/>
              <a:t>Postoperatív láz: </a:t>
            </a:r>
            <a:r>
              <a:rPr lang="hu-HU" dirty="0"/>
              <a:t>A postoperatív lázat a gyulladásos reakció, valamint az ezzel járó pszichés megterhelés okozhatja. Ezeken felül az anesztézia formája is hatással van, az </a:t>
            </a:r>
            <a:r>
              <a:rPr lang="hu-HU" dirty="0" err="1"/>
              <a:t>anesztetikumokon</a:t>
            </a:r>
            <a:r>
              <a:rPr lang="hu-HU" dirty="0"/>
              <a:t> kívül még egyéb gyógyszerkészítményeknek is immunmoduláló hatásuk van. </a:t>
            </a:r>
          </a:p>
          <a:p>
            <a:pPr lvl="1"/>
            <a:endParaRPr lang="hu-HU" dirty="0"/>
          </a:p>
          <a:p>
            <a:pPr lvl="1"/>
            <a:endParaRPr lang="hu-HU" dirty="0"/>
          </a:p>
          <a:p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10</a:t>
            </a:fld>
            <a:endParaRPr lang="hu-HU"/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Láztípusok III.</a:t>
            </a:r>
          </a:p>
        </p:txBody>
      </p:sp>
    </p:spTree>
    <p:extLst>
      <p:ext uri="{BB962C8B-B14F-4D97-AF65-F5344CB8AC3E}">
        <p14:creationId xmlns:p14="http://schemas.microsoft.com/office/powerpoint/2010/main" val="2079132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Lázcsillapítás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2696" y="1253034"/>
            <a:ext cx="11377749" cy="5374189"/>
          </a:xfrm>
        </p:spPr>
        <p:txBody>
          <a:bodyPr>
            <a:normAutofit/>
          </a:bodyPr>
          <a:lstStyle/>
          <a:p>
            <a:r>
              <a:rPr lang="hu-HU" dirty="0"/>
              <a:t>hasznos</a:t>
            </a:r>
          </a:p>
          <a:p>
            <a:r>
              <a:rPr lang="hu-HU" dirty="0"/>
              <a:t>a láz elveszti „jótékony” hatását &gt;40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42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fölött szövetek károsodása, agykárosodás és </a:t>
            </a:r>
            <a:r>
              <a:rPr lang="hu-HU" dirty="0" err="1"/>
              <a:t>többszervi</a:t>
            </a:r>
            <a:r>
              <a:rPr lang="hu-HU" dirty="0"/>
              <a:t> elégtelenség alakulhat ki</a:t>
            </a:r>
          </a:p>
          <a:p>
            <a:r>
              <a:rPr lang="hu-HU" dirty="0"/>
              <a:t>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C-os testhőmérséklet emelkedés a szívfrekvenciát 10/perccel emeli</a:t>
            </a:r>
          </a:p>
          <a:p>
            <a:pPr lvl="1"/>
            <a:r>
              <a:rPr lang="hu-HU" dirty="0"/>
              <a:t>gyerekeknél a légzésszámot körülbelül 2,5/perccel emeli meg</a:t>
            </a:r>
          </a:p>
          <a:p>
            <a:pPr lvl="1"/>
            <a:r>
              <a:rPr lang="hu-HU" dirty="0"/>
              <a:t>felnőttek esetében ez az érték 5-6/perc</a:t>
            </a:r>
          </a:p>
        </p:txBody>
      </p:sp>
    </p:spTree>
    <p:extLst>
      <p:ext uri="{BB962C8B-B14F-4D97-AF65-F5344CB8AC3E}">
        <p14:creationId xmlns:p14="http://schemas.microsoft.com/office/powerpoint/2010/main" val="1397000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Lázcsillapítás II.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Lázas beteg ellátása:</a:t>
            </a:r>
          </a:p>
          <a:p>
            <a:pPr marL="0" indent="0">
              <a:buNone/>
            </a:pPr>
            <a:r>
              <a:rPr lang="hu-HU" b="1" u="sng" dirty="0"/>
              <a:t> </a:t>
            </a:r>
          </a:p>
          <a:p>
            <a:pPr lvl="1"/>
            <a:r>
              <a:rPr lang="hu-HU" dirty="0"/>
              <a:t>lázgörbe </a:t>
            </a:r>
            <a:r>
              <a:rPr lang="hu-HU" dirty="0" err="1"/>
              <a:t>monitorizálása</a:t>
            </a:r>
            <a:endParaRPr lang="hu-HU" dirty="0"/>
          </a:p>
          <a:p>
            <a:pPr lvl="1"/>
            <a:r>
              <a:rPr lang="hu-HU" dirty="0"/>
              <a:t>vitális paraméterek </a:t>
            </a:r>
            <a:r>
              <a:rPr lang="hu-HU" dirty="0" err="1"/>
              <a:t>nyomonkövetése</a:t>
            </a:r>
            <a:endParaRPr lang="hu-HU" dirty="0"/>
          </a:p>
          <a:p>
            <a:pPr lvl="1"/>
            <a:r>
              <a:rPr lang="hu-HU" dirty="0"/>
              <a:t>bőr állapota – hőmérséklete – verejtékezés</a:t>
            </a:r>
          </a:p>
          <a:p>
            <a:pPr lvl="1"/>
            <a:r>
              <a:rPr lang="hu-HU" dirty="0"/>
              <a:t>oxigénkínálat növelése</a:t>
            </a:r>
          </a:p>
          <a:p>
            <a:pPr lvl="1"/>
            <a:r>
              <a:rPr lang="hu-HU" dirty="0"/>
              <a:t>folyadék és ionok pótlása – folyadékegyenleg</a:t>
            </a:r>
          </a:p>
          <a:p>
            <a:pPr lvl="1"/>
            <a:r>
              <a:rPr lang="hu-HU" dirty="0"/>
              <a:t>komfortérzet fokozása pl.: szellőztetés, pizsama csere, ágynemű csere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42731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Lázcsillapítás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6903" y="1229248"/>
            <a:ext cx="10219508" cy="56287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u="sng" dirty="0"/>
              <a:t>Módjai: </a:t>
            </a:r>
          </a:p>
          <a:p>
            <a:r>
              <a:rPr lang="hu-HU" dirty="0"/>
              <a:t>Non-</a:t>
            </a:r>
            <a:r>
              <a:rPr lang="hu-HU" dirty="0" err="1"/>
              <a:t>invazív</a:t>
            </a:r>
            <a:r>
              <a:rPr lang="hu-HU" dirty="0"/>
              <a:t> testhőmérsékletet csökkentő módszerek</a:t>
            </a:r>
          </a:p>
          <a:p>
            <a:pPr lvl="1"/>
            <a:r>
              <a:rPr lang="hu-HU" dirty="0"/>
              <a:t>Fizikális hűtés (a testhő 38 °C–</a:t>
            </a:r>
            <a:r>
              <a:rPr lang="hu-HU" dirty="0" err="1"/>
              <a:t>ig</a:t>
            </a:r>
            <a:r>
              <a:rPr lang="hu-HU" dirty="0"/>
              <a:t> történő csökkenéséig tartsanak)</a:t>
            </a:r>
          </a:p>
          <a:p>
            <a:pPr lvl="2"/>
            <a:r>
              <a:rPr lang="hu-HU" i="1" dirty="0"/>
              <a:t>Szivaccsal történő langyos vizes lemosás</a:t>
            </a:r>
          </a:p>
          <a:p>
            <a:pPr lvl="2"/>
            <a:r>
              <a:rPr lang="hu-HU" i="1" dirty="0"/>
              <a:t>Hűtőfürdő</a:t>
            </a:r>
          </a:p>
          <a:p>
            <a:pPr lvl="2"/>
            <a:r>
              <a:rPr lang="hu-HU" i="1" dirty="0"/>
              <a:t>Vizes borogatás (priznic)</a:t>
            </a:r>
          </a:p>
          <a:p>
            <a:pPr lvl="3"/>
            <a:r>
              <a:rPr lang="hu-HU" i="1" dirty="0"/>
              <a:t>részleges</a:t>
            </a:r>
          </a:p>
          <a:p>
            <a:pPr lvl="3"/>
            <a:r>
              <a:rPr lang="hu-HU" i="1" dirty="0"/>
              <a:t>teljes</a:t>
            </a:r>
          </a:p>
          <a:p>
            <a:pPr lvl="1"/>
            <a:r>
              <a:rPr lang="hu-HU" dirty="0"/>
              <a:t>Gyógyszeres lázcsillapítás</a:t>
            </a:r>
          </a:p>
          <a:p>
            <a:pPr lvl="1"/>
            <a:r>
              <a:rPr lang="hu-HU" dirty="0"/>
              <a:t>Kombinált (</a:t>
            </a:r>
            <a:r>
              <a:rPr lang="hu-HU" dirty="0" err="1"/>
              <a:t>fizikális+gyógyszeres</a:t>
            </a:r>
            <a:r>
              <a:rPr lang="hu-HU" dirty="0"/>
              <a:t>)</a:t>
            </a:r>
          </a:p>
          <a:p>
            <a:r>
              <a:rPr lang="hu-HU" dirty="0" err="1"/>
              <a:t>Invazív</a:t>
            </a:r>
            <a:r>
              <a:rPr lang="hu-HU" dirty="0"/>
              <a:t> testhőmérséklet csökkentő módszerek</a:t>
            </a:r>
          </a:p>
          <a:p>
            <a:pPr lvl="1"/>
            <a:r>
              <a:rPr lang="hu-HU" i="1" dirty="0"/>
              <a:t>Gyomor </a:t>
            </a:r>
            <a:r>
              <a:rPr lang="hu-HU" i="1" dirty="0" err="1"/>
              <a:t>lavage</a:t>
            </a:r>
            <a:endParaRPr lang="hu-HU" i="1" dirty="0"/>
          </a:p>
          <a:p>
            <a:pPr lvl="1"/>
            <a:r>
              <a:rPr lang="hu-HU" i="1" dirty="0" err="1"/>
              <a:t>Peritonealis</a:t>
            </a:r>
            <a:r>
              <a:rPr lang="hu-HU" i="1" dirty="0"/>
              <a:t> </a:t>
            </a:r>
            <a:r>
              <a:rPr lang="hu-HU" i="1" dirty="0" err="1"/>
              <a:t>lavage</a:t>
            </a:r>
            <a:endParaRPr lang="hu-HU" i="1" dirty="0"/>
          </a:p>
          <a:p>
            <a:pPr lvl="1"/>
            <a:r>
              <a:rPr lang="hu-HU" i="1" dirty="0" err="1"/>
              <a:t>Intravasculáris</a:t>
            </a:r>
            <a:r>
              <a:rPr lang="hu-HU" i="1" dirty="0"/>
              <a:t> hűtés</a:t>
            </a:r>
          </a:p>
          <a:p>
            <a:pPr lvl="1"/>
            <a:r>
              <a:rPr lang="hu-HU" i="1" dirty="0" err="1"/>
              <a:t>Intranazális</a:t>
            </a:r>
            <a:r>
              <a:rPr lang="hu-HU" i="1" dirty="0"/>
              <a:t> hűtés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63605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7105650" y="4869161"/>
            <a:ext cx="33722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Priznic előkészület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2716"/>
            <a:ext cx="5581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76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524000" y="4304129"/>
            <a:ext cx="44279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+mn-cs"/>
              </a:rPr>
              <a:t>Szivaccsal történő langyos vizes lemosás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24" y="1"/>
            <a:ext cx="5571195" cy="3717032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894" y="3501008"/>
            <a:ext cx="5018106" cy="334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425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7126646" y="4797152"/>
            <a:ext cx="3541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Hűtőfürdő kivitelezése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75" y="13066"/>
            <a:ext cx="45755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73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916" y="3274163"/>
            <a:ext cx="5328084" cy="355205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29600" cy="1143000"/>
          </a:xfrm>
        </p:spPr>
        <p:txBody>
          <a:bodyPr/>
          <a:lstStyle/>
          <a:p>
            <a:r>
              <a:rPr lang="hu-HU" dirty="0"/>
              <a:t>Testhőmérséklet mérés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76076" y="1595785"/>
            <a:ext cx="8229600" cy="47811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Hőmérsékletmérés helyei, </a:t>
            </a:r>
            <a:r>
              <a:rPr lang="hu-HU" b="1" dirty="0" err="1"/>
              <a:t>non-invazív</a:t>
            </a:r>
            <a:r>
              <a:rPr lang="hu-HU" b="1" dirty="0"/>
              <a:t>, </a:t>
            </a:r>
            <a:r>
              <a:rPr lang="hu-HU" b="1" dirty="0" err="1"/>
              <a:t>invazív</a:t>
            </a:r>
            <a:r>
              <a:rPr lang="hu-HU" b="1" dirty="0"/>
              <a:t> eljárások:</a:t>
            </a:r>
            <a:endParaRPr lang="hu-HU" dirty="0"/>
          </a:p>
          <a:p>
            <a:r>
              <a:rPr lang="hu-HU" dirty="0"/>
              <a:t>Maghőmérséklet vs. </a:t>
            </a:r>
            <a:r>
              <a:rPr lang="hu-HU" dirty="0" err="1"/>
              <a:t>köpenytemperatura</a:t>
            </a:r>
            <a:endParaRPr lang="hu-HU" dirty="0"/>
          </a:p>
          <a:p>
            <a:endParaRPr lang="hu-HU" dirty="0"/>
          </a:p>
          <a:p>
            <a:r>
              <a:rPr lang="hu-HU" dirty="0"/>
              <a:t>Dobhártya</a:t>
            </a:r>
          </a:p>
          <a:p>
            <a:r>
              <a:rPr lang="hu-HU" dirty="0" err="1"/>
              <a:t>Rectális</a:t>
            </a:r>
            <a:endParaRPr lang="hu-HU" dirty="0"/>
          </a:p>
          <a:p>
            <a:r>
              <a:rPr lang="hu-HU" dirty="0" err="1"/>
              <a:t>Nasopharyngeális</a:t>
            </a:r>
            <a:endParaRPr lang="hu-HU" dirty="0"/>
          </a:p>
          <a:p>
            <a:r>
              <a:rPr lang="hu-HU" dirty="0" err="1"/>
              <a:t>Arteria</a:t>
            </a:r>
            <a:r>
              <a:rPr lang="hu-HU" dirty="0"/>
              <a:t> </a:t>
            </a:r>
            <a:r>
              <a:rPr lang="hu-HU" dirty="0" err="1"/>
              <a:t>pulmonalis</a:t>
            </a:r>
            <a:endParaRPr lang="hu-HU" dirty="0"/>
          </a:p>
          <a:p>
            <a:r>
              <a:rPr lang="hu-HU" dirty="0" err="1"/>
              <a:t>Arteria</a:t>
            </a:r>
            <a:r>
              <a:rPr lang="hu-HU" dirty="0"/>
              <a:t> </a:t>
            </a:r>
            <a:r>
              <a:rPr lang="hu-HU" dirty="0" err="1"/>
              <a:t>temporalis</a:t>
            </a:r>
            <a:endParaRPr lang="hu-HU" dirty="0"/>
          </a:p>
          <a:p>
            <a:r>
              <a:rPr lang="hu-HU" dirty="0" err="1"/>
              <a:t>Axillaris</a:t>
            </a:r>
            <a:endParaRPr lang="hu-HU" dirty="0"/>
          </a:p>
          <a:p>
            <a:r>
              <a:rPr lang="hu-HU" dirty="0" err="1"/>
              <a:t>Oralis</a:t>
            </a:r>
            <a:endParaRPr lang="hu-HU" dirty="0"/>
          </a:p>
          <a:p>
            <a:r>
              <a:rPr lang="hu-HU" dirty="0" err="1"/>
              <a:t>Oesophagus</a:t>
            </a:r>
            <a:endParaRPr lang="hu-HU" dirty="0"/>
          </a:p>
          <a:p>
            <a:r>
              <a:rPr lang="hu-HU" dirty="0"/>
              <a:t>Húgyhólyag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88912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23339"/>
            <a:ext cx="3923928" cy="2799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62" y="2874886"/>
            <a:ext cx="1480850" cy="3929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289168"/>
            <a:ext cx="3864263" cy="2591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2874887"/>
            <a:ext cx="2624871" cy="3920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24786"/>
            <a:ext cx="3563888" cy="1864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3921675" cy="2454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525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Testhőmérséklet mérés II.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37085" y="1462040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hőmérők típusai</a:t>
            </a:r>
            <a:endParaRPr lang="hu-HU" sz="2400" dirty="0"/>
          </a:p>
          <a:p>
            <a:r>
              <a:rPr lang="hu-HU" sz="2400" b="1" dirty="0"/>
              <a:t>Kontakthőmérők</a:t>
            </a:r>
          </a:p>
          <a:p>
            <a:pPr lvl="1"/>
            <a:r>
              <a:rPr lang="hu-HU" sz="2400" b="1" dirty="0"/>
              <a:t>Üveg higanyos</a:t>
            </a:r>
            <a:endParaRPr lang="hu-HU" sz="2400" dirty="0"/>
          </a:p>
          <a:p>
            <a:pPr lvl="1"/>
            <a:r>
              <a:rPr lang="hu-HU" sz="2400" b="1" dirty="0"/>
              <a:t>Nem-higanyos, üveghőmérő</a:t>
            </a:r>
          </a:p>
          <a:p>
            <a:pPr lvl="1"/>
            <a:r>
              <a:rPr lang="hu-HU" sz="2400" b="1" dirty="0"/>
              <a:t>Folyadékkristály</a:t>
            </a:r>
          </a:p>
          <a:p>
            <a:pPr lvl="1"/>
            <a:endParaRPr lang="hu-HU" b="1" dirty="0"/>
          </a:p>
          <a:p>
            <a:pPr lvl="1"/>
            <a:endParaRPr lang="hu-HU" b="1" dirty="0"/>
          </a:p>
          <a:p>
            <a:pPr lvl="1"/>
            <a:endParaRPr lang="hu-HU" b="1" dirty="0"/>
          </a:p>
          <a:p>
            <a:r>
              <a:rPr lang="hu-HU" sz="2400" b="1" dirty="0"/>
              <a:t>Távhőmérők:</a:t>
            </a:r>
            <a:endParaRPr lang="hu-HU" sz="2400" dirty="0"/>
          </a:p>
          <a:p>
            <a:pPr lvl="1"/>
            <a:r>
              <a:rPr lang="hu-HU" b="1" dirty="0"/>
              <a:t>Dobhártya hőmérő</a:t>
            </a:r>
          </a:p>
          <a:p>
            <a:pPr lvl="1"/>
            <a:r>
              <a:rPr lang="hu-HU" b="1" dirty="0"/>
              <a:t>Infravörös kamera</a:t>
            </a:r>
            <a:endParaRPr lang="hu-HU" dirty="0"/>
          </a:p>
          <a:p>
            <a:pPr lvl="1"/>
            <a:endParaRPr lang="hu-HU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355" y="1855470"/>
            <a:ext cx="3552825" cy="238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2682" y="1084529"/>
            <a:ext cx="2529911" cy="3357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8101" y="4760797"/>
            <a:ext cx="2837168" cy="189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24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388600" y="176349"/>
            <a:ext cx="12108199" cy="3329581"/>
          </a:xfrm>
        </p:spPr>
        <p:txBody>
          <a:bodyPr/>
          <a:lstStyle/>
          <a:p>
            <a:pPr algn="ctr"/>
            <a:r>
              <a:rPr lang="hu-HU" sz="3600" dirty="0"/>
              <a:t>Terápiás alapismeretek, betegmegfigyelés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886475" y="3941357"/>
            <a:ext cx="8825658" cy="861420"/>
          </a:xfrm>
        </p:spPr>
        <p:txBody>
          <a:bodyPr/>
          <a:lstStyle/>
          <a:p>
            <a:pPr algn="ctr"/>
            <a:r>
              <a:rPr lang="hu-HU" dirty="0">
                <a:solidFill>
                  <a:schemeClr val="tx1"/>
                </a:solidFill>
              </a:rPr>
              <a:t>Kardinális tünetek, Kóros állapotok</a:t>
            </a:r>
          </a:p>
          <a:p>
            <a:pPr algn="ctr"/>
            <a:r>
              <a:rPr lang="hu-HU" dirty="0">
                <a:solidFill>
                  <a:schemeClr val="tx1"/>
                </a:solidFill>
              </a:rPr>
              <a:t>Lázcsillapítás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4975" y="0"/>
            <a:ext cx="28670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304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pulzusvizsgálat</a:t>
            </a:r>
          </a:p>
          <a:p>
            <a:r>
              <a:rPr lang="hu-HU" dirty="0"/>
              <a:t>tapintással</a:t>
            </a:r>
          </a:p>
          <a:p>
            <a:r>
              <a:rPr lang="hu-HU" dirty="0"/>
              <a:t>eszközös vizsgálattal</a:t>
            </a:r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3431705" y="3501011"/>
          <a:ext cx="5401047" cy="3197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Kor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Pulzusszám/perc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újszülött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120-160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1-12 hónap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80-140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1-2 év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80-130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3-6 év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75-120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7-12 év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75-110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13 év-felnőtt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60-100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196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Pulzus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87829" y="1301255"/>
            <a:ext cx="8229600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u="sng" dirty="0"/>
              <a:t>A pulzusszámot befolyásoló tényezők:</a:t>
            </a:r>
          </a:p>
          <a:p>
            <a:pPr lvl="0"/>
            <a:r>
              <a:rPr lang="hu-HU" dirty="0"/>
              <a:t>Fizikai aktivitás</a:t>
            </a:r>
          </a:p>
          <a:p>
            <a:pPr lvl="0"/>
            <a:r>
              <a:rPr lang="hu-HU" dirty="0"/>
              <a:t>Életkor</a:t>
            </a:r>
          </a:p>
          <a:p>
            <a:pPr lvl="0"/>
            <a:r>
              <a:rPr lang="hu-HU" dirty="0"/>
              <a:t>Nem</a:t>
            </a:r>
          </a:p>
          <a:p>
            <a:pPr lvl="0"/>
            <a:r>
              <a:rPr lang="hu-HU" dirty="0"/>
              <a:t>Hormonális hatások</a:t>
            </a:r>
          </a:p>
          <a:p>
            <a:pPr lvl="0"/>
            <a:r>
              <a:rPr lang="hu-HU" dirty="0"/>
              <a:t>Hőmérséklet</a:t>
            </a:r>
          </a:p>
          <a:p>
            <a:pPr lvl="0"/>
            <a:r>
              <a:rPr lang="hu-HU" dirty="0"/>
              <a:t>Érzelmi hatás</a:t>
            </a:r>
          </a:p>
          <a:p>
            <a:pPr lvl="0"/>
            <a:r>
              <a:rPr lang="hu-HU" dirty="0"/>
              <a:t>Gyógyszerek</a:t>
            </a:r>
          </a:p>
          <a:p>
            <a:pPr lvl="0"/>
            <a:r>
              <a:rPr lang="hu-HU" dirty="0"/>
              <a:t>Vérzés, folyadékvesztés</a:t>
            </a:r>
          </a:p>
          <a:p>
            <a:pPr lvl="0"/>
            <a:r>
              <a:rPr lang="hu-HU" dirty="0"/>
              <a:t>Testhelyzetváltozás</a:t>
            </a:r>
          </a:p>
          <a:p>
            <a:pPr lvl="0"/>
            <a:r>
              <a:rPr lang="hu-HU" dirty="0" err="1"/>
              <a:t>Pulmonális</a:t>
            </a:r>
            <a:r>
              <a:rPr lang="hu-HU" dirty="0"/>
              <a:t> tényezők</a:t>
            </a:r>
          </a:p>
          <a:p>
            <a:pPr lvl="0"/>
            <a:r>
              <a:rPr lang="hu-HU" dirty="0" err="1"/>
              <a:t>Cardiális</a:t>
            </a:r>
            <a:r>
              <a:rPr lang="hu-HU" dirty="0"/>
              <a:t> tényezők</a:t>
            </a:r>
          </a:p>
          <a:p>
            <a:pPr lvl="0"/>
            <a:r>
              <a:rPr lang="hu-HU" dirty="0"/>
              <a:t>Stressz</a:t>
            </a:r>
          </a:p>
          <a:p>
            <a:r>
              <a:rPr lang="hu-HU" dirty="0"/>
              <a:t>Élvezeti szerek: dohányzás, koffein</a:t>
            </a:r>
          </a:p>
        </p:txBody>
      </p:sp>
    </p:spTree>
    <p:extLst>
      <p:ext uri="{BB962C8B-B14F-4D97-AF65-F5344CB8AC3E}">
        <p14:creationId xmlns:p14="http://schemas.microsoft.com/office/powerpoint/2010/main" val="1836746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920" y="975360"/>
            <a:ext cx="6670766" cy="554461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1800" b="1" dirty="0" err="1"/>
              <a:t>Tachycardiáról</a:t>
            </a:r>
            <a:r>
              <a:rPr lang="hu-HU" sz="1800" b="1" dirty="0"/>
              <a:t>, akkor beszélünk, ha a felnőtt kliens pulzusa több, mint 100/perc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u-HU" b="1" dirty="0"/>
              <a:t>Okai: </a:t>
            </a:r>
            <a:r>
              <a:rPr lang="hu-HU" dirty="0" err="1"/>
              <a:t>izgalmi</a:t>
            </a:r>
            <a:r>
              <a:rPr lang="hu-HU" dirty="0"/>
              <a:t> állapotok, szívelégtelenség, szívgyulladás, sokk, </a:t>
            </a:r>
            <a:r>
              <a:rPr lang="hu-HU" dirty="0" err="1"/>
              <a:t>pajzsmirigytúlműködés</a:t>
            </a:r>
            <a:endParaRPr lang="hu-HU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hu-HU" b="1" dirty="0"/>
              <a:t>Kezelés:</a:t>
            </a:r>
          </a:p>
          <a:p>
            <a:pPr lvl="2"/>
            <a:r>
              <a:rPr lang="hu-HU" dirty="0"/>
              <a:t>milyen esetekben kezeljük?</a:t>
            </a:r>
          </a:p>
          <a:p>
            <a:pPr lvl="2"/>
            <a:r>
              <a:rPr lang="hu-HU" dirty="0"/>
              <a:t>fontos mihamarabb kezelni (</a:t>
            </a:r>
            <a:r>
              <a:rPr lang="hu-HU" dirty="0" err="1"/>
              <a:t>malignus</a:t>
            </a:r>
            <a:r>
              <a:rPr lang="hu-HU" dirty="0"/>
              <a:t> ritmuszavar, </a:t>
            </a:r>
            <a:r>
              <a:rPr lang="hu-HU" dirty="0" err="1"/>
              <a:t>dyastole</a:t>
            </a:r>
            <a:r>
              <a:rPr lang="hu-HU" dirty="0"/>
              <a:t> rövidülése, …)</a:t>
            </a:r>
          </a:p>
          <a:p>
            <a:pPr lvl="2"/>
            <a:r>
              <a:rPr lang="hu-HU" dirty="0"/>
              <a:t>alapbetegség kezelés</a:t>
            </a:r>
          </a:p>
          <a:p>
            <a:pPr lvl="2"/>
            <a:r>
              <a:rPr lang="hu-HU" dirty="0" err="1"/>
              <a:t>vagus</a:t>
            </a:r>
            <a:r>
              <a:rPr lang="hu-HU" dirty="0"/>
              <a:t> </a:t>
            </a:r>
            <a:r>
              <a:rPr lang="hu-HU" dirty="0" err="1"/>
              <a:t>tonus</a:t>
            </a:r>
            <a:r>
              <a:rPr lang="hu-HU" dirty="0"/>
              <a:t> fokozása</a:t>
            </a:r>
          </a:p>
          <a:p>
            <a:pPr lvl="3"/>
            <a:r>
              <a:rPr lang="hu-HU" dirty="0" err="1"/>
              <a:t>Valsalva</a:t>
            </a:r>
            <a:r>
              <a:rPr lang="hu-HU" dirty="0"/>
              <a:t> manőver</a:t>
            </a:r>
          </a:p>
          <a:p>
            <a:pPr lvl="3"/>
            <a:r>
              <a:rPr lang="hu-HU" dirty="0" err="1"/>
              <a:t>carotis</a:t>
            </a:r>
            <a:r>
              <a:rPr lang="hu-HU" dirty="0"/>
              <a:t> </a:t>
            </a:r>
            <a:r>
              <a:rPr lang="hu-HU" dirty="0" err="1"/>
              <a:t>massage</a:t>
            </a:r>
            <a:endParaRPr lang="hu-HU" dirty="0"/>
          </a:p>
          <a:p>
            <a:pPr lvl="3"/>
            <a:r>
              <a:rPr lang="hu-HU" dirty="0"/>
              <a:t>szemgolyó masszírozása</a:t>
            </a:r>
          </a:p>
          <a:p>
            <a:pPr lvl="2"/>
            <a:r>
              <a:rPr lang="hu-HU" dirty="0"/>
              <a:t>elektromosan (</a:t>
            </a:r>
            <a:r>
              <a:rPr lang="hu-HU" dirty="0" err="1"/>
              <a:t>defibrillátor</a:t>
            </a:r>
            <a:r>
              <a:rPr lang="hu-HU" dirty="0"/>
              <a:t>)</a:t>
            </a:r>
          </a:p>
          <a:p>
            <a:pPr lvl="2"/>
            <a:r>
              <a:rPr lang="hu-HU" dirty="0"/>
              <a:t>gyógyszeresen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6905896" y="1349829"/>
            <a:ext cx="5181600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hu-HU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hu-HU" b="1" dirty="0" err="1"/>
              <a:t>Bradycariáról</a:t>
            </a:r>
            <a:r>
              <a:rPr lang="hu-HU" b="1" dirty="0"/>
              <a:t> akkor beszélünk, ha a felnőtt kliens pulzusa kevesebb, mint 60/perc</a:t>
            </a:r>
          </a:p>
          <a:p>
            <a:endParaRPr lang="hu-HU" b="1" dirty="0"/>
          </a:p>
          <a:p>
            <a:pPr marL="457200" lvl="2">
              <a:buFont typeface="Wingdings" panose="05000000000000000000" pitchFamily="2" charset="2"/>
              <a:buChar char="Ø"/>
            </a:pPr>
            <a:r>
              <a:rPr lang="hu-HU" b="1" dirty="0"/>
              <a:t>Okai: </a:t>
            </a:r>
            <a:r>
              <a:rPr lang="hu-HU" sz="1600" dirty="0"/>
              <a:t>gyógyszerek, mérgek, agynyomásfokozódás, ingerületvezető rendszer betegsége</a:t>
            </a:r>
          </a:p>
          <a:p>
            <a:pPr marL="457200" lvl="2">
              <a:buFont typeface="Wingdings" panose="05000000000000000000" pitchFamily="2" charset="2"/>
              <a:buChar char="Ø"/>
            </a:pPr>
            <a:endParaRPr lang="hu-HU" dirty="0"/>
          </a:p>
          <a:p>
            <a:pPr marL="457200" lvl="2" indent="-285750">
              <a:buFont typeface="Wingdings" panose="05000000000000000000" pitchFamily="2" charset="2"/>
              <a:buChar char="Ø"/>
            </a:pPr>
            <a:r>
              <a:rPr lang="hu-HU" b="1" dirty="0"/>
              <a:t>Kezelés</a:t>
            </a:r>
            <a:r>
              <a:rPr lang="hu-HU" dirty="0"/>
              <a:t>:</a:t>
            </a:r>
          </a:p>
          <a:p>
            <a:r>
              <a:rPr lang="hu-HU" dirty="0"/>
              <a:t>	- </a:t>
            </a:r>
            <a:r>
              <a:rPr lang="hu-HU" sz="1600" dirty="0"/>
              <a:t>gyógyszeresen</a:t>
            </a:r>
          </a:p>
          <a:p>
            <a:r>
              <a:rPr lang="hu-HU" sz="1600" dirty="0"/>
              <a:t>	- elektromosan (pacemaker)</a:t>
            </a:r>
          </a:p>
          <a:p>
            <a:r>
              <a:rPr lang="hu-HU" sz="1600" dirty="0"/>
              <a:t>	- manuálisan (CPR)</a:t>
            </a:r>
          </a:p>
          <a:p>
            <a:pPr marL="0" lvl="1">
              <a:buFont typeface="Wingdings" panose="05000000000000000000" pitchFamily="2" charset="2"/>
              <a:buChar char="Ø"/>
            </a:pPr>
            <a:endParaRPr lang="hu-HU" dirty="0"/>
          </a:p>
          <a:p>
            <a:pPr marL="0" lvl="1">
              <a:buFont typeface="Wingdings" panose="05000000000000000000" pitchFamily="2" charset="2"/>
              <a:buChar char="Ø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56090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 VII.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u="sng" dirty="0"/>
              <a:t>A pulzus </a:t>
            </a:r>
            <a:r>
              <a:rPr lang="hu-HU" b="1" u="sng" dirty="0" err="1"/>
              <a:t>qualitásainak</a:t>
            </a:r>
            <a:r>
              <a:rPr lang="hu-HU" b="1" u="sng" dirty="0"/>
              <a:t> megítélése:</a:t>
            </a:r>
          </a:p>
          <a:p>
            <a:r>
              <a:rPr lang="hu-HU" dirty="0"/>
              <a:t>ritmus</a:t>
            </a:r>
          </a:p>
          <a:p>
            <a:pPr lvl="1"/>
            <a:r>
              <a:rPr lang="hu-HU" dirty="0"/>
              <a:t>reguláris</a:t>
            </a:r>
          </a:p>
          <a:p>
            <a:pPr lvl="1"/>
            <a:r>
              <a:rPr lang="hu-HU" dirty="0"/>
              <a:t>irreguláris</a:t>
            </a:r>
          </a:p>
          <a:p>
            <a:pPr lvl="2"/>
            <a:r>
              <a:rPr lang="hu-HU" dirty="0"/>
              <a:t>szabályos</a:t>
            </a:r>
          </a:p>
          <a:p>
            <a:pPr lvl="3"/>
            <a:r>
              <a:rPr lang="hu-HU" dirty="0" err="1"/>
              <a:t>Bigeminia</a:t>
            </a:r>
            <a:r>
              <a:rPr lang="hu-HU" dirty="0"/>
              <a:t> (sinuscsomóból kiinduló szívütést egy kamrai eredetű </a:t>
            </a:r>
            <a:r>
              <a:rPr lang="hu-HU" dirty="0" err="1"/>
              <a:t>extrasystole</a:t>
            </a:r>
            <a:r>
              <a:rPr lang="hu-HU" dirty="0"/>
              <a:t> követ), </a:t>
            </a:r>
            <a:r>
              <a:rPr lang="hu-HU" dirty="0" err="1"/>
              <a:t>trigeminia</a:t>
            </a:r>
            <a:r>
              <a:rPr lang="hu-HU" dirty="0"/>
              <a:t>, </a:t>
            </a:r>
            <a:r>
              <a:rPr lang="hu-HU" dirty="0" err="1"/>
              <a:t>quadrigeminia</a:t>
            </a:r>
            <a:r>
              <a:rPr lang="hu-HU" dirty="0"/>
              <a:t>, kapcsolt </a:t>
            </a:r>
            <a:r>
              <a:rPr lang="hu-HU" dirty="0" err="1"/>
              <a:t>extrasystolek</a:t>
            </a:r>
            <a:endParaRPr lang="hu-HU" dirty="0"/>
          </a:p>
          <a:p>
            <a:pPr lvl="2"/>
            <a:r>
              <a:rPr lang="hu-HU" dirty="0"/>
              <a:t>szabálytalan</a:t>
            </a:r>
          </a:p>
          <a:p>
            <a:pPr lvl="3"/>
            <a:r>
              <a:rPr lang="hu-HU" dirty="0"/>
              <a:t>ES (</a:t>
            </a:r>
            <a:r>
              <a:rPr lang="hu-HU" dirty="0" err="1"/>
              <a:t>extrasystole</a:t>
            </a:r>
            <a:r>
              <a:rPr lang="hu-HU" dirty="0"/>
              <a:t>)</a:t>
            </a:r>
          </a:p>
          <a:p>
            <a:pPr lvl="3"/>
            <a:r>
              <a:rPr lang="hu-HU" dirty="0"/>
              <a:t>légzési </a:t>
            </a:r>
            <a:r>
              <a:rPr lang="hu-HU" dirty="0" err="1"/>
              <a:t>arritmia</a:t>
            </a:r>
            <a:endParaRPr lang="hu-HU" dirty="0"/>
          </a:p>
          <a:p>
            <a:pPr lvl="3"/>
            <a:r>
              <a:rPr lang="hu-HU" dirty="0"/>
              <a:t>sinus </a:t>
            </a:r>
            <a:r>
              <a:rPr lang="hu-HU" dirty="0" err="1"/>
              <a:t>arritmia</a:t>
            </a:r>
            <a:endParaRPr lang="hu-HU" dirty="0"/>
          </a:p>
          <a:p>
            <a:pPr lvl="3"/>
            <a:r>
              <a:rPr lang="hu-HU" dirty="0" err="1"/>
              <a:t>arritmia</a:t>
            </a:r>
            <a:r>
              <a:rPr lang="hu-HU" dirty="0"/>
              <a:t> </a:t>
            </a:r>
            <a:r>
              <a:rPr lang="hu-HU" dirty="0" err="1"/>
              <a:t>absoluta</a:t>
            </a:r>
            <a:r>
              <a:rPr lang="hu-HU" dirty="0"/>
              <a:t> (</a:t>
            </a:r>
            <a:r>
              <a:rPr lang="hu-HU" dirty="0" err="1"/>
              <a:t>arritmia</a:t>
            </a:r>
            <a:r>
              <a:rPr lang="hu-HU" dirty="0"/>
              <a:t> </a:t>
            </a:r>
            <a:r>
              <a:rPr lang="hu-HU" dirty="0" err="1"/>
              <a:t>perpetua</a:t>
            </a:r>
            <a:r>
              <a:rPr lang="hu-HU" dirty="0"/>
              <a:t>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00690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6632"/>
            <a:ext cx="8229600" cy="1143000"/>
          </a:xfrm>
        </p:spPr>
        <p:txBody>
          <a:bodyPr/>
          <a:lstStyle/>
          <a:p>
            <a:r>
              <a:rPr lang="hu-HU" dirty="0"/>
              <a:t>Pulzus VIII.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44286" y="1385392"/>
            <a:ext cx="8229600" cy="5472608"/>
          </a:xfrm>
        </p:spPr>
        <p:txBody>
          <a:bodyPr>
            <a:normAutofit fontScale="92500" lnSpcReduction="20000"/>
          </a:bodyPr>
          <a:lstStyle/>
          <a:p>
            <a:r>
              <a:rPr lang="hu-HU" dirty="0"/>
              <a:t>frekvencia</a:t>
            </a:r>
          </a:p>
          <a:p>
            <a:pPr lvl="1"/>
            <a:r>
              <a:rPr lang="hu-HU" dirty="0"/>
              <a:t>szapora (</a:t>
            </a:r>
            <a:r>
              <a:rPr lang="hu-HU" dirty="0" err="1"/>
              <a:t>frequens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gyér (</a:t>
            </a:r>
            <a:r>
              <a:rPr lang="hu-HU" dirty="0" err="1"/>
              <a:t>rarus</a:t>
            </a:r>
            <a:r>
              <a:rPr lang="hu-HU" dirty="0"/>
              <a:t>)</a:t>
            </a:r>
          </a:p>
          <a:p>
            <a:r>
              <a:rPr lang="hu-HU" dirty="0" err="1"/>
              <a:t>amplitudó</a:t>
            </a:r>
            <a:endParaRPr lang="hu-HU" dirty="0"/>
          </a:p>
          <a:p>
            <a:pPr lvl="1"/>
            <a:r>
              <a:rPr lang="hu-HU" dirty="0"/>
              <a:t>magas (</a:t>
            </a:r>
            <a:r>
              <a:rPr lang="hu-HU" dirty="0" err="1"/>
              <a:t>altus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alacsony (</a:t>
            </a:r>
            <a:r>
              <a:rPr lang="hu-HU" dirty="0" err="1"/>
              <a:t>parvus</a:t>
            </a:r>
            <a:r>
              <a:rPr lang="hu-HU" dirty="0"/>
              <a:t>)</a:t>
            </a:r>
          </a:p>
          <a:p>
            <a:r>
              <a:rPr lang="hu-HU" dirty="0"/>
              <a:t>elnyomhatóság</a:t>
            </a:r>
          </a:p>
          <a:p>
            <a:pPr lvl="1"/>
            <a:r>
              <a:rPr lang="hu-HU" dirty="0"/>
              <a:t>feszes, telt (</a:t>
            </a:r>
            <a:r>
              <a:rPr lang="hu-HU" dirty="0" err="1"/>
              <a:t>durus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puha, könnyen elnyomható (</a:t>
            </a:r>
            <a:r>
              <a:rPr lang="hu-HU" dirty="0" err="1"/>
              <a:t>mollis</a:t>
            </a:r>
            <a:r>
              <a:rPr lang="hu-HU" dirty="0"/>
              <a:t>)</a:t>
            </a:r>
          </a:p>
          <a:p>
            <a:r>
              <a:rPr lang="hu-HU" dirty="0"/>
              <a:t>kitérés gyorsasága</a:t>
            </a:r>
          </a:p>
          <a:p>
            <a:pPr lvl="1"/>
            <a:r>
              <a:rPr lang="hu-HU" dirty="0"/>
              <a:t>gyors (</a:t>
            </a:r>
            <a:r>
              <a:rPr lang="hu-HU" dirty="0" err="1"/>
              <a:t>celer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lassú (</a:t>
            </a:r>
            <a:r>
              <a:rPr lang="hu-HU" dirty="0" err="1"/>
              <a:t>tardus</a:t>
            </a:r>
            <a:r>
              <a:rPr lang="hu-HU" dirty="0"/>
              <a:t>)</a:t>
            </a:r>
          </a:p>
          <a:p>
            <a:r>
              <a:rPr lang="hu-HU" dirty="0" err="1"/>
              <a:t>aequalitas</a:t>
            </a:r>
            <a:endParaRPr lang="hu-HU" dirty="0"/>
          </a:p>
          <a:p>
            <a:pPr lvl="1"/>
            <a:r>
              <a:rPr lang="hu-HU" dirty="0" err="1"/>
              <a:t>aequalis</a:t>
            </a:r>
            <a:endParaRPr lang="hu-HU" dirty="0"/>
          </a:p>
          <a:p>
            <a:pPr lvl="1"/>
            <a:r>
              <a:rPr lang="hu-HU" dirty="0" err="1"/>
              <a:t>inaequalis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34362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 IX.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u="sng" dirty="0"/>
              <a:t>A pulzusmérés helyei</a:t>
            </a:r>
          </a:p>
          <a:p>
            <a:r>
              <a:rPr lang="hu-HU" i="1" dirty="0"/>
              <a:t>Felső végtag:</a:t>
            </a:r>
            <a:endParaRPr lang="hu-HU" dirty="0"/>
          </a:p>
          <a:p>
            <a:pPr lvl="1"/>
            <a:r>
              <a:rPr lang="hu-HU" dirty="0" err="1"/>
              <a:t>Axilláris</a:t>
            </a:r>
            <a:r>
              <a:rPr lang="hu-HU" dirty="0"/>
              <a:t> pulzus (a. </a:t>
            </a:r>
            <a:r>
              <a:rPr lang="hu-HU" dirty="0" err="1"/>
              <a:t>axillaris</a:t>
            </a:r>
            <a:r>
              <a:rPr lang="hu-HU" dirty="0"/>
              <a:t>) </a:t>
            </a:r>
          </a:p>
          <a:p>
            <a:pPr lvl="1"/>
            <a:r>
              <a:rPr lang="hu-HU" dirty="0" err="1"/>
              <a:t>Brachiális</a:t>
            </a:r>
            <a:r>
              <a:rPr lang="hu-HU" dirty="0"/>
              <a:t> pulzus (a. </a:t>
            </a:r>
            <a:r>
              <a:rPr lang="hu-HU" dirty="0" err="1"/>
              <a:t>brachialis</a:t>
            </a:r>
            <a:r>
              <a:rPr lang="hu-HU" dirty="0"/>
              <a:t>) </a:t>
            </a:r>
          </a:p>
          <a:p>
            <a:pPr lvl="1"/>
            <a:r>
              <a:rPr lang="hu-HU" dirty="0"/>
              <a:t>Radiális pulzus (a. </a:t>
            </a:r>
            <a:r>
              <a:rPr lang="hu-HU" dirty="0" err="1"/>
              <a:t>radialis</a:t>
            </a:r>
            <a:r>
              <a:rPr lang="hu-HU" dirty="0"/>
              <a:t>) </a:t>
            </a:r>
          </a:p>
          <a:p>
            <a:pPr lvl="1"/>
            <a:r>
              <a:rPr lang="hu-HU" dirty="0" err="1"/>
              <a:t>Ulnáris</a:t>
            </a:r>
            <a:r>
              <a:rPr lang="hu-HU" dirty="0"/>
              <a:t> pulzus (a. </a:t>
            </a:r>
            <a:r>
              <a:rPr lang="hu-HU" dirty="0" err="1"/>
              <a:t>ulnaris</a:t>
            </a:r>
            <a:r>
              <a:rPr lang="hu-HU" dirty="0"/>
              <a:t>)</a:t>
            </a:r>
          </a:p>
          <a:p>
            <a:endParaRPr lang="hu-H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7" y="1916832"/>
            <a:ext cx="3992439" cy="4825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2803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074" y="934117"/>
            <a:ext cx="3942184" cy="5913276"/>
          </a:xfrm>
          <a:prstGeom prst="rect">
            <a:avLst/>
          </a:prstGeom>
        </p:spPr>
      </p:pic>
      <p:sp>
        <p:nvSpPr>
          <p:cNvPr id="4" name="Téglalap 3"/>
          <p:cNvSpPr/>
          <p:nvPr/>
        </p:nvSpPr>
        <p:spPr>
          <a:xfrm>
            <a:off x="2990947" y="4050947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axillaris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032105" y="5877272"/>
            <a:ext cx="1940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brachialis</a:t>
            </a: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75" y="188641"/>
            <a:ext cx="5340413" cy="356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45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711625" y="5085185"/>
            <a:ext cx="1815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radialis</a:t>
            </a:r>
            <a:endParaRPr kumimoji="0" lang="hu-H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8184233" y="635497"/>
            <a:ext cx="1395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ulnaris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4016"/>
            <a:ext cx="3294112" cy="494116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370112"/>
            <a:ext cx="3654152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2207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2831263"/>
            <a:ext cx="3478205" cy="402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25121"/>
            <a:ext cx="8229600" cy="1143000"/>
          </a:xfrm>
        </p:spPr>
        <p:txBody>
          <a:bodyPr/>
          <a:lstStyle/>
          <a:p>
            <a:r>
              <a:rPr lang="hu-HU" dirty="0"/>
              <a:t>Pulzus X.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5623" y="132293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pulzusmérés helyei</a:t>
            </a:r>
          </a:p>
          <a:p>
            <a:r>
              <a:rPr lang="hu-HU" sz="2400" i="1" dirty="0"/>
              <a:t>Alsó végtag:</a:t>
            </a:r>
            <a:endParaRPr lang="hu-HU" sz="2400" dirty="0"/>
          </a:p>
          <a:p>
            <a:pPr lvl="1"/>
            <a:r>
              <a:rPr lang="hu-HU" sz="2400" dirty="0" err="1"/>
              <a:t>Femorális</a:t>
            </a:r>
            <a:r>
              <a:rPr lang="hu-HU" sz="2400" dirty="0"/>
              <a:t> pulzus (a. </a:t>
            </a:r>
            <a:r>
              <a:rPr lang="hu-HU" sz="2400" dirty="0" err="1"/>
              <a:t>femoralis</a:t>
            </a:r>
            <a:r>
              <a:rPr lang="hu-HU" sz="2400" dirty="0"/>
              <a:t>) </a:t>
            </a:r>
          </a:p>
          <a:p>
            <a:pPr lvl="1"/>
            <a:r>
              <a:rPr lang="hu-HU" sz="2400" dirty="0" err="1"/>
              <a:t>Popliteális</a:t>
            </a:r>
            <a:r>
              <a:rPr lang="hu-HU" sz="2400" dirty="0"/>
              <a:t> pulzus (a. </a:t>
            </a:r>
            <a:r>
              <a:rPr lang="hu-HU" sz="2400" dirty="0" err="1"/>
              <a:t>poplitea</a:t>
            </a:r>
            <a:r>
              <a:rPr lang="hu-HU" sz="2400" dirty="0"/>
              <a:t>)</a:t>
            </a:r>
          </a:p>
          <a:p>
            <a:pPr lvl="1"/>
            <a:r>
              <a:rPr lang="hu-HU" sz="2400" dirty="0" err="1"/>
              <a:t>Tibialis</a:t>
            </a:r>
            <a:r>
              <a:rPr lang="hu-HU" sz="2400" dirty="0"/>
              <a:t> </a:t>
            </a:r>
            <a:r>
              <a:rPr lang="hu-HU" sz="2400" dirty="0" err="1"/>
              <a:t>posterior</a:t>
            </a:r>
            <a:r>
              <a:rPr lang="hu-HU" sz="2400" dirty="0"/>
              <a:t> pulzus (a. </a:t>
            </a:r>
            <a:r>
              <a:rPr lang="hu-HU" sz="2400" dirty="0" err="1"/>
              <a:t>tibialis</a:t>
            </a:r>
            <a:r>
              <a:rPr lang="hu-HU" sz="2400" dirty="0"/>
              <a:t> </a:t>
            </a:r>
            <a:r>
              <a:rPr lang="hu-HU" sz="2400" dirty="0" err="1"/>
              <a:t>posterior</a:t>
            </a:r>
            <a:r>
              <a:rPr lang="hu-HU" sz="2400" dirty="0"/>
              <a:t>)</a:t>
            </a:r>
          </a:p>
          <a:p>
            <a:pPr lvl="1"/>
            <a:r>
              <a:rPr lang="hu-HU" sz="2400" dirty="0" err="1"/>
              <a:t>Dorsalis</a:t>
            </a:r>
            <a:r>
              <a:rPr lang="hu-HU" sz="2400" dirty="0"/>
              <a:t> </a:t>
            </a:r>
            <a:r>
              <a:rPr lang="hu-HU" sz="2400" dirty="0" err="1"/>
              <a:t>pedis</a:t>
            </a:r>
            <a:r>
              <a:rPr lang="hu-HU" sz="2400" dirty="0"/>
              <a:t> pulzus (a. </a:t>
            </a:r>
            <a:r>
              <a:rPr lang="hu-HU" sz="2400" dirty="0" err="1"/>
              <a:t>dorsalis</a:t>
            </a:r>
            <a:r>
              <a:rPr lang="hu-HU" sz="2400" dirty="0"/>
              <a:t> </a:t>
            </a:r>
            <a:r>
              <a:rPr lang="hu-HU" sz="2400" dirty="0" err="1"/>
              <a:t>pedis</a:t>
            </a:r>
            <a:r>
              <a:rPr lang="hu-HU" sz="2400" dirty="0"/>
              <a:t>)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319118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495601" y="4698722"/>
            <a:ext cx="1930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femoralis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536161" y="1628800"/>
            <a:ext cx="1773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poplitea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4328"/>
            <a:ext cx="5076056" cy="3386681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824" y="3042538"/>
            <a:ext cx="5648176" cy="376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68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Testhőmérséklet I.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11426" y="1618116"/>
            <a:ext cx="10801305" cy="500475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</a:pPr>
            <a:r>
              <a:rPr lang="hu-HU" dirty="0"/>
              <a:t>A szervezet energiaforgalma során melléktermékként hő szabadul fel, az ilyenkor felszabaduló hő viszont nem károsítja a szervezetet, mert a nagy víztartalom elnyeli és egyenletesen eloszlatja az egész testben, másrészt lépcsőzetesen szabadul fel. </a:t>
            </a:r>
          </a:p>
          <a:p>
            <a:pPr algn="just">
              <a:lnSpc>
                <a:spcPct val="100000"/>
              </a:lnSpc>
            </a:pPr>
            <a:endParaRPr lang="hu-HU" dirty="0"/>
          </a:p>
          <a:p>
            <a:pPr algn="just">
              <a:lnSpc>
                <a:spcPct val="100000"/>
              </a:lnSpc>
            </a:pPr>
            <a:r>
              <a:rPr lang="hu-HU" dirty="0"/>
              <a:t>A </a:t>
            </a:r>
            <a:r>
              <a:rPr lang="hu-HU" b="1" i="1" u="sng" dirty="0"/>
              <a:t>köpenytemperatúra</a:t>
            </a:r>
            <a:r>
              <a:rPr lang="hu-HU" dirty="0"/>
              <a:t> a bőr, a </a:t>
            </a:r>
            <a:r>
              <a:rPr lang="hu-HU" dirty="0" err="1"/>
              <a:t>subcutan</a:t>
            </a:r>
            <a:r>
              <a:rPr lang="hu-HU" dirty="0"/>
              <a:t> szövetek hőmérsékletét reprezentálja.</a:t>
            </a:r>
          </a:p>
          <a:p>
            <a:pPr algn="just">
              <a:lnSpc>
                <a:spcPct val="100000"/>
              </a:lnSpc>
            </a:pPr>
            <a:r>
              <a:rPr lang="hu-HU" b="1" i="1" u="sng" dirty="0"/>
              <a:t>Maghőmérsékletnek</a:t>
            </a:r>
            <a:r>
              <a:rPr lang="hu-HU" dirty="0"/>
              <a:t> nevezzük a belső szerveknél mért hőmérsékletet. </a:t>
            </a:r>
          </a:p>
          <a:p>
            <a:pPr algn="just">
              <a:lnSpc>
                <a:spcPct val="100000"/>
              </a:lnSpc>
            </a:pPr>
            <a:endParaRPr lang="hu-HU" dirty="0"/>
          </a:p>
          <a:p>
            <a:pPr algn="just">
              <a:lnSpc>
                <a:spcPct val="100000"/>
              </a:lnSpc>
            </a:pPr>
            <a:r>
              <a:rPr lang="hu-HU" i="1" u="sng" dirty="0"/>
              <a:t>A testhőmérsékletet befolyásoló tényezők: </a:t>
            </a:r>
          </a:p>
          <a:p>
            <a:pPr lvl="1" algn="just">
              <a:lnSpc>
                <a:spcPct val="100000"/>
              </a:lnSpc>
            </a:pPr>
            <a:r>
              <a:rPr lang="hu-HU" sz="1600" dirty="0"/>
              <a:t>Hormonális tényezők.</a:t>
            </a:r>
          </a:p>
          <a:p>
            <a:pPr lvl="1" algn="just">
              <a:lnSpc>
                <a:spcPct val="100000"/>
              </a:lnSpc>
            </a:pPr>
            <a:r>
              <a:rPr lang="hu-HU" sz="1600" dirty="0"/>
              <a:t>Étkezés.</a:t>
            </a:r>
          </a:p>
          <a:p>
            <a:pPr lvl="1" algn="just">
              <a:lnSpc>
                <a:spcPct val="100000"/>
              </a:lnSpc>
            </a:pPr>
            <a:r>
              <a:rPr lang="hu-HU" sz="1600" dirty="0"/>
              <a:t>Éhség érzet.</a:t>
            </a:r>
          </a:p>
          <a:p>
            <a:pPr lvl="1" algn="just">
              <a:lnSpc>
                <a:spcPct val="100000"/>
              </a:lnSpc>
            </a:pPr>
            <a:r>
              <a:rPr lang="hu-HU" sz="1600" dirty="0"/>
              <a:t>Külső környezeti hőmérséklet.</a:t>
            </a:r>
          </a:p>
          <a:p>
            <a:pPr lvl="1" algn="just">
              <a:lnSpc>
                <a:spcPct val="100000"/>
              </a:lnSpc>
            </a:pPr>
            <a:r>
              <a:rPr lang="hu-HU" sz="1600" dirty="0"/>
              <a:t>Életkor.</a:t>
            </a:r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5425977" y="4616311"/>
            <a:ext cx="4283545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Fizikai aktivitás.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Izzadás.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Napszaki ingadozás.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Stressz.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Környezet.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Forró/hideg étel, ital fogyasztása.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>
                <a:latin typeface="+mj-lt"/>
              </a:rPr>
              <a:t> Dohányzás</a:t>
            </a:r>
          </a:p>
          <a:p>
            <a:endParaRPr lang="hu-HU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391511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495600" y="4149080"/>
            <a:ext cx="2975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tibialis</a:t>
            </a: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posterior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536161" y="1124745"/>
            <a:ext cx="2226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dorsalis</a:t>
            </a: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pedis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3" y="116632"/>
            <a:ext cx="5143277" cy="343153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1625123"/>
            <a:ext cx="3367906" cy="504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801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 XI.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31504" y="98072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pulzusmérés helyei</a:t>
            </a:r>
          </a:p>
          <a:p>
            <a:r>
              <a:rPr lang="hu-HU" sz="2400" i="1" dirty="0"/>
              <a:t>Fej/ nyak:</a:t>
            </a:r>
            <a:endParaRPr lang="hu-HU" sz="2400" dirty="0"/>
          </a:p>
          <a:p>
            <a:pPr lvl="1"/>
            <a:r>
              <a:rPr lang="hu-HU" sz="2400" dirty="0" err="1"/>
              <a:t>Carotis</a:t>
            </a:r>
            <a:r>
              <a:rPr lang="hu-HU" sz="2400" dirty="0"/>
              <a:t> pulzus (</a:t>
            </a:r>
            <a:r>
              <a:rPr lang="hu-HU" sz="2400" dirty="0" err="1"/>
              <a:t>a.carotis</a:t>
            </a:r>
            <a:r>
              <a:rPr lang="hu-HU" sz="2400" dirty="0"/>
              <a:t>) </a:t>
            </a:r>
          </a:p>
          <a:p>
            <a:pPr lvl="1"/>
            <a:r>
              <a:rPr lang="hu-HU" sz="2400" dirty="0" err="1"/>
              <a:t>Faciális</a:t>
            </a:r>
            <a:r>
              <a:rPr lang="hu-HU" sz="2400" dirty="0"/>
              <a:t> pulzus (a. </a:t>
            </a:r>
            <a:r>
              <a:rPr lang="hu-HU" sz="2400" dirty="0" err="1"/>
              <a:t>facialis</a:t>
            </a:r>
            <a:r>
              <a:rPr lang="hu-HU" sz="2400" dirty="0"/>
              <a:t>)  </a:t>
            </a:r>
          </a:p>
          <a:p>
            <a:pPr lvl="1"/>
            <a:r>
              <a:rPr lang="hu-HU" sz="2400" dirty="0"/>
              <a:t>Temporális pulzus (a. </a:t>
            </a:r>
            <a:r>
              <a:rPr lang="hu-HU" sz="2400" dirty="0" err="1"/>
              <a:t>temporalis</a:t>
            </a:r>
            <a:r>
              <a:rPr lang="hu-HU" sz="2400" dirty="0"/>
              <a:t>)</a:t>
            </a:r>
          </a:p>
          <a:p>
            <a:pPr lvl="1"/>
            <a:endParaRPr lang="hu-HU" sz="2400" dirty="0"/>
          </a:p>
          <a:p>
            <a:r>
              <a:rPr lang="hu-HU" sz="2400" i="1" dirty="0"/>
              <a:t>Törzs:</a:t>
            </a:r>
            <a:endParaRPr lang="hu-HU" sz="2400" dirty="0"/>
          </a:p>
          <a:p>
            <a:pPr lvl="1"/>
            <a:r>
              <a:rPr lang="hu-HU" sz="2400" dirty="0" err="1"/>
              <a:t>Apicalis</a:t>
            </a:r>
            <a:r>
              <a:rPr lang="hu-HU" sz="2400" dirty="0"/>
              <a:t> pulzus (szívcsúcs)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826" y="2564905"/>
            <a:ext cx="4088175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098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 XII.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8466" y="1528126"/>
            <a:ext cx="11608067" cy="4944928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pulzusvizsgálat</a:t>
            </a:r>
          </a:p>
          <a:p>
            <a:r>
              <a:rPr lang="hu-HU" dirty="0"/>
              <a:t>tapintással</a:t>
            </a:r>
          </a:p>
          <a:p>
            <a:r>
              <a:rPr lang="hu-HU" dirty="0"/>
              <a:t>hallgatózással</a:t>
            </a:r>
          </a:p>
          <a:p>
            <a:r>
              <a:rPr lang="hu-HU" dirty="0"/>
              <a:t>pulzusdeficit meghatározása</a:t>
            </a:r>
          </a:p>
          <a:p>
            <a:r>
              <a:rPr lang="hu-HU" dirty="0" err="1"/>
              <a:t>pulzoximetria</a:t>
            </a:r>
            <a:endParaRPr lang="hu-HU" dirty="0"/>
          </a:p>
          <a:p>
            <a:r>
              <a:rPr lang="hu-HU" dirty="0"/>
              <a:t>Doppler UH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7202630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33</a:t>
            </a:fld>
            <a:endParaRPr lang="hu-HU"/>
          </a:p>
        </p:txBody>
      </p:sp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4206" y="114870"/>
            <a:ext cx="7362577" cy="4488019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651" y="4496209"/>
            <a:ext cx="7271685" cy="2225266"/>
          </a:xfrm>
          <a:prstGeom prst="rect">
            <a:avLst/>
          </a:prstGeom>
        </p:spPr>
      </p:pic>
      <p:sp>
        <p:nvSpPr>
          <p:cNvPr id="9" name="Szövegdoboz 8"/>
          <p:cNvSpPr txBox="1"/>
          <p:nvPr/>
        </p:nvSpPr>
        <p:spPr>
          <a:xfrm>
            <a:off x="100377" y="3484398"/>
            <a:ext cx="287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Pulzus vizsgálat tapintással</a:t>
            </a:r>
          </a:p>
        </p:txBody>
      </p:sp>
    </p:spTree>
    <p:extLst>
      <p:ext uri="{BB962C8B-B14F-4D97-AF65-F5344CB8AC3E}">
        <p14:creationId xmlns:p14="http://schemas.microsoft.com/office/powerpoint/2010/main" val="36071116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1778"/>
            <a:ext cx="4502331" cy="3001554"/>
          </a:xfrm>
          <a:prstGeom prst="rect">
            <a:avLst/>
          </a:prstGeom>
        </p:spPr>
      </p:pic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710" y="2860096"/>
            <a:ext cx="5996856" cy="3997904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19688" y="171816"/>
            <a:ext cx="9404723" cy="1400530"/>
          </a:xfrm>
        </p:spPr>
        <p:txBody>
          <a:bodyPr/>
          <a:lstStyle/>
          <a:p>
            <a:r>
              <a:rPr lang="hu-HU" dirty="0"/>
              <a:t>Pulzus XIII.</a:t>
            </a:r>
          </a:p>
        </p:txBody>
      </p:sp>
      <p:sp>
        <p:nvSpPr>
          <p:cNvPr id="3" name="Szövegdoboz 2"/>
          <p:cNvSpPr txBox="1"/>
          <p:nvPr/>
        </p:nvSpPr>
        <p:spPr>
          <a:xfrm>
            <a:off x="801189" y="4093029"/>
            <a:ext cx="3126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Doppler UH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6644640" y="2203269"/>
            <a:ext cx="4162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Pulzus deficit meghatározás</a:t>
            </a:r>
          </a:p>
        </p:txBody>
      </p:sp>
    </p:spTree>
    <p:extLst>
      <p:ext uri="{BB962C8B-B14F-4D97-AF65-F5344CB8AC3E}">
        <p14:creationId xmlns:p14="http://schemas.microsoft.com/office/powerpoint/2010/main" val="953116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 XV.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04293" y="1530404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Monitorrendszerek</a:t>
            </a:r>
          </a:p>
          <a:p>
            <a:r>
              <a:rPr lang="hu-HU" dirty="0"/>
              <a:t>riasztások</a:t>
            </a:r>
          </a:p>
          <a:p>
            <a:r>
              <a:rPr lang="hu-HU" dirty="0"/>
              <a:t>elvezetések (3-5 elektródás)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310338"/>
            <a:ext cx="3456384" cy="3456384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827" y="3337722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510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0169" y="3480370"/>
            <a:ext cx="7674300" cy="1326762"/>
          </a:xfrm>
        </p:spPr>
        <p:txBody>
          <a:bodyPr>
            <a:normAutofit/>
          </a:bodyPr>
          <a:lstStyle/>
          <a:p>
            <a:pPr algn="l"/>
            <a:r>
              <a:rPr lang="hu-HU" sz="1400" dirty="0"/>
              <a:t>IEC – International </a:t>
            </a:r>
            <a:r>
              <a:rPr lang="hu-HU" sz="1400" dirty="0" err="1"/>
              <a:t>Electrotechnicial</a:t>
            </a:r>
            <a:r>
              <a:rPr lang="hu-HU" sz="1400" dirty="0"/>
              <a:t> </a:t>
            </a:r>
            <a:r>
              <a:rPr lang="hu-HU" sz="1400" dirty="0" err="1"/>
              <a:t>Comission</a:t>
            </a:r>
            <a:br>
              <a:rPr lang="hu-HU" sz="1400" dirty="0"/>
            </a:br>
            <a:r>
              <a:rPr lang="hu-HU" sz="1400" dirty="0"/>
              <a:t>AAMI – </a:t>
            </a:r>
            <a:r>
              <a:rPr lang="hu-HU" sz="1400" dirty="0" err="1"/>
              <a:t>Association</a:t>
            </a:r>
            <a:r>
              <a:rPr lang="hu-HU" sz="1400" dirty="0"/>
              <a:t> </a:t>
            </a:r>
            <a:r>
              <a:rPr lang="hu-HU" sz="1400" dirty="0" err="1"/>
              <a:t>for</a:t>
            </a:r>
            <a:r>
              <a:rPr lang="hu-HU" sz="1400" dirty="0"/>
              <a:t> </a:t>
            </a:r>
            <a:r>
              <a:rPr lang="hu-HU" sz="1400" dirty="0" err="1"/>
              <a:t>the</a:t>
            </a:r>
            <a:r>
              <a:rPr lang="hu-HU" sz="1400" dirty="0"/>
              <a:t> </a:t>
            </a:r>
            <a:r>
              <a:rPr lang="hu-HU" sz="1400" dirty="0" err="1"/>
              <a:t>Advancement</a:t>
            </a:r>
            <a:r>
              <a:rPr lang="hu-HU" sz="1400" dirty="0"/>
              <a:t> of </a:t>
            </a:r>
            <a:r>
              <a:rPr lang="hu-HU" sz="1400" dirty="0" err="1"/>
              <a:t>Medical</a:t>
            </a:r>
            <a:r>
              <a:rPr lang="hu-HU" sz="1400" dirty="0"/>
              <a:t> </a:t>
            </a:r>
            <a:r>
              <a:rPr lang="hu-HU" sz="1400" dirty="0" err="1"/>
              <a:t>Instrumentation</a:t>
            </a:r>
            <a:endParaRPr lang="hu-HU" sz="1400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3807547"/>
              </p:ext>
            </p:extLst>
          </p:nvPr>
        </p:nvGraphicFramePr>
        <p:xfrm>
          <a:off x="5486399" y="1348179"/>
          <a:ext cx="6534797" cy="494645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88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5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3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297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Színkód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Elhelyezés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 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9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AAMI szerinti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solidFill>
                            <a:schemeClr val="tx1"/>
                          </a:solidFill>
                          <a:effectLst/>
                        </a:rPr>
                        <a:t>IEC szerinti</a:t>
                      </a:r>
                      <a:endParaRPr lang="hu-H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2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Fehér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solidFill>
                            <a:schemeClr val="tx1"/>
                          </a:solidFill>
                          <a:effectLst/>
                        </a:rPr>
                        <a:t>Piros</a:t>
                      </a:r>
                      <a:endParaRPr lang="hu-H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Jobb oldalon a </a:t>
                      </a:r>
                      <a:r>
                        <a:rPr lang="hu-HU" sz="1400" dirty="0" err="1">
                          <a:effectLst/>
                        </a:rPr>
                        <a:t>clavicula</a:t>
                      </a:r>
                      <a:r>
                        <a:rPr lang="hu-HU" sz="1400" dirty="0">
                          <a:effectLst/>
                        </a:rPr>
                        <a:t> alá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Fekete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solidFill>
                            <a:schemeClr val="tx1"/>
                          </a:solidFill>
                          <a:effectLst/>
                        </a:rPr>
                        <a:t>Sárga</a:t>
                      </a:r>
                      <a:endParaRPr lang="hu-H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Bal oldalon a clavicula alá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90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Piros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solidFill>
                            <a:schemeClr val="tx1"/>
                          </a:solidFill>
                          <a:effectLst/>
                        </a:rPr>
                        <a:t>Zöld</a:t>
                      </a:r>
                      <a:endParaRPr lang="hu-H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Bal oldalon bordaív alá az elülső hónaljvonalban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650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Zöld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solidFill>
                            <a:schemeClr val="tx1"/>
                          </a:solidFill>
                          <a:effectLst/>
                        </a:rPr>
                        <a:t>Fekete</a:t>
                      </a:r>
                      <a:endParaRPr lang="hu-HU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Jobb oldalon a törzs alsó részére szokás helyezni (valójában a test bármely pontján elhelyezkedhet)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650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>
                          <a:effectLst/>
                        </a:rPr>
                        <a:t>Barna </a:t>
                      </a:r>
                      <a:endParaRPr lang="hu-H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0">
                          <a:solidFill>
                            <a:schemeClr val="tx1"/>
                          </a:solidFill>
                          <a:effectLst/>
                        </a:rPr>
                        <a:t>Fehér</a:t>
                      </a:r>
                      <a:endParaRPr lang="hu-HU" sz="1400" b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Az elektróda felhelyezési pontja függ a monitoron megjeleníteni kívánt mellkasi elvezetéstől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Cím 1"/>
          <p:cNvSpPr txBox="1">
            <a:spLocks/>
          </p:cNvSpPr>
          <p:nvPr/>
        </p:nvSpPr>
        <p:spPr>
          <a:xfrm>
            <a:off x="1969516" y="-14598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dirty="0"/>
              <a:t>Pulzus XVII.</a:t>
            </a:r>
          </a:p>
        </p:txBody>
      </p:sp>
    </p:spTree>
    <p:extLst>
      <p:ext uri="{BB962C8B-B14F-4D97-AF65-F5344CB8AC3E}">
        <p14:creationId xmlns:p14="http://schemas.microsoft.com/office/powerpoint/2010/main" val="33957584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4005065"/>
            <a:ext cx="41529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21745"/>
            <a:ext cx="4064000" cy="271145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11" y="3893014"/>
            <a:ext cx="4208016" cy="280753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955" y="-191767"/>
            <a:ext cx="8229600" cy="1143000"/>
          </a:xfrm>
        </p:spPr>
        <p:txBody>
          <a:bodyPr/>
          <a:lstStyle/>
          <a:p>
            <a:r>
              <a:rPr lang="hu-HU" dirty="0"/>
              <a:t>Pulzus XVII.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19536" y="95123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Monitorrendszerek</a:t>
            </a:r>
          </a:p>
          <a:p>
            <a:r>
              <a:rPr lang="hu-HU" dirty="0"/>
              <a:t>betegágy melletti</a:t>
            </a:r>
          </a:p>
          <a:p>
            <a:r>
              <a:rPr lang="hu-HU" dirty="0"/>
              <a:t>központi</a:t>
            </a:r>
          </a:p>
          <a:p>
            <a:r>
              <a:rPr lang="hu-HU" dirty="0"/>
              <a:t>telemetria</a:t>
            </a:r>
          </a:p>
          <a:p>
            <a:r>
              <a:rPr lang="hu-HU" dirty="0"/>
              <a:t>moduláris </a:t>
            </a:r>
            <a:r>
              <a:rPr lang="hu-HU" dirty="0" err="1"/>
              <a:t>monitorrendsz</a:t>
            </a:r>
            <a:r>
              <a:rPr lang="hu-HU" dirty="0"/>
              <a:t>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424323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58543" y="0"/>
            <a:ext cx="8229600" cy="1143000"/>
          </a:xfrm>
        </p:spPr>
        <p:txBody>
          <a:bodyPr/>
          <a:lstStyle/>
          <a:p>
            <a:r>
              <a:rPr lang="hu-HU" dirty="0"/>
              <a:t>Pulzus XVIII.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6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i="1" dirty="0"/>
              <a:t>Betegmegfigyelő monitorok által mért fontosabb paraméterek</a:t>
            </a:r>
          </a:p>
          <a:p>
            <a:r>
              <a:rPr lang="hu-HU" dirty="0"/>
              <a:t>hőmérséklet (köpeny, mag)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r>
              <a:rPr lang="hu-HU" dirty="0"/>
              <a:t>vérnyomás</a:t>
            </a:r>
          </a:p>
          <a:p>
            <a:r>
              <a:rPr lang="hu-HU" dirty="0" err="1"/>
              <a:t>oxigénszaturáció</a:t>
            </a:r>
            <a:endParaRPr lang="hu-HU" dirty="0"/>
          </a:p>
          <a:p>
            <a:r>
              <a:rPr lang="hu-HU" dirty="0"/>
              <a:t>EKG</a:t>
            </a:r>
          </a:p>
          <a:p>
            <a:r>
              <a:rPr lang="hu-HU" dirty="0" err="1"/>
              <a:t>Protocol</a:t>
            </a:r>
            <a:r>
              <a:rPr lang="hu-HU" dirty="0"/>
              <a:t> </a:t>
            </a:r>
            <a:r>
              <a:rPr lang="hu-HU" dirty="0" err="1"/>
              <a:t>watch</a:t>
            </a:r>
            <a:r>
              <a:rPr lang="hu-HU" dirty="0"/>
              <a:t> (szepszisfigyelő)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75" y="2348880"/>
            <a:ext cx="31337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5" y="2396506"/>
            <a:ext cx="32670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5640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Pulzoximeteria</a:t>
            </a:r>
            <a:r>
              <a:rPr lang="hu-HU" dirty="0"/>
              <a:t>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9130" y="1713955"/>
            <a:ext cx="11608067" cy="4944928"/>
          </a:xfrm>
        </p:spPr>
        <p:txBody>
          <a:bodyPr>
            <a:normAutofit fontScale="92500" lnSpcReduction="10000"/>
          </a:bodyPr>
          <a:lstStyle/>
          <a:p>
            <a:r>
              <a:rPr lang="hu-HU" sz="2400" dirty="0"/>
              <a:t>A </a:t>
            </a:r>
            <a:r>
              <a:rPr lang="hu-HU" sz="2400" dirty="0" err="1"/>
              <a:t>pulzoximetria</a:t>
            </a:r>
            <a:r>
              <a:rPr lang="hu-HU" sz="2400" dirty="0"/>
              <a:t> az artériás vér </a:t>
            </a:r>
            <a:r>
              <a:rPr lang="hu-HU" sz="2400" dirty="0" err="1"/>
              <a:t>szaturációjának</a:t>
            </a:r>
            <a:r>
              <a:rPr lang="hu-HU" sz="2400" dirty="0"/>
              <a:t> mérését jelent.</a:t>
            </a:r>
          </a:p>
          <a:p>
            <a:r>
              <a:rPr lang="hu-HU" sz="2400" dirty="0"/>
              <a:t>Vérünkben az oxigént a hemoglobin (</a:t>
            </a:r>
            <a:r>
              <a:rPr lang="hu-HU" sz="2400" dirty="0" err="1"/>
              <a:t>Hb</a:t>
            </a:r>
            <a:r>
              <a:rPr lang="hu-HU" sz="2400" dirty="0"/>
              <a:t>) szállítja. </a:t>
            </a:r>
          </a:p>
          <a:p>
            <a:r>
              <a:rPr lang="hu-HU" sz="2400" dirty="0"/>
              <a:t>A </a:t>
            </a:r>
            <a:r>
              <a:rPr lang="hu-HU" sz="2400" dirty="0" err="1"/>
              <a:t>szaturáció</a:t>
            </a:r>
            <a:r>
              <a:rPr lang="hu-HU" sz="2400" dirty="0"/>
              <a:t> oxigéntelítettséget jelent, ami megmutatja, hogy a  </a:t>
            </a:r>
            <a:r>
              <a:rPr lang="hu-HU" sz="2400" dirty="0" err="1"/>
              <a:t>Hb</a:t>
            </a:r>
            <a:r>
              <a:rPr lang="hu-HU" sz="2400" dirty="0"/>
              <a:t>-molekulák  hány százaléka köt oxigént, azaz hány százalékuk telített oxigénnel. </a:t>
            </a:r>
          </a:p>
          <a:p>
            <a:endParaRPr lang="hu-HU" sz="2400" b="1" u="sng" dirty="0"/>
          </a:p>
          <a:p>
            <a:pPr marL="0" indent="0">
              <a:buNone/>
            </a:pPr>
            <a:r>
              <a:rPr lang="hu-HU" sz="2400" b="1" u="sng" dirty="0"/>
              <a:t>Működése: </a:t>
            </a:r>
          </a:p>
          <a:p>
            <a:pPr lvl="1"/>
            <a:r>
              <a:rPr lang="hu-HU" sz="2000" dirty="0"/>
              <a:t>A beteg ujját vörös és infravörös fénnyel világítjuk át. </a:t>
            </a:r>
          </a:p>
          <a:p>
            <a:pPr lvl="1"/>
            <a:r>
              <a:rPr lang="hu-HU" sz="2000" dirty="0"/>
              <a:t>A  fény egy részét elnyelik a </a:t>
            </a:r>
            <a:r>
              <a:rPr lang="hu-HU" sz="2000" dirty="0" err="1"/>
              <a:t>Hb</a:t>
            </a:r>
            <a:r>
              <a:rPr lang="hu-HU" sz="2000" dirty="0"/>
              <a:t>-molekulák. Az elnyelés  mértéke attól függ, hogy a </a:t>
            </a:r>
            <a:r>
              <a:rPr lang="hu-HU" sz="2000" dirty="0" err="1"/>
              <a:t>Hb</a:t>
            </a:r>
            <a:r>
              <a:rPr lang="hu-HU" sz="2000" dirty="0"/>
              <a:t> éppen köt-e oxigént vagy sem. </a:t>
            </a:r>
          </a:p>
          <a:p>
            <a:pPr lvl="1"/>
            <a:r>
              <a:rPr lang="hu-HU" sz="2000" dirty="0"/>
              <a:t>Amikor a pulzus során a friss, oxigén dús vér az  ujjba érkezik, a fényelnyelés fokozódik, majd a pulzus  végén (amikor már több az oxigén nélküli </a:t>
            </a:r>
            <a:r>
              <a:rPr lang="hu-HU" sz="2000" dirty="0" err="1"/>
              <a:t>Hb</a:t>
            </a:r>
            <a:r>
              <a:rPr lang="hu-HU" sz="2000" dirty="0"/>
              <a:t>), a  fényelnyelés kisebbé válik. </a:t>
            </a:r>
          </a:p>
          <a:p>
            <a:pPr lvl="1"/>
            <a:r>
              <a:rPr lang="hu-HU" sz="2000" dirty="0"/>
              <a:t>A készülék ezt a  </a:t>
            </a:r>
            <a:r>
              <a:rPr lang="hu-HU" sz="2000" dirty="0" err="1"/>
              <a:t>ritmusosságot</a:t>
            </a:r>
            <a:r>
              <a:rPr lang="hu-HU" sz="2000" dirty="0"/>
              <a:t> érzékeli, és matematikai számítások  segítségével meghatározza, hogy mennyi a vér </a:t>
            </a:r>
            <a:r>
              <a:rPr lang="hu-HU" sz="2000" dirty="0" err="1"/>
              <a:t>szaturációja</a:t>
            </a:r>
            <a:r>
              <a:rPr lang="hu-HU" sz="2000" dirty="0"/>
              <a:t>. </a:t>
            </a:r>
          </a:p>
          <a:p>
            <a:endParaRPr lang="hu-HU" sz="2400" dirty="0"/>
          </a:p>
          <a:p>
            <a:endParaRPr lang="hu-HU" sz="24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39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7893" y="1052648"/>
            <a:ext cx="2351314" cy="1322614"/>
          </a:xfrm>
          <a:prstGeom prst="rect">
            <a:avLst/>
          </a:prstGeom>
        </p:spPr>
      </p:pic>
      <p:sp>
        <p:nvSpPr>
          <p:cNvPr id="6" name="Téglalap 5"/>
          <p:cNvSpPr/>
          <p:nvPr/>
        </p:nvSpPr>
        <p:spPr>
          <a:xfrm>
            <a:off x="10325814" y="2446132"/>
            <a:ext cx="1511952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500" dirty="0"/>
              <a:t>https://www.youtube.com/watch?v=AybaK6oT2FE</a:t>
            </a:r>
          </a:p>
        </p:txBody>
      </p:sp>
    </p:spTree>
    <p:extLst>
      <p:ext uri="{BB962C8B-B14F-4D97-AF65-F5344CB8AC3E}">
        <p14:creationId xmlns:p14="http://schemas.microsoft.com/office/powerpoint/2010/main" val="382563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Testhőmérséklet II.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egészséges emberi szervezet hőmérséklete a környezeti hőmérsékleti szélsőségek között is állandó. </a:t>
            </a:r>
          </a:p>
          <a:p>
            <a:endParaRPr lang="hu-HU" dirty="0"/>
          </a:p>
          <a:p>
            <a:r>
              <a:rPr lang="hu-HU" dirty="0"/>
              <a:t>A testhőmérséklet szabályozása: a </a:t>
            </a:r>
            <a:r>
              <a:rPr lang="hu-HU" dirty="0" err="1"/>
              <a:t>hypothalamus</a:t>
            </a:r>
            <a:r>
              <a:rPr lang="hu-HU" dirty="0"/>
              <a:t> elülső része hőleadásért, hátulsó része a hőtermelésért felelős.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845738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1380" y="1232035"/>
            <a:ext cx="3697477" cy="5760948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hu-HU" dirty="0">
                <a:ea typeface="MyriadPro-Light"/>
              </a:rPr>
              <a:t>4-16 mp es késése van. </a:t>
            </a:r>
          </a:p>
          <a:p>
            <a:pPr>
              <a:spcAft>
                <a:spcPts val="0"/>
              </a:spcAft>
            </a:pPr>
            <a:r>
              <a:rPr lang="hu-HU" dirty="0">
                <a:ea typeface="MyriadPro-Light"/>
              </a:rPr>
              <a:t>70-100 között megbízható az értéke. </a:t>
            </a:r>
          </a:p>
          <a:p>
            <a:pPr>
              <a:spcAft>
                <a:spcPts val="0"/>
              </a:spcAft>
            </a:pPr>
            <a:endParaRPr lang="hu-HU" dirty="0">
              <a:ea typeface="MyriadPro-Light"/>
            </a:endParaRPr>
          </a:p>
          <a:p>
            <a:pPr>
              <a:spcAft>
                <a:spcPts val="0"/>
              </a:spcAft>
            </a:pPr>
            <a:r>
              <a:rPr lang="hu-HU" b="1" u="sng" dirty="0">
                <a:ea typeface="MyriadPro-Light"/>
              </a:rPr>
              <a:t>Szintjei: </a:t>
            </a:r>
          </a:p>
          <a:p>
            <a:pPr lvl="1"/>
            <a:r>
              <a:rPr lang="hu-HU" dirty="0">
                <a:ea typeface="MyriadPro-Light"/>
              </a:rPr>
              <a:t>enyhe 86-90%, </a:t>
            </a:r>
          </a:p>
          <a:p>
            <a:pPr lvl="1"/>
            <a:r>
              <a:rPr lang="hu-HU" dirty="0">
                <a:ea typeface="MyriadPro-Light"/>
              </a:rPr>
              <a:t>mérsékelt 81-85%, </a:t>
            </a:r>
          </a:p>
          <a:p>
            <a:pPr lvl="1"/>
            <a:r>
              <a:rPr lang="hu-HU" dirty="0">
                <a:ea typeface="MyriadPro-Light"/>
              </a:rPr>
              <a:t>súlyos 76-80%, </a:t>
            </a:r>
          </a:p>
          <a:p>
            <a:pPr lvl="1"/>
            <a:r>
              <a:rPr lang="hu-HU" dirty="0">
                <a:ea typeface="MyriadPro-Light"/>
              </a:rPr>
              <a:t>extrém 76 alatt</a:t>
            </a:r>
          </a:p>
          <a:p>
            <a:pPr lvl="1"/>
            <a:endParaRPr lang="hu-HU" dirty="0"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hu-HU" dirty="0">
                <a:ea typeface="MyriadPro-Light"/>
              </a:rPr>
              <a:t>A felhelyezési hely fontos, kéz ujj, fül, láb ujj. </a:t>
            </a:r>
          </a:p>
          <a:p>
            <a:pPr>
              <a:spcAft>
                <a:spcPts val="0"/>
              </a:spcAft>
            </a:pPr>
            <a:endParaRPr lang="hu-HU" dirty="0">
              <a:ea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40</a:t>
            </a:fld>
            <a:endParaRPr lang="hu-HU"/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Pulzoximeteria</a:t>
            </a:r>
            <a:r>
              <a:rPr lang="hu-HU" dirty="0"/>
              <a:t> II.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6949440" y="1515291"/>
            <a:ext cx="4362994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hu-HU" b="1" u="sng">
                <a:latin typeface="+mj-lt"/>
                <a:ea typeface="MyriadPro-Light"/>
              </a:rPr>
              <a:t>Befolyásoló tényezők: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hipotonia,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alacsony perctérfogat,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ritmuszavar,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szívmegállás,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hideg végtagok,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hidegrázás,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görcsök,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ödéma,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vénás pangás,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kóros hemoglobin,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anaemia, </a:t>
            </a:r>
          </a:p>
          <a:p>
            <a:pPr lvl="1"/>
            <a:r>
              <a:rPr lang="hu-HU">
                <a:latin typeface="+mj-lt"/>
                <a:ea typeface="MyriadPro-Light"/>
              </a:rPr>
              <a:t>műköröm, körömlakk.</a:t>
            </a:r>
            <a:endParaRPr lang="hu-HU">
              <a:latin typeface="+mj-lt"/>
              <a:ea typeface="Times New Roman" panose="02020603050405020304" pitchFamily="18" charset="0"/>
            </a:endParaRPr>
          </a:p>
          <a:p>
            <a:endParaRPr lang="hu-H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70296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32710" y="185438"/>
            <a:ext cx="8229600" cy="1143000"/>
          </a:xfrm>
        </p:spPr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66800" y="1690821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hu-HU" b="1" dirty="0" err="1"/>
              <a:t>Eupnoe</a:t>
            </a:r>
            <a:r>
              <a:rPr lang="hu-HU" b="1" dirty="0"/>
              <a:t>:</a:t>
            </a:r>
            <a:r>
              <a:rPr lang="hu-HU" dirty="0"/>
              <a:t> szabályos, ritmusos, egyenletes mélységű és időtartamú, nyugodt és zajtalan légzés</a:t>
            </a:r>
          </a:p>
          <a:p>
            <a:r>
              <a:rPr lang="hu-HU" dirty="0"/>
              <a:t>belégzés-kilégzés időaránya 2:3</a:t>
            </a:r>
          </a:p>
          <a:p>
            <a:r>
              <a:rPr lang="hu-HU" dirty="0"/>
              <a:t>a légzés és a pulzus aránya 1:4</a:t>
            </a:r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788497"/>
              </p:ext>
            </p:extLst>
          </p:nvPr>
        </p:nvGraphicFramePr>
        <p:xfrm>
          <a:off x="2263849" y="3652042"/>
          <a:ext cx="7865844" cy="290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32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2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9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Fiziológiás légzésszám életkoronként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Kor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Légzésszám/perc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Újszülött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35-40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Csecsemő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30-50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Kisded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25-32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Gyermek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20-30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Serdülő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16-19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Felnőtt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12-20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6325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6415" y="408675"/>
            <a:ext cx="11119170" cy="1400530"/>
          </a:xfrm>
        </p:spPr>
        <p:txBody>
          <a:bodyPr>
            <a:normAutofit/>
          </a:bodyPr>
          <a:lstStyle/>
          <a:p>
            <a:r>
              <a:rPr lang="hu-HU" sz="4000" dirty="0"/>
              <a:t>Légzés - Kóros légzésminták/légzéstípusok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84217" y="1460862"/>
            <a:ext cx="10571368" cy="5397137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hu-HU" b="1" dirty="0" err="1"/>
              <a:t>dyspnoe</a:t>
            </a:r>
            <a:endParaRPr lang="hu-HU" b="1" dirty="0"/>
          </a:p>
          <a:p>
            <a:pPr lvl="1"/>
            <a:r>
              <a:rPr lang="hu-HU" dirty="0" err="1"/>
              <a:t>exspiratios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a kilégzés nehezített, vagyis a levegő a fiziológiásnál lassabban áramlik ki a légutakból (pl.: </a:t>
            </a:r>
            <a:r>
              <a:rPr lang="hu-HU" dirty="0" err="1"/>
              <a:t>asthma</a:t>
            </a:r>
            <a:r>
              <a:rPr lang="hu-HU" dirty="0"/>
              <a:t> </a:t>
            </a:r>
            <a:r>
              <a:rPr lang="hu-HU" dirty="0" err="1"/>
              <a:t>bronchiale</a:t>
            </a:r>
            <a:r>
              <a:rPr lang="hu-HU" dirty="0"/>
              <a:t>, </a:t>
            </a:r>
            <a:r>
              <a:rPr lang="hu-HU" dirty="0" err="1"/>
              <a:t>obstruktív</a:t>
            </a:r>
            <a:r>
              <a:rPr lang="hu-HU" dirty="0"/>
              <a:t> bronchitis)</a:t>
            </a:r>
          </a:p>
          <a:p>
            <a:pPr lvl="1"/>
            <a:endParaRPr lang="hu-HU" dirty="0"/>
          </a:p>
          <a:p>
            <a:pPr lvl="1"/>
            <a:r>
              <a:rPr lang="hu-HU" dirty="0" err="1"/>
              <a:t>inspiratios</a:t>
            </a:r>
            <a:r>
              <a:rPr lang="hu-HU" dirty="0"/>
              <a:t> </a:t>
            </a:r>
            <a:r>
              <a:rPr lang="hu-HU" dirty="0" err="1"/>
              <a:t>dispnoe</a:t>
            </a:r>
            <a:r>
              <a:rPr lang="hu-HU" dirty="0"/>
              <a:t>: a belégzés nehezített, vagyis a levegő a fiziológiásnál lassabban áramlik be a tüdőbe (</a:t>
            </a:r>
            <a:r>
              <a:rPr lang="hu-HU" dirty="0" err="1"/>
              <a:t>epiglottis</a:t>
            </a:r>
            <a:r>
              <a:rPr lang="hu-HU" dirty="0"/>
              <a:t>, idegen test)</a:t>
            </a:r>
          </a:p>
          <a:p>
            <a:pPr lvl="1"/>
            <a:r>
              <a:rPr lang="hu-HU" dirty="0" err="1"/>
              <a:t>effort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terhelésre (</a:t>
            </a:r>
            <a:r>
              <a:rPr lang="hu-HU" dirty="0" err="1"/>
              <a:t>effort</a:t>
            </a:r>
            <a:r>
              <a:rPr lang="hu-HU" dirty="0"/>
              <a:t>) jelentkező nehézlégzést</a:t>
            </a:r>
          </a:p>
          <a:p>
            <a:endParaRPr lang="hu-HU" dirty="0"/>
          </a:p>
          <a:p>
            <a:pPr lvl="1"/>
            <a:r>
              <a:rPr lang="hu-HU" dirty="0" err="1"/>
              <a:t>orthopnoe</a:t>
            </a:r>
            <a:r>
              <a:rPr lang="hu-HU" dirty="0"/>
              <a:t>: vízszintes testhelyzetben, többnyire rövid idejű alvást követően alakul ki a nehézlégzés</a:t>
            </a:r>
          </a:p>
          <a:p>
            <a:endParaRPr lang="hu-HU" dirty="0"/>
          </a:p>
          <a:p>
            <a:pPr lvl="1"/>
            <a:r>
              <a:rPr lang="hu-HU" dirty="0" err="1"/>
              <a:t>paroxismalis</a:t>
            </a:r>
            <a:r>
              <a:rPr lang="hu-HU" dirty="0"/>
              <a:t> </a:t>
            </a:r>
            <a:r>
              <a:rPr lang="hu-HU" dirty="0" err="1"/>
              <a:t>nocturnalis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éjszakai rohamokban jelentkező nehézlégzés</a:t>
            </a:r>
          </a:p>
          <a:p>
            <a:endParaRPr lang="hu-HU" dirty="0"/>
          </a:p>
          <a:p>
            <a:pPr lvl="1"/>
            <a:r>
              <a:rPr lang="hu-HU" dirty="0" err="1"/>
              <a:t>platypnea-orthodeoxia</a:t>
            </a:r>
            <a:r>
              <a:rPr lang="hu-HU" dirty="0"/>
              <a:t>: álló testhelyzetben kialakuló nehézlégzés</a:t>
            </a:r>
          </a:p>
          <a:p>
            <a:endParaRPr lang="hu-HU" dirty="0"/>
          </a:p>
          <a:p>
            <a:pPr lvl="1"/>
            <a:r>
              <a:rPr lang="hu-HU" dirty="0" err="1"/>
              <a:t>trepopnea</a:t>
            </a:r>
            <a:r>
              <a:rPr lang="hu-HU" dirty="0"/>
              <a:t>: a beteg egyik oldalára fordulva fekszik, míg a másik oldalára fordulva a nehézlégzés nem jelentkezik</a:t>
            </a:r>
          </a:p>
          <a:p>
            <a:pPr lvl="1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9006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Felmérő skála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459715"/>
              </p:ext>
            </p:extLst>
          </p:nvPr>
        </p:nvGraphicFramePr>
        <p:xfrm>
          <a:off x="2873829" y="2584156"/>
          <a:ext cx="5544616" cy="27751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71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2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0963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 err="1">
                          <a:effectLst/>
                        </a:rPr>
                        <a:t>Borg</a:t>
                      </a:r>
                      <a:r>
                        <a:rPr lang="hu-HU" sz="1800" dirty="0">
                          <a:effectLst/>
                        </a:rPr>
                        <a:t> Skála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A </a:t>
                      </a:r>
                      <a:r>
                        <a:rPr lang="hu-HU" sz="1800" dirty="0" err="1">
                          <a:effectLst/>
                        </a:rPr>
                        <a:t>dyspnoe</a:t>
                      </a:r>
                      <a:r>
                        <a:rPr lang="hu-HU" sz="1800" dirty="0">
                          <a:effectLst/>
                        </a:rPr>
                        <a:t> mértéke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Fokozat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Nagyon-nagyon 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6 – 8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 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9 – 10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031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11 – 12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Kissé 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13 – 14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15 – 16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 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17 – 18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>
                          <a:effectLst/>
                        </a:rPr>
                        <a:t>Nagyon-nagyon erős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19 – 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7112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11087" y="197768"/>
            <a:ext cx="11419656" cy="1143000"/>
          </a:xfrm>
        </p:spPr>
        <p:txBody>
          <a:bodyPr>
            <a:normAutofit/>
          </a:bodyPr>
          <a:lstStyle/>
          <a:p>
            <a:r>
              <a:rPr lang="hu-HU" dirty="0"/>
              <a:t>Légzés - Kóros légzésminták/légzéstípusok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14549" y="1340768"/>
            <a:ext cx="10306594" cy="54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bradypnoe</a:t>
            </a:r>
            <a:r>
              <a:rPr lang="hu-HU" dirty="0"/>
              <a:t>: ritmusos, lassú légzés, alacsony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tachypnoe</a:t>
            </a:r>
            <a:r>
              <a:rPr lang="hu-HU" dirty="0"/>
              <a:t>: ritmusos, gyors, felületes légzés, magas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hyperpnoe</a:t>
            </a:r>
            <a:r>
              <a:rPr lang="hu-HU" dirty="0"/>
              <a:t>: gyors, mély légzés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hypopnoe</a:t>
            </a:r>
            <a:r>
              <a:rPr lang="hu-HU" dirty="0"/>
              <a:t>: a légzés átlagos térfogatának 50%-át meghaladó légzéscsökkenéssel járó túlságosan felületes légzés vagy alacsony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/>
              <a:t>apnoe: a légzés átmeneti hiánya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hyperventillatio</a:t>
            </a:r>
            <a:r>
              <a:rPr lang="hu-HU" dirty="0"/>
              <a:t>: ritmusos, szapora, </a:t>
            </a:r>
            <a:r>
              <a:rPr lang="hu-HU" dirty="0" err="1"/>
              <a:t>erőltett</a:t>
            </a:r>
            <a:r>
              <a:rPr lang="hu-HU" dirty="0"/>
              <a:t>, mély légzés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hypoventillatio</a:t>
            </a:r>
            <a:r>
              <a:rPr lang="hu-HU" dirty="0"/>
              <a:t>: ritmusos, felületes légzés, alacsony légzésszám 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Cheyne</a:t>
            </a:r>
            <a:r>
              <a:rPr lang="hu-HU" dirty="0"/>
              <a:t> – </a:t>
            </a:r>
            <a:r>
              <a:rPr lang="hu-HU" dirty="0" err="1"/>
              <a:t>Stokes</a:t>
            </a:r>
            <a:r>
              <a:rPr lang="hu-HU" dirty="0"/>
              <a:t> légzés: periodikus légzés, néhány másodpercig tartó </a:t>
            </a:r>
            <a:r>
              <a:rPr lang="hu-HU" dirty="0" err="1"/>
              <a:t>apnoet</a:t>
            </a:r>
            <a:r>
              <a:rPr lang="hu-HU" dirty="0"/>
              <a:t> felületes, majd mélyülő és utána ismét felületessé váló légzés követ</a:t>
            </a:r>
          </a:p>
          <a:p>
            <a:pPr marL="514350" indent="-514350">
              <a:buFont typeface="+mj-lt"/>
              <a:buAutoNum type="arabicPeriod" startAt="2"/>
            </a:pP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615" y="5643698"/>
            <a:ext cx="48006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925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93669" y="217714"/>
            <a:ext cx="11506741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Légzés - Kóros légzésminták/légzéstípusok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22662" y="1473735"/>
            <a:ext cx="10924901" cy="52565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10"/>
            </a:pPr>
            <a:r>
              <a:rPr lang="hu-HU" dirty="0" err="1"/>
              <a:t>Kussmaul</a:t>
            </a:r>
            <a:r>
              <a:rPr lang="hu-HU" dirty="0"/>
              <a:t> légzés: ritmusos, rendellenesen mély légzés, magas légzésszám</a:t>
            </a:r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98" y="3882774"/>
            <a:ext cx="3913687" cy="2683671"/>
          </a:xfrm>
          <a:prstGeom prst="rect">
            <a:avLst/>
          </a:prstGeom>
        </p:spPr>
      </p:pic>
      <p:sp>
        <p:nvSpPr>
          <p:cNvPr id="6" name="Téglalap 5"/>
          <p:cNvSpPr/>
          <p:nvPr/>
        </p:nvSpPr>
        <p:spPr>
          <a:xfrm>
            <a:off x="684439" y="6496595"/>
            <a:ext cx="17278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300" dirty="0"/>
              <a:t>https://www.google.com/search?q=kussmaul+l%C3%A9gz%C3%A9s&amp;tbm=isch&amp;ved=2ahUKEwirxo3y9obtAhVYNuwKHY6BAiEQ2-cCegQIABAA&amp;oq=kussma&amp;gs_lcp=CgNpbWcQARgCMgIIADICCAAyAggAMgQIABAeMgQIABAeMgQIABAeMgQIABAeMgQIABAeMgQIABAeMgQIABAeOgQIIxAnOgUIABCxAzoECAAQQ1C3kwNYwZ4DYICzA2gAcAB4AIABfogBgQWSAQMyLjSYAQCgAQGqAQtnd3Mtd2l6LWltZ8ABAQ&amp;sclient=img&amp;ei=OV6yX-vFKNjssAeOg4qIAg&amp;bih=750&amp;biw=1536&amp;client=firefox-b-d#imgrc=YpdI0nzWo2L08M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149" y="2178232"/>
            <a:ext cx="32289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1590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3304" y="182691"/>
            <a:ext cx="8229600" cy="1143000"/>
          </a:xfrm>
        </p:spPr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36170" y="1325691"/>
            <a:ext cx="11255829" cy="50576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Abnormális légzési hangok</a:t>
            </a:r>
          </a:p>
          <a:p>
            <a:pPr lvl="0"/>
            <a:r>
              <a:rPr lang="hu-HU" dirty="0" err="1"/>
              <a:t>szörtyzörej</a:t>
            </a:r>
            <a:endParaRPr lang="hu-HU" dirty="0"/>
          </a:p>
          <a:p>
            <a:pPr lvl="0"/>
            <a:r>
              <a:rPr lang="hu-HU" dirty="0"/>
              <a:t>horkoló</a:t>
            </a:r>
          </a:p>
          <a:p>
            <a:pPr lvl="0"/>
            <a:r>
              <a:rPr lang="hu-HU" dirty="0"/>
              <a:t>hörgő (</a:t>
            </a:r>
            <a:r>
              <a:rPr lang="hu-HU" dirty="0" err="1"/>
              <a:t>stridor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ziháló (szuszogó)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Csuklás </a:t>
            </a:r>
            <a:r>
              <a:rPr lang="hu-HU" dirty="0"/>
              <a:t>(rekeszizom akaratlan összehúzódása)</a:t>
            </a:r>
          </a:p>
          <a:p>
            <a:pPr marL="0" indent="0">
              <a:buNone/>
            </a:pPr>
            <a:r>
              <a:rPr lang="hu-HU" b="1" dirty="0"/>
              <a:t>Köhögés </a:t>
            </a:r>
            <a:r>
              <a:rPr lang="hu-HU" dirty="0"/>
              <a:t>(a levegő gyors hangos kiáramlása a tüdőből)</a:t>
            </a:r>
          </a:p>
          <a:p>
            <a:pPr marL="0" indent="0">
              <a:buNone/>
            </a:pPr>
            <a:r>
              <a:rPr lang="hu-HU" b="1" dirty="0"/>
              <a:t>Tüsszentés </a:t>
            </a:r>
            <a:r>
              <a:rPr lang="hu-HU" dirty="0"/>
              <a:t>(reflexmozgás, az orr nyálkahártyájában lévő idegvégződések ingerlése okoz)</a:t>
            </a:r>
          </a:p>
        </p:txBody>
      </p:sp>
    </p:spTree>
    <p:extLst>
      <p:ext uri="{BB962C8B-B14F-4D97-AF65-F5344CB8AC3E}">
        <p14:creationId xmlns:p14="http://schemas.microsoft.com/office/powerpoint/2010/main" val="42845919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57944" y="1654630"/>
            <a:ext cx="9091910" cy="4593770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Légzés megfigyelése: </a:t>
            </a:r>
          </a:p>
          <a:p>
            <a:r>
              <a:rPr lang="hu-HU" dirty="0"/>
              <a:t>Nem műszeres vizsgálatkor meg kell figyelni a légzésszámot, a légzés mélységét, a légzés hangját, a leheletet és a légzőmozgások ritmusát. </a:t>
            </a:r>
          </a:p>
          <a:p>
            <a:r>
              <a:rPr lang="hu-HU" dirty="0"/>
              <a:t>Fontos, hogy </a:t>
            </a:r>
            <a:r>
              <a:rPr lang="hu-HU" b="1" u="sng" dirty="0"/>
              <a:t>észrevétlenül kell végezni </a:t>
            </a:r>
            <a:r>
              <a:rPr lang="hu-HU" dirty="0"/>
              <a:t>a megfigyelést, ugyanis a páciens akaratlagosan befolyásolhatja a légvételeit, emiatt például a pulzusszámolást folytatható a légzés megfigyelésével, úgy mintha még a pulzust számolás történne. </a:t>
            </a:r>
          </a:p>
          <a:p>
            <a:r>
              <a:rPr lang="hu-HU" dirty="0"/>
              <a:t>A légzést </a:t>
            </a:r>
            <a:r>
              <a:rPr lang="hu-HU" b="1" u="sng" dirty="0"/>
              <a:t>60 másodpercig </a:t>
            </a:r>
            <a:r>
              <a:rPr lang="hu-HU" dirty="0"/>
              <a:t>kell figyelni és számolni. </a:t>
            </a:r>
          </a:p>
          <a:p>
            <a:r>
              <a:rPr lang="hu-HU" dirty="0"/>
              <a:t>Kóros légzés esetén néha több idő szükséges a vizsgálathoz. 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9DC037-E7BD-4C73-8B08-BA96F3CF2969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hu-H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57657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31818" y="1689464"/>
            <a:ext cx="9118036" cy="455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1800" dirty="0"/>
              <a:t>Vizsgálatok:</a:t>
            </a:r>
          </a:p>
          <a:p>
            <a:r>
              <a:rPr lang="hu-HU" sz="1800" dirty="0"/>
              <a:t>fizikális vizsgálat</a:t>
            </a:r>
          </a:p>
          <a:p>
            <a:r>
              <a:rPr lang="hu-HU" sz="1800" dirty="0" err="1"/>
              <a:t>Spirometria</a:t>
            </a:r>
            <a:r>
              <a:rPr lang="hu-HU" sz="1800" dirty="0"/>
              <a:t> – légzésfunkció vizsgálat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489" y="3089994"/>
            <a:ext cx="8681456" cy="346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298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I.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u-HU" dirty="0"/>
              <a:t>Vérnyomás: a keringő vér által az erek rugalmas falára kifejtett nyomás.</a:t>
            </a:r>
            <a:endParaRPr lang="hu-HU" b="1" dirty="0"/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Vérnyomást befolyásoló tényezők:</a:t>
            </a:r>
            <a:endParaRPr lang="hu-HU" dirty="0"/>
          </a:p>
          <a:p>
            <a:r>
              <a:rPr lang="hu-HU" dirty="0"/>
              <a:t>az átáramló vérmennyiség</a:t>
            </a:r>
          </a:p>
          <a:p>
            <a:r>
              <a:rPr lang="hu-HU" dirty="0"/>
              <a:t>perifériás ellenállás</a:t>
            </a:r>
          </a:p>
          <a:p>
            <a:r>
              <a:rPr lang="hu-HU" dirty="0"/>
              <a:t>az erek idegi-, reflexes- és </a:t>
            </a:r>
            <a:r>
              <a:rPr lang="hu-HU" dirty="0" err="1"/>
              <a:t>humorális</a:t>
            </a:r>
            <a:r>
              <a:rPr lang="hu-HU" dirty="0"/>
              <a:t> szabályozása</a:t>
            </a:r>
          </a:p>
          <a:p>
            <a:r>
              <a:rPr lang="hu-HU" dirty="0"/>
              <a:t>életkor</a:t>
            </a:r>
          </a:p>
          <a:p>
            <a:r>
              <a:rPr lang="hu-HU" dirty="0"/>
              <a:t>izommunka</a:t>
            </a:r>
          </a:p>
          <a:p>
            <a:r>
              <a:rPr lang="hu-HU" dirty="0"/>
              <a:t>testhelyzet</a:t>
            </a:r>
          </a:p>
          <a:p>
            <a:r>
              <a:rPr lang="hu-HU" dirty="0"/>
              <a:t>terhesség</a:t>
            </a:r>
          </a:p>
          <a:p>
            <a:r>
              <a:rPr lang="hu-HU" dirty="0"/>
              <a:t>alvás</a:t>
            </a:r>
          </a:p>
          <a:p>
            <a:r>
              <a:rPr lang="hu-HU" dirty="0"/>
              <a:t>nem</a:t>
            </a:r>
          </a:p>
          <a:p>
            <a:r>
              <a:rPr lang="hu-HU" dirty="0"/>
              <a:t>érzelmi állapot – stressz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97551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41608" y="166738"/>
            <a:ext cx="9404723" cy="1400530"/>
          </a:xfrm>
        </p:spPr>
        <p:txBody>
          <a:bodyPr/>
          <a:lstStyle/>
          <a:p>
            <a:r>
              <a:rPr lang="hu-HU" dirty="0" err="1"/>
              <a:t>Hypotermia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5399" y="1063416"/>
            <a:ext cx="6346209" cy="3003487"/>
          </a:xfrm>
          <a:ln w="15875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hu-HU" sz="2000" dirty="0"/>
              <a:t>Ez a normálisnál alacsonyabb hőmérséklet – a maghőmérséklet &lt;35 °C.</a:t>
            </a:r>
          </a:p>
          <a:p>
            <a:r>
              <a:rPr lang="hu-HU" sz="2000" dirty="0"/>
              <a:t>Mélységi fokozatok:</a:t>
            </a:r>
          </a:p>
          <a:p>
            <a:pPr lvl="1"/>
            <a:r>
              <a:rPr lang="hu-HU" sz="1600" dirty="0"/>
              <a:t>enyhe: 33°C -35°C</a:t>
            </a:r>
          </a:p>
          <a:p>
            <a:pPr lvl="1"/>
            <a:r>
              <a:rPr lang="hu-HU" sz="1600" dirty="0"/>
              <a:t>mérséklet: 28°C -32°C</a:t>
            </a:r>
          </a:p>
          <a:p>
            <a:pPr lvl="1"/>
            <a:r>
              <a:rPr lang="hu-HU" sz="1600" dirty="0"/>
              <a:t>súlyos: &lt;28°C</a:t>
            </a:r>
            <a:endParaRPr lang="hu-HU" sz="2000" dirty="0"/>
          </a:p>
          <a:p>
            <a:r>
              <a:rPr lang="hu-HU" sz="2000" dirty="0"/>
              <a:t>Kockázati tényezők: hajléktalanok, vízből mentett betegek stb.</a:t>
            </a:r>
          </a:p>
          <a:p>
            <a:r>
              <a:rPr lang="hu-HU" sz="2000" dirty="0"/>
              <a:t>Terápia:  aktív és passzív technikák </a:t>
            </a:r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buNone/>
            </a:pPr>
            <a:endParaRPr lang="hu-HU" sz="20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</a:t>
            </a:fld>
            <a:endParaRPr lang="hu-HU"/>
          </a:p>
        </p:txBody>
      </p:sp>
      <p:graphicFrame>
        <p:nvGraphicFramePr>
          <p:cNvPr id="5" name="Tartalom hely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120421"/>
              </p:ext>
            </p:extLst>
          </p:nvPr>
        </p:nvGraphicFramePr>
        <p:xfrm>
          <a:off x="6704937" y="166738"/>
          <a:ext cx="5342965" cy="37567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94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8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Testhőmérséklet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Tünetek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5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36 </a:t>
                      </a:r>
                      <a:r>
                        <a:rPr lang="hu-HU" sz="1200" dirty="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 dirty="0">
                          <a:effectLst/>
                        </a:rPr>
                        <a:t>C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Normál hőmérséklet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6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35 </a:t>
                      </a:r>
                      <a:r>
                        <a:rPr lang="hu-HU" sz="1200" dirty="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 dirty="0">
                          <a:effectLst/>
                        </a:rPr>
                        <a:t>C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Perifériás </a:t>
                      </a:r>
                      <a:r>
                        <a:rPr lang="hu-HU" sz="1200" dirty="0" err="1">
                          <a:effectLst/>
                        </a:rPr>
                        <a:t>vasoconstrictio</a:t>
                      </a:r>
                      <a:r>
                        <a:rPr lang="hu-HU" sz="1200" dirty="0">
                          <a:effectLst/>
                        </a:rPr>
                        <a:t>, reszketés, beszédzavarok, </a:t>
                      </a:r>
                      <a:r>
                        <a:rPr lang="hu-HU" sz="1200" dirty="0" err="1">
                          <a:effectLst/>
                        </a:rPr>
                        <a:t>hyperreflexia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34 </a:t>
                      </a:r>
                      <a:r>
                        <a:rPr lang="hu-HU" sz="120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>
                          <a:effectLst/>
                        </a:rPr>
                        <a:t>C</a:t>
                      </a:r>
                      <a:endParaRPr lang="hu-H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nehézkes mozgások, EKG elváltozás lehetősége: J-hullám (</a:t>
                      </a:r>
                      <a:r>
                        <a:rPr lang="hu-HU" sz="1200" dirty="0" err="1">
                          <a:effectLst/>
                        </a:rPr>
                        <a:t>Osborne-hullám</a:t>
                      </a:r>
                      <a:r>
                        <a:rPr lang="hu-HU" sz="1200" dirty="0">
                          <a:effectLst/>
                        </a:rPr>
                        <a:t>)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44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33-31 </a:t>
                      </a:r>
                      <a:r>
                        <a:rPr lang="hu-HU" sz="120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>
                          <a:effectLst/>
                        </a:rPr>
                        <a:t>C</a:t>
                      </a:r>
                      <a:endParaRPr lang="hu-H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Retrográd amnézia, reszketés megszűnik, </a:t>
                      </a:r>
                      <a:r>
                        <a:rPr lang="hu-HU" sz="1200" dirty="0" err="1">
                          <a:effectLst/>
                        </a:rPr>
                        <a:t>hypotonia</a:t>
                      </a:r>
                      <a:r>
                        <a:rPr lang="hu-HU" sz="1200" dirty="0">
                          <a:effectLst/>
                        </a:rPr>
                        <a:t>, tág pupillák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48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30-28 </a:t>
                      </a:r>
                      <a:r>
                        <a:rPr lang="hu-HU" sz="120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>
                          <a:effectLst/>
                        </a:rPr>
                        <a:t>C</a:t>
                      </a:r>
                      <a:endParaRPr lang="hu-H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Eszméletlenség, </a:t>
                      </a:r>
                      <a:r>
                        <a:rPr lang="hu-HU" sz="1200" dirty="0" err="1">
                          <a:effectLst/>
                        </a:rPr>
                        <a:t>izomrigiditás</a:t>
                      </a:r>
                      <a:r>
                        <a:rPr lang="hu-HU" sz="1200" dirty="0">
                          <a:effectLst/>
                        </a:rPr>
                        <a:t>, </a:t>
                      </a:r>
                      <a:r>
                        <a:rPr lang="hu-HU" sz="1200" dirty="0" err="1">
                          <a:effectLst/>
                        </a:rPr>
                        <a:t>bradypnoe</a:t>
                      </a:r>
                      <a:r>
                        <a:rPr lang="hu-HU" sz="1200" dirty="0">
                          <a:effectLst/>
                        </a:rPr>
                        <a:t>, </a:t>
                      </a:r>
                      <a:r>
                        <a:rPr lang="hu-HU" sz="1200" dirty="0" err="1">
                          <a:effectLst/>
                        </a:rPr>
                        <a:t>bradycardia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5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27-25 </a:t>
                      </a:r>
                      <a:r>
                        <a:rPr lang="hu-HU" sz="120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>
                          <a:effectLst/>
                        </a:rPr>
                        <a:t>C</a:t>
                      </a:r>
                      <a:endParaRPr lang="hu-H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Reflexek nem kiválthatóak, </a:t>
                      </a:r>
                      <a:r>
                        <a:rPr lang="hu-HU" sz="1200" dirty="0" err="1">
                          <a:effectLst/>
                        </a:rPr>
                        <a:t>kamrafibrilláció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75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17 </a:t>
                      </a:r>
                      <a:r>
                        <a:rPr lang="hu-HU" sz="1200">
                          <a:effectLst/>
                          <a:sym typeface="Symbol"/>
                        </a:rPr>
                        <a:t></a:t>
                      </a:r>
                      <a:r>
                        <a:rPr lang="hu-HU" sz="1200">
                          <a:effectLst/>
                        </a:rPr>
                        <a:t>C</a:t>
                      </a:r>
                      <a:endParaRPr lang="hu-H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Izoelektromos EKG</a:t>
                      </a:r>
                      <a:endParaRPr lang="hu-H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Szövegdoboz 5"/>
          <p:cNvSpPr txBox="1"/>
          <p:nvPr/>
        </p:nvSpPr>
        <p:spPr>
          <a:xfrm>
            <a:off x="7380299" y="4410857"/>
            <a:ext cx="4357999" cy="1631817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sz="1400" b="1" u="sng" dirty="0"/>
              <a:t>Passzív  technikák: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a külső környezet hőmérsékletének emelése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betakarás (legjobb a gyapjú)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előmelegített takarók és lepedők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az egész testen alkalmazzuk ezeket az eljárásokat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a fej legyen fedve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541608" y="4410857"/>
            <a:ext cx="5687382" cy="181588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sz="1400" b="1" u="sng" dirty="0"/>
              <a:t>Aktív technikák: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folyadék-, vagy levegő cirkulációs melegítő takaró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melegített takarók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melegített infúziók használata (kb. 40°C-ra)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melegített oxigén belélegeztetése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melegített folyadékos </a:t>
            </a:r>
            <a:r>
              <a:rPr lang="hu-HU" sz="1400" dirty="0" err="1"/>
              <a:t>mediastinális</a:t>
            </a:r>
            <a:r>
              <a:rPr lang="hu-HU" sz="1400" dirty="0"/>
              <a:t>-, </a:t>
            </a:r>
            <a:r>
              <a:rPr lang="hu-HU" sz="1400" dirty="0" err="1"/>
              <a:t>peritoneális</a:t>
            </a:r>
            <a:r>
              <a:rPr lang="hu-HU" sz="1400" dirty="0"/>
              <a:t> </a:t>
            </a:r>
            <a:r>
              <a:rPr lang="hu-HU" sz="1400" dirty="0" err="1"/>
              <a:t>lavage</a:t>
            </a: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400" dirty="0"/>
              <a:t>a húgyhólyag és a gyomor öblítése melegített oldatokkal</a:t>
            </a:r>
          </a:p>
          <a:p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38312036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7129881"/>
              </p:ext>
            </p:extLst>
          </p:nvPr>
        </p:nvGraphicFramePr>
        <p:xfrm>
          <a:off x="1053360" y="1333062"/>
          <a:ext cx="10285201" cy="503049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23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8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17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409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European Society of </a:t>
                      </a:r>
                      <a:r>
                        <a:rPr lang="hu-HU" sz="1800" dirty="0" err="1">
                          <a:effectLst/>
                        </a:rPr>
                        <a:t>Hypertension</a:t>
                      </a:r>
                      <a:r>
                        <a:rPr lang="hu-HU" sz="1800" dirty="0">
                          <a:effectLst/>
                        </a:rPr>
                        <a:t> és European Society of </a:t>
                      </a:r>
                      <a:r>
                        <a:rPr lang="hu-HU" sz="1800" dirty="0" err="1">
                          <a:effectLst/>
                        </a:rPr>
                        <a:t>Cardiology</a:t>
                      </a:r>
                      <a:r>
                        <a:rPr lang="hu-HU" sz="1800" dirty="0">
                          <a:effectLst/>
                        </a:rPr>
                        <a:t> felosztása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 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Systolés vérnyomás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(Hgmm)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Diastolés vérnyomás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(Hgmm)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Optimális vérnyomás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&lt;120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&lt;80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Normális vérnyomás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120–129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80–84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Emelkedett-normális vérnyomás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130–139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és/vagy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85–89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140–159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és/vagy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90–99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160–179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és/vagy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100–109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8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III.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&gt;180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és/vagy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&gt;110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Izolált diastolés hypertonia (IDH) 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&lt;140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&gt;89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0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Izolált systolés hypertonia (ISH) 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≥140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&lt;90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2974206" y="114870"/>
            <a:ext cx="7979344" cy="866908"/>
          </a:xfrm>
        </p:spPr>
        <p:txBody>
          <a:bodyPr/>
          <a:lstStyle/>
          <a:p>
            <a:r>
              <a:rPr lang="hu-HU" dirty="0"/>
              <a:t>Vérnyomás II. </a:t>
            </a:r>
          </a:p>
        </p:txBody>
      </p:sp>
    </p:spTree>
    <p:extLst>
      <p:ext uri="{BB962C8B-B14F-4D97-AF65-F5344CB8AC3E}">
        <p14:creationId xmlns:p14="http://schemas.microsoft.com/office/powerpoint/2010/main" val="5381826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721993"/>
            <a:ext cx="11193191" cy="48050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b="1" u="sng" dirty="0" err="1"/>
              <a:t>Hypertonia</a:t>
            </a:r>
            <a:r>
              <a:rPr lang="hu-HU" b="1" u="sng" dirty="0"/>
              <a:t>:</a:t>
            </a:r>
          </a:p>
          <a:p>
            <a:pPr algn="just"/>
            <a:r>
              <a:rPr lang="hu-HU" dirty="0"/>
              <a:t>rendelői környezetben, a vérnyomásmérés körülményeire vonatkozó előírásokat betartva, legalább három alkalommal, alkalmanként legalább kétszer mért vérnyomás átlaga a </a:t>
            </a:r>
            <a:r>
              <a:rPr lang="hu-HU" dirty="0" err="1"/>
              <a:t>systolés</a:t>
            </a:r>
            <a:r>
              <a:rPr lang="hu-HU" dirty="0"/>
              <a:t> érték tekintetében nagyobb egyenlő 140Hgmm vagy a </a:t>
            </a:r>
            <a:r>
              <a:rPr lang="hu-HU" dirty="0" err="1"/>
              <a:t>dyastoles</a:t>
            </a:r>
            <a:r>
              <a:rPr lang="hu-HU" dirty="0"/>
              <a:t> érték tekintetében nagyobb egyenlő 90 Hgmm.</a:t>
            </a:r>
          </a:p>
          <a:p>
            <a:pPr algn="just"/>
            <a:r>
              <a:rPr lang="hu-HU" dirty="0"/>
              <a:t>fehérköpeny </a:t>
            </a:r>
            <a:r>
              <a:rPr lang="hu-HU" dirty="0" err="1"/>
              <a:t>hypertonia</a:t>
            </a:r>
            <a:endParaRPr lang="hu-HU" dirty="0"/>
          </a:p>
          <a:p>
            <a:pPr algn="just"/>
            <a:r>
              <a:rPr lang="hu-HU" dirty="0"/>
              <a:t>álcázott (</a:t>
            </a:r>
            <a:r>
              <a:rPr lang="hu-HU" dirty="0" err="1"/>
              <a:t>masked</a:t>
            </a:r>
            <a:r>
              <a:rPr lang="hu-HU" dirty="0"/>
              <a:t>) </a:t>
            </a:r>
            <a:r>
              <a:rPr lang="hu-HU" dirty="0" err="1"/>
              <a:t>hypertonia</a:t>
            </a:r>
            <a:endParaRPr lang="hu-HU" dirty="0"/>
          </a:p>
          <a:p>
            <a:pPr algn="just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834772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 err="1"/>
              <a:t>Hypotonia</a:t>
            </a:r>
            <a:r>
              <a:rPr lang="hu-HU" dirty="0"/>
              <a:t>:</a:t>
            </a:r>
          </a:p>
          <a:p>
            <a:r>
              <a:rPr lang="hu-HU" dirty="0"/>
              <a:t>ha a </a:t>
            </a:r>
            <a:r>
              <a:rPr lang="hu-HU" dirty="0" err="1"/>
              <a:t>systoles</a:t>
            </a:r>
            <a:r>
              <a:rPr lang="hu-HU" dirty="0"/>
              <a:t> vérnyomás tartósan nem haladja meg a 100 Hgmm-t</a:t>
            </a:r>
          </a:p>
          <a:p>
            <a:r>
              <a:rPr lang="hu-HU" dirty="0" err="1"/>
              <a:t>orthostaticus</a:t>
            </a:r>
            <a:r>
              <a:rPr lang="hu-HU" dirty="0"/>
              <a:t> </a:t>
            </a:r>
            <a:r>
              <a:rPr lang="hu-HU" dirty="0" err="1"/>
              <a:t>hypotonia</a:t>
            </a:r>
            <a:r>
              <a:rPr lang="hu-HU" dirty="0"/>
              <a:t>, vagy </a:t>
            </a:r>
            <a:r>
              <a:rPr lang="hu-HU" dirty="0" err="1"/>
              <a:t>posturális</a:t>
            </a:r>
            <a:r>
              <a:rPr lang="hu-HU" dirty="0"/>
              <a:t> </a:t>
            </a:r>
            <a:r>
              <a:rPr lang="hu-HU" dirty="0" err="1"/>
              <a:t>hypotenzió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338004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 VI.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86003" y="1253034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dirty="0"/>
              <a:t>Vérnyomásmérési technikák és a vérnyomásmérő készülékek (</a:t>
            </a:r>
            <a:r>
              <a:rPr lang="hu-HU" sz="2400" b="1" dirty="0" err="1"/>
              <a:t>sphygmomanometerek</a:t>
            </a:r>
            <a:r>
              <a:rPr lang="hu-HU" sz="2400" b="1" dirty="0"/>
              <a:t>) típusa</a:t>
            </a:r>
          </a:p>
          <a:p>
            <a:r>
              <a:rPr lang="hu-HU" sz="2400" u="sng" dirty="0" err="1"/>
              <a:t>non-invazív</a:t>
            </a:r>
            <a:r>
              <a:rPr lang="hu-HU" sz="2400" dirty="0"/>
              <a:t> és </a:t>
            </a:r>
            <a:r>
              <a:rPr lang="hu-HU" sz="2400" dirty="0" err="1"/>
              <a:t>invazív</a:t>
            </a:r>
            <a:endParaRPr lang="hu-HU" sz="2400" dirty="0"/>
          </a:p>
          <a:p>
            <a:pPr lvl="1"/>
            <a:r>
              <a:rPr lang="hu-HU" sz="2000" dirty="0" err="1"/>
              <a:t>Korotkov</a:t>
            </a:r>
            <a:r>
              <a:rPr lang="hu-HU" sz="2000" dirty="0"/>
              <a:t> hangok</a:t>
            </a:r>
          </a:p>
          <a:p>
            <a:pPr lvl="1"/>
            <a:endParaRPr lang="hu-HU" sz="2000" dirty="0"/>
          </a:p>
          <a:p>
            <a:r>
              <a:rPr lang="hu-HU" sz="1800" dirty="0" err="1"/>
              <a:t>auscultatios</a:t>
            </a:r>
            <a:r>
              <a:rPr lang="hu-HU" sz="1800" dirty="0"/>
              <a:t> módszer (</a:t>
            </a:r>
            <a:r>
              <a:rPr lang="hu-HU" sz="1800" dirty="0" err="1"/>
              <a:t>Riva-Rocci</a:t>
            </a:r>
            <a:r>
              <a:rPr lang="hu-HU" sz="1800" dirty="0"/>
              <a:t>, </a:t>
            </a:r>
            <a:r>
              <a:rPr lang="hu-HU" sz="1800" dirty="0" err="1"/>
              <a:t>Korotkov</a:t>
            </a:r>
            <a:r>
              <a:rPr lang="hu-HU" sz="1800" dirty="0"/>
              <a:t> </a:t>
            </a:r>
            <a:r>
              <a:rPr lang="hu-HU" sz="1800" dirty="0" err="1"/>
              <a:t>módszer</a:t>
            </a:r>
            <a:r>
              <a:rPr lang="hu-HU" sz="1800" dirty="0"/>
              <a:t>)</a:t>
            </a:r>
          </a:p>
          <a:p>
            <a:r>
              <a:rPr lang="hu-HU" sz="1800" dirty="0" err="1"/>
              <a:t>palpaciós</a:t>
            </a:r>
            <a:r>
              <a:rPr lang="hu-HU" sz="1800" dirty="0"/>
              <a:t> módszer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891" y="2045537"/>
            <a:ext cx="4812463" cy="481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51594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63552" y="0"/>
            <a:ext cx="8229600" cy="1143000"/>
          </a:xfrm>
        </p:spPr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Korotkov</a:t>
            </a:r>
            <a:r>
              <a:rPr lang="hu-HU" dirty="0"/>
              <a:t>- hangok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1704" y="1052736"/>
            <a:ext cx="5904656" cy="565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282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 VII.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39783" y="1188720"/>
            <a:ext cx="10402388" cy="5544616"/>
          </a:xfrm>
        </p:spPr>
        <p:txBody>
          <a:bodyPr>
            <a:normAutofit/>
          </a:bodyPr>
          <a:lstStyle/>
          <a:p>
            <a:r>
              <a:rPr lang="hu-HU" dirty="0" err="1"/>
              <a:t>non-invazív</a:t>
            </a:r>
            <a:endParaRPr lang="hu-HU" dirty="0"/>
          </a:p>
          <a:p>
            <a:pPr lvl="1"/>
            <a:r>
              <a:rPr lang="hu-HU" dirty="0"/>
              <a:t>higanyos vérnyomásmérési technika</a:t>
            </a:r>
          </a:p>
          <a:p>
            <a:pPr lvl="1"/>
            <a:r>
              <a:rPr lang="hu-HU" dirty="0"/>
              <a:t>aneroid vérnyomásmérési technika</a:t>
            </a:r>
          </a:p>
          <a:p>
            <a:pPr lvl="1"/>
            <a:r>
              <a:rPr lang="hu-HU" dirty="0" err="1"/>
              <a:t>oszcillometriás</a:t>
            </a:r>
            <a:r>
              <a:rPr lang="hu-HU" dirty="0"/>
              <a:t> módszer</a:t>
            </a:r>
          </a:p>
          <a:p>
            <a:pPr lvl="1"/>
            <a:r>
              <a:rPr lang="hu-HU" dirty="0"/>
              <a:t>ABPM</a:t>
            </a:r>
          </a:p>
        </p:txBody>
      </p:sp>
    </p:spTree>
    <p:extLst>
      <p:ext uri="{BB962C8B-B14F-4D97-AF65-F5344CB8AC3E}">
        <p14:creationId xmlns:p14="http://schemas.microsoft.com/office/powerpoint/2010/main" val="10970002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VIII.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94306" y="1765535"/>
            <a:ext cx="10087202" cy="45568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Higanyos vérnyomásmérési technika:</a:t>
            </a:r>
          </a:p>
          <a:p>
            <a:r>
              <a:rPr lang="hu-HU" dirty="0"/>
              <a:t>„arany standard”</a:t>
            </a:r>
          </a:p>
          <a:p>
            <a:r>
              <a:rPr lang="hu-HU" dirty="0"/>
              <a:t>zárt rendszer</a:t>
            </a:r>
          </a:p>
          <a:p>
            <a:r>
              <a:rPr lang="hu-HU" dirty="0"/>
              <a:t>a higanyra gyakorolt nyomás változik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Aneroid vérnyomásmérési technika:</a:t>
            </a:r>
          </a:p>
          <a:p>
            <a:r>
              <a:rPr lang="hu-HU" dirty="0"/>
              <a:t>mandzsetta nyomásváltozásával összhangban egy fémhenger összenyomódik vagy kitágul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 err="1"/>
              <a:t>Oszcillometriás</a:t>
            </a:r>
            <a:r>
              <a:rPr lang="hu-HU" b="1" dirty="0"/>
              <a:t> módszer:</a:t>
            </a:r>
          </a:p>
          <a:p>
            <a:r>
              <a:rPr lang="hu-HU" dirty="0"/>
              <a:t>a módszer az artériás középnyomás közvetlen mérésére alkalmas</a:t>
            </a:r>
          </a:p>
          <a:p>
            <a:r>
              <a:rPr lang="hu-HU" dirty="0"/>
              <a:t>mikor nem megbízható?</a:t>
            </a:r>
          </a:p>
          <a:p>
            <a:r>
              <a:rPr lang="hu-HU" dirty="0"/>
              <a:t>ABPM, betegmegfigyelő monitorok, automata- félautomata vérnyomásmérők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521203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075" y="981778"/>
            <a:ext cx="3903109" cy="5854664"/>
          </a:xfrm>
          <a:prstGeom prst="rect">
            <a:avLst/>
          </a:prstGeom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74" y="1067533"/>
            <a:ext cx="3816424" cy="568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506774" y="139210"/>
            <a:ext cx="9404723" cy="1400530"/>
          </a:xfrm>
        </p:spPr>
        <p:txBody>
          <a:bodyPr/>
          <a:lstStyle/>
          <a:p>
            <a:r>
              <a:rPr lang="hu-HU" dirty="0"/>
              <a:t>Vérnyomás IX.</a:t>
            </a:r>
          </a:p>
        </p:txBody>
      </p:sp>
    </p:spTree>
    <p:extLst>
      <p:ext uri="{BB962C8B-B14F-4D97-AF65-F5344CB8AC3E}">
        <p14:creationId xmlns:p14="http://schemas.microsoft.com/office/powerpoint/2010/main" val="408667544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2" y="1055061"/>
            <a:ext cx="3765826" cy="5648740"/>
          </a:xfr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24" y="1152983"/>
            <a:ext cx="4788024" cy="3192016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4644979" y="633446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aneroid vérnyomásmérő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7277386" y="434499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oszcillometriás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vérnyomásmérő</a:t>
            </a:r>
          </a:p>
        </p:txBody>
      </p:sp>
      <p:sp>
        <p:nvSpPr>
          <p:cNvPr id="7" name="Cím 1"/>
          <p:cNvSpPr>
            <a:spLocks noGrp="1"/>
          </p:cNvSpPr>
          <p:nvPr>
            <p:ph type="title"/>
          </p:nvPr>
        </p:nvSpPr>
        <p:spPr>
          <a:xfrm>
            <a:off x="627380" y="83386"/>
            <a:ext cx="9404723" cy="1400530"/>
          </a:xfrm>
        </p:spPr>
        <p:txBody>
          <a:bodyPr/>
          <a:lstStyle/>
          <a:p>
            <a:r>
              <a:rPr lang="hu-HU" dirty="0"/>
              <a:t>Vérnyomás X.</a:t>
            </a:r>
          </a:p>
        </p:txBody>
      </p:sp>
    </p:spTree>
    <p:extLst>
      <p:ext uri="{BB962C8B-B14F-4D97-AF65-F5344CB8AC3E}">
        <p14:creationId xmlns:p14="http://schemas.microsoft.com/office/powerpoint/2010/main" val="16030591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rtalom helye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010" y="1199389"/>
            <a:ext cx="3229569" cy="4840573"/>
          </a:xfrm>
        </p:spPr>
      </p:pic>
      <p:sp>
        <p:nvSpPr>
          <p:cNvPr id="3" name="Szövegdoboz 2"/>
          <p:cNvSpPr txBox="1"/>
          <p:nvPr/>
        </p:nvSpPr>
        <p:spPr>
          <a:xfrm>
            <a:off x="5059680" y="6257573"/>
            <a:ext cx="4066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ABPM vérnyomásmérés</a:t>
            </a:r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XI.</a:t>
            </a:r>
          </a:p>
        </p:txBody>
      </p:sp>
    </p:spTree>
    <p:extLst>
      <p:ext uri="{BB962C8B-B14F-4D97-AF65-F5344CB8AC3E}">
        <p14:creationId xmlns:p14="http://schemas.microsoft.com/office/powerpoint/2010/main" val="2035496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5814" y="78346"/>
            <a:ext cx="9404723" cy="1400530"/>
          </a:xfrm>
        </p:spPr>
        <p:txBody>
          <a:bodyPr/>
          <a:lstStyle/>
          <a:p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990" y="1072494"/>
            <a:ext cx="7968461" cy="3677895"/>
          </a:xfrm>
          <a:ln w="2222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/>
            <a:r>
              <a:rPr lang="hu-HU" sz="1600" dirty="0"/>
              <a:t>A normálisnál magasabb hőmérséklet.</a:t>
            </a:r>
          </a:p>
          <a:p>
            <a:pPr marL="0" indent="0" algn="just">
              <a:buNone/>
            </a:pPr>
            <a:endParaRPr lang="hu-HU" sz="1600" dirty="0"/>
          </a:p>
          <a:p>
            <a:pPr algn="just"/>
            <a:r>
              <a:rPr lang="hu-HU" sz="1600" dirty="0"/>
              <a:t>A </a:t>
            </a:r>
            <a:r>
              <a:rPr lang="hu-HU" sz="1600" dirty="0" err="1"/>
              <a:t>hyperthermia</a:t>
            </a:r>
            <a:r>
              <a:rPr lang="hu-HU" sz="1600" dirty="0"/>
              <a:t> fokozatai</a:t>
            </a:r>
          </a:p>
          <a:p>
            <a:pPr lvl="1" algn="just"/>
            <a:r>
              <a:rPr lang="hu-HU" sz="1600" dirty="0"/>
              <a:t>Enyhe: hőfáradtság, </a:t>
            </a:r>
            <a:r>
              <a:rPr lang="hu-HU" sz="1600" dirty="0" err="1"/>
              <a:t>hősyncope</a:t>
            </a:r>
            <a:r>
              <a:rPr lang="hu-HU" sz="1600" dirty="0"/>
              <a:t>, hőkimerültség, napszúrás.</a:t>
            </a:r>
          </a:p>
          <a:p>
            <a:pPr lvl="1" algn="just"/>
            <a:r>
              <a:rPr lang="hu-HU" sz="1600" dirty="0"/>
              <a:t>Súlyos: hőguta</a:t>
            </a:r>
          </a:p>
          <a:p>
            <a:pPr marL="457200" lvl="1" indent="0" algn="just">
              <a:buNone/>
            </a:pPr>
            <a:endParaRPr lang="hu-HU" sz="1600" dirty="0"/>
          </a:p>
          <a:p>
            <a:pPr algn="just"/>
            <a:r>
              <a:rPr lang="hu-HU" sz="1600" dirty="0"/>
              <a:t>A kialakulás okai:</a:t>
            </a:r>
          </a:p>
          <a:p>
            <a:pPr lvl="1" algn="just"/>
            <a:r>
              <a:rPr lang="hu-HU" sz="1600" dirty="0"/>
              <a:t>hőpangás</a:t>
            </a:r>
          </a:p>
          <a:p>
            <a:pPr lvl="1" algn="just"/>
            <a:r>
              <a:rPr lang="hu-HU" sz="1600" dirty="0"/>
              <a:t>megnövekedett metabolikus aktivitás</a:t>
            </a:r>
          </a:p>
          <a:p>
            <a:pPr lvl="1" algn="just"/>
            <a:r>
              <a:rPr lang="hu-HU" sz="1600" dirty="0"/>
              <a:t>csökkent hőleadás</a:t>
            </a:r>
          </a:p>
          <a:p>
            <a:pPr marL="0" indent="0" algn="just">
              <a:buNone/>
            </a:pPr>
            <a:br>
              <a:rPr lang="hu-HU" sz="2400" dirty="0"/>
            </a:br>
            <a:endParaRPr lang="hu-HU" sz="24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6</a:t>
            </a:fld>
            <a:endParaRPr lang="hu-HU"/>
          </a:p>
        </p:txBody>
      </p:sp>
      <p:sp>
        <p:nvSpPr>
          <p:cNvPr id="5" name="Szövegdoboz 4"/>
          <p:cNvSpPr txBox="1"/>
          <p:nvPr/>
        </p:nvSpPr>
        <p:spPr>
          <a:xfrm>
            <a:off x="8441635" y="1341780"/>
            <a:ext cx="3435626" cy="280076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sz="1600" b="1" u="sng" dirty="0"/>
              <a:t>Tünetek: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gyengeség érzése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hűvös nedves bőr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szapora gyenge pulzus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szédülés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sápadtság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végtagok izomgörcse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hasi görcs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hányinger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koordinációs zavarok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izzadás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377392" y="5061583"/>
            <a:ext cx="4770783" cy="1569660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sz="1600" b="1" u="sng" dirty="0"/>
              <a:t>Kezelés: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azonnali hőelvonás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hűtés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társuló </a:t>
            </a:r>
            <a:r>
              <a:rPr lang="hu-HU" sz="1600" dirty="0" err="1"/>
              <a:t>hypotonia</a:t>
            </a:r>
            <a:r>
              <a:rPr lang="hu-HU" sz="1600" dirty="0"/>
              <a:t> kezelése és folyadékpótlás</a:t>
            </a:r>
          </a:p>
          <a:p>
            <a:endParaRPr lang="hu-HU" sz="16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7467600" y="5179570"/>
            <a:ext cx="4512365" cy="107721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sz="1600" b="1" u="sng" dirty="0"/>
              <a:t>Prevenció: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közvetlen napsugárzástól való védelem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 err="1"/>
              <a:t>ventillátorok</a:t>
            </a:r>
            <a:r>
              <a:rPr lang="hu-HU" sz="1600" dirty="0"/>
              <a:t> és </a:t>
            </a:r>
            <a:r>
              <a:rPr lang="hu-HU" sz="1600" dirty="0" err="1"/>
              <a:t>légkondícionálók</a:t>
            </a:r>
            <a:endParaRPr lang="hu-H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1600" dirty="0"/>
              <a:t>forszírozott folyadékbevitel</a:t>
            </a:r>
          </a:p>
        </p:txBody>
      </p:sp>
    </p:spTree>
    <p:extLst>
      <p:ext uri="{BB962C8B-B14F-4D97-AF65-F5344CB8AC3E}">
        <p14:creationId xmlns:p14="http://schemas.microsoft.com/office/powerpoint/2010/main" val="36713539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Vérnyomásmérés XII.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teendők vérnyomásmérés előtt</a:t>
            </a:r>
          </a:p>
          <a:p>
            <a:pPr lvl="1"/>
            <a:r>
              <a:rPr lang="hu-HU" dirty="0"/>
              <a:t>megfelelő mandzsetta méret</a:t>
            </a:r>
          </a:p>
          <a:p>
            <a:r>
              <a:rPr lang="hu-HU" dirty="0"/>
              <a:t>teendők vérnyomásmérés alatt</a:t>
            </a:r>
          </a:p>
          <a:p>
            <a:pPr lvl="1"/>
            <a:r>
              <a:rPr lang="hu-HU" dirty="0"/>
              <a:t>kartartás</a:t>
            </a:r>
          </a:p>
          <a:p>
            <a:pPr lvl="1"/>
            <a:r>
              <a:rPr lang="hu-HU" dirty="0"/>
              <a:t>testhelyzet</a:t>
            </a:r>
          </a:p>
          <a:p>
            <a:pPr lvl="1"/>
            <a:r>
              <a:rPr lang="hu-HU" dirty="0"/>
              <a:t>a vérnyomásmérés menete</a:t>
            </a:r>
          </a:p>
          <a:p>
            <a:r>
              <a:rPr lang="hu-HU" dirty="0"/>
              <a:t>teendők vérnyomásmérés után</a:t>
            </a:r>
          </a:p>
        </p:txBody>
      </p:sp>
    </p:spTree>
    <p:extLst>
      <p:ext uri="{BB962C8B-B14F-4D97-AF65-F5344CB8AC3E}">
        <p14:creationId xmlns:p14="http://schemas.microsoft.com/office/powerpoint/2010/main" val="8706354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rtalom helye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544" y="3421438"/>
            <a:ext cx="5122664" cy="3415110"/>
          </a:xfr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835" y="0"/>
            <a:ext cx="5220072" cy="3480048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361" y="836712"/>
            <a:ext cx="4113414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9616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églalap 5"/>
          <p:cNvSpPr/>
          <p:nvPr/>
        </p:nvSpPr>
        <p:spPr>
          <a:xfrm>
            <a:off x="1574182" y="633478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Nem megfelelően kiválasztott mandzsetta méretek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285" y="244"/>
            <a:ext cx="5220072" cy="348004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17" y="764704"/>
            <a:ext cx="4495710" cy="2999482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974406"/>
            <a:ext cx="5040560" cy="336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074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63</a:t>
            </a:fld>
            <a:endParaRPr lang="hu-HU"/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756163"/>
              </p:ext>
            </p:extLst>
          </p:nvPr>
        </p:nvGraphicFramePr>
        <p:xfrm>
          <a:off x="1396499" y="803870"/>
          <a:ext cx="9254308" cy="591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936">
                  <a:extLst>
                    <a:ext uri="{9D8B030D-6E8A-4147-A177-3AD203B41FA5}">
                      <a16:colId xmlns:a16="http://schemas.microsoft.com/office/drawing/2014/main" val="2269961717"/>
                    </a:ext>
                  </a:extLst>
                </a:gridCol>
                <a:gridCol w="3589350">
                  <a:extLst>
                    <a:ext uri="{9D8B030D-6E8A-4147-A177-3AD203B41FA5}">
                      <a16:colId xmlns:a16="http://schemas.microsoft.com/office/drawing/2014/main" val="3366566262"/>
                    </a:ext>
                  </a:extLst>
                </a:gridCol>
                <a:gridCol w="4994022">
                  <a:extLst>
                    <a:ext uri="{9D8B030D-6E8A-4147-A177-3AD203B41FA5}">
                      <a16:colId xmlns:a16="http://schemas.microsoft.com/office/drawing/2014/main" val="962352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Lépés 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Beavatkozás 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Magyarázat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093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 </a:t>
                      </a:r>
                      <a:endParaRPr lang="hu-HU" sz="900" b="1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Végezzen higiénés kézfertőtlenítést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 aszepszis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</a:rPr>
                        <a:t>-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antiszepszis szabályainak betartása végett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131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dirty="0">
                          <a:latin typeface="+mn-lt"/>
                        </a:rPr>
                        <a:t>2.</a:t>
                      </a: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Azonosítsa a beteget, és tájékoztassa a beavatkozás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szükségességéről és menetéről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ezzel csökkentheti a beteg félelmét, és növelheti az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együttműködő készségét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896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900" b="1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Készítse elő a szükséges eszközöket és a helyiséget a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beavatkozás elvégzéséhez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669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900" b="1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Készítse elő a beteget: üljön vagy feküdjön egy csendes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szobában minimum 5 percet, ez idő alatt ne beszéljen, és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ne beszéljenek hozzá, legjobb, ha a beteg egyedül marad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vizsgálat előtt fél órával ne egyen és ne igyon semmit,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tartózkodjon a koﬀeintartalmú italoktól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beteg legyen lehetőleg minél nyugodtabb, ellenkező esetben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tévesen magasabb vérnyomást mérhetünk, valamint az izmok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feszülése is hasonló következménnyel járhat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08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</a:t>
                      </a:r>
                      <a:endParaRPr lang="hu-HU" sz="900" b="1" dirty="0"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Kérje meg a beteget, hogy üljön le egy székre, vagy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feküdjön, ha eddig nem tette volna, majd tegye szabaddá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karját, ne legyen rajta semmilyen ruhanemű, ami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zavarhatja a mandzsetta felhelyezését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egészséges egyéneken minimális különbség van az ülve, állva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és fekve mért vérnyomás között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általában az idős betegeknél ajánlott elvégezni a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vérnyomásmérést ülő és álló helyzetben is, valamint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azoknál, akik hypotoniát okozó készítményeket szednek, ill.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megmagyarázhatatlan ájulások jelentkezésekor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első alkalommal a beteg mindkét karján mérjük meg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vérnyomást; amennyiben a két kar között a systolés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vérnyomás különbsége nagyobb mint 20 Hgmm, a diastolés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vérnyomásé több mint 10 Hgmm, további vizsgálatok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szükségesek az ok kiderítésére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851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dirty="0">
                          <a:latin typeface="+mn-lt"/>
                        </a:rPr>
                        <a:t>6.</a:t>
                      </a:r>
                    </a:p>
                  </a:txBody>
                  <a:tcPr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Válassza ki a megfelelő méretű mandzsettát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mandzsetta felfújható tömlője érje körül a beteg felkarjának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minimálisan 80%-át, de 100%-nál ne legyen szélesebb,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szélessége a felkarkörfogat 40%-a legyen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ha túl kicsi a mandzsetta felfújható tömlője, akkor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túlbecsülhetjük, ha túl nagy, akkor alulértékelhetjük a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vérnyomást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628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dirty="0">
                          <a:latin typeface="+mn-lt"/>
                        </a:rPr>
                        <a:t>7.</a:t>
                      </a:r>
                    </a:p>
                  </a:txBody>
                  <a:tcPr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Helyezze fel a beteg karjára az előzőleg kiválasztott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mandzsettát a könyökhajlattól 2 cm-rel följebb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beteg karja legyen alátámasztva és enyhén behajlítva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ne legyen laza, de túl szoros sem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mandzsetta felfújható tömlője közepe, ahová csatlakoznak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 összekötő csövek, nézzen az a.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brachialis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felé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841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u-HU" sz="900" b="1" dirty="0">
                          <a:latin typeface="+mn-lt"/>
                        </a:rPr>
                        <a:t>8.</a:t>
                      </a:r>
                    </a:p>
                  </a:txBody>
                  <a:tcPr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Bizonyosodjon meg arról, hogy a kliens felkarja, ahová a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mandzsettát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helyezzi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, a szív magasságában legyen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ha nincs alátámasztva a kar, vagy mérés közben a beteg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megfeszíti izmait, magasabb értéket kaphatunk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ha a kar magasabban van a szív szintjénél, akkor a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diastolés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nyomást akár 10 Hgmm-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rel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is túlbecsülhetjük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rgbClr val="50B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810139"/>
                  </a:ext>
                </a:extLst>
              </a:tr>
            </a:tbl>
          </a:graphicData>
        </a:graphic>
      </p:graphicFrame>
      <p:sp>
        <p:nvSpPr>
          <p:cNvPr id="7" name="Téglalap 6"/>
          <p:cNvSpPr/>
          <p:nvPr/>
        </p:nvSpPr>
        <p:spPr>
          <a:xfrm>
            <a:off x="1624737" y="195857"/>
            <a:ext cx="8499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000" b="1" dirty="0">
                <a:latin typeface="MinionPro-Regular"/>
              </a:rPr>
              <a:t>Vérnyomásmérés </a:t>
            </a:r>
            <a:r>
              <a:rPr lang="hu-HU" sz="2000" b="1" dirty="0" err="1">
                <a:latin typeface="MinionPro-Regular"/>
              </a:rPr>
              <a:t>auscultatio</a:t>
            </a:r>
            <a:r>
              <a:rPr lang="hu-HU" sz="2000" b="1" dirty="0">
                <a:latin typeface="MinionPro-Regular"/>
              </a:rPr>
              <a:t> módszerrel (</a:t>
            </a:r>
            <a:r>
              <a:rPr lang="hu-HU" sz="2000" b="1" dirty="0" err="1">
                <a:latin typeface="MinionPro-Regular"/>
              </a:rPr>
              <a:t>palpatiós</a:t>
            </a:r>
            <a:r>
              <a:rPr lang="hu-HU" sz="2000" b="1" dirty="0">
                <a:latin typeface="MinionPro-Regular"/>
              </a:rPr>
              <a:t> módszerrel)</a:t>
            </a:r>
            <a:r>
              <a:rPr lang="hu-HU" sz="2000" b="1" dirty="0"/>
              <a:t> </a:t>
            </a:r>
            <a:br>
              <a:rPr lang="hu-HU" sz="2000" b="1" dirty="0"/>
            </a:br>
            <a:endParaRPr lang="hu-HU" sz="2000" b="1" dirty="0"/>
          </a:p>
        </p:txBody>
      </p:sp>
    </p:spTree>
    <p:extLst>
      <p:ext uri="{BB962C8B-B14F-4D97-AF65-F5344CB8AC3E}">
        <p14:creationId xmlns:p14="http://schemas.microsoft.com/office/powerpoint/2010/main" val="34093914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64</a:t>
            </a:fld>
            <a:endParaRPr lang="hu-HU"/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87704"/>
              </p:ext>
            </p:extLst>
          </p:nvPr>
        </p:nvGraphicFramePr>
        <p:xfrm>
          <a:off x="1613987" y="1337401"/>
          <a:ext cx="8966926" cy="4680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683">
                  <a:extLst>
                    <a:ext uri="{9D8B030D-6E8A-4147-A177-3AD203B41FA5}">
                      <a16:colId xmlns:a16="http://schemas.microsoft.com/office/drawing/2014/main" val="3363117447"/>
                    </a:ext>
                  </a:extLst>
                </a:gridCol>
                <a:gridCol w="4448549">
                  <a:extLst>
                    <a:ext uri="{9D8B030D-6E8A-4147-A177-3AD203B41FA5}">
                      <a16:colId xmlns:a16="http://schemas.microsoft.com/office/drawing/2014/main" val="1860130947"/>
                    </a:ext>
                  </a:extLst>
                </a:gridCol>
                <a:gridCol w="3834694">
                  <a:extLst>
                    <a:ext uri="{9D8B030D-6E8A-4147-A177-3AD203B41FA5}">
                      <a16:colId xmlns:a16="http://schemas.microsoft.com/office/drawing/2014/main" val="3597814308"/>
                    </a:ext>
                  </a:extLst>
                </a:gridCol>
              </a:tblGrid>
              <a:tr h="443709"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Lépés 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Beavatkozás 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Medium"/>
                        </a:rPr>
                        <a:t>Magyarázat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4346818"/>
                  </a:ext>
                </a:extLst>
              </a:tr>
              <a:tr h="1094078">
                <a:tc>
                  <a:txBody>
                    <a:bodyPr/>
                    <a:lstStyle/>
                    <a:p>
                      <a:r>
                        <a:rPr lang="hu-HU" sz="900" dirty="0">
                          <a:effectLst/>
                        </a:rPr>
                        <a:t>9.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Tapintással határozza meg az a.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brachialis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helyzetét,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hagyja az ujjait a meghatározott pozícióban, majd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fújja fel a mandzsettát, és becsülje meg a beteg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systolés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vérnyomásértékét, majd engedje le a mandzsettát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systoles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érték az az érték lesz, amikor már nem tapintja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 érverést az a.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brachialis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felett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erre a folyamatra azért is van szükség, hogy kivédje az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auscultatiós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hézag miatti hibalehetőségeket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úgy is megbecsülheti a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systolés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értéket, hogy az a.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radialist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tapintja (Magyarországon ez utóbbi technika az elterjedtebb)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5565944"/>
                  </a:ext>
                </a:extLst>
              </a:tr>
              <a:tr h="601743">
                <a:tc>
                  <a:txBody>
                    <a:bodyPr/>
                    <a:lstStyle/>
                    <a:p>
                      <a:r>
                        <a:rPr lang="hu-HU" sz="900" dirty="0">
                          <a:effectLst/>
                        </a:rPr>
                        <a:t>10.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fonendoszkópot helyezze az a.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brachialis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fölé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ne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fejtsen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ki túl nagy nyomást a fonendoszkópra, valamint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ne helyezze a mandzsetta alá, mert ez a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brachialis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artéria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elzáródásához vezet, így eltéveszthetők a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Korotkov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-hangok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162855"/>
                  </a:ext>
                </a:extLst>
              </a:tr>
              <a:tr h="443709">
                <a:tc>
                  <a:txBody>
                    <a:bodyPr/>
                    <a:lstStyle/>
                    <a:p>
                      <a:r>
                        <a:rPr lang="hu-HU" sz="900" dirty="0">
                          <a:effectLst/>
                        </a:rPr>
                        <a:t>11. </a:t>
                      </a: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Az előzőleg meghatározott </a:t>
                      </a: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systolés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érték fölé 30 Hgmm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 err="1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rel</a:t>
                      </a: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 fújja fel újból a mandzsettát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961322"/>
                  </a:ext>
                </a:extLst>
              </a:tr>
              <a:tr h="443709">
                <a:tc>
                  <a:txBody>
                    <a:bodyPr/>
                    <a:lstStyle/>
                    <a:p>
                      <a:r>
                        <a:rPr lang="hu-HU" sz="900" dirty="0"/>
                        <a:t>12.</a:t>
                      </a:r>
                      <a:r>
                        <a:rPr lang="hu-HU" sz="900" baseline="0" dirty="0"/>
                        <a:t> </a:t>
                      </a:r>
                      <a:endParaRPr lang="hu-HU" sz="900" dirty="0"/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Engedje le a mandzsettát fokozatosan, a szelep</a:t>
                      </a:r>
                      <a:b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segítségével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leengedés ajánlott sebessége 2-3 mm/s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195020"/>
                  </a:ext>
                </a:extLst>
              </a:tr>
              <a:tr h="765855"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13. </a:t>
                      </a:r>
                      <a:endParaRPr lang="hu-HU" sz="900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Dokumentálja a mért eredményeket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a </a:t>
                      </a: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systolés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 érték az első </a:t>
                      </a: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Korotkov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-hang, a </a:t>
                      </a: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diastolés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 az ötödik</a:t>
                      </a:r>
                      <a:b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</a:b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Korotkov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-hang (a hang hiánya) lesz</a:t>
                      </a:r>
                      <a:b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</a:b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amennyiben </a:t>
                      </a: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hyper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- vagy </a:t>
                      </a:r>
                      <a:r>
                        <a:rPr kumimoji="0" lang="hu-HU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hypotoniát</a:t>
                      </a: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 észlel, azt jelezze a</a:t>
                      </a:r>
                      <a:b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</a:br>
                      <a:r>
                        <a:rPr kumimoji="0" lang="hu-HU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MinionPro-Regular"/>
                          <a:ea typeface="+mn-ea"/>
                          <a:cs typeface="+mn-cs"/>
                        </a:rPr>
                        <a:t>műszakvezető ápolónak vagy a kezelőorvosnak</a:t>
                      </a:r>
                      <a:endParaRPr kumimoji="0" lang="hu-H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275932"/>
                  </a:ext>
                </a:extLst>
              </a:tr>
              <a:tr h="443709"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14.</a:t>
                      </a:r>
                      <a:endParaRPr lang="hu-HU" sz="900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Néhány perccel később ugyanazon a karon ismételje meg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mérést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hivatalos mérési eredmény legyen az, amelyiknél</a:t>
                      </a:r>
                      <a:b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</a:br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alacsonyabbak az értékek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453311"/>
                  </a:ext>
                </a:extLst>
              </a:tr>
              <a:tr h="443709"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15.</a:t>
                      </a:r>
                      <a:endParaRPr lang="hu-HU" sz="900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Végezzen ismét higiénés kézfertőtlenítést 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u-HU" sz="900" b="0" i="0" dirty="0">
                          <a:solidFill>
                            <a:srgbClr val="000000"/>
                          </a:solidFill>
                          <a:effectLst/>
                          <a:latin typeface="MinionPro-Regular"/>
                        </a:rPr>
                        <a:t>a keresztfertőzések megelőzése érdekében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78141"/>
                  </a:ext>
                </a:extLst>
              </a:tr>
            </a:tbl>
          </a:graphicData>
        </a:graphic>
      </p:graphicFrame>
      <p:sp>
        <p:nvSpPr>
          <p:cNvPr id="4" name="Téglalap 3"/>
          <p:cNvSpPr/>
          <p:nvPr/>
        </p:nvSpPr>
        <p:spPr>
          <a:xfrm>
            <a:off x="1936206" y="295729"/>
            <a:ext cx="8499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000" b="1" dirty="0">
                <a:latin typeface="MinionPro-Regular"/>
              </a:rPr>
              <a:t>Vérnyomásmérés </a:t>
            </a:r>
            <a:r>
              <a:rPr lang="hu-HU" sz="2000" b="1" dirty="0" err="1">
                <a:latin typeface="MinionPro-Regular"/>
              </a:rPr>
              <a:t>auscultatio</a:t>
            </a:r>
            <a:r>
              <a:rPr lang="hu-HU" sz="2000" b="1" dirty="0">
                <a:latin typeface="MinionPro-Regular"/>
              </a:rPr>
              <a:t> módszerrel (</a:t>
            </a:r>
            <a:r>
              <a:rPr lang="hu-HU" sz="2000" b="1" dirty="0" err="1">
                <a:latin typeface="MinionPro-Regular"/>
              </a:rPr>
              <a:t>palpatiós</a:t>
            </a:r>
            <a:r>
              <a:rPr lang="hu-HU" sz="2000" b="1" dirty="0">
                <a:latin typeface="MinionPro-Regular"/>
              </a:rPr>
              <a:t> módszerrel)</a:t>
            </a:r>
            <a:r>
              <a:rPr lang="hu-HU" sz="2000" b="1" dirty="0"/>
              <a:t> </a:t>
            </a:r>
            <a:br>
              <a:rPr lang="hu-HU" sz="2000" b="1" dirty="0"/>
            </a:br>
            <a:endParaRPr lang="hu-HU" sz="2000" b="1" dirty="0"/>
          </a:p>
        </p:txBody>
      </p:sp>
    </p:spTree>
    <p:extLst>
      <p:ext uri="{BB962C8B-B14F-4D97-AF65-F5344CB8AC3E}">
        <p14:creationId xmlns:p14="http://schemas.microsoft.com/office/powerpoint/2010/main" val="32132093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9723" y="490555"/>
            <a:ext cx="11615558" cy="1400530"/>
          </a:xfrm>
        </p:spPr>
        <p:txBody>
          <a:bodyPr/>
          <a:lstStyle/>
          <a:p>
            <a:r>
              <a:rPr lang="hu-HU" dirty="0"/>
              <a:t>Kardinális tünetek lázlapon való jelölése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0674" y="1913072"/>
            <a:ext cx="11608067" cy="4944928"/>
          </a:xfrm>
        </p:spPr>
        <p:txBody>
          <a:bodyPr/>
          <a:lstStyle/>
          <a:p>
            <a:r>
              <a:rPr lang="hu-HU" dirty="0"/>
              <a:t>A légzés, a </a:t>
            </a:r>
            <a:r>
              <a:rPr lang="hu-HU" dirty="0" err="1"/>
              <a:t>vérnyomás,a</a:t>
            </a:r>
            <a:r>
              <a:rPr lang="hu-HU" dirty="0"/>
              <a:t> pulzus és a hőmérséklet megadása folyamatábrán. Kórházi sajátosságoktól függően ezek különböző színekkel különíthetők el. </a:t>
            </a:r>
          </a:p>
          <a:p>
            <a:r>
              <a:rPr lang="hu-HU" dirty="0"/>
              <a:t>A lázlapon a 37 °C-nál vízszintesen piros vonalat húzhatunk, ez a</a:t>
            </a:r>
            <a:br>
              <a:rPr lang="hu-HU" dirty="0"/>
            </a:br>
            <a:r>
              <a:rPr lang="hu-HU" dirty="0"/>
              <a:t>normális testhőmérséklet felső határa, így a kóros értékek egyértelműen kitűnnek. </a:t>
            </a:r>
          </a:p>
          <a:p>
            <a:r>
              <a:rPr lang="hu-HU" dirty="0"/>
              <a:t>A lázlapon lévő négyzetrácsos beosztás egy-egy egysége (1 négyzetrács) az egyes vitális paramétereknél különböző értéket képvisel. </a:t>
            </a:r>
          </a:p>
          <a:p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65</a:t>
            </a:fld>
            <a:endParaRPr lang="hu-HU"/>
          </a:p>
        </p:txBody>
      </p:sp>
      <p:sp>
        <p:nvSpPr>
          <p:cNvPr id="5" name="Szövegdoboz 4"/>
          <p:cNvSpPr txBox="1"/>
          <p:nvPr/>
        </p:nvSpPr>
        <p:spPr>
          <a:xfrm>
            <a:off x="2377439" y="5679863"/>
            <a:ext cx="7689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1 négyzetrács értéke a „régi típusú” lázlap kardinális tüneteinek jelölésekor </a:t>
            </a:r>
            <a:br>
              <a:rPr lang="hu-HU" dirty="0"/>
            </a:br>
            <a:br>
              <a:rPr lang="hu-HU" dirty="0"/>
            </a:br>
            <a:endParaRPr lang="hu-HU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706" y="4647776"/>
            <a:ext cx="9403081" cy="106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5942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Oláh András (</a:t>
            </a:r>
            <a:r>
              <a:rPr lang="hu-HU" dirty="0" err="1"/>
              <a:t>szerk</a:t>
            </a:r>
            <a:r>
              <a:rPr lang="hu-HU" dirty="0"/>
              <a:t>.): Az ápolástudomány tankönyve, Medicina, Budapest, 2012.</a:t>
            </a:r>
          </a:p>
          <a:p>
            <a:r>
              <a:rPr lang="hu-HU" dirty="0" err="1"/>
              <a:t>Lipienné</a:t>
            </a:r>
            <a:r>
              <a:rPr lang="hu-HU" dirty="0"/>
              <a:t> K. I. -Ridegné Cs. I.(2016): Betegmegfigyelés Műszaki </a:t>
            </a:r>
            <a:r>
              <a:rPr lang="hu-HU" dirty="0" err="1"/>
              <a:t>Könyvki</a:t>
            </a:r>
            <a:r>
              <a:rPr lang="hu-HU" dirty="0"/>
              <a:t>-adó, Budapest</a:t>
            </a:r>
          </a:p>
        </p:txBody>
      </p:sp>
    </p:spTree>
    <p:extLst>
      <p:ext uri="{BB962C8B-B14F-4D97-AF65-F5344CB8AC3E}">
        <p14:creationId xmlns:p14="http://schemas.microsoft.com/office/powerpoint/2010/main" val="193773893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99551" y="2638569"/>
            <a:ext cx="9404723" cy="1400530"/>
          </a:xfrm>
        </p:spPr>
        <p:txBody>
          <a:bodyPr/>
          <a:lstStyle/>
          <a:p>
            <a:pPr algn="ctr"/>
            <a:r>
              <a:rPr lang="hu-HU" dirty="0"/>
              <a:t>Ellenőrző kérdések</a:t>
            </a:r>
          </a:p>
        </p:txBody>
      </p:sp>
    </p:spTree>
    <p:extLst>
      <p:ext uri="{BB962C8B-B14F-4D97-AF65-F5344CB8AC3E}">
        <p14:creationId xmlns:p14="http://schemas.microsoft.com/office/powerpoint/2010/main" val="29200459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hypotermiára</a:t>
            </a: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jellemző: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amennyiben a beteg testhőmérséklete 33,4°C, mérsékelt hypotermiáról beszélünk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95102" y="180703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35°C-nál már beszédzavarok is fölléphetnek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30°C alatt mutatkoznak meg az EKG-n az </a:t>
            </a:r>
            <a:r>
              <a:rPr kumimoji="0" 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Osborne</a:t>
            </a: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féle J-hullámok</a:t>
            </a: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 mérsékelt </a:t>
            </a:r>
            <a:r>
              <a:rPr kumimoji="0" 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hypotermia</a:t>
            </a: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egyik tünete a reflexek hiánya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8216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04999" y="678607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b="1" dirty="0">
                <a:latin typeface="+mn-lt"/>
              </a:rPr>
              <a:t>Fizikális lázcsillapítás: Részleges priznic esetén hova </a:t>
            </a:r>
            <a:r>
              <a:rPr lang="hu-HU" sz="2400" b="1" dirty="0"/>
              <a:t>helyez fel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2400" b="1" dirty="0"/>
              <a:t>vizes ruhát 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2400" b="1" dirty="0"/>
              <a:t> borogatás során?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hu-HU" sz="2400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Homlok, mellkas, alkarok, has, lágyékhajlat,</a:t>
            </a:r>
            <a:endParaRPr lang="ru-RU" altLang="hu-HU" sz="2400" dirty="0">
              <a:latin typeface="+mn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/>
              <a:t>Homlok, mellkas, alkarok, lágyékhajlat</a:t>
            </a:r>
            <a:endParaRPr lang="ru-RU" altLang="hu-HU" sz="2400" dirty="0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homlok, nyak, alkarok, has</a:t>
            </a:r>
            <a:endParaRPr lang="ru-RU" altLang="hu-HU" sz="2400" dirty="0">
              <a:latin typeface="+mn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63352" y="281698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/>
              <a:t>Homlok, mellkas, alkarok</a:t>
            </a:r>
            <a:r>
              <a:rPr lang="hu-HU" altLang="hu-HU" sz="2400"/>
              <a:t>, lábak</a:t>
            </a:r>
            <a:endParaRPr lang="ru-RU" altLang="hu-HU" sz="2400" dirty="0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298610" y="1470086"/>
            <a:ext cx="8092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4752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Láz I.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7</a:t>
            </a:fld>
            <a:endParaRPr lang="hu-HU"/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A láz fokozatai:</a:t>
            </a:r>
            <a:endParaRPr lang="hu-HU" dirty="0"/>
          </a:p>
          <a:p>
            <a:r>
              <a:rPr lang="hu-HU" dirty="0"/>
              <a:t>Hőemelkedés (</a:t>
            </a:r>
            <a:r>
              <a:rPr lang="hu-HU" dirty="0" err="1"/>
              <a:t>subfebrilitas</a:t>
            </a:r>
            <a:r>
              <a:rPr lang="hu-HU" dirty="0"/>
              <a:t>): 37,5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-38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Láz (</a:t>
            </a:r>
            <a:r>
              <a:rPr lang="hu-HU" dirty="0" err="1"/>
              <a:t>febris</a:t>
            </a:r>
            <a:r>
              <a:rPr lang="hu-HU" dirty="0"/>
              <a:t>): 38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-39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Magas láz (</a:t>
            </a:r>
            <a:r>
              <a:rPr lang="hu-HU" dirty="0" err="1"/>
              <a:t>pyrexia</a:t>
            </a:r>
            <a:r>
              <a:rPr lang="hu-HU" dirty="0"/>
              <a:t>): 39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Túl magas láz (</a:t>
            </a:r>
            <a:r>
              <a:rPr lang="hu-HU" dirty="0" err="1"/>
              <a:t>hyperpyrexia</a:t>
            </a:r>
            <a:r>
              <a:rPr lang="hu-HU" dirty="0"/>
              <a:t>): &gt;40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</a:t>
            </a:r>
          </a:p>
        </p:txBody>
      </p:sp>
    </p:spTree>
    <p:extLst>
      <p:ext uri="{BB962C8B-B14F-4D97-AF65-F5344CB8AC3E}">
        <p14:creationId xmlns:p14="http://schemas.microsoft.com/office/powerpoint/2010/main" val="15478843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b="1" dirty="0">
                <a:latin typeface="+mn-lt"/>
              </a:rPr>
              <a:t>Kontakt hőmérő, </a:t>
            </a:r>
            <a:r>
              <a:rPr lang="hu-HU" altLang="hu-HU" b="1" u="sng" dirty="0">
                <a:latin typeface="+mn-lt"/>
              </a:rPr>
              <a:t>KIVÉVE</a:t>
            </a:r>
            <a:r>
              <a:rPr lang="hu-HU" altLang="hu-HU" b="1" dirty="0">
                <a:latin typeface="+mn-lt"/>
              </a:rPr>
              <a:t>:</a:t>
            </a:r>
            <a:endParaRPr lang="ru-RU" altLang="hu-HU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Folyadékkristályos hőmérő</a:t>
            </a:r>
            <a:endParaRPr lang="ru-RU" altLang="hu-HU" sz="2400" dirty="0">
              <a:latin typeface="+mn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Dobhártya hőmérő</a:t>
            </a:r>
            <a:endParaRPr lang="ru-RU" altLang="hu-HU" sz="2400" dirty="0">
              <a:latin typeface="+mn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Higanyos üveg hőmérő</a:t>
            </a:r>
            <a:endParaRPr lang="ru-RU" altLang="hu-HU" sz="2400" dirty="0">
              <a:latin typeface="+mn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+mn-lt"/>
              </a:rPr>
              <a:t>Digitális hőmérő</a:t>
            </a:r>
            <a:endParaRPr lang="ru-RU" altLang="hu-HU" sz="2400" dirty="0">
              <a:latin typeface="+mn-lt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79390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/>
              <a:t>A </a:t>
            </a:r>
            <a:r>
              <a:rPr lang="hu-HU" b="1" dirty="0" err="1"/>
              <a:t>hypertermia</a:t>
            </a:r>
            <a:r>
              <a:rPr lang="hu-HU" b="1" dirty="0"/>
              <a:t> tünete, </a:t>
            </a:r>
            <a:r>
              <a:rPr lang="hu-HU" b="1" u="sng" dirty="0"/>
              <a:t>KIVÉVE</a:t>
            </a:r>
            <a:r>
              <a:rPr lang="hu-HU" b="1" dirty="0"/>
              <a:t>: </a:t>
            </a: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70080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szédülés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>
                <a:latin typeface="+mn-lt"/>
              </a:rPr>
              <a:t>gyér pulzus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628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végtagok izomgörcse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nedves bőr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24746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04999" y="678607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Fizikális lázcsillapítás: Teljes priznic esetén hova </a:t>
            </a: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helyez fel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vizes ruhát 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borogatás során?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hu-H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Homlok, mellkas, alkarok, has, lágyékhajlat,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Homlok, mellkas, </a:t>
            </a:r>
            <a:r>
              <a:rPr lang="hu-HU" altLang="hu-HU" sz="2400" dirty="0">
                <a:solidFill>
                  <a:prstClr val="white"/>
                </a:solidFill>
              </a:rPr>
              <a:t>teljes felső végtagok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, lágyékhajlat, teljes alsó végtagok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homlok, nyak, alkarok, has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63352" y="281698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Homlok, mellkas, </a:t>
            </a:r>
            <a:r>
              <a:rPr lang="hu-HU" altLang="hu-HU" sz="2400" dirty="0">
                <a:solidFill>
                  <a:prstClr val="white"/>
                </a:solidFill>
              </a:rPr>
              <a:t>teljes felső végtagok, teljes alsó végtagok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298610" y="1470086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95294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48542" y="393333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b="1" dirty="0">
                <a:latin typeface="Calibri" panose="020F0502020204030204"/>
              </a:rPr>
              <a:t>1°C-os testhőmérséklet emelkedés a szívfrekvenciát :</a:t>
            </a:r>
            <a:endParaRPr kumimoji="0" lang="ru-RU" altLang="hu-HU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5/perccel emeli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10/ perccel emeli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95102" y="282038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10/ perccel csökkenti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Nem változtatja meg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22327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-28747" y="302371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 err="1">
                <a:latin typeface="+mn-lt"/>
              </a:rPr>
              <a:t>Bradycardiára</a:t>
            </a:r>
            <a:r>
              <a:rPr lang="hu-HU" altLang="hu-HU" sz="4000" dirty="0">
                <a:latin typeface="+mn-lt"/>
              </a:rPr>
              <a:t> jellemző: </a:t>
            </a: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70080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Pajzsmirigy túlműködés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9377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Paraszimpatikus idegrendszer aktiválódása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628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A pulzus szám 100/perc feletti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Szimpatikus idegrendszer </a:t>
            </a:r>
            <a:r>
              <a:rPr lang="hu-HU" altLang="hu-HU" sz="2400" dirty="0" err="1">
                <a:latin typeface="Arial Black" panose="020B0A04020102020204" pitchFamily="34" charset="0"/>
              </a:rPr>
              <a:t>akziválódása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218746" y="1133038"/>
            <a:ext cx="9158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93555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956953" y="280740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Könnyen elnyomható pulzus latinul: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regularis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mollis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tardus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frequens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7975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Újszülött normál pulzus száma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100-120/perc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120-160/perc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120-140/perc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60-100/perc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83034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487889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paraszimpatikus idegrendszer aktivációja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Bezár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láz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pajzsmirigy csökkent működése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fekvés, pihenés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  <p:sp>
        <p:nvSpPr>
          <p:cNvPr id="2" name="Téglalap 1"/>
          <p:cNvSpPr/>
          <p:nvPr/>
        </p:nvSpPr>
        <p:spPr>
          <a:xfrm>
            <a:off x="793640" y="385437"/>
            <a:ext cx="82666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3200" dirty="0"/>
              <a:t>Normális értéknél magasabb pulzusszámot okoz:</a:t>
            </a:r>
          </a:p>
        </p:txBody>
      </p:sp>
    </p:spTree>
    <p:extLst>
      <p:ext uri="{BB962C8B-B14F-4D97-AF65-F5344CB8AC3E}">
        <p14:creationId xmlns:p14="http://schemas.microsoft.com/office/powerpoint/2010/main" val="21605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hu-HU" sz="4000" dirty="0"/>
              <a:t>A „parvus” pulzus jelentése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lassan kitérő pulzus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alacsony </a:t>
            </a:r>
            <a:r>
              <a:rPr lang="hu-HU" altLang="hu-HU" sz="2400" dirty="0" err="1">
                <a:latin typeface="Arial Black" panose="020B0A04020102020204" pitchFamily="34" charset="0"/>
              </a:rPr>
              <a:t>amplitudójú</a:t>
            </a:r>
            <a:r>
              <a:rPr lang="hu-HU" altLang="hu-HU" sz="2400" dirty="0">
                <a:latin typeface="Arial Black" panose="020B0A04020102020204" pitchFamily="34" charset="0"/>
              </a:rPr>
              <a:t> pulzus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könnyen elnyomható pulzus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63351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h</a:t>
            </a:r>
            <a:r>
              <a:rPr lang="hu-HU" altLang="hu-HU" sz="2400">
                <a:latin typeface="Arial Black" panose="020B0A04020102020204" pitchFamily="34" charset="0"/>
              </a:rPr>
              <a:t>irtelen </a:t>
            </a:r>
            <a:r>
              <a:rPr lang="hu-HU" altLang="hu-HU" sz="2400" dirty="0">
                <a:latin typeface="Arial Black" panose="020B0A04020102020204" pitchFamily="34" charset="0"/>
              </a:rPr>
              <a:t>emelkedő pulzus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86355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3200" dirty="0">
                <a:latin typeface="+mn-lt"/>
              </a:rPr>
              <a:t>Felnőtt ember normál légzés száma:</a:t>
            </a:r>
            <a:endParaRPr lang="ru-RU" altLang="hu-HU" sz="32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10-15/perc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12-20/perc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30-50/perc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16-19/perc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96632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Láztípusok I.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8</a:t>
            </a:fld>
            <a:endParaRPr lang="hu-HU"/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49506" y="1988640"/>
            <a:ext cx="8946541" cy="4195481"/>
          </a:xfrm>
        </p:spPr>
        <p:txBody>
          <a:bodyPr>
            <a:normAutofit/>
          </a:bodyPr>
          <a:lstStyle/>
          <a:p>
            <a:r>
              <a:rPr lang="hu-HU" sz="2400" b="1" i="1" dirty="0" err="1"/>
              <a:t>Continua</a:t>
            </a:r>
            <a:r>
              <a:rPr lang="hu-HU" sz="2400" b="1" i="1" dirty="0"/>
              <a:t> láztípusok:</a:t>
            </a:r>
            <a:endParaRPr lang="hu-HU" sz="2400" dirty="0"/>
          </a:p>
          <a:p>
            <a:pPr lvl="1"/>
            <a:r>
              <a:rPr lang="hu-HU" sz="2000" i="1" u="sng" dirty="0" err="1"/>
              <a:t>Febricula</a:t>
            </a:r>
            <a:r>
              <a:rPr lang="hu-HU" sz="2000" i="1" dirty="0"/>
              <a:t>: </a:t>
            </a:r>
            <a:r>
              <a:rPr lang="hu-HU" sz="2000" dirty="0"/>
              <a:t>a „közönséges” láz egyik enyhe típusa, ami rövid ideig áll fenn. Nincs pontosan meghatározott oka, vagy jellegzetes patológiai velejárója.</a:t>
            </a:r>
          </a:p>
          <a:p>
            <a:pPr lvl="1"/>
            <a:endParaRPr lang="hu-HU" sz="2000" dirty="0"/>
          </a:p>
          <a:p>
            <a:pPr lvl="1"/>
            <a:endParaRPr lang="hu-HU" sz="2000" i="1" u="sng" dirty="0"/>
          </a:p>
          <a:p>
            <a:pPr lvl="1"/>
            <a:r>
              <a:rPr lang="hu-HU" sz="2000" i="1" u="sng" dirty="0" err="1"/>
              <a:t>Febris</a:t>
            </a:r>
            <a:r>
              <a:rPr lang="hu-HU" sz="2000" i="1" u="sng" dirty="0"/>
              <a:t> </a:t>
            </a:r>
            <a:r>
              <a:rPr lang="hu-HU" sz="2000" i="1" u="sng" dirty="0" err="1"/>
              <a:t>continua</a:t>
            </a:r>
            <a:r>
              <a:rPr lang="hu-HU" sz="2000" i="1" u="sng" dirty="0"/>
              <a:t> (állandó láz):</a:t>
            </a:r>
            <a:r>
              <a:rPr lang="hu-HU" sz="2000" u="sng" dirty="0"/>
              <a:t> </a:t>
            </a:r>
            <a:r>
              <a:rPr lang="hu-HU" sz="2000" dirty="0"/>
              <a:t>a testhőmérséklet a normálisnál magasabb, de a napi ingadozás nem</a:t>
            </a:r>
          </a:p>
          <a:p>
            <a:pPr marL="457200" lvl="1" indent="0">
              <a:buNone/>
            </a:pPr>
            <a:r>
              <a:rPr lang="hu-HU" sz="2000" dirty="0"/>
              <a:t>haladja meg az 1</a:t>
            </a:r>
            <a:r>
              <a:rPr lang="hu-HU" sz="2000" dirty="0">
                <a:sym typeface="Symbol"/>
              </a:rPr>
              <a:t></a:t>
            </a:r>
            <a:r>
              <a:rPr lang="hu-HU" sz="2000" dirty="0"/>
              <a:t>C-ot.  Ilyennel találkozhatunk </a:t>
            </a:r>
            <a:r>
              <a:rPr lang="hu-HU" sz="2000" dirty="0" err="1"/>
              <a:t>typhus</a:t>
            </a:r>
            <a:r>
              <a:rPr lang="hu-HU" sz="2000" dirty="0"/>
              <a:t> </a:t>
            </a:r>
            <a:r>
              <a:rPr lang="hu-HU" sz="2000" dirty="0" err="1"/>
              <a:t>abdominalis</a:t>
            </a:r>
            <a:r>
              <a:rPr lang="hu-HU" sz="2000" dirty="0"/>
              <a:t> </a:t>
            </a:r>
          </a:p>
          <a:p>
            <a:pPr marL="457200" lvl="1" indent="0">
              <a:buNone/>
            </a:pPr>
            <a:r>
              <a:rPr lang="hu-HU" sz="2000" dirty="0"/>
              <a:t>vagy </a:t>
            </a:r>
            <a:r>
              <a:rPr lang="hu-HU" sz="2000" dirty="0" err="1"/>
              <a:t>pneumonia</a:t>
            </a:r>
            <a:r>
              <a:rPr lang="hu-HU" sz="2000" dirty="0"/>
              <a:t> esetén is.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047" y="3364748"/>
            <a:ext cx="2808712" cy="2954765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9827567" y="6319513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 err="1">
                <a:latin typeface="Calibri"/>
              </a:rPr>
              <a:t>febris</a:t>
            </a:r>
            <a:r>
              <a:rPr lang="hu-HU" dirty="0">
                <a:latin typeface="Calibri"/>
              </a:rPr>
              <a:t> </a:t>
            </a:r>
            <a:r>
              <a:rPr lang="hu-HU" dirty="0" err="1">
                <a:latin typeface="Calibri"/>
              </a:rPr>
              <a:t>continua</a:t>
            </a:r>
            <a:endParaRPr lang="hu-HU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111214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948244" y="265733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3200" dirty="0">
                <a:latin typeface="+mn-lt"/>
              </a:rPr>
              <a:t>A légzés számolása …?.. másodpercig tart.</a:t>
            </a:r>
            <a:endParaRPr lang="ru-RU" altLang="hu-HU" sz="32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45 másodperc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60 másodperc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120 másodperc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30 másodperc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54211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558455" y="349647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0"/>
              </a:spcAft>
              <a:buNone/>
            </a:pPr>
            <a:r>
              <a:rPr lang="hu-HU" b="1" dirty="0"/>
              <a:t>I. fokozatú </a:t>
            </a:r>
            <a:r>
              <a:rPr lang="hu-HU" b="1" dirty="0" err="1"/>
              <a:t>hypertoniában</a:t>
            </a:r>
            <a:r>
              <a:rPr lang="hu-HU" b="1" dirty="0"/>
              <a:t> a </a:t>
            </a:r>
            <a:r>
              <a:rPr lang="hu-HU" b="1" dirty="0" err="1"/>
              <a:t>systoles</a:t>
            </a:r>
            <a:r>
              <a:rPr lang="hu-HU" b="1" dirty="0"/>
              <a:t> érték: </a:t>
            </a:r>
            <a:endParaRPr lang="hu-HU" b="1" dirty="0">
              <a:latin typeface="Times New Roman"/>
              <a:ea typeface="Times New Roman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135-145 Hgmm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140-159 Hgmm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130-149 Hgmm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160-179 Hgmm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21418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936940" y="39172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>
                <a:latin typeface="+mn-lt"/>
                <a:ea typeface="Calibri" panose="020F0502020204030204" pitchFamily="34" charset="0"/>
              </a:rPr>
              <a:t>A III. fokozatú </a:t>
            </a:r>
            <a:r>
              <a:rPr lang="hu-HU" b="1" dirty="0" err="1">
                <a:latin typeface="+mn-lt"/>
                <a:ea typeface="Calibri" panose="020F0502020204030204" pitchFamily="34" charset="0"/>
              </a:rPr>
              <a:t>hypertoniára</a:t>
            </a:r>
            <a:r>
              <a:rPr lang="hu-HU" b="1" dirty="0">
                <a:latin typeface="+mn-lt"/>
                <a:ea typeface="Calibri" panose="020F0502020204030204" pitchFamily="34" charset="0"/>
              </a:rPr>
              <a:t> jellemző: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485962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hu-HU" b="1" dirty="0">
                <a:solidFill>
                  <a:prstClr val="white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évente kell ellenőrzésre küldeni a beteget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hu-HU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 héten belül ellenőrzésre kell küldeni a beteget</a:t>
            </a:r>
            <a:endParaRPr lang="hu-HU" sz="2400" b="1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b="1" dirty="0">
                <a:solidFill>
                  <a:prstClr val="white"/>
                </a:solidFill>
                <a:latin typeface="Calibri" panose="020F0502020204030204"/>
              </a:rPr>
              <a:t>a beteg </a:t>
            </a:r>
            <a:r>
              <a:rPr lang="hu-HU" altLang="hu-HU" b="1" dirty="0" err="1">
                <a:solidFill>
                  <a:prstClr val="white"/>
                </a:solidFill>
                <a:latin typeface="Calibri" panose="020F0502020204030204"/>
              </a:rPr>
              <a:t>dyastoles</a:t>
            </a:r>
            <a:r>
              <a:rPr lang="hu-HU" altLang="hu-HU" b="1" dirty="0">
                <a:solidFill>
                  <a:prstClr val="white"/>
                </a:solidFill>
                <a:latin typeface="Calibri" panose="020F0502020204030204"/>
              </a:rPr>
              <a:t> értéke 95-99 Hgmm között van</a:t>
            </a:r>
            <a:endParaRPr kumimoji="0" lang="hu-HU" alt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b="1" dirty="0">
                <a:solidFill>
                  <a:prstClr val="white"/>
                </a:solidFill>
                <a:latin typeface="Calibri" panose="020F0502020204030204"/>
              </a:rPr>
              <a:t>a beteg </a:t>
            </a:r>
            <a:r>
              <a:rPr lang="hu-HU" altLang="hu-HU" b="1" dirty="0" err="1">
                <a:solidFill>
                  <a:prstClr val="white"/>
                </a:solidFill>
                <a:latin typeface="Calibri" panose="020F0502020204030204"/>
              </a:rPr>
              <a:t>systoles</a:t>
            </a:r>
            <a:r>
              <a:rPr lang="hu-HU" altLang="hu-HU" b="1" dirty="0">
                <a:solidFill>
                  <a:prstClr val="white"/>
                </a:solidFill>
                <a:latin typeface="Calibri" panose="020F0502020204030204"/>
              </a:rPr>
              <a:t> értéke 150-160 Hgmm között van</a:t>
            </a:r>
            <a:endParaRPr kumimoji="0" lang="hu-HU" alt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42203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620001" y="680897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Times New Roman"/>
                <a:cs typeface="Times New Roman" panose="02020603050405020304" pitchFamily="18" charset="0"/>
              </a:rPr>
              <a:t>Vérnyomásmérésnél</a:t>
            </a:r>
            <a:r>
              <a:rPr kumimoji="0" lang="hu-HU" sz="28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Times New Roman"/>
                <a:cs typeface="Times New Roman" panose="02020603050405020304" pitchFamily="18" charset="0"/>
              </a:rPr>
              <a:t> a mandzsetta mérete a kar körfogatának 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m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in.60%-a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m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in. 80%-a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min. 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50%-a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altLang="hu-HU" sz="2400" noProof="0" dirty="0">
                <a:solidFill>
                  <a:prstClr val="white"/>
                </a:solidFill>
                <a:latin typeface="Arial Black" panose="020B0A04020102020204" pitchFamily="34" charset="0"/>
              </a:rPr>
              <a:t>m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in. 40%-a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336309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78909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hu-HU" b="1" dirty="0"/>
              <a:t>A vérnyomásmérésre jellemző: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70080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sz="2400" b="1" dirty="0">
                <a:solidFill>
                  <a:prstClr val="white"/>
                </a:solidFill>
                <a:latin typeface="Calibri" panose="020F0502020204030204"/>
                <a:ea typeface="Times New Roman" panose="02020603050405020304" pitchFamily="18" charset="0"/>
              </a:rPr>
              <a:t>az ABPM vizsgálattal </a:t>
            </a:r>
            <a:r>
              <a:rPr lang="hu-HU" sz="2400" b="1" dirty="0" err="1">
                <a:solidFill>
                  <a:prstClr val="white"/>
                </a:solidFill>
                <a:latin typeface="Calibri" panose="020F0502020204030204"/>
                <a:ea typeface="Times New Roman" panose="02020603050405020304" pitchFamily="18" charset="0"/>
              </a:rPr>
              <a:t>palpatios</a:t>
            </a:r>
            <a:r>
              <a:rPr lang="hu-HU" sz="2400" b="1" dirty="0">
                <a:solidFill>
                  <a:prstClr val="white"/>
                </a:solidFill>
                <a:latin typeface="Calibri" panose="020F0502020204030204"/>
                <a:ea typeface="Times New Roman" panose="02020603050405020304" pitchFamily="18" charset="0"/>
              </a:rPr>
              <a:t> módszerrel lehet a vérnyomásértéket meghatározni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91708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sz="2400" b="1" dirty="0">
                <a:solidFill>
                  <a:prstClr val="white"/>
                </a:solidFill>
                <a:latin typeface="Calibri" panose="020F0502020204030204"/>
              </a:rPr>
              <a:t>az aneroid vérnyomásmérő készülékekkel </a:t>
            </a:r>
            <a:r>
              <a:rPr lang="hu-HU" sz="2400" b="1" dirty="0" err="1">
                <a:solidFill>
                  <a:prstClr val="white"/>
                </a:solidFill>
                <a:latin typeface="Calibri" panose="020F0502020204030204"/>
              </a:rPr>
              <a:t>palpatios</a:t>
            </a:r>
            <a:r>
              <a:rPr lang="hu-HU" sz="2400" b="1" dirty="0">
                <a:solidFill>
                  <a:prstClr val="white"/>
                </a:solidFill>
                <a:latin typeface="Calibri" panose="020F0502020204030204"/>
              </a:rPr>
              <a:t> és </a:t>
            </a:r>
          </a:p>
          <a:p>
            <a:pPr lvl="0" algn="ctr">
              <a:buNone/>
            </a:pPr>
            <a:r>
              <a:rPr lang="hu-HU" sz="2400" b="1" dirty="0" err="1">
                <a:solidFill>
                  <a:prstClr val="white"/>
                </a:solidFill>
                <a:latin typeface="Calibri" panose="020F0502020204030204"/>
              </a:rPr>
              <a:t>auscultatios</a:t>
            </a:r>
            <a:r>
              <a:rPr lang="hu-HU" sz="2400" b="1" dirty="0">
                <a:solidFill>
                  <a:prstClr val="white"/>
                </a:solidFill>
                <a:latin typeface="Calibri" panose="020F0502020204030204"/>
              </a:rPr>
              <a:t> módszerrel is lehet mérni a vérnyomást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628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az </a:t>
            </a:r>
            <a:r>
              <a:rPr lang="hu-HU" altLang="hu-HU" sz="2400" b="1" dirty="0" err="1">
                <a:solidFill>
                  <a:prstClr val="white"/>
                </a:solidFill>
                <a:latin typeface="Calibri" panose="020F0502020204030204"/>
              </a:rPr>
              <a:t>oszcillometriás</a:t>
            </a: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 vérnyomásmérő készülékek közvetlenül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tudják mérni a </a:t>
            </a:r>
            <a:r>
              <a:rPr lang="hu-HU" altLang="hu-HU" sz="2400" b="1" dirty="0" err="1">
                <a:solidFill>
                  <a:prstClr val="white"/>
                </a:solidFill>
                <a:latin typeface="Calibri" panose="020F0502020204030204"/>
              </a:rPr>
              <a:t>systolés</a:t>
            </a: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 és </a:t>
            </a:r>
            <a:r>
              <a:rPr lang="hu-HU" altLang="hu-HU" sz="2400" b="1" dirty="0" err="1">
                <a:solidFill>
                  <a:prstClr val="white"/>
                </a:solidFill>
                <a:latin typeface="Calibri" panose="020F0502020204030204"/>
              </a:rPr>
              <a:t>diastolés</a:t>
            </a: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 vérnyomás értékeket</a:t>
            </a:r>
            <a:endParaRPr kumimoji="0" lang="ru-RU" alt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a betegmegfigyelő monitorokhoz tartozó vérnyomásmérők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b="1" dirty="0">
                <a:solidFill>
                  <a:prstClr val="white"/>
                </a:solidFill>
                <a:latin typeface="Calibri" panose="020F0502020204030204"/>
              </a:rPr>
              <a:t>az aneroid mérők elvén működnek</a:t>
            </a:r>
            <a:endParaRPr kumimoji="0" lang="hu-HU" alt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6739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Láztípusok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1121" y="1484112"/>
            <a:ext cx="9266040" cy="1161642"/>
          </a:xfrm>
        </p:spPr>
        <p:txBody>
          <a:bodyPr>
            <a:noAutofit/>
          </a:bodyPr>
          <a:lstStyle/>
          <a:p>
            <a:r>
              <a:rPr lang="hu-HU" sz="1800" u="sng" dirty="0" err="1"/>
              <a:t>Febris</a:t>
            </a:r>
            <a:r>
              <a:rPr lang="hu-HU" sz="1800" u="sng" dirty="0"/>
              <a:t> </a:t>
            </a:r>
            <a:r>
              <a:rPr lang="hu-HU" sz="1800" u="sng" dirty="0" err="1"/>
              <a:t>intermittens</a:t>
            </a:r>
            <a:r>
              <a:rPr lang="hu-HU" sz="1800" u="sng" dirty="0"/>
              <a:t> </a:t>
            </a:r>
            <a:r>
              <a:rPr lang="hu-HU" sz="1800" dirty="0"/>
              <a:t>(ugráló láz): lázas és láztalan periódusok váltják  egymást néhány óránként, napi két lázcsúcs figyelhető meg, a hőmérséklet ingadozása 1°C-nél nagyobb. Ilyen lázmenettel találkozhatunk  például a </a:t>
            </a:r>
            <a:r>
              <a:rPr lang="hu-HU" sz="1800" dirty="0" err="1"/>
              <a:t>kalaazar</a:t>
            </a:r>
            <a:r>
              <a:rPr lang="hu-HU" sz="1800" dirty="0"/>
              <a:t> és elsősorban különböző trópusi megbetegedések esetén.</a:t>
            </a:r>
          </a:p>
          <a:p>
            <a:pPr marL="0" indent="0">
              <a:buNone/>
            </a:pPr>
            <a:endParaRPr lang="hu-HU" sz="1800" dirty="0"/>
          </a:p>
          <a:p>
            <a:pPr marL="0" indent="0">
              <a:buNone/>
            </a:pPr>
            <a:endParaRPr lang="hu-HU" sz="1800" dirty="0"/>
          </a:p>
          <a:p>
            <a:pPr marL="0" indent="0">
              <a:buNone/>
            </a:pPr>
            <a:r>
              <a:rPr lang="hu-HU" sz="1800" dirty="0"/>
              <a:t> </a:t>
            </a:r>
          </a:p>
          <a:p>
            <a:pPr marL="0" indent="0">
              <a:buNone/>
            </a:pPr>
            <a:endParaRPr lang="hu-HU" sz="1800" i="1" u="sng" dirty="0"/>
          </a:p>
          <a:p>
            <a:pPr marL="0" indent="0">
              <a:buNone/>
            </a:pPr>
            <a:endParaRPr lang="hu-HU" sz="1800" dirty="0"/>
          </a:p>
          <a:p>
            <a:endParaRPr lang="hu-HU" sz="18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9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7161" y="1161165"/>
            <a:ext cx="2686462" cy="2826159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0065026" y="3987324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err="1">
                <a:latin typeface="Calibri"/>
              </a:rPr>
              <a:t>febris</a:t>
            </a:r>
            <a:r>
              <a:rPr lang="hu-HU" sz="1600" dirty="0">
                <a:latin typeface="Calibri"/>
              </a:rPr>
              <a:t> </a:t>
            </a:r>
            <a:r>
              <a:rPr lang="hu-HU" sz="1600" dirty="0" err="1">
                <a:latin typeface="Calibri"/>
              </a:rPr>
              <a:t>intermittens</a:t>
            </a:r>
            <a:endParaRPr lang="hu-HU" sz="1600" dirty="0">
              <a:latin typeface="Calibri"/>
            </a:endParaRP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6" y="3660990"/>
            <a:ext cx="2560085" cy="2695360"/>
          </a:xfrm>
          <a:prstGeom prst="rect">
            <a:avLst/>
          </a:prstGeom>
        </p:spPr>
      </p:pic>
      <p:sp>
        <p:nvSpPr>
          <p:cNvPr id="9" name="Szövegdoboz 8"/>
          <p:cNvSpPr txBox="1"/>
          <p:nvPr/>
        </p:nvSpPr>
        <p:spPr>
          <a:xfrm>
            <a:off x="627707" y="6352143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600" dirty="0" err="1">
                <a:latin typeface="Calibri"/>
              </a:rPr>
              <a:t>febris</a:t>
            </a:r>
            <a:r>
              <a:rPr lang="hu-HU" sz="1600" dirty="0">
                <a:latin typeface="Calibri"/>
              </a:rPr>
              <a:t> </a:t>
            </a:r>
            <a:r>
              <a:rPr lang="hu-HU" sz="1600" dirty="0" err="1">
                <a:latin typeface="Calibri"/>
              </a:rPr>
              <a:t>remittens</a:t>
            </a:r>
            <a:endParaRPr lang="hu-HU" sz="1600" dirty="0">
              <a:latin typeface="Calibri"/>
            </a:endParaRPr>
          </a:p>
        </p:txBody>
      </p:sp>
      <p:sp>
        <p:nvSpPr>
          <p:cNvPr id="10" name="Szövegdoboz 9"/>
          <p:cNvSpPr txBox="1"/>
          <p:nvPr/>
        </p:nvSpPr>
        <p:spPr>
          <a:xfrm>
            <a:off x="3143794" y="5008670"/>
            <a:ext cx="7454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remittens</a:t>
            </a:r>
            <a:r>
              <a:rPr lang="hu-HU" i="1" u="sng" dirty="0"/>
              <a:t> (ingadozó láz):</a:t>
            </a:r>
            <a:r>
              <a:rPr lang="hu-HU" u="sng" dirty="0"/>
              <a:t> </a:t>
            </a:r>
            <a:r>
              <a:rPr lang="hu-HU" dirty="0"/>
              <a:t>a testhőmérséklet a normális fölött van egész nap, nincs láztalan periódus, a hőmérséklet ingadozása meghaladja az 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C-t, például </a:t>
            </a:r>
            <a:r>
              <a:rPr lang="hu-HU" dirty="0" err="1"/>
              <a:t>infektív</a:t>
            </a:r>
            <a:r>
              <a:rPr lang="hu-HU" dirty="0"/>
              <a:t> </a:t>
            </a:r>
            <a:r>
              <a:rPr lang="hu-HU" dirty="0" err="1"/>
              <a:t>endocarditisnél</a:t>
            </a:r>
            <a:r>
              <a:rPr lang="hu-HU" dirty="0"/>
              <a:t>, </a:t>
            </a:r>
            <a:r>
              <a:rPr lang="hu-HU" dirty="0" err="1"/>
              <a:t>sepsisnél</a:t>
            </a:r>
            <a:r>
              <a:rPr lang="hu-HU" dirty="0"/>
              <a:t>, </a:t>
            </a:r>
            <a:r>
              <a:rPr lang="hu-HU" dirty="0" err="1"/>
              <a:t>tuberculosisnál</a:t>
            </a:r>
            <a:r>
              <a:rPr lang="hu-HU" dirty="0"/>
              <a:t> fordulhat elő.</a:t>
            </a:r>
          </a:p>
          <a:p>
            <a:pPr algn="just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397777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103F29-DA03-4F04-87FD-EB86B0A3D3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333C72-61C2-4D66-90DE-5C018AC2B5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060FEF-DFDF-4B19-A6E4-3BFC947E1EE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</TotalTime>
  <Words>4169</Words>
  <Application>Microsoft Office PowerPoint</Application>
  <PresentationFormat>Szélesvásznú</PresentationFormat>
  <Paragraphs>767</Paragraphs>
  <Slides>84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11</vt:i4>
      </vt:variant>
      <vt:variant>
        <vt:lpstr>Téma</vt:lpstr>
      </vt:variant>
      <vt:variant>
        <vt:i4>1</vt:i4>
      </vt:variant>
      <vt:variant>
        <vt:lpstr>Diacímek</vt:lpstr>
      </vt:variant>
      <vt:variant>
        <vt:i4>84</vt:i4>
      </vt:variant>
    </vt:vector>
  </HeadingPairs>
  <TitlesOfParts>
    <vt:vector size="96" baseType="lpstr">
      <vt:lpstr>Arial</vt:lpstr>
      <vt:lpstr>Arial Black</vt:lpstr>
      <vt:lpstr>Calibri</vt:lpstr>
      <vt:lpstr>Century Gothic</vt:lpstr>
      <vt:lpstr>MinionPro-Medium</vt:lpstr>
      <vt:lpstr>MinionPro-Regular</vt:lpstr>
      <vt:lpstr>Symbol</vt:lpstr>
      <vt:lpstr>Times New Roman</vt:lpstr>
      <vt:lpstr>Tw Cen MT</vt:lpstr>
      <vt:lpstr>Wingdings</vt:lpstr>
      <vt:lpstr>Wingdings 3</vt:lpstr>
      <vt:lpstr>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Terápiás alapismeretek, betegmegfigyelés</vt:lpstr>
      <vt:lpstr>Testhőmérséklet I. </vt:lpstr>
      <vt:lpstr>Testhőmérséklet II. </vt:lpstr>
      <vt:lpstr>Hypotermia</vt:lpstr>
      <vt:lpstr>Hypertermia</vt:lpstr>
      <vt:lpstr>Láz I.</vt:lpstr>
      <vt:lpstr>Láztípusok I.</vt:lpstr>
      <vt:lpstr>Láztípusok II.</vt:lpstr>
      <vt:lpstr>Láztípusok III.</vt:lpstr>
      <vt:lpstr>Lázcsillapítás I.</vt:lpstr>
      <vt:lpstr>Lázcsillapítás II. </vt:lpstr>
      <vt:lpstr>Lázcsillapítás III.</vt:lpstr>
      <vt:lpstr>PowerPoint-bemutató</vt:lpstr>
      <vt:lpstr>PowerPoint-bemutató</vt:lpstr>
      <vt:lpstr>PowerPoint-bemutató</vt:lpstr>
      <vt:lpstr>Testhőmérséklet mérés I.</vt:lpstr>
      <vt:lpstr>PowerPoint-bemutató</vt:lpstr>
      <vt:lpstr>Testhőmérséklet mérés II. </vt:lpstr>
      <vt:lpstr>Pulzus I.</vt:lpstr>
      <vt:lpstr>Pulzus II.</vt:lpstr>
      <vt:lpstr>Pulzus III.</vt:lpstr>
      <vt:lpstr>Pulzus VII.</vt:lpstr>
      <vt:lpstr>Pulzus VIII.</vt:lpstr>
      <vt:lpstr>Pulzus IX.</vt:lpstr>
      <vt:lpstr>PowerPoint-bemutató</vt:lpstr>
      <vt:lpstr>PowerPoint-bemutató</vt:lpstr>
      <vt:lpstr>Pulzus X.</vt:lpstr>
      <vt:lpstr>PowerPoint-bemutató</vt:lpstr>
      <vt:lpstr>PowerPoint-bemutató</vt:lpstr>
      <vt:lpstr>Pulzus XI.</vt:lpstr>
      <vt:lpstr>Pulzus XII.</vt:lpstr>
      <vt:lpstr>PowerPoint-bemutató</vt:lpstr>
      <vt:lpstr>Pulzus XIII.</vt:lpstr>
      <vt:lpstr>Pulzus XV.</vt:lpstr>
      <vt:lpstr>IEC – International Electrotechnicial Comission AAMI – Association for the Advancement of Medical Instrumentation</vt:lpstr>
      <vt:lpstr>Pulzus XVII.</vt:lpstr>
      <vt:lpstr>Pulzus XVIII.</vt:lpstr>
      <vt:lpstr>Pulzoximeteria I.</vt:lpstr>
      <vt:lpstr>Pulzoximeteria II.</vt:lpstr>
      <vt:lpstr>Légzés</vt:lpstr>
      <vt:lpstr>Légzés - Kóros légzésminták/légzéstípusok I.</vt:lpstr>
      <vt:lpstr>Felmérő skála</vt:lpstr>
      <vt:lpstr>Légzés - Kóros légzésminták/légzéstípusok II.</vt:lpstr>
      <vt:lpstr>Légzés - Kóros légzésminták/légzéstípusok III.</vt:lpstr>
      <vt:lpstr>Légzés</vt:lpstr>
      <vt:lpstr>Légzés</vt:lpstr>
      <vt:lpstr>Légzés</vt:lpstr>
      <vt:lpstr>Vérnyomás I. </vt:lpstr>
      <vt:lpstr>Vérnyomás II. </vt:lpstr>
      <vt:lpstr>Vérnyomás III.</vt:lpstr>
      <vt:lpstr>Vérnyomás V.</vt:lpstr>
      <vt:lpstr>Vérnyomás VI.</vt:lpstr>
      <vt:lpstr>A Korotkov- hangok</vt:lpstr>
      <vt:lpstr>Vérnyomás VII.</vt:lpstr>
      <vt:lpstr>Vérnyomás VIII.</vt:lpstr>
      <vt:lpstr>Vérnyomás IX.</vt:lpstr>
      <vt:lpstr>Vérnyomás X.</vt:lpstr>
      <vt:lpstr>Vérnyomás XI.</vt:lpstr>
      <vt:lpstr>Vérnyomásmérés XII.</vt:lpstr>
      <vt:lpstr>PowerPoint-bemutató</vt:lpstr>
      <vt:lpstr>PowerPoint-bemutató</vt:lpstr>
      <vt:lpstr>PowerPoint-bemutató</vt:lpstr>
      <vt:lpstr>PowerPoint-bemutató</vt:lpstr>
      <vt:lpstr>Kardinális tünetek lázlapon való jelölése</vt:lpstr>
      <vt:lpstr>Irodalomjegyzék</vt:lpstr>
      <vt:lpstr>Ellenőrző kérdések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Terápiás alapismeretek, betegmegfigyelés</dc:title>
  <dc:creator>Rozmann Nóra</dc:creator>
  <cp:lastModifiedBy>Novák Emese</cp:lastModifiedBy>
  <cp:revision>45</cp:revision>
  <dcterms:created xsi:type="dcterms:W3CDTF">2020-11-16T10:36:02Z</dcterms:created>
  <dcterms:modified xsi:type="dcterms:W3CDTF">2021-06-01T06:59:53Z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