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23" r:id="rId5"/>
    <p:sldId id="256" r:id="rId6"/>
    <p:sldId id="307" r:id="rId7"/>
    <p:sldId id="258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  <p:sldId id="270" r:id="rId18"/>
    <p:sldId id="271" r:id="rId19"/>
    <p:sldId id="272" r:id="rId20"/>
    <p:sldId id="301" r:id="rId21"/>
    <p:sldId id="302" r:id="rId22"/>
    <p:sldId id="303" r:id="rId23"/>
    <p:sldId id="273" r:id="rId24"/>
    <p:sldId id="274" r:id="rId25"/>
    <p:sldId id="275" r:id="rId26"/>
    <p:sldId id="276" r:id="rId27"/>
    <p:sldId id="277" r:id="rId28"/>
    <p:sldId id="279" r:id="rId29"/>
    <p:sldId id="280" r:id="rId30"/>
    <p:sldId id="282" r:id="rId31"/>
    <p:sldId id="284" r:id="rId32"/>
    <p:sldId id="286" r:id="rId33"/>
    <p:sldId id="306" r:id="rId34"/>
    <p:sldId id="305" r:id="rId35"/>
    <p:sldId id="288" r:id="rId36"/>
    <p:sldId id="289" r:id="rId37"/>
    <p:sldId id="290" r:id="rId38"/>
    <p:sldId id="291" r:id="rId39"/>
    <p:sldId id="318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  <p:sldId id="316" r:id="rId49"/>
    <p:sldId id="317" r:id="rId50"/>
    <p:sldId id="319" r:id="rId51"/>
    <p:sldId id="320" r:id="rId52"/>
    <p:sldId id="321" r:id="rId53"/>
    <p:sldId id="322" r:id="rId54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óni" initials="o" lastIdx="1" clrIdx="0">
    <p:extLst>
      <p:ext uri="{19B8F6BF-5375-455C-9EA6-DF929625EA0E}">
        <p15:presenceInfo xmlns:p15="http://schemas.microsoft.com/office/powerpoint/2012/main" userId="Món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F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commentAuthors" Target="comment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13T10:17:54.650" idx="1">
    <p:pos x="10" y="10"/>
    <p:text>Az1. a helyes válasz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13T10:17:54.650" idx="1">
    <p:pos x="10" y="10"/>
    <p:text>Az1. a helyes válasz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13T10:17:54.650" idx="1">
    <p:pos x="10" y="10"/>
    <p:text>Az1. a helyes válasz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3-13T10:17:54.650" idx="1">
    <p:pos x="10" y="10"/>
    <p:text>Az1. a helyes válasz</p:text>
    <p:extLst>
      <p:ext uri="{C676402C-5697-4E1C-873F-D02D1690AC5C}">
        <p15:threadingInfo xmlns:p15="http://schemas.microsoft.com/office/powerpoint/2012/main" timeZoneBias="-6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66804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31613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38624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39656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72389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07529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000862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40530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37338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72277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56704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4084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03524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43766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54899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76296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03126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3BEEFD4-1C6A-4CC1-B093-6EE376F5E703}" type="datetimeFigureOut">
              <a:rPr lang="hu-HU" smtClean="0"/>
              <a:t>2021. 10. 05.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E59D2-9408-4133-B216-04DBC790D500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197280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3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CE039919-61F3-45AB-9B94-A396F6B02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hu-HU" sz="2000" b="1" dirty="0">
                <a:latin typeface="Tw Cen MT" panose="020B0602020104020603" pitchFamily="34" charset="-18"/>
              </a:rPr>
              <a:t>GINOP-5.3.5-18-2019-00115</a:t>
            </a:r>
            <a:br>
              <a:rPr lang="hu-HU" b="1" dirty="0">
                <a:latin typeface="Tw Cen MT" panose="020B0602020104020603" pitchFamily="34" charset="-18"/>
              </a:rPr>
            </a:br>
            <a:r>
              <a:rPr lang="hu-HU" sz="2000" b="1" dirty="0">
                <a:latin typeface="Tw Cen MT" panose="020B0602020104020603" pitchFamily="34" charset="-18"/>
              </a:rPr>
              <a:t>A munkaerőhiány és az elöregedő társadalom okozta, az egészségügyi intézményeket érintő foglalkoztatási válsághelyzetek megelőzése és kezelése az ápoló képzés szintjeinek és hatásköreinek fejlesztésével</a:t>
            </a:r>
            <a:endParaRPr lang="hu-HU" dirty="0"/>
          </a:p>
        </p:txBody>
      </p:sp>
      <p:pic>
        <p:nvPicPr>
          <p:cNvPr id="4" name="Tartalom helye 4">
            <a:extLst>
              <a:ext uri="{FF2B5EF4-FFF2-40B4-BE49-F238E27FC236}">
                <a16:creationId xmlns:a16="http://schemas.microsoft.com/office/drawing/2014/main" id="{88D4A573-78CD-4D3E-8794-1225AE219342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495550" cy="895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52F369E2-CC72-42FA-A755-547EE852438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6350" y="4371975"/>
            <a:ext cx="3295650" cy="248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812764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Az injekciózáshoz szükséges eszközök</a:t>
            </a:r>
            <a:br>
              <a:rPr lang="hu-HU" dirty="0"/>
            </a:br>
            <a:r>
              <a:rPr lang="hu-HU" dirty="0"/>
              <a:t>Biztonsági tűk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Csökken a tűszúrásos balesetek kockázata</a:t>
            </a:r>
          </a:p>
          <a:p>
            <a:r>
              <a:rPr lang="hu-HU" dirty="0"/>
              <a:t>Alkalmazásával semmiben nem módosul adott beavatkozás</a:t>
            </a:r>
          </a:p>
          <a:p>
            <a:r>
              <a:rPr lang="hu-HU" dirty="0"/>
              <a:t>Nem előre csatlakoztatott (előny)</a:t>
            </a:r>
          </a:p>
          <a:p>
            <a:endParaRPr lang="hu-HU" dirty="0"/>
          </a:p>
        </p:txBody>
      </p:sp>
      <p:pic>
        <p:nvPicPr>
          <p:cNvPr id="6" name="Kép 5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4581128"/>
            <a:ext cx="3275856" cy="2160384"/>
          </a:xfrm>
          <a:prstGeom prst="rect">
            <a:avLst/>
          </a:prstGeom>
        </p:spPr>
      </p:pic>
      <p:pic>
        <p:nvPicPr>
          <p:cNvPr id="7" name="Kép 6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67808" y="4581128"/>
            <a:ext cx="3384376" cy="2160384"/>
          </a:xfrm>
          <a:prstGeom prst="rect">
            <a:avLst/>
          </a:prstGeom>
        </p:spPr>
      </p:pic>
      <p:pic>
        <p:nvPicPr>
          <p:cNvPr id="8" name="Kép 7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5400" y="4581129"/>
            <a:ext cx="3069112" cy="216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900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áblázat 1"/>
          <p:cNvGraphicFramePr>
            <a:graphicFrameLocks noGrp="1"/>
          </p:cNvGraphicFramePr>
          <p:nvPr/>
        </p:nvGraphicFramePr>
        <p:xfrm>
          <a:off x="1524000" y="0"/>
          <a:ext cx="9144000" cy="6741368"/>
        </p:xfrm>
        <a:graphic>
          <a:graphicData uri="http://schemas.openxmlformats.org/drawingml/2006/table">
            <a:tbl>
              <a:tblPr/>
              <a:tblGrid>
                <a:gridCol w="26997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80173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b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Injekciók beadásánál választható tűméretek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0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b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injekció adásának módja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b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Tű átmérője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b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Tű hossza 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hu-HU" sz="2400" b="1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</a:rPr>
                        <a:t>mm (inch )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30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400" b="1" dirty="0" err="1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Intracutan</a:t>
                      </a:r>
                      <a:r>
                        <a:rPr lang="hu-HU" sz="2400" b="1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/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400" b="1" dirty="0" err="1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intradermális</a:t>
                      </a:r>
                      <a:endParaRPr lang="hu-H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25 G és 27 G </a:t>
                      </a:r>
                      <a:endParaRPr lang="hu-H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6 mm</a:t>
                      </a:r>
                      <a:r>
                        <a:rPr lang="hu-HU" sz="2400" baseline="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¼ inch); 10 mm (</a:t>
                      </a:r>
                      <a:r>
                        <a:rPr lang="hu-HU" sz="2400" baseline="30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hu-HU" sz="2400" baseline="-25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8 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inch);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19 mm (¾ inch); 16 mm (</a:t>
                      </a:r>
                      <a:r>
                        <a:rPr lang="hu-HU" sz="2400" baseline="30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hu-HU" sz="2400" baseline="-25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8 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inch);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21 mm (</a:t>
                      </a:r>
                      <a:r>
                        <a:rPr lang="hu-HU" sz="2400" baseline="30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hu-HU" sz="2400" baseline="-25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6 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inch)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924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400" b="1" dirty="0" err="1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Subcutan</a:t>
                      </a:r>
                      <a:endParaRPr lang="hu-H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25 G és 26 G</a:t>
                      </a:r>
                      <a:endParaRPr lang="hu-H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13 mm (½ inch); 16 mm</a:t>
                      </a:r>
                      <a:r>
                        <a:rPr lang="hu-HU" sz="2400" baseline="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 (</a:t>
                      </a:r>
                      <a:r>
                        <a:rPr lang="hu-HU" sz="2400" baseline="30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hu-HU" sz="2400" baseline="-25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8 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inch); 19 mm (¾ inch); 25 mm (1 inch) 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30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400" b="1" dirty="0" err="1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Intramuscularis</a:t>
                      </a:r>
                      <a:endParaRPr lang="hu-H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40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21 G és 23 G</a:t>
                      </a:r>
                      <a:endParaRPr lang="hu-H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16 mm (</a:t>
                      </a:r>
                      <a:r>
                        <a:rPr lang="hu-HU" sz="2400" baseline="30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hu-HU" sz="2400" baseline="-250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8 </a:t>
                      </a: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inch) és 50 mm (2 inch) között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9245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hu-HU" sz="2400" b="1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Intravénás/ vérvétel</a:t>
                      </a:r>
                      <a:endParaRPr lang="hu-HU" sz="24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21 G és 23 G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hu-HU" sz="2400" dirty="0">
                          <a:solidFill>
                            <a:srgbClr val="244061"/>
                          </a:solidFill>
                          <a:latin typeface="Times New Roman"/>
                          <a:ea typeface="Times New Roman"/>
                        </a:rPr>
                        <a:t>19 mm (¾ inch); 25 mm (1 inch); 38 mm (1 ½ inch)</a:t>
                      </a:r>
                      <a:endParaRPr lang="hu-H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89129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11266"/>
            <a:ext cx="8229600" cy="1143000"/>
          </a:xfrm>
        </p:spPr>
        <p:txBody>
          <a:bodyPr/>
          <a:lstStyle/>
          <a:p>
            <a:r>
              <a:rPr lang="hu-HU" dirty="0"/>
              <a:t>Tű nélküli injekciózási rendszer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981200" y="1052737"/>
            <a:ext cx="8229600" cy="2914782"/>
          </a:xfrm>
        </p:spPr>
        <p:txBody>
          <a:bodyPr>
            <a:normAutofit lnSpcReduction="10000"/>
          </a:bodyPr>
          <a:lstStyle/>
          <a:p>
            <a:r>
              <a:rPr lang="hu-HU" dirty="0"/>
              <a:t>nem rutinszerű az alkalmazása, fejlesztés alatt</a:t>
            </a:r>
          </a:p>
          <a:p>
            <a:r>
              <a:rPr lang="hu-HU" dirty="0"/>
              <a:t>tűfóbia esetén</a:t>
            </a:r>
          </a:p>
          <a:p>
            <a:r>
              <a:rPr lang="hu-HU" dirty="0"/>
              <a:t>egyszerű, kényelmes</a:t>
            </a:r>
          </a:p>
          <a:p>
            <a:r>
              <a:rPr lang="hu-HU" dirty="0"/>
              <a:t>nagynyomású folyadéksugár (rugóerő)</a:t>
            </a:r>
          </a:p>
          <a:p>
            <a:r>
              <a:rPr lang="hu-HU" dirty="0"/>
              <a:t>akár izomba is lehet a készítményt juttatni</a:t>
            </a:r>
          </a:p>
          <a:p>
            <a:r>
              <a:rPr lang="hu-HU" dirty="0"/>
              <a:t>ampulla végén 200 mikron átmérőjű nyílás</a:t>
            </a:r>
          </a:p>
          <a:p>
            <a:r>
              <a:rPr lang="hu-HU"/>
              <a:t>korábban fertőzések</a:t>
            </a:r>
            <a:endParaRPr lang="hu-H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816" y="3967519"/>
            <a:ext cx="3345160" cy="287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202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Injekció felszívása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üvegampullából</a:t>
            </a:r>
          </a:p>
          <a:p>
            <a:endParaRPr lang="hu-HU" dirty="0"/>
          </a:p>
          <a:p>
            <a:endParaRPr lang="hu-H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3" y="3031196"/>
            <a:ext cx="4010595" cy="2662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61" y="2204865"/>
            <a:ext cx="2729855" cy="4101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5474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Injekció felszívása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injekciós üvegből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3573016"/>
            <a:ext cx="4408878" cy="2948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20" y="2244934"/>
            <a:ext cx="2866256" cy="427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433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Injekció felszívása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porampullából 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834" y="2924945"/>
            <a:ext cx="2448272" cy="3651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872" y="3007101"/>
            <a:ext cx="2376264" cy="356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479" y="3007102"/>
            <a:ext cx="2376237" cy="356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8046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r>
              <a:rPr lang="hu-HU" b="1" dirty="0"/>
              <a:t>Injekció felszívása</a:t>
            </a:r>
            <a:endParaRPr lang="hu-H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206" y="1340769"/>
            <a:ext cx="9156794" cy="499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206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31775"/>
            <a:ext cx="9144000" cy="639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9482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04788"/>
            <a:ext cx="9167813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58084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81200" y="-27384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hu-HU" sz="3600" b="1" dirty="0">
                <a:solidFill>
                  <a:schemeClr val="tx1"/>
                </a:solidFill>
              </a:rPr>
              <a:t>Injekció felszívása, oldatmozgatás</a:t>
            </a:r>
          </a:p>
        </p:txBody>
      </p:sp>
      <p:pic>
        <p:nvPicPr>
          <p:cNvPr id="4" name="Kép 3" descr="D:\Dokumentumok\Vica\andras\TAMOP\Fejezetek\Fuller Noemi\Gyógyszerelés\végleges\gyogyszer kepek\gyogyszereles (15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1504" y="1086550"/>
            <a:ext cx="379057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Kép 5" descr="D:\Dokumentumok\Vica\andras\TAMOP\Fejezetek\Fuller Noemi\Gyógyszerelés\végleges\végleges\hosszu\képek\gyogyszereles 16. kep (jo)_tu_konusz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1556" y="1027933"/>
            <a:ext cx="2629557" cy="2770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Kép 8" descr="Injekcio00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5438" y="4358744"/>
            <a:ext cx="2492330" cy="2499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Kép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5" y="4358743"/>
            <a:ext cx="1996097" cy="2497088"/>
          </a:xfrm>
          <a:prstGeom prst="rect">
            <a:avLst/>
          </a:prstGeom>
        </p:spPr>
      </p:pic>
      <p:pic>
        <p:nvPicPr>
          <p:cNvPr id="11" name="Kép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4358744"/>
            <a:ext cx="1944216" cy="2526641"/>
          </a:xfrm>
          <a:prstGeom prst="rect">
            <a:avLst/>
          </a:prstGeom>
        </p:spPr>
      </p:pic>
      <p:pic>
        <p:nvPicPr>
          <p:cNvPr id="12" name="Kép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4358744"/>
            <a:ext cx="2130340" cy="2499257"/>
          </a:xfrm>
          <a:prstGeom prst="rect">
            <a:avLst/>
          </a:prstGeom>
        </p:spPr>
      </p:pic>
      <p:pic>
        <p:nvPicPr>
          <p:cNvPr id="13" name="Kép 1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718" y="1060425"/>
            <a:ext cx="1879416" cy="273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578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588897" y="0"/>
            <a:ext cx="11367971" cy="3329581"/>
          </a:xfrm>
        </p:spPr>
        <p:txBody>
          <a:bodyPr/>
          <a:lstStyle/>
          <a:p>
            <a:r>
              <a:rPr lang="hu-HU" sz="4000" dirty="0"/>
              <a:t>Terápiás</a:t>
            </a:r>
            <a:r>
              <a:rPr lang="hu-HU" sz="4200" dirty="0"/>
              <a:t> alapismeretek, betegmegfigyelés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668761" y="3645266"/>
            <a:ext cx="8825658" cy="861420"/>
          </a:xfrm>
        </p:spPr>
        <p:txBody>
          <a:bodyPr/>
          <a:lstStyle/>
          <a:p>
            <a:pPr algn="ctr"/>
            <a:r>
              <a:rPr lang="hu-HU" b="1" dirty="0">
                <a:solidFill>
                  <a:schemeClr val="tx1"/>
                </a:solidFill>
              </a:rPr>
              <a:t>Injekciós terápia</a:t>
            </a:r>
          </a:p>
        </p:txBody>
      </p:sp>
    </p:spTree>
    <p:extLst>
      <p:ext uri="{BB962C8B-B14F-4D97-AF65-F5344CB8AC3E}">
        <p14:creationId xmlns:p14="http://schemas.microsoft.com/office/powerpoint/2010/main" val="2833313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51722" y="184612"/>
            <a:ext cx="8229600" cy="860369"/>
          </a:xfrm>
        </p:spPr>
        <p:txBody>
          <a:bodyPr>
            <a:normAutofit fontScale="90000"/>
          </a:bodyPr>
          <a:lstStyle/>
          <a:p>
            <a:r>
              <a:rPr lang="hu-HU" b="1" dirty="0" err="1"/>
              <a:t>Intracutan</a:t>
            </a:r>
            <a:r>
              <a:rPr lang="hu-HU" b="1" dirty="0"/>
              <a:t>/</a:t>
            </a:r>
            <a:r>
              <a:rPr lang="hu-HU" b="1" dirty="0" err="1"/>
              <a:t>intradermalis</a:t>
            </a:r>
            <a:r>
              <a:rPr lang="hu-HU" b="1" dirty="0"/>
              <a:t> injekció</a:t>
            </a:r>
            <a:endParaRPr lang="hu-H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55" y="1662586"/>
            <a:ext cx="5519666" cy="486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7281150" y="1908638"/>
            <a:ext cx="46805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bőr rétegei közé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lassú felszívódás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általában diagnosztikus, cél helyi reakció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kis mennyiségű hatóanyag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Pl.: </a:t>
            </a:r>
            <a:r>
              <a:rPr lang="hu-H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Prick</a:t>
            </a:r>
            <a:r>
              <a:rPr lang="hu-H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-teszt, </a:t>
            </a:r>
            <a:r>
              <a:rPr lang="hu-HU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Tuberkulin</a:t>
            </a:r>
            <a:r>
              <a:rPr lang="hu-H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próba</a:t>
            </a:r>
          </a:p>
        </p:txBody>
      </p:sp>
    </p:spTree>
    <p:extLst>
      <p:ext uri="{BB962C8B-B14F-4D97-AF65-F5344CB8AC3E}">
        <p14:creationId xmlns:p14="http://schemas.microsoft.com/office/powerpoint/2010/main" val="32095030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25156" y="16546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b="1" dirty="0" err="1"/>
              <a:t>Intracutan</a:t>
            </a:r>
            <a:r>
              <a:rPr lang="hu-HU" b="1" dirty="0"/>
              <a:t>/</a:t>
            </a:r>
            <a:r>
              <a:rPr lang="hu-HU" b="1" dirty="0" err="1"/>
              <a:t>intradermalis</a:t>
            </a:r>
            <a:r>
              <a:rPr lang="hu-HU" b="1" dirty="0"/>
              <a:t> injekció</a:t>
            </a:r>
            <a:endParaRPr lang="hu-H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362" y="3768084"/>
            <a:ext cx="4392488" cy="291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092" y="1308463"/>
            <a:ext cx="4838607" cy="281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0827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538" y="1724297"/>
            <a:ext cx="3546329" cy="451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zövegdoboz 5"/>
          <p:cNvSpPr txBox="1"/>
          <p:nvPr/>
        </p:nvSpPr>
        <p:spPr>
          <a:xfrm>
            <a:off x="542138" y="104503"/>
            <a:ext cx="81751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dirty="0" err="1">
                <a:solidFill>
                  <a:schemeClr val="tx2"/>
                </a:solidFill>
              </a:rPr>
              <a:t>Subcutan</a:t>
            </a:r>
            <a:r>
              <a:rPr lang="hu-HU" sz="4000" b="1" dirty="0">
                <a:solidFill>
                  <a:schemeClr val="tx2"/>
                </a:solidFill>
              </a:rPr>
              <a:t> injekció</a:t>
            </a:r>
            <a:endParaRPr lang="hu-HU" sz="4000" dirty="0">
              <a:solidFill>
                <a:schemeClr val="tx2"/>
              </a:solidFill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4694890" y="1733005"/>
            <a:ext cx="480616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lassú, egyenletes, folyamatos felszívódás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1-2 ml hatóanyag bejuttatása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injekciózás helyét változtatni kell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Visszaszívás???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b="1" dirty="0"/>
              <a:t>inzulin</a:t>
            </a:r>
            <a:r>
              <a:rPr lang="hu-HU" dirty="0"/>
              <a:t>, vitaminok, </a:t>
            </a:r>
            <a:r>
              <a:rPr lang="hu-HU" b="1" dirty="0" err="1"/>
              <a:t>heparin</a:t>
            </a:r>
            <a:r>
              <a:rPr lang="hu-HU" dirty="0"/>
              <a:t>, vakcinák, interferon, narkotikumok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b="1" dirty="0"/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1204" y="0"/>
            <a:ext cx="3010796" cy="3010796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76330" y="4203970"/>
            <a:ext cx="1627773" cy="244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062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artalom helye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29373" y="3877491"/>
            <a:ext cx="3114177" cy="2332627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0084" y="3877491"/>
            <a:ext cx="2718270" cy="2706189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586966" y="339635"/>
            <a:ext cx="81751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4000" b="1" dirty="0" err="1">
                <a:solidFill>
                  <a:schemeClr val="tx2"/>
                </a:solidFill>
              </a:rPr>
              <a:t>Subcutan</a:t>
            </a:r>
            <a:r>
              <a:rPr lang="hu-HU" sz="4000" b="1" dirty="0">
                <a:solidFill>
                  <a:schemeClr val="tx2"/>
                </a:solidFill>
              </a:rPr>
              <a:t> injekció</a:t>
            </a:r>
            <a:endParaRPr lang="hu-HU" sz="4000" dirty="0">
              <a:solidFill>
                <a:schemeClr val="tx2"/>
              </a:solidFill>
            </a:endParaRPr>
          </a:p>
        </p:txBody>
      </p:sp>
      <p:sp>
        <p:nvSpPr>
          <p:cNvPr id="9" name="Szövegdoboz 8"/>
          <p:cNvSpPr txBox="1"/>
          <p:nvPr/>
        </p:nvSpPr>
        <p:spPr>
          <a:xfrm>
            <a:off x="844731" y="1680754"/>
            <a:ext cx="55473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 err="1"/>
              <a:t>Subcutan</a:t>
            </a:r>
            <a:r>
              <a:rPr lang="hu-HU" dirty="0"/>
              <a:t> injekciózás helyei: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/>
              <a:t>has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/>
              <a:t>felkar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u-HU" dirty="0"/>
              <a:t>comb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Has körül 3-5 cm kihagyás -&gt; mivel ott húzódnak a nagy köldöktáji vénák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471477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PEN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46260" y="1539112"/>
            <a:ext cx="8946541" cy="4195481"/>
          </a:xfrm>
        </p:spPr>
        <p:txBody>
          <a:bodyPr/>
          <a:lstStyle/>
          <a:p>
            <a:r>
              <a:rPr lang="hu-HU" dirty="0"/>
              <a:t>Főként inzulin beadására – de nem kizárólagosan</a:t>
            </a:r>
          </a:p>
          <a:p>
            <a:r>
              <a:rPr lang="hu-HU" dirty="0"/>
              <a:t>Kényelmes, egyszerű, diszkrét</a:t>
            </a:r>
          </a:p>
          <a:p>
            <a:r>
              <a:rPr lang="hu-HU" dirty="0"/>
              <a:t>egyszerhasználatos – </a:t>
            </a:r>
            <a:r>
              <a:rPr lang="hu-HU" dirty="0" err="1"/>
              <a:t>többszörhasználatos</a:t>
            </a:r>
            <a:endParaRPr lang="hu-HU" dirty="0"/>
          </a:p>
          <a:p>
            <a:r>
              <a:rPr lang="hu-HU" dirty="0"/>
              <a:t>megfelelő eszközválasztás</a:t>
            </a:r>
          </a:p>
          <a:p>
            <a:pPr lvl="1"/>
            <a:r>
              <a:rPr lang="hu-HU" dirty="0"/>
              <a:t>adagolás</a:t>
            </a:r>
          </a:p>
          <a:p>
            <a:pPr lvl="1"/>
            <a:r>
              <a:rPr lang="hu-HU" dirty="0"/>
              <a:t>jobb-bal kezesség</a:t>
            </a:r>
          </a:p>
          <a:p>
            <a:pPr lvl="1"/>
            <a:r>
              <a:rPr lang="hu-HU" dirty="0"/>
              <a:t>gyengén látók</a:t>
            </a:r>
          </a:p>
          <a:p>
            <a:pPr lvl="1"/>
            <a:r>
              <a:rPr lang="hu-HU" dirty="0"/>
              <a:t>korrigálás lehetőségei</a:t>
            </a:r>
          </a:p>
          <a:p>
            <a:r>
              <a:rPr lang="hu-HU" dirty="0"/>
              <a:t>minden szúráshoz új tű</a:t>
            </a:r>
          </a:p>
          <a:p>
            <a:r>
              <a:rPr lang="hu-HU" dirty="0"/>
              <a:t>patronok tárolása, alkalmatlansága</a:t>
            </a:r>
          </a:p>
          <a:p>
            <a:endParaRPr lang="hu-H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99" y="3559775"/>
            <a:ext cx="4298288" cy="2856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3299" y="285352"/>
            <a:ext cx="4248472" cy="284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7734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91544" y="0"/>
            <a:ext cx="8229600" cy="1143000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853" y="61188"/>
            <a:ext cx="8547098" cy="3079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00" y="3140968"/>
            <a:ext cx="3625204" cy="3625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272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solidFill>
                  <a:schemeClr val="tx1"/>
                </a:solidFill>
              </a:rPr>
              <a:t>Intravénás injekció</a:t>
            </a:r>
            <a:endParaRPr lang="hu-HU" dirty="0">
              <a:solidFill>
                <a:schemeClr val="tx1"/>
              </a:solidFill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265" y="3691042"/>
            <a:ext cx="4162398" cy="2648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9268" y="182880"/>
            <a:ext cx="2577737" cy="2540088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646111" y="1785258"/>
            <a:ext cx="671263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/>
              <a:t>azonnali felszívódás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/>
              <a:t>olajos készítményt tilos alkalmazni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/>
              <a:t>Tűméret: 21-23 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z="2000" dirty="0"/>
              <a:t>Visszaszívás !!!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2000" dirty="0"/>
          </a:p>
        </p:txBody>
      </p:sp>
    </p:spTree>
    <p:extLst>
      <p:ext uri="{BB962C8B-B14F-4D97-AF65-F5344CB8AC3E}">
        <p14:creationId xmlns:p14="http://schemas.microsoft.com/office/powerpoint/2010/main" val="11642077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496" y="1052736"/>
            <a:ext cx="4248473" cy="3134784"/>
          </a:xfrm>
          <a:prstGeom prst="rect">
            <a:avLst/>
          </a:prstGeom>
        </p:spPr>
      </p:pic>
      <p:pic>
        <p:nvPicPr>
          <p:cNvPr id="5" name="Kép 4" descr="Injekcio00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4033" y="1050746"/>
            <a:ext cx="3981053" cy="3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ím 1"/>
          <p:cNvSpPr>
            <a:spLocks noGrp="1"/>
          </p:cNvSpPr>
          <p:nvPr>
            <p:ph type="title"/>
          </p:nvPr>
        </p:nvSpPr>
        <p:spPr>
          <a:xfrm>
            <a:off x="865799" y="109913"/>
            <a:ext cx="8229600" cy="1143000"/>
          </a:xfrm>
        </p:spPr>
        <p:txBody>
          <a:bodyPr/>
          <a:lstStyle/>
          <a:p>
            <a:r>
              <a:rPr lang="hu-HU" b="1" dirty="0">
                <a:solidFill>
                  <a:schemeClr val="tx1"/>
                </a:solidFill>
              </a:rPr>
              <a:t>Intravénás injekció</a:t>
            </a:r>
            <a:endParaRPr lang="hu-HU" dirty="0">
              <a:solidFill>
                <a:schemeClr val="tx1"/>
              </a:solidFill>
            </a:endParaRPr>
          </a:p>
        </p:txBody>
      </p:sp>
      <p:pic>
        <p:nvPicPr>
          <p:cNvPr id="7" name="Kép 6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817" y="3861049"/>
            <a:ext cx="3883545" cy="293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590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54630" y="227508"/>
            <a:ext cx="8229600" cy="908720"/>
          </a:xfrm>
        </p:spPr>
        <p:txBody>
          <a:bodyPr>
            <a:normAutofit/>
          </a:bodyPr>
          <a:lstStyle/>
          <a:p>
            <a:r>
              <a:rPr lang="hu-HU" b="1" dirty="0" err="1"/>
              <a:t>Intramuscularis</a:t>
            </a:r>
            <a:r>
              <a:rPr lang="hu-HU" b="1" dirty="0"/>
              <a:t> injekció</a:t>
            </a:r>
            <a:endParaRPr lang="hu-H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251" y="1047683"/>
            <a:ext cx="4338290" cy="3714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zövegdoboz 3"/>
          <p:cNvSpPr txBox="1"/>
          <p:nvPr/>
        </p:nvSpPr>
        <p:spPr>
          <a:xfrm>
            <a:off x="554630" y="1223314"/>
            <a:ext cx="657769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err="1"/>
              <a:t>max</a:t>
            </a:r>
            <a:r>
              <a:rPr lang="hu-HU" sz="2000" dirty="0"/>
              <a:t>. 5 ml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/>
              <a:t>gyorsabb felszívódás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/>
              <a:t>Olajos oldatok is adhatók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/>
              <a:t>Pl.: fájdalomcsillapítók, szedatívumok, lázcsillapító, védőoltások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/>
              <a:t>Visszaszívás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/>
              <a:t>a beadás helyei: előnyök-hátrányok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/>
              <a:t>megfelelő testhelyzet, a páciens pozícionálása</a:t>
            </a:r>
          </a:p>
          <a:p>
            <a:endParaRPr lang="hu-H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000" dirty="0" err="1"/>
              <a:t>dorsoglutealis</a:t>
            </a:r>
            <a:r>
              <a:rPr lang="hu-HU" sz="2000" dirty="0"/>
              <a:t> -&gt; több szövődmény</a:t>
            </a:r>
          </a:p>
          <a:p>
            <a:r>
              <a:rPr lang="hu-HU" sz="2000" dirty="0"/>
              <a:t>     </a:t>
            </a:r>
            <a:r>
              <a:rPr lang="hu-HU" sz="2000" dirty="0" err="1"/>
              <a:t>ventroglutealis</a:t>
            </a:r>
            <a:r>
              <a:rPr lang="hu-HU" sz="2000" dirty="0"/>
              <a:t> -&gt; legkevesebb szövődmény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hu-HU" sz="2000" dirty="0"/>
          </a:p>
        </p:txBody>
      </p:sp>
    </p:spTree>
    <p:extLst>
      <p:ext uri="{BB962C8B-B14F-4D97-AF65-F5344CB8AC3E}">
        <p14:creationId xmlns:p14="http://schemas.microsoft.com/office/powerpoint/2010/main" val="14673472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 err="1"/>
              <a:t>Intramuscularis</a:t>
            </a:r>
            <a:r>
              <a:rPr lang="hu-HU" b="1" dirty="0"/>
              <a:t> injekció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46111" y="2218382"/>
            <a:ext cx="5650185" cy="271067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hu-HU" dirty="0"/>
              <a:t>Beadási helyek:</a:t>
            </a:r>
          </a:p>
          <a:p>
            <a:pPr lvl="1"/>
            <a:r>
              <a:rPr lang="hu-HU" dirty="0"/>
              <a:t>Deltaizom</a:t>
            </a:r>
          </a:p>
          <a:p>
            <a:pPr lvl="1"/>
            <a:r>
              <a:rPr lang="hu-HU" dirty="0" err="1"/>
              <a:t>Gluteális</a:t>
            </a:r>
            <a:r>
              <a:rPr lang="hu-HU" dirty="0"/>
              <a:t> régió: </a:t>
            </a:r>
          </a:p>
          <a:p>
            <a:pPr lvl="2"/>
            <a:r>
              <a:rPr lang="hu-HU" dirty="0" err="1"/>
              <a:t>ventrogluteális</a:t>
            </a:r>
            <a:r>
              <a:rPr lang="hu-HU" dirty="0"/>
              <a:t> </a:t>
            </a:r>
          </a:p>
          <a:p>
            <a:pPr lvl="2"/>
            <a:r>
              <a:rPr lang="hu-HU" dirty="0" err="1"/>
              <a:t>dorsogluteális</a:t>
            </a:r>
            <a:endParaRPr lang="hu-HU" dirty="0"/>
          </a:p>
          <a:p>
            <a:pPr lvl="1"/>
            <a:r>
              <a:rPr lang="hu-HU" dirty="0"/>
              <a:t>Combizom: </a:t>
            </a:r>
            <a:r>
              <a:rPr lang="hu-HU" dirty="0" err="1"/>
              <a:t>rectus</a:t>
            </a:r>
            <a:r>
              <a:rPr lang="hu-HU" dirty="0"/>
              <a:t> </a:t>
            </a:r>
            <a:r>
              <a:rPr lang="hu-HU" dirty="0" err="1"/>
              <a:t>femoris</a:t>
            </a:r>
            <a:r>
              <a:rPr lang="hu-HU" dirty="0"/>
              <a:t>, vastus laterális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6940732" y="2218382"/>
            <a:ext cx="5085806" cy="38472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hagyományos technika </a:t>
            </a:r>
            <a:r>
              <a:rPr lang="hu-HU" sz="1400" dirty="0"/>
              <a:t>(bőr összecsípése, vagy széthúzása)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légzár technika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Z-vonal technika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visszaszívás!?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1 ml/10 mp a beadás ajánlott sebessége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10 mp a tű kihúzása előtt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ne masszírozza a szúrás helyét</a:t>
            </a:r>
          </a:p>
        </p:txBody>
      </p:sp>
    </p:spTree>
    <p:extLst>
      <p:ext uri="{BB962C8B-B14F-4D97-AF65-F5344CB8AC3E}">
        <p14:creationId xmlns:p14="http://schemas.microsoft.com/office/powerpoint/2010/main" val="400197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Idegen kifejezések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98512" y="1739409"/>
            <a:ext cx="8946541" cy="4195481"/>
          </a:xfrm>
        </p:spPr>
        <p:txBody>
          <a:bodyPr>
            <a:normAutofit fontScale="85000" lnSpcReduction="20000"/>
          </a:bodyPr>
          <a:lstStyle/>
          <a:p>
            <a:r>
              <a:rPr lang="hu-HU" b="1" dirty="0" err="1"/>
              <a:t>Intracutan</a:t>
            </a:r>
            <a:r>
              <a:rPr lang="hu-HU" b="1" dirty="0"/>
              <a:t> </a:t>
            </a:r>
            <a:r>
              <a:rPr lang="hu-HU" b="1" dirty="0" err="1"/>
              <a:t>inj</a:t>
            </a:r>
            <a:r>
              <a:rPr lang="hu-HU" b="1" dirty="0"/>
              <a:t>.: </a:t>
            </a:r>
            <a:r>
              <a:rPr lang="hu-HU" dirty="0"/>
              <a:t>bőr </a:t>
            </a:r>
            <a:r>
              <a:rPr lang="hu-HU" dirty="0" err="1"/>
              <a:t>rétegai</a:t>
            </a:r>
            <a:r>
              <a:rPr lang="hu-HU" dirty="0"/>
              <a:t> közé történő injekciózás</a:t>
            </a:r>
          </a:p>
          <a:p>
            <a:r>
              <a:rPr lang="hu-HU" b="1" dirty="0"/>
              <a:t>Intravénás </a:t>
            </a:r>
            <a:r>
              <a:rPr lang="hu-HU" b="1" dirty="0" err="1"/>
              <a:t>inj</a:t>
            </a:r>
            <a:r>
              <a:rPr lang="hu-HU" b="1" dirty="0"/>
              <a:t>.: </a:t>
            </a:r>
            <a:r>
              <a:rPr lang="hu-HU" dirty="0"/>
              <a:t>érpályában történő injekciózás</a:t>
            </a:r>
          </a:p>
          <a:p>
            <a:r>
              <a:rPr lang="hu-HU" b="1" dirty="0" err="1"/>
              <a:t>Subcután</a:t>
            </a:r>
            <a:r>
              <a:rPr lang="hu-HU" b="1" dirty="0"/>
              <a:t> </a:t>
            </a:r>
            <a:r>
              <a:rPr lang="hu-HU" b="1" dirty="0" err="1"/>
              <a:t>inj</a:t>
            </a:r>
            <a:r>
              <a:rPr lang="hu-HU" b="1" dirty="0"/>
              <a:t>.: </a:t>
            </a:r>
            <a:r>
              <a:rPr lang="hu-HU" dirty="0"/>
              <a:t>bőr alá történő injekciózás</a:t>
            </a:r>
          </a:p>
          <a:p>
            <a:r>
              <a:rPr lang="hu-HU" b="1" dirty="0" err="1"/>
              <a:t>Intramuscularis</a:t>
            </a:r>
            <a:r>
              <a:rPr lang="hu-HU" b="1" dirty="0"/>
              <a:t> </a:t>
            </a:r>
            <a:r>
              <a:rPr lang="hu-HU" b="1" dirty="0" err="1"/>
              <a:t>inj</a:t>
            </a:r>
            <a:r>
              <a:rPr lang="hu-HU" b="1" dirty="0"/>
              <a:t>.: </a:t>
            </a:r>
            <a:r>
              <a:rPr lang="hu-HU" dirty="0"/>
              <a:t>izomba történő injekciózás</a:t>
            </a:r>
          </a:p>
          <a:p>
            <a:r>
              <a:rPr lang="hu-HU" b="1" dirty="0" err="1"/>
              <a:t>Nicolau</a:t>
            </a:r>
            <a:r>
              <a:rPr lang="hu-HU" b="1" dirty="0"/>
              <a:t> szindróma: </a:t>
            </a:r>
            <a:r>
              <a:rPr lang="hu-HU" dirty="0" err="1"/>
              <a:t>asepticus</a:t>
            </a:r>
            <a:r>
              <a:rPr lang="hu-HU" dirty="0"/>
              <a:t> </a:t>
            </a:r>
            <a:r>
              <a:rPr lang="hu-HU" dirty="0" err="1"/>
              <a:t>szövetnecrosis</a:t>
            </a:r>
            <a:r>
              <a:rPr lang="hu-HU" dirty="0"/>
              <a:t> (gyógyszer bőr embólia)</a:t>
            </a:r>
          </a:p>
          <a:p>
            <a:r>
              <a:rPr lang="hu-HU" b="1" dirty="0" err="1"/>
              <a:t>Fibrózis</a:t>
            </a:r>
            <a:r>
              <a:rPr lang="hu-HU" b="1" dirty="0"/>
              <a:t>:</a:t>
            </a:r>
            <a:r>
              <a:rPr lang="hu-HU" dirty="0"/>
              <a:t> kötőszövetből álló, rostos szövet képződés</a:t>
            </a:r>
          </a:p>
          <a:p>
            <a:pPr lvl="0"/>
            <a:r>
              <a:rPr lang="hu-HU" b="1" dirty="0"/>
              <a:t>Légzár technika: </a:t>
            </a:r>
            <a:r>
              <a:rPr lang="hu-HU" dirty="0"/>
              <a:t>A beadni kívánt gyógyszer mennyiségén kívül 0,3-0,5 ml levegő is felszívásra kerül, mely a gyógyszer után szintén befecskendezésre kerül, megakadályozza a hatóanyag </a:t>
            </a:r>
            <a:r>
              <a:rPr lang="hu-HU" dirty="0" err="1"/>
              <a:t>szúrcsatornán</a:t>
            </a:r>
            <a:r>
              <a:rPr lang="hu-HU" dirty="0"/>
              <a:t> keresztüli visszaáramlását.</a:t>
            </a:r>
          </a:p>
          <a:p>
            <a:r>
              <a:rPr lang="hu-HU" b="1" dirty="0"/>
              <a:t>Z- vonal technika: </a:t>
            </a:r>
            <a:r>
              <a:rPr lang="hu-HU" dirty="0"/>
              <a:t>A technika alkalmazása során a szúrás helyén a bőrt és a bőr alatti szöveteket 2,5-3,5 cm-rel oldalirányba el kell húzni és ebben a helyzetben tartani a tű eltávolításáig. </a:t>
            </a:r>
          </a:p>
          <a:p>
            <a:r>
              <a:rPr lang="hu-HU" b="1" dirty="0" err="1"/>
              <a:t>Parenterális</a:t>
            </a:r>
            <a:r>
              <a:rPr lang="hu-HU" b="1" dirty="0"/>
              <a:t> gyógyszerelés: </a:t>
            </a:r>
            <a:r>
              <a:rPr lang="hu-HU" dirty="0"/>
              <a:t>A tápcsatorna kikerülésével tápanyagot vagy </a:t>
            </a:r>
            <a:r>
              <a:rPr lang="hu-HU" dirty="0" err="1"/>
              <a:t>gyószert</a:t>
            </a:r>
            <a:r>
              <a:rPr lang="hu-HU" dirty="0"/>
              <a:t> a szervezetbe juttató (eljárás)</a:t>
            </a:r>
          </a:p>
        </p:txBody>
      </p:sp>
    </p:spTree>
    <p:extLst>
      <p:ext uri="{BB962C8B-B14F-4D97-AF65-F5344CB8AC3E}">
        <p14:creationId xmlns:p14="http://schemas.microsoft.com/office/powerpoint/2010/main" val="9477336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2627" y="1770606"/>
            <a:ext cx="2883818" cy="4413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zövegdoboz 5"/>
          <p:cNvSpPr txBox="1"/>
          <p:nvPr/>
        </p:nvSpPr>
        <p:spPr>
          <a:xfrm>
            <a:off x="1002135" y="1913843"/>
            <a:ext cx="40324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>
              <a:buFont typeface="Arial" pitchFamily="34" charset="0"/>
              <a:buChar char="•"/>
            </a:pPr>
            <a:r>
              <a:rPr lang="hu-HU" sz="2000" dirty="0"/>
              <a:t>Kényelmes </a:t>
            </a:r>
          </a:p>
          <a:p>
            <a:pPr indent="361950">
              <a:buFont typeface="Arial" pitchFamily="34" charset="0"/>
              <a:buChar char="•"/>
            </a:pPr>
            <a:r>
              <a:rPr lang="hu-HU" sz="2000" dirty="0"/>
              <a:t>Kevésbé fájdalmas</a:t>
            </a:r>
          </a:p>
          <a:p>
            <a:pPr indent="361950">
              <a:buFont typeface="Arial" pitchFamily="34" charset="0"/>
              <a:buChar char="•"/>
            </a:pPr>
            <a:r>
              <a:rPr lang="hu-HU" sz="2000" dirty="0"/>
              <a:t>15 hónap felett</a:t>
            </a:r>
          </a:p>
          <a:p>
            <a:endParaRPr lang="hu-HU" sz="2000" dirty="0"/>
          </a:p>
          <a:p>
            <a:r>
              <a:rPr lang="hu-HU" sz="2000" dirty="0"/>
              <a:t>4-15 éves gyerekek – </a:t>
            </a:r>
            <a:r>
              <a:rPr lang="hu-HU" sz="2000" dirty="0" err="1"/>
              <a:t>max</a:t>
            </a:r>
            <a:r>
              <a:rPr lang="hu-HU" sz="2000" dirty="0"/>
              <a:t>. 0,5 ml</a:t>
            </a:r>
          </a:p>
          <a:p>
            <a:r>
              <a:rPr lang="hu-HU" sz="2000" dirty="0"/>
              <a:t> </a:t>
            </a:r>
          </a:p>
          <a:p>
            <a:r>
              <a:rPr lang="hu-HU" sz="2000" dirty="0"/>
              <a:t>15 év felett és felnőttek – </a:t>
            </a:r>
            <a:r>
              <a:rPr lang="hu-HU" sz="2000" dirty="0" err="1"/>
              <a:t>max</a:t>
            </a:r>
            <a:r>
              <a:rPr lang="hu-HU" sz="2000" dirty="0"/>
              <a:t>. 2ml</a:t>
            </a:r>
          </a:p>
        </p:txBody>
      </p:sp>
      <p:sp>
        <p:nvSpPr>
          <p:cNvPr id="5" name="Cím 1"/>
          <p:cNvSpPr txBox="1">
            <a:spLocks/>
          </p:cNvSpPr>
          <p:nvPr/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hu-HU" b="1"/>
              <a:t>Intramuscularis injekció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0580547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ím 6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78098"/>
          </a:xfrm>
        </p:spPr>
        <p:txBody>
          <a:bodyPr/>
          <a:lstStyle/>
          <a:p>
            <a:r>
              <a:rPr lang="hu-HU" sz="3600" dirty="0">
                <a:solidFill>
                  <a:schemeClr val="tx1"/>
                </a:solidFill>
              </a:rPr>
              <a:t>Kimérés m. </a:t>
            </a:r>
            <a:r>
              <a:rPr lang="hu-HU" sz="3600" dirty="0" err="1">
                <a:solidFill>
                  <a:schemeClr val="tx1"/>
                </a:solidFill>
              </a:rPr>
              <a:t>deltoideus</a:t>
            </a:r>
            <a:endParaRPr lang="hu-HU" sz="3600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6491" b="8408"/>
          <a:stretch>
            <a:fillRect/>
          </a:stretch>
        </p:blipFill>
        <p:spPr bwMode="auto">
          <a:xfrm>
            <a:off x="1847528" y="1196752"/>
            <a:ext cx="426570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Kép 9" descr="E:\Im\Delta\IMG_00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44072" y="1412776"/>
            <a:ext cx="316835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Kép 10" descr="E:\Im\Delta\IMG_002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4072" y="1412776"/>
            <a:ext cx="316835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0290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 descr="F:\Varga.Gabor.kepek\Vervetel\legzar_technika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105" y="108702"/>
            <a:ext cx="462349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Kép 4" descr="G:\Képek.fejezetek\KEPEK\Vervetel.kepek\Varga.Gabor\14.03.14\Z.vonal.technik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3445" y="3696006"/>
            <a:ext cx="5353147" cy="296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zövegdoboz 5"/>
          <p:cNvSpPr txBox="1"/>
          <p:nvPr/>
        </p:nvSpPr>
        <p:spPr>
          <a:xfrm>
            <a:off x="1654628" y="4093029"/>
            <a:ext cx="2812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Légzár technika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8238309" y="3239589"/>
            <a:ext cx="2786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Z-vonal technika</a:t>
            </a:r>
          </a:p>
        </p:txBody>
      </p:sp>
    </p:spTree>
    <p:extLst>
      <p:ext uri="{BB962C8B-B14F-4D97-AF65-F5344CB8AC3E}">
        <p14:creationId xmlns:p14="http://schemas.microsoft.com/office/powerpoint/2010/main" val="40440534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/>
              <a:t>Az injekciózás szövődményei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1991544" y="1988841"/>
            <a:ext cx="4038600" cy="4525963"/>
          </a:xfrm>
        </p:spPr>
        <p:txBody>
          <a:bodyPr>
            <a:normAutofit/>
          </a:bodyPr>
          <a:lstStyle/>
          <a:p>
            <a:pPr lvl="0"/>
            <a:r>
              <a:rPr lang="hu-HU" dirty="0"/>
              <a:t>fájdalom</a:t>
            </a:r>
          </a:p>
          <a:p>
            <a:pPr lvl="0"/>
            <a:r>
              <a:rPr lang="hu-HU" dirty="0"/>
              <a:t>bőrpír</a:t>
            </a:r>
          </a:p>
          <a:p>
            <a:pPr lvl="0"/>
            <a:r>
              <a:rPr lang="hu-HU" dirty="0"/>
              <a:t>duzzanat</a:t>
            </a:r>
          </a:p>
          <a:p>
            <a:pPr lvl="0"/>
            <a:r>
              <a:rPr lang="hu-HU" dirty="0"/>
              <a:t>viszketés</a:t>
            </a:r>
          </a:p>
          <a:p>
            <a:pPr lvl="0"/>
            <a:r>
              <a:rPr lang="hu-HU" dirty="0"/>
              <a:t>infekció</a:t>
            </a:r>
          </a:p>
          <a:p>
            <a:pPr lvl="0"/>
            <a:r>
              <a:rPr lang="hu-HU" dirty="0"/>
              <a:t>idegsérülés</a:t>
            </a:r>
          </a:p>
          <a:p>
            <a:pPr lvl="0"/>
            <a:r>
              <a:rPr lang="hu-HU" dirty="0"/>
              <a:t>vérzés/</a:t>
            </a:r>
            <a:r>
              <a:rPr lang="hu-HU" dirty="0" err="1"/>
              <a:t>haematoma</a:t>
            </a:r>
            <a:endParaRPr lang="hu-HU" dirty="0"/>
          </a:p>
          <a:p>
            <a:pPr lvl="0"/>
            <a:r>
              <a:rPr lang="hu-HU" dirty="0"/>
              <a:t>szövetek elszíneződése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half" idx="2"/>
          </p:nvPr>
        </p:nvSpPr>
        <p:spPr>
          <a:xfrm>
            <a:off x="6240016" y="1988841"/>
            <a:ext cx="4038600" cy="4525963"/>
          </a:xfrm>
        </p:spPr>
        <p:txBody>
          <a:bodyPr>
            <a:normAutofit/>
          </a:bodyPr>
          <a:lstStyle/>
          <a:p>
            <a:pPr lvl="0"/>
            <a:r>
              <a:rPr lang="hu-HU" dirty="0"/>
              <a:t>injekció okozta tályog</a:t>
            </a:r>
          </a:p>
          <a:p>
            <a:pPr lvl="0"/>
            <a:r>
              <a:rPr lang="hu-HU" dirty="0"/>
              <a:t>fájdalom</a:t>
            </a:r>
          </a:p>
          <a:p>
            <a:pPr lvl="0"/>
            <a:r>
              <a:rPr lang="hu-HU" dirty="0"/>
              <a:t>injekció okozta </a:t>
            </a:r>
            <a:r>
              <a:rPr lang="hu-HU" dirty="0" err="1"/>
              <a:t>fibrózis</a:t>
            </a:r>
            <a:endParaRPr lang="hu-HU" dirty="0"/>
          </a:p>
          <a:p>
            <a:pPr lvl="0"/>
            <a:r>
              <a:rPr lang="hu-HU" dirty="0"/>
              <a:t>allergiás reakció (</a:t>
            </a:r>
            <a:r>
              <a:rPr lang="hu-HU" dirty="0" err="1"/>
              <a:t>anaphylaxiás</a:t>
            </a:r>
            <a:r>
              <a:rPr lang="hu-HU" dirty="0"/>
              <a:t> </a:t>
            </a:r>
            <a:r>
              <a:rPr lang="hu-HU" dirty="0" err="1"/>
              <a:t>reakció</a:t>
            </a:r>
            <a:r>
              <a:rPr lang="hu-HU" dirty="0"/>
              <a:t>)</a:t>
            </a:r>
          </a:p>
          <a:p>
            <a:pPr lvl="0"/>
            <a:r>
              <a:rPr lang="hu-HU" dirty="0"/>
              <a:t>tű törése a szövetek között</a:t>
            </a:r>
          </a:p>
          <a:p>
            <a:r>
              <a:rPr lang="hu-HU" dirty="0" err="1"/>
              <a:t>Nicolau</a:t>
            </a:r>
            <a:r>
              <a:rPr lang="hu-HU" dirty="0"/>
              <a:t> szindróma 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758443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fájdalom csökkentése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kommunikáció</a:t>
            </a:r>
          </a:p>
          <a:p>
            <a:r>
              <a:rPr lang="hu-HU" dirty="0"/>
              <a:t>beadást követően nyomás kifejtése adott területre</a:t>
            </a:r>
          </a:p>
          <a:p>
            <a:r>
              <a:rPr lang="hu-HU" dirty="0"/>
              <a:t>megfelelő testhelyzet</a:t>
            </a:r>
          </a:p>
          <a:p>
            <a:r>
              <a:rPr lang="hu-HU" dirty="0"/>
              <a:t>megfelelő eszközök (tű, </a:t>
            </a:r>
            <a:r>
              <a:rPr lang="hu-HU" dirty="0" err="1"/>
              <a:t>tű</a:t>
            </a:r>
            <a:r>
              <a:rPr lang="hu-HU" dirty="0"/>
              <a:t> nélküli </a:t>
            </a:r>
            <a:r>
              <a:rPr lang="hu-HU" dirty="0" err="1"/>
              <a:t>inj.rendszer</a:t>
            </a:r>
            <a:r>
              <a:rPr lang="hu-HU" dirty="0"/>
              <a:t>)</a:t>
            </a:r>
          </a:p>
          <a:p>
            <a:r>
              <a:rPr lang="hu-HU" dirty="0"/>
              <a:t>beadandó folyadék mennyisége</a:t>
            </a:r>
          </a:p>
          <a:p>
            <a:r>
              <a:rPr lang="hu-HU" dirty="0"/>
              <a:t>beadás szöge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99487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Irodalomjegyzék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Lipienné</a:t>
            </a:r>
            <a:r>
              <a:rPr lang="hu-HU" dirty="0"/>
              <a:t> K. I. -Ridegné Cs. I.(2016): Betegmegfigyelés Műszaki Könyvkiadó, Budapest</a:t>
            </a:r>
          </a:p>
          <a:p>
            <a:r>
              <a:rPr lang="en-GB" dirty="0"/>
              <a:t>Oláh András (</a:t>
            </a:r>
            <a:r>
              <a:rPr lang="en-GB" dirty="0" err="1"/>
              <a:t>szerk</a:t>
            </a:r>
            <a:r>
              <a:rPr lang="en-GB" dirty="0"/>
              <a:t>.) </a:t>
            </a:r>
            <a:r>
              <a:rPr lang="en-GB" dirty="0" err="1"/>
              <a:t>Az</a:t>
            </a:r>
            <a:r>
              <a:rPr lang="en-GB" dirty="0"/>
              <a:t> </a:t>
            </a:r>
            <a:r>
              <a:rPr lang="en-GB" dirty="0" err="1"/>
              <a:t>ápolástudomány</a:t>
            </a:r>
            <a:r>
              <a:rPr lang="en-GB" dirty="0"/>
              <a:t> </a:t>
            </a:r>
            <a:r>
              <a:rPr lang="en-GB" dirty="0" err="1"/>
              <a:t>tankönyve</a:t>
            </a:r>
            <a:r>
              <a:rPr lang="en-GB" dirty="0"/>
              <a:t>. Budapest: </a:t>
            </a:r>
            <a:r>
              <a:rPr lang="en-GB" dirty="0" err="1"/>
              <a:t>Medicina</a:t>
            </a:r>
            <a:r>
              <a:rPr lang="en-GB" dirty="0"/>
              <a:t> </a:t>
            </a:r>
            <a:r>
              <a:rPr lang="en-GB" dirty="0" err="1"/>
              <a:t>Könyvkiadó</a:t>
            </a:r>
            <a:r>
              <a:rPr lang="en-GB" dirty="0"/>
              <a:t>, 2012.</a:t>
            </a:r>
          </a:p>
          <a:p>
            <a:r>
              <a:rPr lang="en-GB" dirty="0"/>
              <a:t>Potter – Perry (2013): </a:t>
            </a:r>
            <a:r>
              <a:rPr lang="en-GB" dirty="0" err="1"/>
              <a:t>Az</a:t>
            </a:r>
            <a:r>
              <a:rPr lang="en-GB" dirty="0"/>
              <a:t> </a:t>
            </a:r>
            <a:r>
              <a:rPr lang="en-GB" dirty="0" err="1"/>
              <a:t>ápolás</a:t>
            </a:r>
            <a:r>
              <a:rPr lang="en-GB" dirty="0"/>
              <a:t> </a:t>
            </a:r>
            <a:r>
              <a:rPr lang="en-GB" dirty="0" err="1"/>
              <a:t>elméleti</a:t>
            </a:r>
            <a:r>
              <a:rPr lang="en-GB" dirty="0"/>
              <a:t> </a:t>
            </a:r>
            <a:r>
              <a:rPr lang="en-GB" dirty="0" err="1"/>
              <a:t>és</a:t>
            </a:r>
            <a:r>
              <a:rPr lang="en-GB" dirty="0"/>
              <a:t> </a:t>
            </a:r>
            <a:r>
              <a:rPr lang="en-GB" dirty="0" err="1"/>
              <a:t>gyakorlati</a:t>
            </a:r>
            <a:r>
              <a:rPr lang="en-GB" dirty="0"/>
              <a:t> </a:t>
            </a:r>
            <a:r>
              <a:rPr lang="en-GB" dirty="0" err="1"/>
              <a:t>alapjai</a:t>
            </a:r>
            <a:r>
              <a:rPr lang="en-GB" dirty="0"/>
              <a:t>, Budapest, </a:t>
            </a:r>
            <a:r>
              <a:rPr lang="en-GB" dirty="0" err="1"/>
              <a:t>Medicina</a:t>
            </a:r>
            <a:r>
              <a:rPr lang="en-GB" dirty="0"/>
              <a:t> </a:t>
            </a:r>
            <a:r>
              <a:rPr lang="en-GB" dirty="0" err="1"/>
              <a:t>Könyvkiadó</a:t>
            </a:r>
            <a:r>
              <a:rPr lang="en-GB" dirty="0"/>
              <a:t>, ISBN: 978 963 242 541 3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396352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12763" y="2769198"/>
            <a:ext cx="9404723" cy="1400530"/>
          </a:xfrm>
        </p:spPr>
        <p:txBody>
          <a:bodyPr/>
          <a:lstStyle/>
          <a:p>
            <a:pPr algn="ctr"/>
            <a:r>
              <a:rPr lang="hu-HU" dirty="0"/>
              <a:t>Ellenőrző kérdések</a:t>
            </a:r>
          </a:p>
        </p:txBody>
      </p:sp>
    </p:spTree>
    <p:extLst>
      <p:ext uri="{BB962C8B-B14F-4D97-AF65-F5344CB8AC3E}">
        <p14:creationId xmlns:p14="http://schemas.microsoft.com/office/powerpoint/2010/main" val="31973612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4000" dirty="0">
                <a:latin typeface="+mn-lt"/>
              </a:rPr>
              <a:t>Injekciózásra jellemző</a:t>
            </a:r>
            <a:endParaRPr lang="ru-RU" altLang="hu-HU" sz="40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Intravénás adagolásnál nincs túladagolás veszélye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1" y="3828197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latin typeface="Arial Black" panose="020B0A04020102020204" pitchFamily="34" charset="0"/>
              </a:rPr>
              <a:t>Subcutan</a:t>
            </a:r>
            <a:r>
              <a:rPr lang="hu-HU" altLang="hu-HU" sz="2400" dirty="0">
                <a:latin typeface="Arial Black" panose="020B0A04020102020204" pitchFamily="34" charset="0"/>
              </a:rPr>
              <a:t> 1-2 ml hatóanyagot juttathatunk be 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latin typeface="Arial Black" panose="020B0A04020102020204" pitchFamily="34" charset="0"/>
              </a:rPr>
              <a:t>Intracutan</a:t>
            </a:r>
            <a:r>
              <a:rPr lang="hu-HU" altLang="hu-HU" sz="2400" dirty="0">
                <a:latin typeface="Arial Black" panose="020B0A04020102020204" pitchFamily="34" charset="0"/>
              </a:rPr>
              <a:t> 2-3 ml hatóanyagot juttathatunk be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63351" y="1809404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latin typeface="Arial Black" panose="020B0A04020102020204" pitchFamily="34" charset="0"/>
              </a:rPr>
              <a:t>Intramuscularis</a:t>
            </a:r>
            <a:r>
              <a:rPr lang="hu-HU" altLang="hu-HU" sz="2400" dirty="0">
                <a:latin typeface="Arial Black" panose="020B0A04020102020204" pitchFamily="34" charset="0"/>
              </a:rPr>
              <a:t> injekciónál egy helyre max.6 ml oldatot adhatunk be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70043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618805" y="915962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buNone/>
            </a:pPr>
            <a:r>
              <a:rPr lang="hu-HU" dirty="0"/>
              <a:t>Milyen </a:t>
            </a:r>
            <a:r>
              <a:rPr lang="hu-HU" dirty="0" err="1"/>
              <a:t>oldatokat</a:t>
            </a:r>
            <a:r>
              <a:rPr lang="hu-HU" dirty="0"/>
              <a:t> nem adhatunk be intravénás injekciózás során?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680915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Olajos készítményt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4444134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Vizes bázisú készítményt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37056" y="1744227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39832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dirty="0"/>
              <a:t>Mekkora méretű a felszívó tű?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27 G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18 G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15 G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21</a:t>
            </a:r>
            <a:r>
              <a:rPr kumimoji="0" lang="hu-HU" altLang="hu-HU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G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21665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81200" y="15454"/>
            <a:ext cx="8229600" cy="969462"/>
          </a:xfrm>
        </p:spPr>
        <p:txBody>
          <a:bodyPr/>
          <a:lstStyle/>
          <a:p>
            <a:pPr algn="ctr"/>
            <a:r>
              <a:rPr lang="hu-HU" dirty="0"/>
              <a:t>Injekciózás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85056" y="3212207"/>
            <a:ext cx="8229600" cy="3672408"/>
          </a:xfrm>
        </p:spPr>
        <p:txBody>
          <a:bodyPr>
            <a:normAutofit/>
          </a:bodyPr>
          <a:lstStyle/>
          <a:p>
            <a:r>
              <a:rPr lang="hu-HU" dirty="0" err="1"/>
              <a:t>parenterális</a:t>
            </a:r>
            <a:r>
              <a:rPr lang="hu-HU" dirty="0"/>
              <a:t> gyógyszerelésnek minősül</a:t>
            </a:r>
          </a:p>
          <a:p>
            <a:r>
              <a:rPr lang="hu-HU" dirty="0" err="1"/>
              <a:t>invazív</a:t>
            </a:r>
            <a:r>
              <a:rPr lang="hu-HU" dirty="0"/>
              <a:t> technika</a:t>
            </a:r>
          </a:p>
          <a:p>
            <a:endParaRPr lang="hu-HU" dirty="0"/>
          </a:p>
        </p:txBody>
      </p:sp>
      <p:sp>
        <p:nvSpPr>
          <p:cNvPr id="4" name="Lefelé nyíl 3"/>
          <p:cNvSpPr/>
          <p:nvPr/>
        </p:nvSpPr>
        <p:spPr>
          <a:xfrm rot="2296224">
            <a:off x="4469277" y="773853"/>
            <a:ext cx="360040" cy="9874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5" name="Lefelé nyíl 4"/>
          <p:cNvSpPr/>
          <p:nvPr/>
        </p:nvSpPr>
        <p:spPr>
          <a:xfrm>
            <a:off x="5367844" y="836712"/>
            <a:ext cx="360040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Lefelé nyíl 5"/>
          <p:cNvSpPr/>
          <p:nvPr/>
        </p:nvSpPr>
        <p:spPr>
          <a:xfrm>
            <a:off x="6581928" y="836713"/>
            <a:ext cx="360040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Lefelé nyíl 6"/>
          <p:cNvSpPr/>
          <p:nvPr/>
        </p:nvSpPr>
        <p:spPr>
          <a:xfrm rot="19613195">
            <a:off x="7748433" y="600537"/>
            <a:ext cx="318903" cy="13133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Szövegdoboz 7"/>
          <p:cNvSpPr txBox="1"/>
          <p:nvPr/>
        </p:nvSpPr>
        <p:spPr>
          <a:xfrm>
            <a:off x="3215681" y="1590919"/>
            <a:ext cx="1584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bőr rétegei közé</a:t>
            </a:r>
          </a:p>
          <a:p>
            <a:pPr algn="ctr"/>
            <a:r>
              <a:rPr lang="hu-HU" sz="1600" dirty="0" err="1"/>
              <a:t>intracutan</a:t>
            </a:r>
            <a:endParaRPr lang="hu-HU" sz="1600" dirty="0"/>
          </a:p>
        </p:txBody>
      </p:sp>
      <p:sp>
        <p:nvSpPr>
          <p:cNvPr id="9" name="Szövegdoboz 8"/>
          <p:cNvSpPr txBox="1"/>
          <p:nvPr/>
        </p:nvSpPr>
        <p:spPr>
          <a:xfrm>
            <a:off x="4895247" y="1601925"/>
            <a:ext cx="9451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1600" dirty="0"/>
              <a:t>bőr alá</a:t>
            </a:r>
          </a:p>
          <a:p>
            <a:pPr algn="ctr"/>
            <a:r>
              <a:rPr lang="hu-HU" sz="1600" dirty="0" err="1"/>
              <a:t>subcutan</a:t>
            </a:r>
            <a:endParaRPr lang="hu-HU" sz="16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6096000" y="1589537"/>
            <a:ext cx="1679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izomba</a:t>
            </a:r>
          </a:p>
          <a:p>
            <a:pPr algn="ctr"/>
            <a:r>
              <a:rPr lang="hu-HU" sz="1600" dirty="0" err="1"/>
              <a:t>intramuscularis</a:t>
            </a:r>
            <a:endParaRPr lang="hu-HU" sz="1600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8159598" y="1806174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érpályába</a:t>
            </a:r>
          </a:p>
          <a:p>
            <a:pPr algn="ctr"/>
            <a:r>
              <a:rPr lang="hu-HU" sz="1600" dirty="0"/>
              <a:t>intravénás</a:t>
            </a:r>
          </a:p>
        </p:txBody>
      </p:sp>
    </p:spTree>
    <p:extLst>
      <p:ext uri="{BB962C8B-B14F-4D97-AF65-F5344CB8AC3E}">
        <p14:creationId xmlns:p14="http://schemas.microsoft.com/office/powerpoint/2010/main" val="41356328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25090" y="327231"/>
            <a:ext cx="8791781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hu-HU" dirty="0"/>
              <a:t>Milyen távolságra helyezzük fel a </a:t>
            </a:r>
            <a:r>
              <a:rPr lang="hu-HU" dirty="0" err="1"/>
              <a:t>strangulátort</a:t>
            </a:r>
            <a:r>
              <a:rPr lang="hu-HU" dirty="0"/>
              <a:t> intravénás </a:t>
            </a:r>
          </a:p>
          <a:p>
            <a:pPr algn="ctr">
              <a:buNone/>
            </a:pPr>
            <a:r>
              <a:rPr lang="hu-HU" dirty="0"/>
              <a:t>injekciózás esetén a punkciós ponttól?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10 cm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384144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7-7,5</a:t>
            </a:r>
            <a:r>
              <a:rPr kumimoji="0" lang="hu-HU" altLang="hu-HU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cm 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 cm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28136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2 cm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407906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898965" y="245268"/>
            <a:ext cx="8526681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buNone/>
            </a:pPr>
            <a:r>
              <a:rPr lang="hu-HU" dirty="0"/>
              <a:t>A </a:t>
            </a:r>
            <a:r>
              <a:rPr lang="hu-HU" dirty="0" err="1"/>
              <a:t>subcutan</a:t>
            </a:r>
            <a:r>
              <a:rPr lang="hu-HU" dirty="0"/>
              <a:t> injekciózás mennyi oldat mennyiségének </a:t>
            </a:r>
          </a:p>
          <a:p>
            <a:pPr lvl="0" algn="ctr">
              <a:buNone/>
            </a:pPr>
            <a:r>
              <a:rPr lang="hu-HU" dirty="0"/>
              <a:t>a beadására alkalmas? 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170080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10 ml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49377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1-2 ml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7628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3 ml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5 ml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09181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b="1" dirty="0"/>
              <a:t>Melyik injekciózással végeznek általában </a:t>
            </a:r>
          </a:p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b="1" dirty="0"/>
              <a:t>helyi reakciókat kiváltó bőrpróbákat?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subcután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intracutan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intravénás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intramusculáris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72972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b="1" dirty="0"/>
              <a:t>A </a:t>
            </a:r>
            <a:r>
              <a:rPr lang="hu-HU" b="1" dirty="0" err="1"/>
              <a:t>subcutan</a:t>
            </a:r>
            <a:r>
              <a:rPr lang="hu-HU" b="1" dirty="0"/>
              <a:t> injekciózásra jellemző: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 bőr rétegei közé történik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284723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A beszúrás helyét változtatni kell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183941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5 ml gyógyszer beadására</a:t>
            </a:r>
            <a:r>
              <a:rPr kumimoji="0" lang="hu-HU" altLang="hu-HU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 alkalmas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Minden esetben visszaszívunk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92756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dirty="0" err="1"/>
              <a:t>Intramusculáris</a:t>
            </a:r>
            <a:r>
              <a:rPr lang="hu-HU" dirty="0"/>
              <a:t> injekciónál </a:t>
            </a:r>
          </a:p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dirty="0"/>
              <a:t>21-23 G injekciós tűt használunk.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79226" y="4172573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hamis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1" y="2673400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igaz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76276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087582" y="208667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dirty="0" err="1"/>
              <a:t>Subcután</a:t>
            </a:r>
            <a:r>
              <a:rPr lang="hu-HU" dirty="0"/>
              <a:t> injekciózás esetén 21-23 G tűt kell választani.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438137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hamis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1" y="2405423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altLang="hu-H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igaz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413443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b="1" dirty="0"/>
              <a:t>Az </a:t>
            </a:r>
            <a:r>
              <a:rPr lang="hu-HU" b="1" dirty="0" err="1"/>
              <a:t>intracután</a:t>
            </a:r>
            <a:r>
              <a:rPr lang="hu-HU" b="1" dirty="0"/>
              <a:t> injekciózásra jellemző: </a:t>
            </a:r>
            <a:endParaRPr kumimoji="0" lang="ru-RU" altLang="hu-H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95102" y="1749575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gyors felszívódás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49377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beadás szöge 5-15°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7628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bőr rétege alá kell a hatóanyagot bejuttatni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beadásnál Z-vonal technika alkalmazandó </a:t>
            </a:r>
          </a:p>
          <a:p>
            <a:pPr lvl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altLang="hu-HU" sz="2400" dirty="0">
                <a:solidFill>
                  <a:prstClr val="white"/>
                </a:solidFill>
                <a:latin typeface="Arial Black" panose="020B0A04020102020204" pitchFamily="34" charset="0"/>
              </a:rPr>
              <a:t>az oldat szúrtcsatornában maradása céljából</a:t>
            </a:r>
            <a:endParaRPr kumimoji="0" lang="ru-RU" altLang="hu-HU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205620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95102" y="398166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hu-HU" sz="4000" dirty="0"/>
              <a:t>A </a:t>
            </a:r>
            <a:r>
              <a:rPr lang="hu-HU" sz="4000" dirty="0" err="1"/>
              <a:t>subcutan</a:t>
            </a:r>
            <a:r>
              <a:rPr lang="hu-HU" sz="4000" dirty="0"/>
              <a:t> </a:t>
            </a:r>
            <a:r>
              <a:rPr lang="hu-HU" sz="4000" dirty="0" err="1"/>
              <a:t>injectióra</a:t>
            </a:r>
            <a:r>
              <a:rPr lang="hu-HU" sz="4000" dirty="0"/>
              <a:t> jellemző</a:t>
            </a:r>
            <a:endParaRPr lang="ru-RU" altLang="hu-HU" sz="40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latin typeface="Arial Black" panose="020B0A04020102020204" pitchFamily="34" charset="0"/>
              </a:rPr>
              <a:t>Antikoaguláns</a:t>
            </a:r>
            <a:r>
              <a:rPr lang="hu-HU" altLang="hu-HU" sz="2400" dirty="0">
                <a:latin typeface="Arial Black" panose="020B0A04020102020204" pitchFamily="34" charset="0"/>
              </a:rPr>
              <a:t> készítményt ilyen módon nem adhatunk be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1" y="39303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Inzulint is ilyen módon adjuk be 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Beadási szöge 30-45 fok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1842652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Beadás után masszírozni szükséges a punkciós pontot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85375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2898965" y="245268"/>
            <a:ext cx="8526681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>
              <a:buNone/>
            </a:pPr>
            <a:r>
              <a:rPr lang="hu-HU" b="1" dirty="0">
                <a:latin typeface="Times New Roman" panose="02020603050405020304" pitchFamily="18" charset="0"/>
                <a:ea typeface="Calibri" panose="020F0502020204030204" pitchFamily="34" charset="0"/>
              </a:rPr>
              <a:t>A </a:t>
            </a:r>
            <a:r>
              <a:rPr lang="hu-HU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subcutan</a:t>
            </a:r>
            <a:r>
              <a:rPr lang="hu-HU" b="1" dirty="0">
                <a:latin typeface="Times New Roman" panose="02020603050405020304" pitchFamily="18" charset="0"/>
                <a:ea typeface="Calibri" panose="020F0502020204030204" pitchFamily="34" charset="0"/>
              </a:rPr>
              <a:t> injekciózásra jellemző:</a:t>
            </a:r>
            <a:endParaRPr lang="hu-HU" dirty="0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1700808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dirty="0"/>
              <a:t>az </a:t>
            </a:r>
            <a:r>
              <a:rPr lang="hu-HU" dirty="0" err="1"/>
              <a:t>epidermis</a:t>
            </a:r>
            <a:r>
              <a:rPr lang="hu-HU" dirty="0"/>
              <a:t> rétegei közé történik az oldat beadása</a:t>
            </a: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2" y="4937721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dirty="0"/>
              <a:t>akár 2 ml hatóanyag is bejuttatható</a:t>
            </a: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777927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hu-HU" altLang="hu-HU" dirty="0"/>
              <a:t>a készítmény beadása előtt visszaszívás szükséges</a:t>
            </a:r>
            <a:endParaRPr lang="ru-RU" altLang="hu-HU" dirty="0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buNone/>
            </a:pPr>
            <a:r>
              <a:rPr lang="hu-HU" altLang="hu-HU" dirty="0"/>
              <a:t>a „Z” vonal technika alkalmazásával </a:t>
            </a:r>
          </a:p>
          <a:p>
            <a:pPr lvl="0" algn="ctr">
              <a:buNone/>
            </a:pPr>
            <a:r>
              <a:rPr lang="hu-HU" altLang="hu-HU" dirty="0"/>
              <a:t>csökkenthető a beadott oldat szúrtcsatornán keresztüli szivárgása</a:t>
            </a:r>
            <a:endParaRPr lang="ru-RU" altLang="hu-HU" dirty="0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802221" y="1151643"/>
            <a:ext cx="66510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97381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1917075" y="693494"/>
            <a:ext cx="9687723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4000" dirty="0" err="1">
                <a:latin typeface="+mn-lt"/>
              </a:rPr>
              <a:t>Intracután</a:t>
            </a:r>
            <a:r>
              <a:rPr lang="hu-HU" altLang="hu-HU" sz="4000" dirty="0">
                <a:latin typeface="+mn-lt"/>
              </a:rPr>
              <a:t> injekciózásra jellemző, </a:t>
            </a:r>
            <a:r>
              <a:rPr lang="hu-HU" altLang="hu-HU" sz="4000" b="1" u="sng" dirty="0">
                <a:latin typeface="+mn-lt"/>
              </a:rPr>
              <a:t>KIVÉVE</a:t>
            </a:r>
            <a:r>
              <a:rPr lang="hu-HU" altLang="hu-HU" sz="4000" dirty="0">
                <a:latin typeface="+mn-lt"/>
              </a:rPr>
              <a:t>:</a:t>
            </a:r>
            <a:endParaRPr lang="ru-RU" altLang="hu-HU" sz="4000" dirty="0">
              <a:latin typeface="+mn-lt"/>
            </a:endParaRP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2" y="4869259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Bőr rétegei közé adjuk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95102" y="184588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Beadható oldat mennyisége 2 ml 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Beadás szöge 5-10-15 fok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Beadás helye lehet az alkar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770471" y="1341142"/>
            <a:ext cx="9012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126296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44049" y="37432"/>
            <a:ext cx="11360271" cy="1143000"/>
          </a:xfrm>
        </p:spPr>
        <p:txBody>
          <a:bodyPr>
            <a:normAutofit fontScale="90000"/>
          </a:bodyPr>
          <a:lstStyle/>
          <a:p>
            <a:r>
              <a:rPr lang="hu-HU" dirty="0"/>
              <a:t>Az injekciózáshoz szükséges eszközök</a:t>
            </a:r>
            <a:br>
              <a:rPr lang="hu-HU" dirty="0"/>
            </a:br>
            <a:r>
              <a:rPr lang="hu-HU" dirty="0"/>
              <a:t>Fecskendők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18457" y="1575901"/>
            <a:ext cx="8229600" cy="4785395"/>
          </a:xfrm>
        </p:spPr>
        <p:txBody>
          <a:bodyPr>
            <a:normAutofit/>
          </a:bodyPr>
          <a:lstStyle/>
          <a:p>
            <a:r>
              <a:rPr lang="hu-HU" dirty="0" err="1"/>
              <a:t>egyszerhasználatos</a:t>
            </a:r>
            <a:r>
              <a:rPr lang="hu-HU" dirty="0"/>
              <a:t> – </a:t>
            </a:r>
            <a:r>
              <a:rPr lang="hu-HU" dirty="0" err="1"/>
              <a:t>többszörhasználatos</a:t>
            </a:r>
            <a:endParaRPr lang="hu-HU" dirty="0"/>
          </a:p>
          <a:p>
            <a:r>
              <a:rPr lang="hu-HU" dirty="0"/>
              <a:t>centrikus – excentrikus kónusz</a:t>
            </a:r>
          </a:p>
          <a:p>
            <a:r>
              <a:rPr lang="hu-HU" dirty="0" err="1"/>
              <a:t>LuerSlip</a:t>
            </a:r>
            <a:r>
              <a:rPr lang="hu-HU" dirty="0"/>
              <a:t> – </a:t>
            </a:r>
            <a:r>
              <a:rPr lang="hu-HU" dirty="0" err="1"/>
              <a:t>LuerLock</a:t>
            </a:r>
            <a:r>
              <a:rPr lang="hu-HU" dirty="0"/>
              <a:t> – katétervégű</a:t>
            </a:r>
          </a:p>
          <a:p>
            <a:r>
              <a:rPr lang="hu-HU" dirty="0"/>
              <a:t>alacsony - magas dózisú fecskendők</a:t>
            </a:r>
          </a:p>
          <a:p>
            <a:r>
              <a:rPr lang="hu-HU" dirty="0"/>
              <a:t>a fecskendők beosztása (0,25- 450 ml)</a:t>
            </a:r>
          </a:p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7779" y="1431951"/>
            <a:ext cx="2930551" cy="1955683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6101" y="4033773"/>
            <a:ext cx="3230399" cy="2415914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240" y="3968598"/>
            <a:ext cx="3252178" cy="2481089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1245325" y="6488668"/>
            <a:ext cx="410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két- háromrészes fecskendők</a:t>
            </a:r>
          </a:p>
        </p:txBody>
      </p:sp>
      <p:sp>
        <p:nvSpPr>
          <p:cNvPr id="7" name="Szövegdoboz 6"/>
          <p:cNvSpPr txBox="1"/>
          <p:nvPr/>
        </p:nvSpPr>
        <p:spPr>
          <a:xfrm>
            <a:off x="7715794" y="6449687"/>
            <a:ext cx="4084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Alacsony dózisú fecskendő</a:t>
            </a:r>
          </a:p>
        </p:txBody>
      </p:sp>
    </p:spTree>
    <p:extLst>
      <p:ext uri="{BB962C8B-B14F-4D97-AF65-F5344CB8AC3E}">
        <p14:creationId xmlns:p14="http://schemas.microsoft.com/office/powerpoint/2010/main" val="34149967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5"/>
          <p:cNvSpPr>
            <a:spLocks noChangeArrowheads="1"/>
          </p:cNvSpPr>
          <p:nvPr/>
        </p:nvSpPr>
        <p:spPr bwMode="auto">
          <a:xfrm>
            <a:off x="326853" y="251589"/>
            <a:ext cx="11633545" cy="942976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Aft>
                <a:spcPts val="0"/>
              </a:spcAft>
              <a:buNone/>
            </a:pPr>
            <a:r>
              <a:rPr lang="hu-HU" sz="4000" dirty="0">
                <a:latin typeface="+mn-lt"/>
                <a:ea typeface="Times New Roman"/>
              </a:rPr>
              <a:t>Injekciók beadásánál választható tűméretek</a:t>
            </a:r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263351" y="184588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>
                <a:latin typeface="Arial Black" panose="020B0A04020102020204" pitchFamily="34" charset="0"/>
              </a:rPr>
              <a:t>Intravénás injekciónál 25-27 G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263351" y="485962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latin typeface="Arial Black" panose="020B0A04020102020204" pitchFamily="34" charset="0"/>
              </a:rPr>
              <a:t>Intramusculáris</a:t>
            </a:r>
            <a:r>
              <a:rPr lang="hu-HU" altLang="hu-HU" sz="2400" dirty="0">
                <a:latin typeface="Arial Black" panose="020B0A04020102020204" pitchFamily="34" charset="0"/>
              </a:rPr>
              <a:t> injekciónál 21-23 G 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263352" y="285046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latin typeface="Arial Black" panose="020B0A04020102020204" pitchFamily="34" charset="0"/>
              </a:rPr>
              <a:t>Subcutan</a:t>
            </a:r>
            <a:r>
              <a:rPr lang="hu-HU" altLang="hu-HU" sz="2400" dirty="0">
                <a:latin typeface="Arial Black" panose="020B0A04020102020204" pitchFamily="34" charset="0"/>
              </a:rPr>
              <a:t> injekciónál 21-22 G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295102" y="3855046"/>
            <a:ext cx="11665296" cy="863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hu-HU" altLang="hu-HU" sz="2400" dirty="0" err="1">
                <a:latin typeface="Arial Black" panose="020B0A04020102020204" pitchFamily="34" charset="0"/>
              </a:rPr>
              <a:t>Intracutan</a:t>
            </a:r>
            <a:r>
              <a:rPr lang="hu-HU" altLang="hu-HU" sz="2400" dirty="0">
                <a:latin typeface="Arial Black" panose="020B0A04020102020204" pitchFamily="34" charset="0"/>
              </a:rPr>
              <a:t> injekciónál 23-24 G</a:t>
            </a:r>
            <a:endParaRPr lang="ru-RU" altLang="hu-HU" sz="2400" dirty="0">
              <a:latin typeface="Arial Black" panose="020B0A04020102020204" pitchFamily="34" charset="0"/>
            </a:endParaRPr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0948" y="6021288"/>
            <a:ext cx="647700" cy="647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8" name="Szövegdoboz 7"/>
          <p:cNvSpPr txBox="1"/>
          <p:nvPr/>
        </p:nvSpPr>
        <p:spPr>
          <a:xfrm>
            <a:off x="2706427" y="1150879"/>
            <a:ext cx="8379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>
                <a:solidFill>
                  <a:srgbClr val="FF0000"/>
                </a:solidFill>
              </a:rPr>
              <a:t>Hibás válasz esetén eltűnik a négyzet! Jó válasz esetén tovább mehet!</a:t>
            </a:r>
          </a:p>
        </p:txBody>
      </p:sp>
    </p:spTree>
    <p:extLst>
      <p:ext uri="{BB962C8B-B14F-4D97-AF65-F5344CB8AC3E}">
        <p14:creationId xmlns:p14="http://schemas.microsoft.com/office/powerpoint/2010/main" val="354267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2054" grpId="0" animBg="1"/>
      <p:bldP spid="2056" grpId="0" animBg="1"/>
      <p:bldP spid="20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Az injekciózáshoz szükséges eszközök</a:t>
            </a:r>
            <a:br>
              <a:rPr lang="hu-HU" dirty="0"/>
            </a:br>
            <a:r>
              <a:rPr lang="hu-HU" dirty="0"/>
              <a:t>Biztonsági fecskendők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5" y="1768460"/>
            <a:ext cx="9003495" cy="2628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252" y="4545362"/>
            <a:ext cx="4204797" cy="231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Kép 6" descr="Tu0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9577" y="4397078"/>
            <a:ext cx="2520279" cy="2460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2210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zövegdoboz 4"/>
          <p:cNvSpPr txBox="1"/>
          <p:nvPr/>
        </p:nvSpPr>
        <p:spPr>
          <a:xfrm>
            <a:off x="505128" y="1757921"/>
            <a:ext cx="51904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u="sng" dirty="0"/>
              <a:t>Előre töltött fecskendők: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/>
              <a:t>Intravénás katéterekhez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400" dirty="0"/>
              <a:t>Általában </a:t>
            </a:r>
            <a:r>
              <a:rPr lang="hu-HU" sz="2400" dirty="0" err="1"/>
              <a:t>fiz.sóoldat</a:t>
            </a:r>
            <a:endParaRPr lang="hu-HU" sz="24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u-HU" sz="2400" dirty="0"/>
              <a:t>Tűmentes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sz="2400" dirty="0"/>
              <a:t>Véralvadásgátlók </a:t>
            </a:r>
          </a:p>
        </p:txBody>
      </p:sp>
      <p:pic>
        <p:nvPicPr>
          <p:cNvPr id="6" name="Kép 5" descr="Tu0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7413" y="2936641"/>
            <a:ext cx="3491880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Kép 6" descr="D:\Dokumentumok\Vica\andras\TAMOP\Fejezetek\Fuller Noemi\Gyógyszerelés\végleges\végleges\hosszu\képek\gyogyszereles 10. kep (jo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065" y="3956442"/>
            <a:ext cx="4145410" cy="2653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ím 1"/>
          <p:cNvSpPr>
            <a:spLocks noGrp="1"/>
          </p:cNvSpPr>
          <p:nvPr>
            <p:ph type="title"/>
          </p:nvPr>
        </p:nvSpPr>
        <p:spPr>
          <a:xfrm>
            <a:off x="505128" y="357391"/>
            <a:ext cx="9404723" cy="1400530"/>
          </a:xfrm>
        </p:spPr>
        <p:txBody>
          <a:bodyPr>
            <a:normAutofit fontScale="90000"/>
          </a:bodyPr>
          <a:lstStyle/>
          <a:p>
            <a:r>
              <a:rPr lang="hu-HU" dirty="0"/>
              <a:t>Az injekciózáshoz szükséges eszközök</a:t>
            </a:r>
            <a:br>
              <a:rPr lang="hu-HU" dirty="0"/>
            </a:b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139633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32602" y="191461"/>
            <a:ext cx="9404723" cy="1400530"/>
          </a:xfrm>
        </p:spPr>
        <p:txBody>
          <a:bodyPr>
            <a:normAutofit fontScale="90000"/>
          </a:bodyPr>
          <a:lstStyle/>
          <a:p>
            <a:r>
              <a:rPr lang="hu-HU" dirty="0"/>
              <a:t>Az injekciózáshoz szükséges eszközök</a:t>
            </a:r>
            <a:br>
              <a:rPr lang="hu-HU" dirty="0"/>
            </a:br>
            <a:r>
              <a:rPr lang="hu-HU" dirty="0"/>
              <a:t>Tűk</a:t>
            </a:r>
          </a:p>
        </p:txBody>
      </p:sp>
      <p:pic>
        <p:nvPicPr>
          <p:cNvPr id="11" name="Kép 10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8400" y="2281645"/>
            <a:ext cx="7646126" cy="368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702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Az injekciózáshoz szükséges eszközök</a:t>
            </a:r>
            <a:br>
              <a:rPr lang="hu-HU" dirty="0"/>
            </a:br>
            <a:r>
              <a:rPr lang="hu-HU" dirty="0"/>
              <a:t>Tűk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tűszúrásos balesetek kockázata</a:t>
            </a:r>
          </a:p>
          <a:p>
            <a:r>
              <a:rPr lang="hu-HU" dirty="0"/>
              <a:t>tűvédő felhelyezése a beavatkozás után???</a:t>
            </a:r>
          </a:p>
          <a:p>
            <a:endParaRPr lang="hu-HU" dirty="0"/>
          </a:p>
          <a:p>
            <a:r>
              <a:rPr lang="hu-HU" dirty="0"/>
              <a:t>tű belső átmérője </a:t>
            </a:r>
            <a:r>
              <a:rPr lang="hu-HU" dirty="0" err="1"/>
              <a:t>Gauge-ban</a:t>
            </a:r>
            <a:r>
              <a:rPr lang="hu-HU" dirty="0"/>
              <a:t> (G) </a:t>
            </a:r>
          </a:p>
          <a:p>
            <a:r>
              <a:rPr lang="hu-HU" dirty="0"/>
              <a:t>tű hossza inchben (1 inch = 2,54 cm)</a:t>
            </a:r>
          </a:p>
        </p:txBody>
      </p:sp>
    </p:spTree>
    <p:extLst>
      <p:ext uri="{BB962C8B-B14F-4D97-AF65-F5344CB8AC3E}">
        <p14:creationId xmlns:p14="http://schemas.microsoft.com/office/powerpoint/2010/main" val="20294268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21AB8F6582EA244B5E4BCF27D7BFAA1" ma:contentTypeVersion="2" ma:contentTypeDescription="Új dokumentum létrehozása." ma:contentTypeScope="" ma:versionID="54f24e6cc8f3183c6fa125099b342526">
  <xsd:schema xmlns:xsd="http://www.w3.org/2001/XMLSchema" xmlns:xs="http://www.w3.org/2001/XMLSchema" xmlns:p="http://schemas.microsoft.com/office/2006/metadata/properties" xmlns:ns2="cf0129bd-0b42-4155-885b-6074fa7fc0c4" targetNamespace="http://schemas.microsoft.com/office/2006/metadata/properties" ma:root="true" ma:fieldsID="3dc14443adc959497dc6ef8cff929100" ns2:_="">
    <xsd:import namespace="cf0129bd-0b42-4155-885b-6074fa7fc0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129bd-0b42-4155-885b-6074fa7fc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1B8919-EAD5-4055-A143-62A5F1B47E5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CF7CEBC-2F18-4B49-BE9D-1A3A561AC6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129bd-0b42-4155-885b-6074fa7fc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782B75F-5A17-4A0A-8421-55F193E756A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94</TotalTime>
  <Words>1330</Words>
  <Application>Microsoft Office PowerPoint</Application>
  <PresentationFormat>Szélesvásznú</PresentationFormat>
  <Paragraphs>295</Paragraphs>
  <Slides>50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50</vt:i4>
      </vt:variant>
    </vt:vector>
  </HeadingPairs>
  <TitlesOfParts>
    <vt:vector size="58" baseType="lpstr">
      <vt:lpstr>Arial</vt:lpstr>
      <vt:lpstr>Arial Black</vt:lpstr>
      <vt:lpstr>Calibri</vt:lpstr>
      <vt:lpstr>Century Gothic</vt:lpstr>
      <vt:lpstr>Times New Roman</vt:lpstr>
      <vt:lpstr>Tw Cen MT</vt:lpstr>
      <vt:lpstr>Wingdings 3</vt:lpstr>
      <vt:lpstr>Ion</vt:lpstr>
      <vt:lpstr>PowerPoint-bemutató</vt:lpstr>
      <vt:lpstr>Terápiás alapismeretek, betegmegfigyelés</vt:lpstr>
      <vt:lpstr>Idegen kifejezések</vt:lpstr>
      <vt:lpstr>Injekciózás</vt:lpstr>
      <vt:lpstr>Az injekciózáshoz szükséges eszközök Fecskendők</vt:lpstr>
      <vt:lpstr>Az injekciózáshoz szükséges eszközök Biztonsági fecskendők</vt:lpstr>
      <vt:lpstr>Az injekciózáshoz szükséges eszközök </vt:lpstr>
      <vt:lpstr>Az injekciózáshoz szükséges eszközök Tűk</vt:lpstr>
      <vt:lpstr>Az injekciózáshoz szükséges eszközök Tűk</vt:lpstr>
      <vt:lpstr>Az injekciózáshoz szükséges eszközök Biztonsági tűk</vt:lpstr>
      <vt:lpstr>PowerPoint-bemutató</vt:lpstr>
      <vt:lpstr>Tű nélküli injekciózási rendszer</vt:lpstr>
      <vt:lpstr>Injekció felszívása</vt:lpstr>
      <vt:lpstr>Injekció felszívása</vt:lpstr>
      <vt:lpstr>Injekció felszívása</vt:lpstr>
      <vt:lpstr>Injekció felszívása</vt:lpstr>
      <vt:lpstr>PowerPoint-bemutató</vt:lpstr>
      <vt:lpstr>PowerPoint-bemutató</vt:lpstr>
      <vt:lpstr>Injekció felszívása, oldatmozgatás</vt:lpstr>
      <vt:lpstr>Intracutan/intradermalis injekció</vt:lpstr>
      <vt:lpstr>Intracutan/intradermalis injekció</vt:lpstr>
      <vt:lpstr>PowerPoint-bemutató</vt:lpstr>
      <vt:lpstr>PowerPoint-bemutató</vt:lpstr>
      <vt:lpstr>PEN</vt:lpstr>
      <vt:lpstr>PowerPoint-bemutató</vt:lpstr>
      <vt:lpstr>Intravénás injekció</vt:lpstr>
      <vt:lpstr>Intravénás injekció</vt:lpstr>
      <vt:lpstr>Intramuscularis injekció</vt:lpstr>
      <vt:lpstr>Intramuscularis injekció</vt:lpstr>
      <vt:lpstr>PowerPoint-bemutató</vt:lpstr>
      <vt:lpstr>Kimérés m. deltoideus</vt:lpstr>
      <vt:lpstr>PowerPoint-bemutató</vt:lpstr>
      <vt:lpstr>Az injekciózás szövődményei</vt:lpstr>
      <vt:lpstr>A fájdalom csökkentése</vt:lpstr>
      <vt:lpstr>Irodalomjegyzék</vt:lpstr>
      <vt:lpstr>Ellenőrző kérdések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Rozmann Nóra</dc:creator>
  <cp:lastModifiedBy>Novák Emese</cp:lastModifiedBy>
  <cp:revision>79</cp:revision>
  <dcterms:created xsi:type="dcterms:W3CDTF">2020-11-16T11:51:33Z</dcterms:created>
  <dcterms:modified xsi:type="dcterms:W3CDTF">2021-10-05T09:42:36Z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0x010100621AB8F6582EA244B5E4BCF27D7BFAA1</vt:lpwstr>
  </property>
</Properties>
</file>