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66"/>
  </p:notesMasterIdLst>
  <p:sldIdLst>
    <p:sldId id="368" r:id="rId5"/>
    <p:sldId id="256" r:id="rId6"/>
    <p:sldId id="257" r:id="rId7"/>
    <p:sldId id="258" r:id="rId8"/>
    <p:sldId id="259" r:id="rId9"/>
    <p:sldId id="262" r:id="rId10"/>
    <p:sldId id="263" r:id="rId11"/>
    <p:sldId id="264" r:id="rId12"/>
    <p:sldId id="266" r:id="rId13"/>
    <p:sldId id="267" r:id="rId14"/>
    <p:sldId id="268" r:id="rId15"/>
    <p:sldId id="271" r:id="rId16"/>
    <p:sldId id="275" r:id="rId17"/>
    <p:sldId id="279" r:id="rId18"/>
    <p:sldId id="280" r:id="rId19"/>
    <p:sldId id="282" r:id="rId20"/>
    <p:sldId id="284" r:id="rId21"/>
    <p:sldId id="287" r:id="rId22"/>
    <p:sldId id="288" r:id="rId23"/>
    <p:sldId id="290" r:id="rId24"/>
    <p:sldId id="291" r:id="rId25"/>
    <p:sldId id="292" r:id="rId26"/>
    <p:sldId id="293" r:id="rId27"/>
    <p:sldId id="294" r:id="rId28"/>
    <p:sldId id="299" r:id="rId29"/>
    <p:sldId id="300" r:id="rId30"/>
    <p:sldId id="301" r:id="rId31"/>
    <p:sldId id="305" r:id="rId32"/>
    <p:sldId id="309" r:id="rId33"/>
    <p:sldId id="311" r:id="rId34"/>
    <p:sldId id="313" r:id="rId35"/>
    <p:sldId id="314" r:id="rId36"/>
    <p:sldId id="315" r:id="rId37"/>
    <p:sldId id="319" r:id="rId38"/>
    <p:sldId id="320" r:id="rId39"/>
    <p:sldId id="321" r:id="rId40"/>
    <p:sldId id="325" r:id="rId41"/>
    <p:sldId id="326" r:id="rId42"/>
    <p:sldId id="328" r:id="rId43"/>
    <p:sldId id="329" r:id="rId44"/>
    <p:sldId id="332" r:id="rId45"/>
    <p:sldId id="333" r:id="rId46"/>
    <p:sldId id="334" r:id="rId47"/>
    <p:sldId id="336" r:id="rId48"/>
    <p:sldId id="337" r:id="rId49"/>
    <p:sldId id="344" r:id="rId50"/>
    <p:sldId id="345" r:id="rId51"/>
    <p:sldId id="351" r:id="rId52"/>
    <p:sldId id="354" r:id="rId53"/>
    <p:sldId id="356" r:id="rId54"/>
    <p:sldId id="357" r:id="rId55"/>
    <p:sldId id="358" r:id="rId56"/>
    <p:sldId id="359" r:id="rId57"/>
    <p:sldId id="360" r:id="rId58"/>
    <p:sldId id="361" r:id="rId59"/>
    <p:sldId id="363" r:id="rId60"/>
    <p:sldId id="364" r:id="rId61"/>
    <p:sldId id="365" r:id="rId62"/>
    <p:sldId id="366" r:id="rId63"/>
    <p:sldId id="367" r:id="rId64"/>
    <p:sldId id="308" r:id="rId6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F415A-3FCF-4EDF-87D4-D992F3B8B5E4}" type="datetimeFigureOut">
              <a:rPr lang="hu-HU" smtClean="0"/>
              <a:t>2021. 05. 27.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760B05-AB63-40C8-BF78-D84E69345F7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2127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Cím, szöveg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hu-HU" alt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hu-HU" alt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E4E85700-FA14-45D4-9CC5-1466CB35D1A6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9806969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EF04-7966-4C53-A2FD-B08BB3CDF030}" type="datetimeFigureOut">
              <a:rPr lang="hu-HU" smtClean="0"/>
              <a:t>2021. 05. 27.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3C981-4ABE-43F9-AE24-42361A48CA38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07225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  <p:sldLayoutId id="2147483669" r:id="rId18"/>
    <p:sldLayoutId id="2147483670" r:id="rId19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c8.alamy.com/comp/D4BD93/mesentery-is-double-layer-of-peritoneum-supporting-blood-vessels-D4BD93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85DEF7-8A17-404F-8613-F92932B7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487" y="255375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hu-HU" sz="1600" b="1" dirty="0">
                <a:solidFill>
                  <a:schemeClr val="bg1"/>
                </a:solidFill>
              </a:rPr>
              <a:t>GINOP-5.3.5-18-2019-00115</a:t>
            </a:r>
            <a:br>
              <a:rPr lang="hu-HU" b="1" dirty="0">
                <a:solidFill>
                  <a:schemeClr val="bg1"/>
                </a:solidFill>
              </a:rPr>
            </a:br>
            <a:r>
              <a:rPr lang="hu-HU" sz="1600" b="1" dirty="0">
                <a:solidFill>
                  <a:schemeClr val="bg1"/>
                </a:solidFill>
              </a:rPr>
              <a:t>A munkaerőhiány és az elöregedő társadalom okozta, az egészségügyi intézményeket érintő foglalkoztatási válsághelyzetek megelőzése és kezelése az ápoló képzés szintjeinek és hatásköreinek fejlesztésével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E4384DD-F304-48D4-BED9-5B25415C09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6350" y="4371975"/>
            <a:ext cx="3295650" cy="248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19B4F11-6F5D-43DF-8094-4143BC5532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495550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22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05106" y="1095375"/>
            <a:ext cx="5603556" cy="5762625"/>
          </a:xfrm>
        </p:spPr>
        <p:txBody>
          <a:bodyPr/>
          <a:lstStyle/>
          <a:p>
            <a:pPr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Szájüreg – </a:t>
            </a:r>
            <a:r>
              <a:rPr lang="hu-HU" altLang="hu-HU" sz="2800" b="1" dirty="0" err="1">
                <a:solidFill>
                  <a:schemeClr val="bg1"/>
                </a:solidFill>
                <a:latin typeface="+mj-lt"/>
              </a:rPr>
              <a:t>cavum</a:t>
            </a: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b="1" dirty="0" err="1">
                <a:solidFill>
                  <a:schemeClr val="bg1"/>
                </a:solidFill>
                <a:latin typeface="+mj-lt"/>
              </a:rPr>
              <a:t>oris</a:t>
            </a: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30000"/>
              </a:lnSpc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>
                <a:solidFill>
                  <a:schemeClr val="bg1"/>
                </a:solidFill>
                <a:latin typeface="+mj-lt"/>
              </a:rPr>
              <a:t>szájnyílástól a garatig tart, a felső és alsó fogsor ketté osztja</a:t>
            </a:r>
          </a:p>
          <a:p>
            <a:pPr lvl="1">
              <a:lnSpc>
                <a:spcPct val="3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>
                <a:solidFill>
                  <a:schemeClr val="bg1"/>
                </a:solidFill>
                <a:latin typeface="+mj-lt"/>
              </a:rPr>
              <a:t>a fogak és fogmedri nyúlványok előtti rész: szájtornác</a:t>
            </a:r>
          </a:p>
          <a:p>
            <a:pPr lvl="1">
              <a:lnSpc>
                <a:spcPct val="3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labium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superior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 et 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inferior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: alsó és felső ajak</a:t>
            </a:r>
          </a:p>
          <a:p>
            <a:pPr marL="457200" lvl="1" indent="0">
              <a:lnSpc>
                <a:spcPct val="30000"/>
              </a:lnSpc>
              <a:buNone/>
            </a:pPr>
            <a:endParaRPr lang="hu-HU" altLang="hu-HU" dirty="0"/>
          </a:p>
        </p:txBody>
      </p:sp>
      <p:pic>
        <p:nvPicPr>
          <p:cNvPr id="35843" name="Picture 3" descr="Szájür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3339" y="981075"/>
            <a:ext cx="4090987" cy="51831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0520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-104411" y="593725"/>
            <a:ext cx="6446520" cy="6264275"/>
          </a:xfrm>
        </p:spPr>
        <p:txBody>
          <a:bodyPr>
            <a:normAutofit/>
          </a:bodyPr>
          <a:lstStyle/>
          <a:p>
            <a:pPr lvl="1">
              <a:lnSpc>
                <a:spcPct val="80000"/>
              </a:lnSpc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kívülről bőr, belülről nyálkahártya borítja</a:t>
            </a:r>
          </a:p>
          <a:p>
            <a:pPr lvl="1">
              <a:lnSpc>
                <a:spcPct val="30000"/>
              </a:lnSpc>
            </a:pPr>
            <a:endParaRPr lang="hu-HU" altLang="hu-HU" sz="2400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80000"/>
              </a:lnSpc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az ajkak hámja belülről el nem szarusodó laphám,</a:t>
            </a:r>
          </a:p>
          <a:p>
            <a:pPr lvl="1">
              <a:lnSpc>
                <a:spcPct val="30000"/>
              </a:lnSpc>
            </a:pPr>
            <a:endParaRPr lang="hu-HU" altLang="hu-HU" sz="2400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80000"/>
              </a:lnSpc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ez átfordul a fogmedri nyúlványokra </a:t>
            </a:r>
            <a:r>
              <a:rPr lang="hu-HU" altLang="hu-HU" sz="2400" dirty="0">
                <a:solidFill>
                  <a:schemeClr val="bg1"/>
                </a:solidFill>
                <a:latin typeface="+mj-lt"/>
                <a:sym typeface="Symbol" pitchFamily="18" charset="2"/>
              </a:rPr>
              <a:t>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  <a:sym typeface="Symbol" pitchFamily="18" charset="2"/>
              </a:rPr>
              <a:t>gingiva</a:t>
            </a:r>
            <a:r>
              <a:rPr lang="hu-HU" altLang="hu-HU" sz="2400" dirty="0">
                <a:solidFill>
                  <a:schemeClr val="bg1"/>
                </a:solidFill>
                <a:latin typeface="+mj-lt"/>
                <a:sym typeface="Symbol" pitchFamily="18" charset="2"/>
              </a:rPr>
              <a:t> – fogíny</a:t>
            </a:r>
          </a:p>
          <a:p>
            <a:pPr lvl="1">
              <a:lnSpc>
                <a:spcPct val="30000"/>
              </a:lnSpc>
            </a:pPr>
            <a:endParaRPr lang="hu-HU" altLang="hu-HU" sz="2400" dirty="0">
              <a:solidFill>
                <a:schemeClr val="bg1"/>
              </a:solidFill>
              <a:latin typeface="+mj-lt"/>
              <a:sym typeface="Symbol" pitchFamily="18" charset="2"/>
            </a:endParaRPr>
          </a:p>
          <a:p>
            <a:pPr lvl="1">
              <a:lnSpc>
                <a:spcPct val="80000"/>
              </a:lnSpc>
            </a:pPr>
            <a:r>
              <a:rPr lang="hu-HU" altLang="hu-HU" sz="2400" dirty="0">
                <a:solidFill>
                  <a:schemeClr val="bg1"/>
                </a:solidFill>
                <a:latin typeface="+mj-lt"/>
                <a:sym typeface="Symbol" pitchFamily="18" charset="2"/>
              </a:rPr>
              <a:t>kemény szájpad – </a:t>
            </a:r>
            <a:r>
              <a:rPr lang="hu-HU" altLang="hu-HU" sz="2400" b="1" dirty="0" err="1">
                <a:solidFill>
                  <a:schemeClr val="bg1"/>
                </a:solidFill>
                <a:latin typeface="+mj-lt"/>
                <a:sym typeface="Symbol" pitchFamily="18" charset="2"/>
              </a:rPr>
              <a:t>palatum</a:t>
            </a:r>
            <a:r>
              <a:rPr lang="hu-HU" altLang="hu-HU" sz="2400" b="1" dirty="0">
                <a:solidFill>
                  <a:schemeClr val="bg1"/>
                </a:solidFill>
                <a:latin typeface="+mj-lt"/>
                <a:sym typeface="Symbol" pitchFamily="18" charset="2"/>
              </a:rPr>
              <a:t> durum</a:t>
            </a:r>
          </a:p>
          <a:p>
            <a:pPr lvl="1">
              <a:lnSpc>
                <a:spcPct val="30000"/>
              </a:lnSpc>
            </a:pPr>
            <a:endParaRPr lang="hu-HU" altLang="hu-HU" sz="2400" dirty="0">
              <a:solidFill>
                <a:schemeClr val="bg1"/>
              </a:solidFill>
              <a:latin typeface="+mj-lt"/>
              <a:sym typeface="Symbol" pitchFamily="18" charset="2"/>
            </a:endParaRPr>
          </a:p>
          <a:p>
            <a:pPr lvl="1">
              <a:lnSpc>
                <a:spcPct val="80000"/>
              </a:lnSpc>
            </a:pPr>
            <a:r>
              <a:rPr lang="hu-HU" altLang="hu-HU" sz="2400" dirty="0">
                <a:solidFill>
                  <a:schemeClr val="bg1"/>
                </a:solidFill>
                <a:latin typeface="+mj-lt"/>
                <a:sym typeface="Symbol" pitchFamily="18" charset="2"/>
              </a:rPr>
              <a:t>lágy szájpad – </a:t>
            </a:r>
            <a:r>
              <a:rPr lang="hu-HU" altLang="hu-HU" sz="2400" b="1" dirty="0" err="1">
                <a:solidFill>
                  <a:schemeClr val="bg1"/>
                </a:solidFill>
                <a:latin typeface="+mj-lt"/>
                <a:sym typeface="Symbol" pitchFamily="18" charset="2"/>
              </a:rPr>
              <a:t>palatum</a:t>
            </a:r>
            <a:r>
              <a:rPr lang="hu-HU" altLang="hu-HU" sz="2400" b="1" dirty="0">
                <a:solidFill>
                  <a:schemeClr val="bg1"/>
                </a:solidFill>
                <a:latin typeface="+mj-lt"/>
                <a:sym typeface="Symbol" pitchFamily="18" charset="2"/>
              </a:rPr>
              <a:t> </a:t>
            </a:r>
            <a:r>
              <a:rPr lang="hu-HU" altLang="hu-HU" sz="2400" b="1" dirty="0" err="1">
                <a:solidFill>
                  <a:schemeClr val="bg1"/>
                </a:solidFill>
                <a:latin typeface="+mj-lt"/>
                <a:sym typeface="Symbol" pitchFamily="18" charset="2"/>
              </a:rPr>
              <a:t>molle</a:t>
            </a:r>
            <a:endParaRPr lang="hu-HU" altLang="hu-HU" sz="2400" b="1" dirty="0">
              <a:solidFill>
                <a:schemeClr val="bg1"/>
              </a:solidFill>
              <a:latin typeface="+mj-lt"/>
              <a:sym typeface="Symbol" pitchFamily="18" charset="2"/>
            </a:endParaRPr>
          </a:p>
          <a:p>
            <a:pPr lvl="1">
              <a:lnSpc>
                <a:spcPct val="30000"/>
              </a:lnSpc>
            </a:pPr>
            <a:endParaRPr lang="hu-HU" altLang="hu-HU" sz="2400" dirty="0">
              <a:sym typeface="Symbol" pitchFamily="18" charset="2"/>
            </a:endParaRPr>
          </a:p>
          <a:p>
            <a:pPr marL="457200" lvl="1" indent="0">
              <a:lnSpc>
                <a:spcPct val="80000"/>
              </a:lnSpc>
              <a:buNone/>
            </a:pPr>
            <a:endParaRPr lang="hu-HU" altLang="hu-HU" sz="2400" dirty="0"/>
          </a:p>
        </p:txBody>
      </p:sp>
      <p:pic>
        <p:nvPicPr>
          <p:cNvPr id="36867" name="Picture 3" descr="Szájür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2109" y="358731"/>
            <a:ext cx="4570413" cy="5791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2070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164531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szájüreg…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pl-PL" altLang="hu-HU" sz="2400" dirty="0">
                <a:solidFill>
                  <a:srgbClr val="FFFFFF"/>
                </a:solidFill>
                <a:latin typeface="+mj-lt"/>
              </a:rPr>
              <a:t>A funkciója csak a légzés.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rPr>
              <a:t>.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9823" y="3761633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2" indent="0" algn="ctr">
              <a:lnSpc>
                <a:spcPct val="100000"/>
              </a:lnSpc>
              <a:buNone/>
            </a:pPr>
            <a:r>
              <a:rPr lang="hu-HU" sz="2400" dirty="0">
                <a:solidFill>
                  <a:srgbClr val="FFFFFF"/>
                </a:solidFill>
                <a:latin typeface="+mj-lt"/>
                <a:sym typeface="Symbol" pitchFamily="18" charset="2"/>
              </a:rPr>
              <a:t>szájnyílástól a garatig tart</a:t>
            </a:r>
            <a:endParaRPr kumimoji="0" 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sym typeface="Symbol" pitchFamily="18" charset="2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funkciója csak az élelmiszer feldolgozása.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71872" y="2790744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Symbol" pitchFamily="18" charset="2"/>
              </a:rPr>
              <a:t>Szájnyílástól</a:t>
            </a:r>
            <a:r>
              <a:rPr kumimoji="0" lang="hu-HU" sz="24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Symbol" pitchFamily="18" charset="2"/>
              </a:rPr>
              <a:t> a gégéig tart</a:t>
            </a:r>
            <a:endParaRPr kumimoji="0" 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  <a:sym typeface="Symbol" pitchFamily="18" charset="2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65314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2888767" y="99986"/>
            <a:ext cx="7772400" cy="609600"/>
          </a:xfrm>
        </p:spPr>
        <p:txBody>
          <a:bodyPr/>
          <a:lstStyle/>
          <a:p>
            <a:pPr algn="l"/>
            <a:r>
              <a:rPr lang="hu-HU" altLang="hu-HU" sz="3200" b="1" dirty="0">
                <a:solidFill>
                  <a:schemeClr val="bg1"/>
                </a:solidFill>
              </a:rPr>
              <a:t>Nyelv (</a:t>
            </a:r>
            <a:r>
              <a:rPr lang="hu-HU" altLang="hu-HU" sz="3200" b="1" dirty="0" err="1">
                <a:solidFill>
                  <a:schemeClr val="bg1"/>
                </a:solidFill>
              </a:rPr>
              <a:t>lingua</a:t>
            </a:r>
            <a:r>
              <a:rPr lang="hu-HU" altLang="hu-HU" sz="32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83921" y="1068414"/>
            <a:ext cx="8964613" cy="5689600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izmos test, részei: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2">
              <a:lnSpc>
                <a:spcPct val="90000"/>
              </a:lnSpc>
            </a:pP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nyelvgyök</a:t>
            </a:r>
          </a:p>
          <a:p>
            <a:pPr lvl="2">
              <a:lnSpc>
                <a:spcPct val="90000"/>
              </a:lnSpc>
            </a:pP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nyelvtest</a:t>
            </a:r>
          </a:p>
          <a:p>
            <a:pPr lvl="2">
              <a:lnSpc>
                <a:spcPct val="90000"/>
              </a:lnSpc>
            </a:pP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Nyelvcsúcs</a:t>
            </a:r>
          </a:p>
          <a:p>
            <a:pPr marL="914400" lvl="2" indent="0">
              <a:lnSpc>
                <a:spcPct val="90000"/>
              </a:lnSpc>
              <a:buNone/>
            </a:pP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2">
              <a:lnSpc>
                <a:spcPct val="30000"/>
              </a:lnSpc>
            </a:pP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mérete: 10-12 cm hosszú, 4-5 cm széles, 1-1,5 cm vastag</a:t>
            </a:r>
          </a:p>
          <a:p>
            <a:pPr lvl="1">
              <a:lnSpc>
                <a:spcPct val="3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felszínét  nyálkahártya borítja</a:t>
            </a:r>
          </a:p>
          <a:p>
            <a:pPr lvl="1">
              <a:lnSpc>
                <a:spcPct val="3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alsó felszíne közepén nyálkahártyaredő: nyelvfék</a:t>
            </a:r>
          </a:p>
          <a:p>
            <a:pPr lvl="1">
              <a:lnSpc>
                <a:spcPct val="3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a nyelvháton szemölcsök (papilla), ízérzékelés</a:t>
            </a:r>
          </a:p>
          <a:p>
            <a:pPr lvl="1">
              <a:lnSpc>
                <a:spcPct val="3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a nyelv oldalárkában a XII. agyideg és 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n.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lingualis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fut</a:t>
            </a:r>
          </a:p>
        </p:txBody>
      </p:sp>
      <p:pic>
        <p:nvPicPr>
          <p:cNvPr id="4" name="Picture 2" descr="a nyelv hati felsz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239" y="0"/>
            <a:ext cx="3612088" cy="288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2618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656203" y="198120"/>
            <a:ext cx="9050383" cy="3768080"/>
          </a:xfrm>
        </p:spPr>
        <p:txBody>
          <a:bodyPr/>
          <a:lstStyle/>
          <a:p>
            <a:pPr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          Nyálmirigyek – </a:t>
            </a:r>
            <a:r>
              <a:rPr lang="hu-HU" altLang="hu-HU" sz="2800" b="1" dirty="0" err="1">
                <a:solidFill>
                  <a:schemeClr val="bg1"/>
                </a:solidFill>
                <a:latin typeface="+mj-lt"/>
              </a:rPr>
              <a:t>glandulae</a:t>
            </a: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b="1" dirty="0" err="1">
                <a:solidFill>
                  <a:schemeClr val="bg1"/>
                </a:solidFill>
                <a:latin typeface="+mj-lt"/>
              </a:rPr>
              <a:t>salivares</a:t>
            </a: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gl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.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parotis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gl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.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submandibularis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gl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.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sublingualis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>
              <a:buFontTx/>
              <a:buNone/>
            </a:pP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Feladatuk: a nyál (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saliva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) nagy részének termelése.</a:t>
            </a:r>
          </a:p>
        </p:txBody>
      </p:sp>
      <p:sp>
        <p:nvSpPr>
          <p:cNvPr id="2" name="Szövegdoboz 1"/>
          <p:cNvSpPr txBox="1"/>
          <p:nvPr/>
        </p:nvSpPr>
        <p:spPr>
          <a:xfrm>
            <a:off x="1728596" y="4293216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800" dirty="0">
                <a:solidFill>
                  <a:schemeClr val="bg1"/>
                </a:solidFill>
                <a:latin typeface="+mj-lt"/>
              </a:rPr>
              <a:t>1000-1500 ml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2800" b="1" dirty="0" err="1">
                <a:solidFill>
                  <a:schemeClr val="bg1"/>
                </a:solidFill>
                <a:latin typeface="+mj-lt"/>
              </a:rPr>
              <a:t>α-amiláz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 – 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amylum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, keményítő (növényi 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poliszacharid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) bontása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u-HU" sz="2800" b="1" dirty="0" err="1">
                <a:solidFill>
                  <a:schemeClr val="bg1"/>
                </a:solidFill>
                <a:latin typeface="+mj-lt"/>
              </a:rPr>
              <a:t>lipáz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 - zsírbontó enzim csak a rövid láncú zsírsavak bontására képes</a:t>
            </a:r>
          </a:p>
          <a:p>
            <a:endParaRPr lang="hu-H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2460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164531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Az  </a:t>
            </a:r>
            <a:r>
              <a:rPr kumimoji="0" lang="hu-HU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α-amiláz…..</a:t>
            </a:r>
            <a:endParaRPr kumimoji="0" lang="ru-RU" altLang="hu-HU" sz="4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májban termelődik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Enzim, ami a keményítőt</a:t>
            </a:r>
            <a:r>
              <a:rPr kumimoji="0" lang="hu-HU" sz="24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bontja 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2400" dirty="0" err="1">
                <a:solidFill>
                  <a:srgbClr val="FFFFFF"/>
                </a:solidFill>
                <a:latin typeface="+mj-lt"/>
              </a:rPr>
              <a:t>zsírbontó</a:t>
            </a:r>
            <a:r>
              <a:rPr lang="en-US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+mj-lt"/>
              </a:rPr>
              <a:t>enzim</a:t>
            </a:r>
            <a:r>
              <a:rPr lang="en-US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+mj-lt"/>
              </a:rPr>
              <a:t>csak</a:t>
            </a:r>
            <a:r>
              <a:rPr lang="en-US" sz="2400" dirty="0">
                <a:solidFill>
                  <a:srgbClr val="FFFFFF"/>
                </a:solidFill>
                <a:latin typeface="+mj-lt"/>
              </a:rPr>
              <a:t> a </a:t>
            </a:r>
            <a:r>
              <a:rPr lang="en-US" sz="2400" dirty="0" err="1">
                <a:solidFill>
                  <a:srgbClr val="FFFFFF"/>
                </a:solidFill>
                <a:latin typeface="+mj-lt"/>
              </a:rPr>
              <a:t>rövid</a:t>
            </a:r>
            <a:r>
              <a:rPr lang="en-US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+mj-lt"/>
              </a:rPr>
              <a:t>láncú</a:t>
            </a:r>
            <a:r>
              <a:rPr lang="en-US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+mj-lt"/>
              </a:rPr>
              <a:t>zsírsavak</a:t>
            </a:r>
            <a:r>
              <a:rPr lang="en-US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+mj-lt"/>
              </a:rPr>
              <a:t>bontására</a:t>
            </a:r>
            <a:r>
              <a:rPr lang="en-US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+mj-lt"/>
              </a:rPr>
              <a:t>képes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gyomorban termelődik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12231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60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1" name="Google Shape;60421;p1"/>
          <p:cNvSpPr txBox="1">
            <a:spLocks noGrp="1"/>
          </p:cNvSpPr>
          <p:nvPr>
            <p:ph type="body" idx="4294967295"/>
          </p:nvPr>
        </p:nvSpPr>
        <p:spPr>
          <a:xfrm>
            <a:off x="1466850" y="259080"/>
            <a:ext cx="8305800" cy="6858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hu-HU" sz="2800" b="1" dirty="0">
                <a:solidFill>
                  <a:schemeClr val="bg1"/>
                </a:solidFill>
                <a:latin typeface="+mj-lt"/>
              </a:rPr>
              <a:t>Fogak – </a:t>
            </a:r>
            <a:r>
              <a:rPr lang="hu-HU" sz="2800" b="1" dirty="0" err="1">
                <a:solidFill>
                  <a:schemeClr val="bg1"/>
                </a:solidFill>
                <a:latin typeface="+mj-lt"/>
              </a:rPr>
              <a:t>dentes</a:t>
            </a:r>
            <a:endParaRPr sz="28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2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 b="1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</a:pPr>
            <a:r>
              <a:rPr lang="hu-HU" dirty="0">
                <a:solidFill>
                  <a:schemeClr val="bg1"/>
                </a:solidFill>
                <a:latin typeface="+mj-lt"/>
              </a:rPr>
              <a:t>tejfogak: 6 hónapos kortól 2-3 éves korig bújnak ki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</a:pPr>
            <a:r>
              <a:rPr lang="hu-HU" dirty="0">
                <a:solidFill>
                  <a:schemeClr val="bg1"/>
                </a:solidFill>
                <a:latin typeface="+mj-lt"/>
              </a:rPr>
              <a:t>maradandó fogak: 6 éves kortól 18-20 éves korig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</a:pPr>
            <a:r>
              <a:rPr lang="hu-HU" dirty="0">
                <a:solidFill>
                  <a:schemeClr val="bg1"/>
                </a:solidFill>
                <a:latin typeface="+mj-lt"/>
              </a:rPr>
              <a:t>a fogak négy </a:t>
            </a:r>
            <a:r>
              <a:rPr lang="hu-HU" dirty="0" err="1">
                <a:solidFill>
                  <a:schemeClr val="bg1"/>
                </a:solidFill>
                <a:latin typeface="+mj-lt"/>
              </a:rPr>
              <a:t>quadrans-ban</a:t>
            </a:r>
            <a:r>
              <a:rPr lang="hu-HU" dirty="0">
                <a:solidFill>
                  <a:schemeClr val="bg1"/>
                </a:solidFill>
                <a:latin typeface="+mj-lt"/>
              </a:rPr>
              <a:t> (negyed) helyezkednek el</a:t>
            </a:r>
          </a:p>
          <a:p>
            <a:pPr marL="457200" lvl="1" indent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solidFill>
                <a:schemeClr val="bg1"/>
              </a:solidFill>
              <a:latin typeface="+mj-lt"/>
            </a:endParaRPr>
          </a:p>
          <a:p>
            <a:pPr lvl="2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lang="hu-HU" sz="2800" dirty="0">
                <a:solidFill>
                  <a:schemeClr val="bg1"/>
                </a:solidFill>
                <a:latin typeface="+mj-lt"/>
              </a:rPr>
              <a:t>2 metszőfog (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dens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incisivus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)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2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lang="hu-HU" sz="2800" dirty="0">
                <a:solidFill>
                  <a:schemeClr val="bg1"/>
                </a:solidFill>
                <a:latin typeface="+mj-lt"/>
              </a:rPr>
              <a:t>1 szemfog (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dens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caninus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)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2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lang="hu-HU" sz="2800" dirty="0">
                <a:solidFill>
                  <a:schemeClr val="bg1"/>
                </a:solidFill>
                <a:latin typeface="+mj-lt"/>
              </a:rPr>
              <a:t>2 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kisörlő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 (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dens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premolaris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)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2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</a:pPr>
            <a:r>
              <a:rPr lang="hu-HU" sz="2800" dirty="0">
                <a:solidFill>
                  <a:schemeClr val="bg1"/>
                </a:solidFill>
                <a:latin typeface="+mj-lt"/>
              </a:rPr>
              <a:t>3 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nagyörlő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 (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dens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sz="2800" dirty="0" err="1">
                <a:solidFill>
                  <a:schemeClr val="bg1"/>
                </a:solidFill>
                <a:latin typeface="+mj-lt"/>
              </a:rPr>
              <a:t>molaris</a:t>
            </a:r>
            <a:r>
              <a:rPr lang="hu-HU" sz="2800" dirty="0">
                <a:solidFill>
                  <a:schemeClr val="bg1"/>
                </a:solidFill>
                <a:latin typeface="+mj-lt"/>
              </a:rPr>
              <a:t>) 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3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hu-HU" sz="2800" b="1" dirty="0">
                <a:solidFill>
                  <a:schemeClr val="bg1"/>
                </a:solidFill>
                <a:latin typeface="+mj-lt"/>
              </a:rPr>
              <a:t>A fogak szerkezete: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3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 b="1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</a:pPr>
            <a:r>
              <a:rPr lang="hu-HU" dirty="0">
                <a:solidFill>
                  <a:schemeClr val="bg1"/>
                </a:solidFill>
                <a:latin typeface="+mj-lt"/>
              </a:rPr>
              <a:t>fogkorona – </a:t>
            </a:r>
            <a:r>
              <a:rPr lang="hu-HU" dirty="0" err="1">
                <a:solidFill>
                  <a:schemeClr val="bg1"/>
                </a:solidFill>
                <a:latin typeface="+mj-lt"/>
              </a:rPr>
              <a:t>corona</a:t>
            </a:r>
            <a:r>
              <a:rPr 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dirty="0" err="1">
                <a:solidFill>
                  <a:schemeClr val="bg1"/>
                </a:solidFill>
                <a:latin typeface="+mj-lt"/>
              </a:rPr>
              <a:t>dentis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</a:pPr>
            <a:r>
              <a:rPr lang="hu-HU" dirty="0">
                <a:solidFill>
                  <a:schemeClr val="bg1"/>
                </a:solidFill>
                <a:latin typeface="+mj-lt"/>
              </a:rPr>
              <a:t>fognyak – </a:t>
            </a:r>
            <a:r>
              <a:rPr lang="hu-HU" dirty="0" err="1">
                <a:solidFill>
                  <a:schemeClr val="bg1"/>
                </a:solidFill>
                <a:latin typeface="+mj-lt"/>
              </a:rPr>
              <a:t>collum</a:t>
            </a:r>
            <a:r>
              <a:rPr 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dirty="0" err="1">
                <a:solidFill>
                  <a:schemeClr val="bg1"/>
                </a:solidFill>
                <a:latin typeface="+mj-lt"/>
              </a:rPr>
              <a:t>dentis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</a:pPr>
            <a:r>
              <a:rPr lang="hu-HU" dirty="0">
                <a:solidFill>
                  <a:schemeClr val="bg1"/>
                </a:solidFill>
                <a:latin typeface="+mj-lt"/>
              </a:rPr>
              <a:t>foggyökér – radix </a:t>
            </a:r>
            <a:r>
              <a:rPr lang="hu-HU" dirty="0" err="1">
                <a:solidFill>
                  <a:schemeClr val="bg1"/>
                </a:solidFill>
                <a:latin typeface="+mj-lt"/>
              </a:rPr>
              <a:t>dentis</a:t>
            </a:r>
            <a:endParaRPr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0422" name="Google Shape;60422;p1" descr="szajüreg - Sobotta"/>
          <p:cNvPicPr preferRelativeResize="0"/>
          <p:nvPr/>
        </p:nvPicPr>
        <p:blipFill rotWithShape="1">
          <a:blip r:embed="rId2">
            <a:alphaModFix/>
          </a:blip>
          <a:srcRect l="22414" t="-3092" r="28452" b="51546"/>
          <a:stretch/>
        </p:blipFill>
        <p:spPr>
          <a:xfrm>
            <a:off x="8319163" y="3429000"/>
            <a:ext cx="2906974" cy="23517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5255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541863" y="5555673"/>
            <a:ext cx="303025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Fog keresztmetszet I.</a:t>
            </a:r>
          </a:p>
        </p:txBody>
      </p:sp>
      <p:pic>
        <p:nvPicPr>
          <p:cNvPr id="55298" name="Picture 2" descr="D:\Dokumentumok\Asztal\Anatómia 1\2017_2018\elmélet\fogszerkeze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t="14853" r="3593" b="844"/>
          <a:stretch/>
        </p:blipFill>
        <p:spPr bwMode="auto">
          <a:xfrm>
            <a:off x="2855641" y="157757"/>
            <a:ext cx="6791973" cy="539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1524000" y="6519446"/>
            <a:ext cx="86568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600" dirty="0">
                <a:solidFill>
                  <a:schemeClr val="bg1"/>
                </a:solidFill>
                <a:latin typeface="+mj-lt"/>
              </a:rPr>
              <a:t>http://cms.sulinet.hu/get/d/6698e397-e981-4626-bea5-28d6cc9f6d3d/1/7/b/Normal/tap02b.jpg</a:t>
            </a:r>
          </a:p>
        </p:txBody>
      </p:sp>
    </p:spTree>
    <p:extLst>
      <p:ext uri="{BB962C8B-B14F-4D97-AF65-F5344CB8AC3E}">
        <p14:creationId xmlns:p14="http://schemas.microsoft.com/office/powerpoint/2010/main" val="2322030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60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5" name="Google Shape;60425;p2" descr="D:\Dokumentumok\Asztal\Anatómia 1\2017_2018\elmélet\Isthmus_of_Fauces_02.png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29918" y="3116811"/>
            <a:ext cx="3665984" cy="3665984"/>
          </a:xfrm>
          <a:prstGeom prst="rect">
            <a:avLst/>
          </a:prstGeom>
          <a:noFill/>
          <a:ln>
            <a:noFill/>
          </a:ln>
        </p:spPr>
      </p:pic>
      <p:sp>
        <p:nvSpPr>
          <p:cNvPr id="60424" name="Google Shape;60424;p2"/>
          <p:cNvSpPr txBox="1">
            <a:spLocks noGrp="1"/>
          </p:cNvSpPr>
          <p:nvPr>
            <p:ph type="body" idx="4294967295"/>
          </p:nvPr>
        </p:nvSpPr>
        <p:spPr>
          <a:xfrm>
            <a:off x="0" y="993937"/>
            <a:ext cx="8784900" cy="37002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hu-HU" b="1" dirty="0">
                <a:solidFill>
                  <a:schemeClr val="bg1"/>
                </a:solidFill>
                <a:latin typeface="+mj-lt"/>
              </a:rPr>
              <a:t>Torok – </a:t>
            </a:r>
            <a:r>
              <a:rPr lang="hu-HU" b="1" dirty="0" err="1">
                <a:solidFill>
                  <a:schemeClr val="bg1"/>
                </a:solidFill>
                <a:latin typeface="+mj-lt"/>
              </a:rPr>
              <a:t>isthmus</a:t>
            </a:r>
            <a:r>
              <a:rPr lang="hu-HU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b="1" dirty="0" err="1">
                <a:solidFill>
                  <a:schemeClr val="bg1"/>
                </a:solidFill>
                <a:latin typeface="+mj-lt"/>
              </a:rPr>
              <a:t>faucium</a:t>
            </a:r>
            <a:endParaRPr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3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 b="1" dirty="0">
              <a:solidFill>
                <a:schemeClr val="bg1"/>
              </a:solidFill>
              <a:latin typeface="+mj-lt"/>
            </a:endParaRPr>
          </a:p>
          <a:p>
            <a:pPr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hu-HU" sz="2800" b="1" dirty="0">
                <a:solidFill>
                  <a:schemeClr val="bg1"/>
                </a:solidFill>
                <a:latin typeface="+mj-lt"/>
              </a:rPr>
              <a:t>	Határai: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1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mes New Roman"/>
              <a:buChar char="–"/>
            </a:pPr>
            <a:r>
              <a:rPr lang="hu-HU" sz="2600" dirty="0">
                <a:solidFill>
                  <a:schemeClr val="bg1"/>
                </a:solidFill>
                <a:latin typeface="+mj-lt"/>
              </a:rPr>
              <a:t>felső része: lágy szájpad → középen uvula – nyelvcsap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1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mes New Roman"/>
              <a:buChar char="–"/>
            </a:pPr>
            <a:r>
              <a:rPr lang="hu-HU" sz="2600" dirty="0">
                <a:solidFill>
                  <a:schemeClr val="bg1"/>
                </a:solidFill>
                <a:latin typeface="+mj-lt"/>
              </a:rPr>
              <a:t>alsó része: nyelvgyök</a:t>
            </a:r>
            <a:endParaRPr dirty="0">
              <a:solidFill>
                <a:schemeClr val="bg1"/>
              </a:solidFill>
              <a:latin typeface="+mj-lt"/>
            </a:endParaRPr>
          </a:p>
          <a:p>
            <a:pPr lvl="1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mes New Roman"/>
              <a:buChar char="–"/>
            </a:pPr>
            <a:r>
              <a:rPr lang="hu-HU" sz="2600" dirty="0">
                <a:solidFill>
                  <a:schemeClr val="bg1"/>
                </a:solidFill>
                <a:latin typeface="+mj-lt"/>
              </a:rPr>
              <a:t>oldalsó része: garathoz húzódó ívek (</a:t>
            </a:r>
            <a:r>
              <a:rPr lang="hu-HU" sz="2600" dirty="0" err="1">
                <a:solidFill>
                  <a:schemeClr val="bg1"/>
                </a:solidFill>
                <a:latin typeface="+mj-lt"/>
              </a:rPr>
              <a:t>tonsilla</a:t>
            </a:r>
            <a:r>
              <a:rPr lang="hu-HU" sz="26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sz="2600" dirty="0" err="1">
                <a:solidFill>
                  <a:schemeClr val="bg1"/>
                </a:solidFill>
                <a:latin typeface="+mj-lt"/>
              </a:rPr>
              <a:t>palatina</a:t>
            </a:r>
            <a:r>
              <a:rPr lang="hu-HU" sz="2600" dirty="0">
                <a:solidFill>
                  <a:schemeClr val="bg1"/>
                </a:solidFill>
                <a:latin typeface="+mj-lt"/>
              </a:rPr>
              <a:t>)</a:t>
            </a:r>
            <a:endParaRPr sz="260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3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 b="1" dirty="0"/>
          </a:p>
          <a:p>
            <a:pPr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hu-HU" sz="2800" b="1" dirty="0"/>
              <a:t>	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344924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mandula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361" y="212509"/>
            <a:ext cx="5861050" cy="590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524000" y="6165851"/>
            <a:ext cx="840165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A szájüreg, az orrüreg és a garat (a fej nyílirányú metszete)</a:t>
            </a:r>
          </a:p>
        </p:txBody>
      </p:sp>
      <p:sp>
        <p:nvSpPr>
          <p:cNvPr id="2" name="Szövegdoboz 1"/>
          <p:cNvSpPr txBox="1"/>
          <p:nvPr/>
        </p:nvSpPr>
        <p:spPr>
          <a:xfrm>
            <a:off x="114012" y="1070457"/>
            <a:ext cx="3188693" cy="390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hu-HU" altLang="hu-HU" sz="2800" b="1" kern="0" dirty="0">
                <a:solidFill>
                  <a:schemeClr val="bg1"/>
                </a:solidFill>
                <a:latin typeface="+mj-lt"/>
              </a:rPr>
              <a:t>Garat – </a:t>
            </a:r>
            <a:r>
              <a:rPr lang="hu-HU" altLang="hu-HU" sz="2800" b="1" kern="0" dirty="0" err="1">
                <a:solidFill>
                  <a:schemeClr val="bg1"/>
                </a:solidFill>
                <a:latin typeface="+mj-lt"/>
              </a:rPr>
              <a:t>pharynx</a:t>
            </a:r>
            <a:endParaRPr lang="hu-HU" altLang="hu-HU" sz="2800" b="1" kern="0" dirty="0">
              <a:solidFill>
                <a:schemeClr val="bg1"/>
              </a:solidFill>
              <a:latin typeface="+mj-lt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orri szakasz</a:t>
            </a:r>
          </a:p>
          <a:p>
            <a:pPr lvl="1">
              <a:spcBef>
                <a:spcPct val="20000"/>
              </a:spcBef>
            </a:pP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   (</a:t>
            </a:r>
            <a:r>
              <a:rPr lang="hu-HU" altLang="hu-HU" sz="2800" kern="0" dirty="0" err="1">
                <a:solidFill>
                  <a:schemeClr val="bg1"/>
                </a:solidFill>
                <a:latin typeface="+mj-lt"/>
              </a:rPr>
              <a:t>pars</a:t>
            </a: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kern="0" dirty="0" err="1">
                <a:solidFill>
                  <a:schemeClr val="bg1"/>
                </a:solidFill>
                <a:latin typeface="+mj-lt"/>
              </a:rPr>
              <a:t>nasalis</a:t>
            </a: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száji szakasz</a:t>
            </a:r>
          </a:p>
          <a:p>
            <a:pPr lvl="1">
              <a:spcBef>
                <a:spcPct val="20000"/>
              </a:spcBef>
            </a:pP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   (</a:t>
            </a:r>
            <a:r>
              <a:rPr lang="hu-HU" altLang="hu-HU" sz="2800" kern="0" dirty="0" err="1">
                <a:solidFill>
                  <a:schemeClr val="bg1"/>
                </a:solidFill>
                <a:latin typeface="+mj-lt"/>
              </a:rPr>
              <a:t>pars</a:t>
            </a: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kern="0" dirty="0" err="1">
                <a:solidFill>
                  <a:schemeClr val="bg1"/>
                </a:solidFill>
                <a:latin typeface="+mj-lt"/>
              </a:rPr>
              <a:t>oralis</a:t>
            </a: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gégei szakasz</a:t>
            </a:r>
          </a:p>
          <a:p>
            <a:pPr lvl="1">
              <a:spcBef>
                <a:spcPct val="20000"/>
              </a:spcBef>
            </a:pP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   (</a:t>
            </a:r>
            <a:r>
              <a:rPr lang="hu-HU" altLang="hu-HU" sz="2800" kern="0" dirty="0" err="1">
                <a:solidFill>
                  <a:schemeClr val="bg1"/>
                </a:solidFill>
                <a:latin typeface="+mj-lt"/>
              </a:rPr>
              <a:t>pars</a:t>
            </a: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kern="0" dirty="0" err="1">
                <a:solidFill>
                  <a:schemeClr val="bg1"/>
                </a:solidFill>
                <a:latin typeface="+mj-lt"/>
              </a:rPr>
              <a:t>laryngea</a:t>
            </a:r>
            <a:r>
              <a:rPr lang="hu-HU" altLang="hu-HU" sz="2800" kern="0" dirty="0">
                <a:solidFill>
                  <a:schemeClr val="bg1"/>
                </a:solidFill>
                <a:latin typeface="+mj-lt"/>
              </a:rPr>
              <a:t>)</a:t>
            </a:r>
          </a:p>
          <a:p>
            <a:endParaRPr lang="hu-HU" dirty="0"/>
          </a:p>
        </p:txBody>
      </p:sp>
      <p:cxnSp>
        <p:nvCxnSpPr>
          <p:cNvPr id="4" name="Egyenes összekötő 3"/>
          <p:cNvCxnSpPr/>
          <p:nvPr/>
        </p:nvCxnSpPr>
        <p:spPr>
          <a:xfrm flipH="1">
            <a:off x="8400256" y="3164466"/>
            <a:ext cx="144016" cy="624575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zis 5"/>
          <p:cNvSpPr/>
          <p:nvPr/>
        </p:nvSpPr>
        <p:spPr>
          <a:xfrm rot="1162613">
            <a:off x="8256240" y="3068961"/>
            <a:ext cx="432048" cy="864096"/>
          </a:xfrm>
          <a:prstGeom prst="ellipse">
            <a:avLst/>
          </a:prstGeom>
          <a:noFill/>
          <a:ln w="3810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Szövegdoboz 6"/>
          <p:cNvSpPr txBox="1"/>
          <p:nvPr/>
        </p:nvSpPr>
        <p:spPr>
          <a:xfrm>
            <a:off x="2873481" y="3980257"/>
            <a:ext cx="2794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000" b="1" dirty="0">
                <a:solidFill>
                  <a:schemeClr val="bg1"/>
                </a:solidFill>
                <a:latin typeface="+mj-lt"/>
              </a:rPr>
              <a:t>Torok – </a:t>
            </a:r>
            <a:r>
              <a:rPr lang="hu-HU" sz="2000" b="1" dirty="0" err="1">
                <a:solidFill>
                  <a:schemeClr val="bg1"/>
                </a:solidFill>
                <a:latin typeface="+mj-lt"/>
              </a:rPr>
              <a:t>isthmus</a:t>
            </a:r>
            <a:r>
              <a:rPr lang="hu-HU" sz="20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sz="2000" b="1" dirty="0" err="1">
                <a:solidFill>
                  <a:schemeClr val="bg1"/>
                </a:solidFill>
                <a:latin typeface="+mj-lt"/>
              </a:rPr>
              <a:t>faucium</a:t>
            </a:r>
            <a:endParaRPr lang="hu-HU" sz="20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9" name="Egyenes összekötő nyíllal 8"/>
          <p:cNvCxnSpPr/>
          <p:nvPr/>
        </p:nvCxnSpPr>
        <p:spPr>
          <a:xfrm flipV="1">
            <a:off x="5943601" y="3573018"/>
            <a:ext cx="2181531" cy="542099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6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774686" y="590571"/>
            <a:ext cx="8689976" cy="2509213"/>
          </a:xfrm>
        </p:spPr>
        <p:txBody>
          <a:bodyPr>
            <a:normAutofit/>
          </a:bodyPr>
          <a:lstStyle/>
          <a:p>
            <a:r>
              <a:rPr lang="hu-HU" sz="3600" b="1" dirty="0">
                <a:solidFill>
                  <a:schemeClr val="bg1"/>
                </a:solidFill>
              </a:rPr>
              <a:t>Ápolási szakmai alapismeretek: az egészséges emberi test felépítése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751012" y="4408714"/>
            <a:ext cx="8689976" cy="1371599"/>
          </a:xfrm>
        </p:spPr>
        <p:txBody>
          <a:bodyPr>
            <a:normAutofit/>
          </a:bodyPr>
          <a:lstStyle/>
          <a:p>
            <a:r>
              <a:rPr lang="hu-HU" sz="2000" b="1" dirty="0">
                <a:solidFill>
                  <a:schemeClr val="bg1"/>
                </a:solidFill>
              </a:rPr>
              <a:t>Emésztőrendszer felépítése, alkalmazott latin szakkifejezések </a:t>
            </a:r>
          </a:p>
        </p:txBody>
      </p:sp>
    </p:spTree>
    <p:extLst>
      <p:ext uri="{BB962C8B-B14F-4D97-AF65-F5344CB8AC3E}">
        <p14:creationId xmlns:p14="http://schemas.microsoft.com/office/powerpoint/2010/main" val="42334455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164531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Az </a:t>
            </a:r>
            <a:r>
              <a:rPr kumimoji="0" lang="hu-HU" altLang="hu-HU" sz="4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isthumus</a:t>
            </a: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a határvonal a</a:t>
            </a:r>
            <a:r>
              <a:rPr kumimoji="0" lang="hu-HU" altLang="hu-HU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…között</a:t>
            </a:r>
            <a:endParaRPr kumimoji="0" lang="ru-RU" altLang="hu-HU" sz="4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larynx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és az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oesophagus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cavum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oris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és 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pharynx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cavum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oris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és a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larynx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pharynx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és a </a:t>
            </a: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larynx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64389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18466" y="961390"/>
            <a:ext cx="5342254" cy="6192838"/>
          </a:xfrm>
        </p:spPr>
        <p:txBody>
          <a:bodyPr/>
          <a:lstStyle/>
          <a:p>
            <a:pPr>
              <a:buFontTx/>
              <a:buNone/>
            </a:pPr>
            <a:r>
              <a:rPr lang="hu-HU" altLang="hu-HU" b="1" dirty="0">
                <a:solidFill>
                  <a:schemeClr val="bg1"/>
                </a:solidFill>
                <a:latin typeface="+mj-lt"/>
              </a:rPr>
              <a:t>Nyelőcső – 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oesophagus</a:t>
            </a:r>
            <a:endParaRPr lang="hu-HU" altLang="hu-HU" b="1" dirty="0">
              <a:solidFill>
                <a:schemeClr val="bg1"/>
              </a:solidFill>
              <a:latin typeface="+mj-lt"/>
            </a:endParaRPr>
          </a:p>
          <a:p>
            <a:pPr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>
                <a:solidFill>
                  <a:schemeClr val="bg1"/>
                </a:solidFill>
                <a:latin typeface="+mj-lt"/>
              </a:rPr>
              <a:t>izmos falú, 25 cm-es tömlő</a:t>
            </a:r>
          </a:p>
          <a:p>
            <a:pPr lvl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>
                <a:solidFill>
                  <a:schemeClr val="bg1"/>
                </a:solidFill>
                <a:latin typeface="+mj-lt"/>
              </a:rPr>
              <a:t>a garatot köti össze a gyomorral</a:t>
            </a:r>
          </a:p>
          <a:p>
            <a:pPr lvl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>
                <a:solidFill>
                  <a:schemeClr val="bg1"/>
                </a:solidFill>
                <a:latin typeface="+mj-lt"/>
              </a:rPr>
              <a:t>a 6. nyakcsigolya és a 11. hátcsigolya között</a:t>
            </a:r>
          </a:p>
        </p:txBody>
      </p:sp>
      <p:pic>
        <p:nvPicPr>
          <p:cNvPr id="49155" name="Picture 3" descr="a nyelocso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85"/>
          <a:stretch>
            <a:fillRect/>
          </a:stretch>
        </p:blipFill>
        <p:spPr>
          <a:xfrm>
            <a:off x="5880101" y="188914"/>
            <a:ext cx="4594225" cy="64801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3904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D:\Dokumentumok\Asztal\Anatómia 1\2017_2018\elmélet\oesophagu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1" b="10747"/>
          <a:stretch/>
        </p:blipFill>
        <p:spPr bwMode="auto">
          <a:xfrm>
            <a:off x="2135561" y="188640"/>
            <a:ext cx="7991749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5471783" y="6519446"/>
            <a:ext cx="5284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600" dirty="0">
                <a:solidFill>
                  <a:schemeClr val="bg1"/>
                </a:solidFill>
                <a:latin typeface="+mj-lt"/>
              </a:rPr>
              <a:t>http://www.anatomy.tv/StudyGuides/Images/oesophagus.jpg</a:t>
            </a:r>
          </a:p>
        </p:txBody>
      </p:sp>
    </p:spTree>
    <p:extLst>
      <p:ext uri="{BB962C8B-B14F-4D97-AF65-F5344CB8AC3E}">
        <p14:creationId xmlns:p14="http://schemas.microsoft.com/office/powerpoint/2010/main" val="624668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164531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Az </a:t>
            </a:r>
            <a:r>
              <a:rPr kumimoji="0" lang="hu-HU" altLang="hu-HU" sz="4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oesophagus</a:t>
            </a: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…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30 cm hosszú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01852" y="385157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dirty="0">
                <a:solidFill>
                  <a:srgbClr val="FFFFFF"/>
                </a:solidFill>
                <a:latin typeface="+mj-lt"/>
              </a:rPr>
              <a:t>Egy izmos falú cső a 6. nyaki és 11. mellkasi csigolya között.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</a:rPr>
              <a:t>. 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dirty="0">
                <a:solidFill>
                  <a:srgbClr val="FFFFFF"/>
                </a:solidFill>
                <a:latin typeface="+mj-lt"/>
              </a:rPr>
              <a:t>Egy izmos falú cső, a 7. nyaki és 12. mellkasi csigolya között.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80112" y="2835715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Összeköti</a:t>
            </a:r>
            <a:r>
              <a:rPr kumimoji="0" lang="hu-HU" altLang="hu-HU" sz="2400" b="0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a garatot a gégével</a:t>
            </a: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04176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22960" y="927736"/>
            <a:ext cx="7772400" cy="6264275"/>
          </a:xfrm>
        </p:spPr>
        <p:txBody>
          <a:bodyPr/>
          <a:lstStyle/>
          <a:p>
            <a:pPr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Falának rétegei: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mucosa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: többrétegű laphám</a:t>
            </a: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submucosa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muscularis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: a gyomorba való átmenetnél körkörös izomréteg </a:t>
            </a:r>
            <a:r>
              <a:rPr lang="hu-HU" altLang="hu-HU" dirty="0">
                <a:solidFill>
                  <a:schemeClr val="bg1"/>
                </a:solidFill>
                <a:latin typeface="+mj-lt"/>
                <a:sym typeface="Symbol" pitchFamily="18" charset="2"/>
              </a:rPr>
              <a:t>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cardia-sphincter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adventitia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>
              <a:buFontTx/>
              <a:buNone/>
            </a:pPr>
            <a:endParaRPr lang="hu-HU" altLang="hu-HU" sz="2800" dirty="0"/>
          </a:p>
          <a:p>
            <a:pPr>
              <a:buFontTx/>
              <a:buNone/>
            </a:pPr>
            <a:endParaRPr lang="hu-HU" altLang="hu-HU" sz="2800" b="1" dirty="0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010" y="3716383"/>
            <a:ext cx="2808287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3981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67503" y="423771"/>
            <a:ext cx="9608760" cy="666936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hu-HU" altLang="hu-HU" b="1" dirty="0">
                <a:solidFill>
                  <a:schemeClr val="bg1"/>
                </a:solidFill>
                <a:latin typeface="+mj-lt"/>
              </a:rPr>
              <a:t>Fontos hashártyaképletek:</a:t>
            </a:r>
          </a:p>
          <a:p>
            <a:pPr>
              <a:lnSpc>
                <a:spcPct val="30000"/>
              </a:lnSpc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omentum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minus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–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kiscseplesz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</a:p>
          <a:p>
            <a:pPr marL="457200" lvl="1" indent="0"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</a:rPr>
              <a:t>     (</a:t>
            </a:r>
            <a:r>
              <a:rPr lang="hu-HU" sz="2000" dirty="0">
                <a:solidFill>
                  <a:schemeClr val="bg1"/>
                </a:solidFill>
                <a:latin typeface="+mj-lt"/>
              </a:rPr>
              <a:t>májkaputól a gyomor kis görbületéhez megy)</a:t>
            </a:r>
            <a:endParaRPr lang="hu-HU" altLang="hu-HU" sz="2000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2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omentum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majus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–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nagycseplesz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marL="457200" lvl="1" indent="0"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</a:rPr>
              <a:t>     (</a:t>
            </a:r>
            <a:r>
              <a:rPr lang="hu-HU" sz="2000" dirty="0">
                <a:solidFill>
                  <a:schemeClr val="bg1"/>
                </a:solidFill>
                <a:latin typeface="+mj-lt"/>
              </a:rPr>
              <a:t>gyomor nagy görbületéről lóg le a vékonybelek előtt)</a:t>
            </a:r>
            <a:endParaRPr lang="hu-HU" altLang="hu-HU" sz="2000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2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mesenterium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– bélfodor</a:t>
            </a:r>
          </a:p>
          <a:p>
            <a:pPr marL="457200" lvl="1" indent="0"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</a:rPr>
              <a:t>     (</a:t>
            </a:r>
            <a:r>
              <a:rPr lang="hu-HU" sz="2000" dirty="0">
                <a:solidFill>
                  <a:schemeClr val="bg1"/>
                </a:solidFill>
                <a:latin typeface="+mj-lt"/>
              </a:rPr>
              <a:t>a vékonybél rögzítésére szolgáló </a:t>
            </a:r>
            <a:r>
              <a:rPr lang="hu-HU" sz="2000" dirty="0" err="1">
                <a:solidFill>
                  <a:schemeClr val="bg1"/>
                </a:solidFill>
                <a:latin typeface="+mj-lt"/>
              </a:rPr>
              <a:t>hashártyakettőzet</a:t>
            </a:r>
            <a:r>
              <a:rPr lang="hu-HU" sz="2000" dirty="0">
                <a:solidFill>
                  <a:schemeClr val="bg1"/>
                </a:solidFill>
                <a:latin typeface="+mj-lt"/>
              </a:rPr>
              <a:t>)</a:t>
            </a:r>
            <a:endParaRPr lang="hu-HU" altLang="hu-HU" sz="2000" dirty="0">
              <a:solidFill>
                <a:schemeClr val="bg1"/>
              </a:solidFill>
              <a:latin typeface="+mj-lt"/>
            </a:endParaRPr>
          </a:p>
          <a:p>
            <a:pPr lvl="1">
              <a:lnSpc>
                <a:spcPct val="2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mesogastrium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000" dirty="0">
                <a:solidFill>
                  <a:schemeClr val="bg1"/>
                </a:solidFill>
                <a:latin typeface="+mj-lt"/>
              </a:rPr>
              <a:t>(felnőttben az ebből kialakult szalagok találhatók)</a:t>
            </a:r>
          </a:p>
          <a:p>
            <a:pPr lvl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mesocolon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000" dirty="0">
                <a:solidFill>
                  <a:schemeClr val="bg1"/>
                </a:solidFill>
                <a:latin typeface="+mj-lt"/>
              </a:rPr>
              <a:t>(</a:t>
            </a:r>
            <a:r>
              <a:rPr lang="hu-HU" sz="2000" dirty="0">
                <a:solidFill>
                  <a:schemeClr val="bg1"/>
                </a:solidFill>
                <a:latin typeface="+mj-lt"/>
              </a:rPr>
              <a:t>vastagbél egyes szakaszait rögzítő </a:t>
            </a:r>
            <a:r>
              <a:rPr lang="hu-HU" sz="2000" dirty="0" err="1">
                <a:solidFill>
                  <a:schemeClr val="bg1"/>
                </a:solidFill>
                <a:latin typeface="+mj-lt"/>
              </a:rPr>
              <a:t>hashártyakettőzet</a:t>
            </a:r>
            <a:r>
              <a:rPr lang="hu-HU" sz="2000" dirty="0">
                <a:solidFill>
                  <a:schemeClr val="bg1"/>
                </a:solidFill>
                <a:latin typeface="+mj-lt"/>
              </a:rPr>
              <a:t>)</a:t>
            </a:r>
            <a:endParaRPr lang="hu-HU" altLang="hu-HU" sz="2000" dirty="0">
              <a:solidFill>
                <a:schemeClr val="bg1"/>
              </a:solidFill>
              <a:latin typeface="+mj-lt"/>
            </a:endParaRPr>
          </a:p>
          <a:p>
            <a:pPr lvl="2"/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transversum</a:t>
            </a: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2"/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sigmoideum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6551965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60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31" name="Google Shape;60431;p1" descr="hashartya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329897" y="6"/>
            <a:ext cx="4392267" cy="6370781"/>
          </a:xfrm>
          <a:prstGeom prst="rect">
            <a:avLst/>
          </a:prstGeom>
          <a:noFill/>
          <a:ln>
            <a:noFill/>
          </a:ln>
        </p:spPr>
      </p:pic>
      <p:sp>
        <p:nvSpPr>
          <p:cNvPr id="60432" name="Google Shape;60432;p1"/>
          <p:cNvSpPr txBox="1"/>
          <p:nvPr/>
        </p:nvSpPr>
        <p:spPr>
          <a:xfrm>
            <a:off x="3071813" y="6366271"/>
            <a:ext cx="5838900" cy="5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hu-HU" sz="2800" b="1" i="1" dirty="0">
                <a:solidFill>
                  <a:schemeClr val="bg1"/>
                </a:solidFill>
                <a:latin typeface="+mj-lt"/>
                <a:ea typeface="Times New Roman"/>
                <a:cs typeface="Times New Roman"/>
                <a:sym typeface="Times New Roman"/>
              </a:rPr>
              <a:t>A hasüregi szervek hashártyaviszonyai</a:t>
            </a:r>
            <a:endParaRPr dirty="0">
              <a:solidFill>
                <a:schemeClr val="bg1"/>
              </a:solidFill>
              <a:latin typeface="+mj-lt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7132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ugyholyag, hasharty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59"/>
          <a:stretch>
            <a:fillRect/>
          </a:stretch>
        </p:blipFill>
        <p:spPr bwMode="auto">
          <a:xfrm>
            <a:off x="3505200" y="152400"/>
            <a:ext cx="5443538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071814" y="6237288"/>
            <a:ext cx="57617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hu-HU" altLang="hu-HU" sz="2400" b="1" i="1" dirty="0">
                <a:solidFill>
                  <a:schemeClr val="bg1"/>
                </a:solidFill>
                <a:latin typeface="+mj-lt"/>
              </a:rPr>
              <a:t>A hashártya, a férfi hasüreg nyílirányú metszete</a:t>
            </a:r>
          </a:p>
        </p:txBody>
      </p:sp>
    </p:spTree>
    <p:extLst>
      <p:ext uri="{BB962C8B-B14F-4D97-AF65-F5344CB8AC3E}">
        <p14:creationId xmlns:p14="http://schemas.microsoft.com/office/powerpoint/2010/main" val="23323536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847529" y="3854478"/>
            <a:ext cx="11815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hu-HU" altLang="hu-HU" sz="2400" b="1" i="1" dirty="0">
                <a:solidFill>
                  <a:schemeClr val="bg1"/>
                </a:solidFill>
                <a:latin typeface="+mj-lt"/>
              </a:rPr>
              <a:t>Bélfodor</a:t>
            </a:r>
          </a:p>
        </p:txBody>
      </p:sp>
      <p:pic>
        <p:nvPicPr>
          <p:cNvPr id="58370" name="Picture 2" descr="D:\Dokumentumok\Asztal\Anatómia 1\2017_2018\elmélet\mesentery-is-double-layer-of-peritoneum-supporting-blood-vessels-D4BD9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07"/>
          <a:stretch/>
        </p:blipFill>
        <p:spPr bwMode="auto">
          <a:xfrm>
            <a:off x="1847528" y="260649"/>
            <a:ext cx="5256584" cy="349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1757601" y="6227439"/>
            <a:ext cx="91830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400" dirty="0">
                <a:solidFill>
                  <a:schemeClr val="bg1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http://c8.alamy.com/</a:t>
            </a:r>
            <a:r>
              <a:rPr lang="hu-HU" sz="1400" dirty="0" err="1">
                <a:solidFill>
                  <a:schemeClr val="bg1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comp</a:t>
            </a:r>
            <a:r>
              <a:rPr lang="hu-HU" sz="1400" dirty="0">
                <a:solidFill>
                  <a:schemeClr val="bg1"/>
                </a:solidFill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/D4BD93/mesentery-is-double-layer-of-peritoneum-supporting-blood-vessels-D4BD93.jpg</a:t>
            </a:r>
            <a:endParaRPr lang="hu-HU" sz="1400" dirty="0">
              <a:solidFill>
                <a:schemeClr val="bg1"/>
              </a:solidFill>
              <a:latin typeface="+mj-lt"/>
            </a:endParaRPr>
          </a:p>
          <a:p>
            <a:r>
              <a:rPr lang="hu-HU" sz="1400" dirty="0">
                <a:solidFill>
                  <a:schemeClr val="bg1"/>
                </a:solidFill>
                <a:latin typeface="+mj-lt"/>
              </a:rPr>
              <a:t>https://image.slidesharecdn.com/peritoneum-150917124026-lva1-app6891/95/peritoneum-10-638.jpg?cb=1442493685</a:t>
            </a:r>
          </a:p>
        </p:txBody>
      </p:sp>
      <p:pic>
        <p:nvPicPr>
          <p:cNvPr id="58371" name="Picture 3" descr="D:\Dokumentumok\Asztal\Anatómia 1\2017_2018\elmélet\peritoneum-10-63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9" r="23489"/>
          <a:stretch/>
        </p:blipFill>
        <p:spPr bwMode="auto">
          <a:xfrm>
            <a:off x="7104113" y="1147763"/>
            <a:ext cx="3483429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751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 gyomor falanak retege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5" t="1161" r="2158" b="25761"/>
          <a:stretch>
            <a:fillRect/>
          </a:stretch>
        </p:blipFill>
        <p:spPr bwMode="auto">
          <a:xfrm>
            <a:off x="5808663" y="2060575"/>
            <a:ext cx="4679950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452563" y="265113"/>
            <a:ext cx="871378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hu-HU" altLang="hu-HU" b="1" dirty="0"/>
              <a:t>		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Gyomor (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ventriculus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, 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gaster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hu-HU" altLang="hu-HU" b="1" dirty="0">
              <a:solidFill>
                <a:schemeClr val="bg1"/>
              </a:solidFill>
              <a:latin typeface="+mj-lt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A tápcsatorna tágult szakasza, a 11. háti és az 1.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lumbalis</a:t>
            </a: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 csigolya között, a hasüreg felső középső és bal oldalán található.</a:t>
            </a:r>
            <a:endParaRPr lang="hu-HU" altLang="hu-HU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524000" y="12684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u-HU" altLang="hu-HU" sz="2400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847850" y="2781300"/>
            <a:ext cx="3499741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A gyomor részei: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lvl="1" eaLnBrk="1" hangingPunct="1">
              <a:spcBef>
                <a:spcPct val="0"/>
              </a:spcBef>
              <a:buFontTx/>
              <a:buAutoNum type="arabicPeriod"/>
            </a:pP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cardia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>
              <a:spcBef>
                <a:spcPct val="0"/>
              </a:spcBef>
              <a:buFontTx/>
              <a:buAutoNum type="arabicPeriod"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fundus</a:t>
            </a:r>
          </a:p>
          <a:p>
            <a:pPr lvl="1" eaLnBrk="1" hangingPunct="1">
              <a:spcBef>
                <a:spcPct val="0"/>
              </a:spcBef>
              <a:buFontTx/>
              <a:buAutoNum type="arabicPeriod"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corpus</a:t>
            </a:r>
          </a:p>
          <a:p>
            <a:pPr lvl="2" eaLnBrk="1" hangingPunct="1">
              <a:spcBef>
                <a:spcPct val="0"/>
              </a:spcBef>
            </a:pP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kisgörbület</a:t>
            </a:r>
          </a:p>
          <a:p>
            <a:pPr lvl="2" eaLnBrk="1" hangingPunct="1">
              <a:spcBef>
                <a:spcPct val="0"/>
              </a:spcBef>
            </a:pP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nagygörbület</a:t>
            </a:r>
          </a:p>
          <a:p>
            <a:pPr lvl="1" eaLnBrk="1" hangingPunct="1">
              <a:spcBef>
                <a:spcPct val="0"/>
              </a:spcBef>
              <a:buFontTx/>
              <a:buAutoNum type="arabicPeriod"/>
            </a:pP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pylorus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26" name="Szövegdoboz 1"/>
          <p:cNvSpPr txBox="1">
            <a:spLocks noChangeArrowheads="1"/>
          </p:cNvSpPr>
          <p:nvPr/>
        </p:nvSpPr>
        <p:spPr bwMode="auto">
          <a:xfrm>
            <a:off x="7212013" y="5013325"/>
            <a:ext cx="1044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hu-HU" altLang="hu-HU" sz="1800" b="1">
                <a:latin typeface="Arial" panose="020B0604020202020204" pitchFamily="34" charset="0"/>
              </a:rPr>
              <a:t>antrum</a:t>
            </a:r>
          </a:p>
        </p:txBody>
      </p:sp>
      <p:sp>
        <p:nvSpPr>
          <p:cNvPr id="4" name="Lefelé nyíl 3">
            <a:extLst>
              <a:ext uri="{FF2B5EF4-FFF2-40B4-BE49-F238E27FC236}">
                <a16:creationId xmlns:a16="http://schemas.microsoft.com/office/drawing/2014/main" id="{DEDEF6AD-1A2B-41A4-98DB-FC858A4324FC}"/>
              </a:ext>
            </a:extLst>
          </p:cNvPr>
          <p:cNvSpPr/>
          <p:nvPr/>
        </p:nvSpPr>
        <p:spPr>
          <a:xfrm rot="15667957">
            <a:off x="8437563" y="5008562"/>
            <a:ext cx="450850" cy="1851025"/>
          </a:xfrm>
          <a:prstGeom prst="downArrow">
            <a:avLst>
              <a:gd name="adj1" fmla="val 50000"/>
              <a:gd name="adj2" fmla="val 698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hu-HU">
              <a:solidFill>
                <a:schemeClr val="tx1"/>
              </a:solidFill>
            </a:endParaRPr>
          </a:p>
        </p:txBody>
      </p:sp>
      <p:sp>
        <p:nvSpPr>
          <p:cNvPr id="9" name="Lefelé nyíl 8">
            <a:extLst>
              <a:ext uri="{FF2B5EF4-FFF2-40B4-BE49-F238E27FC236}">
                <a16:creationId xmlns:a16="http://schemas.microsoft.com/office/drawing/2014/main" id="{91F0C3AA-C67E-47E1-970A-62464E071D6D}"/>
              </a:ext>
            </a:extLst>
          </p:cNvPr>
          <p:cNvSpPr/>
          <p:nvPr/>
        </p:nvSpPr>
        <p:spPr>
          <a:xfrm rot="830142">
            <a:off x="8212138" y="3689350"/>
            <a:ext cx="450850" cy="1141413"/>
          </a:xfrm>
          <a:prstGeom prst="downArrow">
            <a:avLst>
              <a:gd name="adj1" fmla="val 50000"/>
              <a:gd name="adj2" fmla="val 793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hu-HU">
              <a:solidFill>
                <a:schemeClr val="tx1"/>
              </a:solidFill>
            </a:endParaRPr>
          </a:p>
        </p:txBody>
      </p:sp>
      <p:sp>
        <p:nvSpPr>
          <p:cNvPr id="10" name="Lefelé nyíl 9">
            <a:extLst>
              <a:ext uri="{FF2B5EF4-FFF2-40B4-BE49-F238E27FC236}">
                <a16:creationId xmlns:a16="http://schemas.microsoft.com/office/drawing/2014/main" id="{3A37E53E-7142-4C3F-BF8D-7338E4021BB3}"/>
              </a:ext>
            </a:extLst>
          </p:cNvPr>
          <p:cNvSpPr/>
          <p:nvPr/>
        </p:nvSpPr>
        <p:spPr>
          <a:xfrm rot="8726881">
            <a:off x="9385300" y="2746375"/>
            <a:ext cx="452438" cy="1849438"/>
          </a:xfrm>
          <a:prstGeom prst="downArrow">
            <a:avLst>
              <a:gd name="adj1" fmla="val 50000"/>
              <a:gd name="adj2" fmla="val 779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hu-HU">
              <a:solidFill>
                <a:schemeClr val="tx1"/>
              </a:solidFill>
            </a:endParaRPr>
          </a:p>
        </p:txBody>
      </p:sp>
      <p:sp>
        <p:nvSpPr>
          <p:cNvPr id="11" name="Lefelé nyíl 10">
            <a:extLst>
              <a:ext uri="{FF2B5EF4-FFF2-40B4-BE49-F238E27FC236}">
                <a16:creationId xmlns:a16="http://schemas.microsoft.com/office/drawing/2014/main" id="{9769DE74-D3A5-444E-9CD7-5687D43DE44C}"/>
              </a:ext>
            </a:extLst>
          </p:cNvPr>
          <p:cNvSpPr/>
          <p:nvPr/>
        </p:nvSpPr>
        <p:spPr>
          <a:xfrm rot="3675571">
            <a:off x="7609682" y="4998244"/>
            <a:ext cx="452437" cy="1139825"/>
          </a:xfrm>
          <a:prstGeom prst="downArrow">
            <a:avLst>
              <a:gd name="adj1" fmla="val 50000"/>
              <a:gd name="adj2" fmla="val 793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hu-H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455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626" y="0"/>
            <a:ext cx="7772400" cy="762000"/>
          </a:xfrm>
        </p:spPr>
        <p:txBody>
          <a:bodyPr/>
          <a:lstStyle/>
          <a:p>
            <a:r>
              <a:rPr lang="hu-HU" altLang="hu-HU" sz="2800" b="1" i="1" u="sng" dirty="0">
                <a:solidFill>
                  <a:schemeClr val="bg1"/>
                </a:solidFill>
              </a:rPr>
              <a:t>EMÉSZTŐRENDSZER</a:t>
            </a:r>
          </a:p>
        </p:txBody>
      </p:sp>
      <p:pic>
        <p:nvPicPr>
          <p:cNvPr id="52226" name="Picture 2" descr="D:\Dokumentumok\Asztal\Anatómia 1\2017_2018\elmélet\11713056-emberi-emésztőrendszer-keresztmetsze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9" t="4485" r="6279"/>
          <a:stretch/>
        </p:blipFill>
        <p:spPr bwMode="auto">
          <a:xfrm>
            <a:off x="4367808" y="980729"/>
            <a:ext cx="2854036" cy="5458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zövegdoboz 1"/>
          <p:cNvSpPr txBox="1"/>
          <p:nvPr/>
        </p:nvSpPr>
        <p:spPr>
          <a:xfrm>
            <a:off x="1847333" y="6581002"/>
            <a:ext cx="8804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200" dirty="0">
                <a:latin typeface="+mn-lt"/>
              </a:rPr>
              <a:t>https://us.123rf.com/450wm/lello4d/lello4d1112/lello4d111200028/11713056-emberi-em%C3%A9szt%C5%91rendszer-keresztmetszet.jpg</a:t>
            </a:r>
          </a:p>
        </p:txBody>
      </p:sp>
    </p:spTree>
    <p:extLst>
      <p:ext uri="{BB962C8B-B14F-4D97-AF65-F5344CB8AC3E}">
        <p14:creationId xmlns:p14="http://schemas.microsoft.com/office/powerpoint/2010/main" val="25563048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859337" y="1332956"/>
            <a:ext cx="9359900" cy="5832475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mucosa</a:t>
            </a: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: elválasztó hámfelszín, csöves mirigyekben találjuk az alábbi sejteket:</a:t>
            </a:r>
          </a:p>
          <a:p>
            <a:pPr lvl="2" eaLnBrk="1" hangingPunct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Fedősejtek: sósav</a:t>
            </a:r>
          </a:p>
          <a:p>
            <a:pPr lvl="2" eaLnBrk="1" hangingPunct="1">
              <a:lnSpc>
                <a:spcPct val="90000"/>
              </a:lnSpc>
            </a:pP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Fősejtek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: pepszin</a:t>
            </a:r>
          </a:p>
          <a:p>
            <a:pPr lvl="2" eaLnBrk="1" hangingPunct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Melléksejtek: mucin</a:t>
            </a:r>
          </a:p>
          <a:p>
            <a:pPr lvl="2" eaLnBrk="1" hangingPunct="1">
              <a:lnSpc>
                <a:spcPct val="90000"/>
              </a:lnSpc>
            </a:pP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enteroendokrin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sejtek: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serotonin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,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gasztrin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2" eaLnBrk="1" hangingPunct="1">
              <a:lnSpc>
                <a:spcPct val="2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>
              <a:lnSpc>
                <a:spcPct val="90000"/>
              </a:lnSpc>
            </a:pP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submucosa</a:t>
            </a:r>
            <a:endParaRPr lang="hu-HU" altLang="hu-HU" sz="2400" dirty="0">
              <a:solidFill>
                <a:schemeClr val="bg1"/>
              </a:solidFill>
              <a:latin typeface="+mj-lt"/>
            </a:endParaRPr>
          </a:p>
          <a:p>
            <a:pPr lvl="1" eaLnBrk="1" hangingPunct="1">
              <a:lnSpc>
                <a:spcPct val="90000"/>
              </a:lnSpc>
            </a:pP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muscularis</a:t>
            </a:r>
            <a:endParaRPr lang="hu-HU" altLang="hu-HU" sz="2400" dirty="0">
              <a:solidFill>
                <a:schemeClr val="bg1"/>
              </a:solidFill>
              <a:latin typeface="+mj-lt"/>
            </a:endParaRPr>
          </a:p>
          <a:p>
            <a:pPr lvl="2" eaLnBrk="1" hangingPunct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belső ferde</a:t>
            </a:r>
          </a:p>
          <a:p>
            <a:pPr lvl="2" eaLnBrk="1" hangingPunct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középső körkörös</a:t>
            </a:r>
          </a:p>
          <a:p>
            <a:pPr lvl="2" eaLnBrk="1" hangingPunct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külső hosszanti</a:t>
            </a:r>
          </a:p>
          <a:p>
            <a:pPr lvl="1" eaLnBrk="1" hangingPunct="1">
              <a:lnSpc>
                <a:spcPct val="90000"/>
              </a:lnSpc>
            </a:pP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subserosa</a:t>
            </a:r>
            <a:endParaRPr lang="hu-HU" altLang="hu-HU" sz="2400" dirty="0">
              <a:solidFill>
                <a:schemeClr val="bg1"/>
              </a:solidFill>
              <a:latin typeface="+mj-lt"/>
            </a:endParaRPr>
          </a:p>
          <a:p>
            <a:pPr lvl="1" eaLnBrk="1" hangingPunct="1">
              <a:lnSpc>
                <a:spcPct val="90000"/>
              </a:lnSpc>
            </a:pP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serosa</a:t>
            </a:r>
            <a:endParaRPr lang="hu-HU" altLang="hu-H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111500" y="46038"/>
            <a:ext cx="4044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A gyomor falának </a:t>
            </a:r>
            <a:r>
              <a:rPr lang="hu-HU" altLang="hu-HU" sz="2800" b="1" dirty="0" err="1">
                <a:solidFill>
                  <a:schemeClr val="bg1"/>
                </a:solidFill>
                <a:latin typeface="+mj-lt"/>
              </a:rPr>
              <a:t>rétegei</a:t>
            </a:r>
            <a:endParaRPr lang="hu-HU" altLang="hu-HU" sz="28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21923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5"/>
          <p:cNvSpPr>
            <a:spLocks noChangeArrowheads="1"/>
          </p:cNvSpPr>
          <p:nvPr/>
        </p:nvSpPr>
        <p:spPr bwMode="auto">
          <a:xfrm>
            <a:off x="558800" y="284163"/>
            <a:ext cx="11633200" cy="9429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Hol helyezkedik el a gyomor?</a:t>
            </a:r>
            <a:endParaRPr lang="ru-RU" altLang="hu-H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525" y="4868863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10. háti és a 2. ágyékcsigolya,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Valamint a nyelőcső és a vékonybél között.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525" y="1843088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11. háti és 1. ágyéki csigolya,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valamint a nyelőcső és a vékonybél között.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525" y="28511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8. háti és az 1. ágyékcsigolya,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valamint a nyelőcső és a vastagbél között.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275" y="38544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11. háti és az 1. ágyékcsigolya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valamint a gége és a vékonybél között.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75" y="60213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177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5"/>
          <p:cNvSpPr>
            <a:spLocks noChangeArrowheads="1"/>
          </p:cNvSpPr>
          <p:nvPr/>
        </p:nvSpPr>
        <p:spPr bwMode="auto">
          <a:xfrm>
            <a:off x="623888" y="238125"/>
            <a:ext cx="11633200" cy="9429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A gyomorfal </a:t>
            </a:r>
            <a:r>
              <a:rPr lang="hu-HU" altLang="hu-HU" sz="4000" dirty="0" err="1">
                <a:solidFill>
                  <a:schemeClr val="bg1"/>
                </a:solidFill>
                <a:latin typeface="+mj-lt"/>
              </a:rPr>
              <a:t>rétegeire</a:t>
            </a: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 jellemző:</a:t>
            </a:r>
            <a:endParaRPr lang="ru-RU" altLang="hu-H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38125" y="1857375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hu-HU" sz="2400" dirty="0">
                <a:solidFill>
                  <a:srgbClr val="FFFFFF"/>
                </a:solidFill>
                <a:latin typeface="+mj-lt"/>
              </a:rPr>
              <a:t>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tunica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serosa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pt-BR" altLang="hu-HU" sz="2400" dirty="0">
                <a:solidFill>
                  <a:srgbClr val="FFFFFF"/>
                </a:solidFill>
                <a:latin typeface="+mj-lt"/>
              </a:rPr>
              <a:t>tartalmazza a fő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-</a:t>
            </a:r>
            <a:r>
              <a:rPr lang="pt-BR" altLang="hu-HU" sz="2400" dirty="0">
                <a:solidFill>
                  <a:srgbClr val="FFFFFF"/>
                </a:solidFill>
                <a:latin typeface="+mj-lt"/>
              </a:rPr>
              <a:t> és a 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mellék</a:t>
            </a:r>
            <a:r>
              <a:rPr lang="pt-BR" altLang="hu-HU" sz="2400" dirty="0">
                <a:solidFill>
                  <a:srgbClr val="FFFFFF"/>
                </a:solidFill>
                <a:latin typeface="+mj-lt"/>
              </a:rPr>
              <a:t>sejteket.</a:t>
            </a:r>
            <a:endParaRPr lang="hu-H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09563" y="4929188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tunica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mucosa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: elválasztó hámfelszín, csöves mirigyekben gazdag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525" y="28511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4 különböző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rétege</a:t>
            </a: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 van.</a:t>
            </a:r>
            <a:endParaRPr lang="ru-RU" altLang="hu-H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275" y="38544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A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chemeClr val="bg1"/>
                </a:solidFill>
                <a:latin typeface="+mj-lt"/>
              </a:rPr>
              <a:t>muscularis</a:t>
            </a:r>
            <a:endParaRPr lang="hu-HU" altLang="hu-HU" sz="2400" dirty="0">
              <a:solidFill>
                <a:schemeClr val="bg1"/>
              </a:solidFill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Belső, középső, alsó és külső rétegeket tartalmaz</a:t>
            </a: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75" y="60213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361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8213" y="260350"/>
            <a:ext cx="7772400" cy="720725"/>
          </a:xfrm>
        </p:spPr>
        <p:txBody>
          <a:bodyPr/>
          <a:lstStyle/>
          <a:p>
            <a:pPr eaLnBrk="1" hangingPunct="1"/>
            <a:r>
              <a:rPr lang="hu-HU" altLang="hu-HU" sz="3200" b="1" dirty="0">
                <a:solidFill>
                  <a:schemeClr val="bg1"/>
                </a:solidFill>
              </a:rPr>
              <a:t>Vékonybél rendszer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90459" y="1282292"/>
            <a:ext cx="3810000" cy="3167062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Vékonybelek</a:t>
            </a:r>
          </a:p>
          <a:p>
            <a:pPr eaLnBrk="1" hangingPunct="1">
              <a:buFontTx/>
              <a:buNone/>
            </a:pP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patkóbél 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duodenum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éhbél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jejunum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csípőbél 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ileum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pic>
        <p:nvPicPr>
          <p:cNvPr id="11268" name="Picture 4" descr="a patkobel, a hasnyalmirigy es az epeholy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" r="1840" b="30635"/>
          <a:stretch>
            <a:fillRect/>
          </a:stretch>
        </p:blipFill>
        <p:spPr bwMode="auto">
          <a:xfrm>
            <a:off x="5159375" y="1412875"/>
            <a:ext cx="52578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945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a hasuregi szerv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2"/>
          <a:stretch>
            <a:fillRect/>
          </a:stretch>
        </p:blipFill>
        <p:spPr bwMode="auto">
          <a:xfrm>
            <a:off x="3575050" y="188913"/>
            <a:ext cx="511175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063750" y="6237288"/>
            <a:ext cx="7465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hu-HU" altLang="hu-HU" sz="2400" b="1" i="1" dirty="0">
                <a:solidFill>
                  <a:schemeClr val="bg1"/>
                </a:solidFill>
                <a:latin typeface="+mj-lt"/>
              </a:rPr>
              <a:t>A hasüregi szervek I. (jobb oldalon a </a:t>
            </a:r>
            <a:r>
              <a:rPr lang="hu-HU" altLang="hu-HU" sz="2400" b="1" i="1" dirty="0" err="1">
                <a:solidFill>
                  <a:schemeClr val="bg1"/>
                </a:solidFill>
                <a:latin typeface="+mj-lt"/>
              </a:rPr>
              <a:t>nagycseplesz</a:t>
            </a:r>
            <a:r>
              <a:rPr lang="hu-HU" altLang="hu-HU" sz="2400" b="1" i="1" dirty="0">
                <a:solidFill>
                  <a:schemeClr val="bg1"/>
                </a:solidFill>
                <a:latin typeface="+mj-lt"/>
              </a:rPr>
              <a:t> eltávolítva)</a:t>
            </a:r>
          </a:p>
        </p:txBody>
      </p:sp>
    </p:spTree>
    <p:extLst>
      <p:ext uri="{BB962C8B-B14F-4D97-AF65-F5344CB8AC3E}">
        <p14:creationId xmlns:p14="http://schemas.microsoft.com/office/powerpoint/2010/main" val="37623006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5"/>
          <p:cNvSpPr>
            <a:spLocks noChangeArrowheads="1"/>
          </p:cNvSpPr>
          <p:nvPr/>
        </p:nvSpPr>
        <p:spPr bwMode="auto">
          <a:xfrm>
            <a:off x="238125" y="214313"/>
            <a:ext cx="11633200" cy="9429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A vékonybélre jellemző:</a:t>
            </a:r>
            <a:endParaRPr lang="ru-RU" altLang="hu-H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38125" y="1857375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Fő- és melléksejteket tartalmaz.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09563" y="3786188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3 része van: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duodenum,ileum,jejunum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525" y="28511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bélbolyhok felszívják az ételből a folyadékot.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309563" y="4786313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tunica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muscularis</a:t>
            </a:r>
            <a:endParaRPr lang="hu-HU" altLang="hu-HU" sz="2400" dirty="0">
              <a:solidFill>
                <a:srgbClr val="FFFFFF"/>
              </a:solidFill>
              <a:latin typeface="+mj-lt"/>
            </a:endParaRP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Belső, középső, alsó és külső rétegeket tartalmaz</a:t>
            </a: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75" y="60213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687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>
            <a:extLst>
              <a:ext uri="{FF2B5EF4-FFF2-40B4-BE49-F238E27FC236}">
                <a16:creationId xmlns:a16="http://schemas.microsoft.com/office/drawing/2014/main" id="{FDC8AF1B-CF85-4E2C-9E3E-2E8FA45765FD}"/>
              </a:ext>
            </a:extLst>
          </p:cNvPr>
          <p:cNvSpPr/>
          <p:nvPr/>
        </p:nvSpPr>
        <p:spPr>
          <a:xfrm>
            <a:off x="3389358" y="548232"/>
            <a:ext cx="4437063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eaLnBrk="1" hangingPunct="1">
              <a:defRPr/>
            </a:pP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Patkóbél (</a:t>
            </a:r>
            <a:r>
              <a:rPr lang="hu-HU" altLang="hu-HU" sz="3200" b="1" dirty="0" err="1">
                <a:solidFill>
                  <a:schemeClr val="bg1"/>
                </a:solidFill>
                <a:latin typeface="+mj-lt"/>
              </a:rPr>
              <a:t>duodenum</a:t>
            </a: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pic>
        <p:nvPicPr>
          <p:cNvPr id="17411" name="Picture 4" descr="a patkobel, a hasnyalmirigy es az epeholy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" r="1840" b="30635"/>
          <a:stretch>
            <a:fillRect/>
          </a:stretch>
        </p:blipFill>
        <p:spPr bwMode="auto">
          <a:xfrm>
            <a:off x="5519738" y="1673225"/>
            <a:ext cx="5257800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zövegdoboz 2">
            <a:extLst>
              <a:ext uri="{FF2B5EF4-FFF2-40B4-BE49-F238E27FC236}">
                <a16:creationId xmlns:a16="http://schemas.microsoft.com/office/drawing/2014/main" id="{CBCFA158-9091-4471-BB02-1B34D06E7F31}"/>
              </a:ext>
            </a:extLst>
          </p:cNvPr>
          <p:cNvSpPr txBox="1"/>
          <p:nvPr/>
        </p:nvSpPr>
        <p:spPr>
          <a:xfrm>
            <a:off x="1030786" y="2371090"/>
            <a:ext cx="424815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lvl="1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az 1. ágyékcsigolya testének magasságában halad el</a:t>
            </a:r>
          </a:p>
          <a:p>
            <a:pPr marL="285750" lvl="1" indent="-285750" eaLnBrk="1" hangingPunct="1">
              <a:buFont typeface="Arial" panose="020B0604020202020204" pitchFamily="34" charset="0"/>
              <a:buChar char="•"/>
              <a:defRPr/>
            </a:pPr>
            <a:endParaRPr lang="hu-HU" sz="2400" dirty="0">
              <a:solidFill>
                <a:schemeClr val="bg1"/>
              </a:solidFill>
              <a:latin typeface="+mj-lt"/>
            </a:endParaRPr>
          </a:p>
          <a:p>
            <a:pPr marL="285750" lvl="1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i="1" dirty="0">
                <a:solidFill>
                  <a:schemeClr val="bg1"/>
                </a:solidFill>
                <a:latin typeface="+mj-lt"/>
              </a:rPr>
              <a:t>Pars </a:t>
            </a:r>
            <a:r>
              <a:rPr lang="hu-HU" sz="2400" i="1" dirty="0" err="1">
                <a:solidFill>
                  <a:schemeClr val="bg1"/>
                </a:solidFill>
                <a:latin typeface="+mj-lt"/>
              </a:rPr>
              <a:t>superior</a:t>
            </a:r>
            <a:r>
              <a:rPr lang="hu-HU" sz="2400" i="1" dirty="0">
                <a:solidFill>
                  <a:schemeClr val="bg1"/>
                </a:solidFill>
                <a:latin typeface="+mj-lt"/>
              </a:rPr>
              <a:t>- felső rész</a:t>
            </a:r>
            <a:endParaRPr lang="hu-HU" sz="2400" dirty="0">
              <a:solidFill>
                <a:schemeClr val="bg1"/>
              </a:solidFill>
              <a:latin typeface="+mj-lt"/>
            </a:endParaRPr>
          </a:p>
          <a:p>
            <a:pPr marL="285750" lvl="1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i="1" dirty="0">
                <a:solidFill>
                  <a:schemeClr val="bg1"/>
                </a:solidFill>
                <a:latin typeface="+mj-lt"/>
              </a:rPr>
              <a:t>Pars </a:t>
            </a:r>
            <a:r>
              <a:rPr lang="hu-HU" sz="2400" i="1" dirty="0" err="1">
                <a:solidFill>
                  <a:schemeClr val="bg1"/>
                </a:solidFill>
                <a:latin typeface="+mj-lt"/>
              </a:rPr>
              <a:t>inferior</a:t>
            </a:r>
            <a:r>
              <a:rPr lang="hu-HU" sz="2400" i="1" dirty="0">
                <a:solidFill>
                  <a:schemeClr val="bg1"/>
                </a:solidFill>
                <a:latin typeface="+mj-lt"/>
              </a:rPr>
              <a:t>- alsó rész</a:t>
            </a:r>
            <a:endParaRPr lang="hu-HU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00737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a hasuregi szerv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2"/>
          <a:stretch>
            <a:fillRect/>
          </a:stretch>
        </p:blipFill>
        <p:spPr bwMode="auto">
          <a:xfrm>
            <a:off x="5546725" y="617538"/>
            <a:ext cx="511175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F000F16E-23DC-40A2-A111-A981656B6B88}"/>
              </a:ext>
            </a:extLst>
          </p:cNvPr>
          <p:cNvSpPr/>
          <p:nvPr/>
        </p:nvSpPr>
        <p:spPr>
          <a:xfrm>
            <a:off x="606471" y="2419759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egymástól élesen el nem választhatók. Mindkettő szélesen kanyargó hurkokat vet, amelyeket bélkacsoknak nevezünk</a:t>
            </a: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2C6AE01A-3DB9-4EE0-8E07-E179A87E9727}"/>
              </a:ext>
            </a:extLst>
          </p:cNvPr>
          <p:cNvSpPr/>
          <p:nvPr/>
        </p:nvSpPr>
        <p:spPr>
          <a:xfrm>
            <a:off x="3143250" y="0"/>
            <a:ext cx="6843713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eaLnBrk="1" hangingPunct="1">
              <a:defRPr/>
            </a:pP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Éhbél (</a:t>
            </a:r>
            <a:r>
              <a:rPr lang="hu-HU" altLang="hu-HU" sz="3200" b="1" dirty="0" err="1">
                <a:solidFill>
                  <a:schemeClr val="bg1"/>
                </a:solidFill>
                <a:latin typeface="+mj-lt"/>
              </a:rPr>
              <a:t>jejunum</a:t>
            </a: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) és csípőbél (</a:t>
            </a:r>
            <a:r>
              <a:rPr lang="hu-HU" altLang="hu-HU" sz="3200" b="1" dirty="0" err="1">
                <a:solidFill>
                  <a:schemeClr val="bg1"/>
                </a:solidFill>
                <a:latin typeface="+mj-lt"/>
              </a:rPr>
              <a:t>ileum</a:t>
            </a: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463686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63525" y="981075"/>
            <a:ext cx="7772400" cy="51958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Felszínt növelő struktúrák</a:t>
            </a:r>
          </a:p>
          <a:p>
            <a:pPr eaLnBrk="1" hangingPunct="1"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nyálkahártyája redőzött (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Kerckring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-redők –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duodenum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,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jejunum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bélbolyhok (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villi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intestinales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/>
            <a:r>
              <a:rPr lang="hu-HU" altLang="hu-HU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nyálkahártya </a:t>
            </a:r>
            <a:r>
              <a:rPr lang="hu-HU" altLang="hu-HU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ksz</a:t>
            </a:r>
            <a:r>
              <a:rPr lang="hu-HU" altLang="hu-HU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.-es rétegében </a:t>
            </a:r>
            <a:r>
              <a:rPr lang="hu-HU" altLang="hu-HU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Lieberkühn</a:t>
            </a:r>
            <a:r>
              <a:rPr lang="hu-HU" altLang="hu-HU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-mirigyek bélnedvet termelnek</a:t>
            </a:r>
          </a:p>
          <a:p>
            <a:pPr marL="457200" lvl="1" indent="0" eaLnBrk="1" hangingPunct="1">
              <a:buNone/>
            </a:pPr>
            <a:endParaRPr lang="hu-HU" altLang="hu-HU" dirty="0"/>
          </a:p>
          <a:p>
            <a:pPr marL="457200" lvl="1" indent="0" eaLnBrk="1" hangingPunct="1">
              <a:buNone/>
            </a:pPr>
            <a:endParaRPr lang="hu-HU" altLang="hu-HU" dirty="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 t="1662" r="7939" b="1471"/>
          <a:stretch>
            <a:fillRect/>
          </a:stretch>
        </p:blipFill>
        <p:spPr bwMode="auto">
          <a:xfrm>
            <a:off x="7241948" y="3033486"/>
            <a:ext cx="4248150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00583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188913"/>
            <a:ext cx="7772400" cy="533400"/>
          </a:xfrm>
        </p:spPr>
        <p:txBody>
          <a:bodyPr/>
          <a:lstStyle/>
          <a:p>
            <a:pPr eaLnBrk="1" hangingPunct="1"/>
            <a:r>
              <a:rPr lang="hu-HU" altLang="hu-HU" sz="3200" b="1" dirty="0">
                <a:solidFill>
                  <a:schemeClr val="bg1"/>
                </a:solidFill>
              </a:rPr>
              <a:t>Vastagbelek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847850" y="1412875"/>
            <a:ext cx="7772400" cy="4602163"/>
          </a:xfrm>
        </p:spPr>
        <p:txBody>
          <a:bodyPr/>
          <a:lstStyle/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vakbél 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coecum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>
              <a:lnSpc>
                <a:spcPct val="5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felszálló vastagbél 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(colon 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ascendens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>
              <a:lnSpc>
                <a:spcPct val="5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haránt vastagbél 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(colon 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transversum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>
              <a:lnSpc>
                <a:spcPct val="5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leszálló vastagbél 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(colon 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descendens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>
              <a:lnSpc>
                <a:spcPct val="5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szigmabél 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(colon 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sigmoideum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>
              <a:lnSpc>
                <a:spcPct val="5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végbél 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(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rectum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03381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4572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hu-HU" altLang="hu-HU" sz="3600" b="1" u="sng" dirty="0">
                <a:solidFill>
                  <a:schemeClr val="bg1"/>
                </a:solidFill>
              </a:rPr>
              <a:t>Az emésztőrendszer feladata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9801" y="1676400"/>
            <a:ext cx="8278813" cy="4560888"/>
          </a:xfrm>
        </p:spPr>
        <p:txBody>
          <a:bodyPr/>
          <a:lstStyle/>
          <a:p>
            <a:pPr marL="0" indent="0">
              <a:buNone/>
            </a:pPr>
            <a:r>
              <a:rPr lang="hu-HU" altLang="hu-HU" b="1" dirty="0">
                <a:solidFill>
                  <a:schemeClr val="bg1"/>
                </a:solidFill>
                <a:latin typeface="+mj-lt"/>
              </a:rPr>
              <a:t>- táplálékfelvétel (rágás, nyelés, 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peristaltica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marL="0" indent="0">
              <a:buNone/>
            </a:pPr>
            <a:r>
              <a:rPr lang="hu-HU" altLang="hu-HU" b="1" dirty="0">
                <a:solidFill>
                  <a:schemeClr val="bg1"/>
                </a:solidFill>
                <a:latin typeface="+mj-lt"/>
              </a:rPr>
              <a:t>- tápanyagok emésztése</a:t>
            </a:r>
          </a:p>
          <a:p>
            <a:pPr marL="0" indent="0">
              <a:buNone/>
            </a:pPr>
            <a:r>
              <a:rPr lang="hu-HU" altLang="hu-HU" b="1" dirty="0">
                <a:solidFill>
                  <a:schemeClr val="bg1"/>
                </a:solidFill>
                <a:latin typeface="+mj-lt"/>
              </a:rPr>
              <a:t>- tápanyagok felszívódása (</a:t>
            </a:r>
            <a:r>
              <a:rPr lang="hu-HU" altLang="hu-HU" b="1" dirty="0" err="1">
                <a:solidFill>
                  <a:schemeClr val="bg1"/>
                </a:solidFill>
                <a:latin typeface="+mj-lt"/>
              </a:rPr>
              <a:t>resorptio</a:t>
            </a:r>
            <a:r>
              <a:rPr lang="hu-HU" altLang="hu-HU" b="1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marL="0" indent="0">
              <a:buNone/>
            </a:pPr>
            <a:r>
              <a:rPr lang="hu-HU" altLang="hu-HU" b="1" dirty="0">
                <a:solidFill>
                  <a:schemeClr val="bg1"/>
                </a:solidFill>
                <a:latin typeface="+mj-lt"/>
              </a:rPr>
              <a:t>- emészthetetlen salakanyagok eltávolítása</a:t>
            </a:r>
          </a:p>
        </p:txBody>
      </p:sp>
    </p:spTree>
    <p:extLst>
      <p:ext uri="{BB962C8B-B14F-4D97-AF65-F5344CB8AC3E}">
        <p14:creationId xmlns:p14="http://schemas.microsoft.com/office/powerpoint/2010/main" val="15084562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2" descr="a hasuregi szerv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03" b="35619"/>
          <a:stretch>
            <a:fillRect/>
          </a:stretch>
        </p:blipFill>
        <p:spPr bwMode="auto">
          <a:xfrm>
            <a:off x="3065871" y="3236618"/>
            <a:ext cx="4972141" cy="269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919288" y="188913"/>
            <a:ext cx="7772400" cy="533400"/>
          </a:xfrm>
        </p:spPr>
        <p:txBody>
          <a:bodyPr/>
          <a:lstStyle/>
          <a:p>
            <a:pPr eaLnBrk="1" hangingPunct="1"/>
            <a:r>
              <a:rPr lang="hu-HU" altLang="hu-HU" sz="3200" b="1" dirty="0">
                <a:solidFill>
                  <a:schemeClr val="bg1"/>
                </a:solidFill>
              </a:rPr>
              <a:t>Vastagbelek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61256" y="942658"/>
            <a:ext cx="9288463" cy="4602162"/>
          </a:xfrm>
        </p:spPr>
        <p:txBody>
          <a:bodyPr/>
          <a:lstStyle/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rajta három párhuzamos sorban gömbszeletszerű kiöblösödések foglalnak helyet</a:t>
            </a:r>
          </a:p>
          <a:p>
            <a:pPr lvl="1" eaLnBrk="1" hangingPunct="1">
              <a:buFont typeface="Arial" panose="020B0604020202020204" pitchFamily="34" charset="0"/>
              <a:buChar char="•"/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félhold alakú falredők</a:t>
            </a:r>
          </a:p>
        </p:txBody>
      </p:sp>
    </p:spTree>
    <p:extLst>
      <p:ext uri="{BB962C8B-B14F-4D97-AF65-F5344CB8AC3E}">
        <p14:creationId xmlns:p14="http://schemas.microsoft.com/office/powerpoint/2010/main" val="38177635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sipobel-vakbel-feregnyulvan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3" t="2623" r="4942" b="30286"/>
          <a:stretch>
            <a:fillRect/>
          </a:stretch>
        </p:blipFill>
        <p:spPr bwMode="auto">
          <a:xfrm>
            <a:off x="5910263" y="1484313"/>
            <a:ext cx="4757737" cy="473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147888" y="6223000"/>
            <a:ext cx="7820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b="1" i="1" dirty="0">
                <a:solidFill>
                  <a:schemeClr val="bg1"/>
                </a:solidFill>
                <a:latin typeface="+mj-lt"/>
              </a:rPr>
              <a:t>A csípőbél és a vakbél közti átmenet és a féregnyúlvány</a:t>
            </a:r>
          </a:p>
        </p:txBody>
      </p:sp>
      <p:sp>
        <p:nvSpPr>
          <p:cNvPr id="4" name="Téglalap 3">
            <a:extLst>
              <a:ext uri="{FF2B5EF4-FFF2-40B4-BE49-F238E27FC236}">
                <a16:creationId xmlns:a16="http://schemas.microsoft.com/office/drawing/2014/main" id="{1F9311F4-3161-4A4B-9096-049F555A4808}"/>
              </a:ext>
            </a:extLst>
          </p:cNvPr>
          <p:cNvSpPr/>
          <p:nvPr/>
        </p:nvSpPr>
        <p:spPr>
          <a:xfrm>
            <a:off x="4278313" y="47625"/>
            <a:ext cx="35591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eaLnBrk="1" hangingPunct="1">
              <a:defRPr/>
            </a:pP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Vakbél (</a:t>
            </a:r>
            <a:r>
              <a:rPr lang="hu-HU" altLang="hu-HU" sz="3200" b="1" dirty="0" err="1">
                <a:solidFill>
                  <a:schemeClr val="bg1"/>
                </a:solidFill>
                <a:latin typeface="+mj-lt"/>
              </a:rPr>
              <a:t>coecum</a:t>
            </a: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E6421CEB-E201-4869-BBA6-D4C09FC3DDBF}"/>
              </a:ext>
            </a:extLst>
          </p:cNvPr>
          <p:cNvSpPr/>
          <p:nvPr/>
        </p:nvSpPr>
        <p:spPr>
          <a:xfrm>
            <a:off x="804635" y="1081995"/>
            <a:ext cx="51056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vastagbél kezdeti, lefelé vakon végződő tág szakasza. A jobb csípőtányérban fekszik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endParaRPr lang="hu-HU" sz="2400" dirty="0">
              <a:solidFill>
                <a:schemeClr val="bg1"/>
              </a:solidFill>
              <a:latin typeface="+mj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b="1" dirty="0">
                <a:solidFill>
                  <a:schemeClr val="bg1"/>
                </a:solidFill>
                <a:latin typeface="+mj-lt"/>
              </a:rPr>
              <a:t>féregnyúlvány </a:t>
            </a:r>
            <a:r>
              <a:rPr lang="hu-HU" sz="2400" i="1" dirty="0">
                <a:solidFill>
                  <a:schemeClr val="bg1"/>
                </a:solidFill>
                <a:latin typeface="+mj-lt"/>
              </a:rPr>
              <a:t>(appendix </a:t>
            </a:r>
            <a:r>
              <a:rPr lang="hu-HU" sz="2400" i="1" dirty="0" err="1">
                <a:solidFill>
                  <a:schemeClr val="bg1"/>
                </a:solidFill>
                <a:latin typeface="+mj-lt"/>
              </a:rPr>
              <a:t>vermiformis</a:t>
            </a:r>
            <a:r>
              <a:rPr lang="hu-HU" sz="2400" i="1" dirty="0">
                <a:solidFill>
                  <a:schemeClr val="bg1"/>
                </a:solidFill>
                <a:latin typeface="+mj-lt"/>
              </a:rPr>
              <a:t>) 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rendkívül változatos alakú és helyzetű csökevényes vastagbélrészlet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voltaképpen a </a:t>
            </a:r>
            <a:r>
              <a:rPr lang="hu-HU" sz="2400" dirty="0" err="1">
                <a:solidFill>
                  <a:schemeClr val="bg1"/>
                </a:solidFill>
                <a:latin typeface="+mj-lt"/>
              </a:rPr>
              <a:t>tonsillákéval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 azonos szerepű szerv</a:t>
            </a:r>
          </a:p>
        </p:txBody>
      </p:sp>
    </p:spTree>
    <p:extLst>
      <p:ext uri="{BB962C8B-B14F-4D97-AF65-F5344CB8AC3E}">
        <p14:creationId xmlns:p14="http://schemas.microsoft.com/office/powerpoint/2010/main" val="15401373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>
            <a:extLst>
              <a:ext uri="{FF2B5EF4-FFF2-40B4-BE49-F238E27FC236}">
                <a16:creationId xmlns:a16="http://schemas.microsoft.com/office/drawing/2014/main" id="{49CCBB0C-8ADC-48BB-A972-FD53E896A103}"/>
              </a:ext>
            </a:extLst>
          </p:cNvPr>
          <p:cNvSpPr/>
          <p:nvPr/>
        </p:nvSpPr>
        <p:spPr>
          <a:xfrm>
            <a:off x="2927350" y="150813"/>
            <a:ext cx="7088188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eaLnBrk="1" hangingPunct="1">
              <a:defRPr/>
            </a:pP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Felszálló vastagbél (colon </a:t>
            </a:r>
            <a:r>
              <a:rPr lang="hu-HU" altLang="hu-HU" sz="3200" b="1" dirty="0" err="1">
                <a:solidFill>
                  <a:schemeClr val="bg1"/>
                </a:solidFill>
                <a:latin typeface="+mj-lt"/>
              </a:rPr>
              <a:t>ascendens</a:t>
            </a: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pic>
        <p:nvPicPr>
          <p:cNvPr id="29699" name="Picture 2" descr="a hasuregi szerv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2"/>
          <a:stretch>
            <a:fillRect/>
          </a:stretch>
        </p:blipFill>
        <p:spPr bwMode="auto">
          <a:xfrm>
            <a:off x="6237288" y="1196975"/>
            <a:ext cx="447992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0EEF6825-E97F-4DBD-BA9A-E5F572FDF575}"/>
              </a:ext>
            </a:extLst>
          </p:cNvPr>
          <p:cNvSpPr/>
          <p:nvPr/>
        </p:nvSpPr>
        <p:spPr>
          <a:xfrm>
            <a:off x="970098" y="2276837"/>
            <a:ext cx="48387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máj jobb lebenye alá száll fel, ahol ezzel érintkezve derékszögnél alig hegyesebb hajlattal megy át a haránt remesébe</a:t>
            </a:r>
          </a:p>
          <a:p>
            <a:pPr eaLnBrk="1" hangingPunct="1">
              <a:defRPr/>
            </a:pPr>
            <a:endParaRPr lang="hu-HU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69241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>
            <a:extLst>
              <a:ext uri="{FF2B5EF4-FFF2-40B4-BE49-F238E27FC236}">
                <a16:creationId xmlns:a16="http://schemas.microsoft.com/office/drawing/2014/main" id="{25BD2652-B956-4178-BFE4-5432A4FD6885}"/>
              </a:ext>
            </a:extLst>
          </p:cNvPr>
          <p:cNvSpPr/>
          <p:nvPr/>
        </p:nvSpPr>
        <p:spPr>
          <a:xfrm>
            <a:off x="2927350" y="150813"/>
            <a:ext cx="7291388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eaLnBrk="1" hangingPunct="1">
              <a:defRPr/>
            </a:pP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Haránt vastagbél (colon </a:t>
            </a:r>
            <a:r>
              <a:rPr lang="hu-HU" altLang="hu-HU" sz="3200" b="1" dirty="0" err="1">
                <a:solidFill>
                  <a:schemeClr val="bg1"/>
                </a:solidFill>
                <a:latin typeface="+mj-lt"/>
              </a:rPr>
              <a:t>transversum</a:t>
            </a: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pic>
        <p:nvPicPr>
          <p:cNvPr id="30723" name="Picture 2" descr="a hasuregi szerv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2"/>
          <a:stretch>
            <a:fillRect/>
          </a:stretch>
        </p:blipFill>
        <p:spPr bwMode="auto">
          <a:xfrm>
            <a:off x="6237288" y="1196975"/>
            <a:ext cx="447992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4BA7B0D9-FF9A-4A8F-8DE0-975573BCB105}"/>
              </a:ext>
            </a:extLst>
          </p:cNvPr>
          <p:cNvSpPr/>
          <p:nvPr/>
        </p:nvSpPr>
        <p:spPr>
          <a:xfrm>
            <a:off x="1631950" y="1412875"/>
            <a:ext cx="48387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normálisnak tekinthető a helyzete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endParaRPr lang="hu-HU" sz="2400" dirty="0">
              <a:solidFill>
                <a:schemeClr val="bg1"/>
              </a:solidFill>
              <a:latin typeface="+mj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colon </a:t>
            </a:r>
            <a:r>
              <a:rPr lang="hu-HU" sz="2400" dirty="0" err="1">
                <a:solidFill>
                  <a:schemeClr val="bg1"/>
                </a:solidFill>
                <a:latin typeface="+mj-lt"/>
              </a:rPr>
              <a:t>transversum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 egész felső felszíne hozzánőtt a </a:t>
            </a:r>
            <a:r>
              <a:rPr lang="hu-HU" sz="2400" dirty="0" err="1">
                <a:solidFill>
                  <a:schemeClr val="bg1"/>
                </a:solidFill>
                <a:latin typeface="+mj-lt"/>
              </a:rPr>
              <a:t>nagycseplesz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 felszálló hátsó lemezéhez</a:t>
            </a:r>
          </a:p>
        </p:txBody>
      </p:sp>
    </p:spTree>
    <p:extLst>
      <p:ext uri="{BB962C8B-B14F-4D97-AF65-F5344CB8AC3E}">
        <p14:creationId xmlns:p14="http://schemas.microsoft.com/office/powerpoint/2010/main" val="7687169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églalap 2">
            <a:extLst>
              <a:ext uri="{FF2B5EF4-FFF2-40B4-BE49-F238E27FC236}">
                <a16:creationId xmlns:a16="http://schemas.microsoft.com/office/drawing/2014/main" id="{29F58B64-01EA-49BB-8594-5D81ECBFE0DD}"/>
              </a:ext>
            </a:extLst>
          </p:cNvPr>
          <p:cNvSpPr/>
          <p:nvPr/>
        </p:nvSpPr>
        <p:spPr>
          <a:xfrm>
            <a:off x="2927350" y="150813"/>
            <a:ext cx="5795963" cy="5857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eaLnBrk="1" hangingPunct="1">
              <a:defRPr/>
            </a:pPr>
            <a:r>
              <a:rPr lang="hu-HU" altLang="hu-HU" sz="3200" b="1" dirty="0" err="1">
                <a:solidFill>
                  <a:schemeClr val="bg1"/>
                </a:solidFill>
                <a:latin typeface="+mj-lt"/>
              </a:rPr>
              <a:t>Sigmabél</a:t>
            </a: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 (colon </a:t>
            </a:r>
            <a:r>
              <a:rPr lang="hu-HU" altLang="hu-HU" sz="3200" b="1" dirty="0" err="1">
                <a:solidFill>
                  <a:schemeClr val="bg1"/>
                </a:solidFill>
                <a:latin typeface="+mj-lt"/>
              </a:rPr>
              <a:t>sigmoideum</a:t>
            </a: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pic>
        <p:nvPicPr>
          <p:cNvPr id="32771" name="Picture 2" descr="a hasuregi szervek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41"/>
          <a:stretch>
            <a:fillRect/>
          </a:stretch>
        </p:blipFill>
        <p:spPr bwMode="auto">
          <a:xfrm>
            <a:off x="5727700" y="1052513"/>
            <a:ext cx="4940300" cy="565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1044AB14-13E5-4941-A527-60D38179B29B}"/>
              </a:ext>
            </a:extLst>
          </p:cNvPr>
          <p:cNvSpPr/>
          <p:nvPr/>
        </p:nvSpPr>
        <p:spPr>
          <a:xfrm>
            <a:off x="507206" y="1792016"/>
            <a:ext cx="4840288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endParaRPr lang="hu-HU" sz="2400" dirty="0">
              <a:solidFill>
                <a:schemeClr val="bg1"/>
              </a:solidFill>
              <a:latin typeface="+mj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S alakú lefutás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 err="1">
                <a:solidFill>
                  <a:schemeClr val="bg1"/>
                </a:solidFill>
                <a:latin typeface="+mj-lt"/>
              </a:rPr>
              <a:t>intraperitonealis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 bélrészlet</a:t>
            </a:r>
          </a:p>
        </p:txBody>
      </p:sp>
    </p:spTree>
    <p:extLst>
      <p:ext uri="{BB962C8B-B14F-4D97-AF65-F5344CB8AC3E}">
        <p14:creationId xmlns:p14="http://schemas.microsoft.com/office/powerpoint/2010/main" val="677190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>
            <a:extLst>
              <a:ext uri="{FF2B5EF4-FFF2-40B4-BE49-F238E27FC236}">
                <a16:creationId xmlns:a16="http://schemas.microsoft.com/office/drawing/2014/main" id="{A1A95C2D-541F-443F-AB7A-25B47E377D81}"/>
              </a:ext>
            </a:extLst>
          </p:cNvPr>
          <p:cNvSpPr/>
          <p:nvPr/>
        </p:nvSpPr>
        <p:spPr>
          <a:xfrm>
            <a:off x="4440238" y="125413"/>
            <a:ext cx="3475037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eaLnBrk="1" hangingPunct="1">
              <a:defRPr/>
            </a:pP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Végbél (</a:t>
            </a:r>
            <a:r>
              <a:rPr lang="hu-HU" altLang="hu-HU" sz="3200" b="1" dirty="0" err="1">
                <a:solidFill>
                  <a:schemeClr val="bg1"/>
                </a:solidFill>
                <a:latin typeface="+mj-lt"/>
              </a:rPr>
              <a:t>rectum</a:t>
            </a:r>
            <a:r>
              <a:rPr lang="hu-HU" altLang="hu-HU" sz="3200" b="1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pic>
        <p:nvPicPr>
          <p:cNvPr id="33795" name="Picture 3" descr="a vegb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2" t="1746" r="14413" b="32367"/>
          <a:stretch>
            <a:fillRect/>
          </a:stretch>
        </p:blipFill>
        <p:spPr bwMode="auto">
          <a:xfrm>
            <a:off x="5735638" y="908050"/>
            <a:ext cx="4787900" cy="560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018C3920-0732-4FD1-A0CB-CF3F77E234DB}"/>
              </a:ext>
            </a:extLst>
          </p:cNvPr>
          <p:cNvSpPr/>
          <p:nvPr/>
        </p:nvSpPr>
        <p:spPr>
          <a:xfrm>
            <a:off x="813118" y="1249181"/>
            <a:ext cx="457200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nevével ellentétben, természetes helyzetében nem egyenes, hanem oldalról nézve gyengén S alakú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endParaRPr lang="hu-HU" sz="2400" dirty="0">
              <a:solidFill>
                <a:schemeClr val="bg1"/>
              </a:solidFill>
              <a:latin typeface="+mj-lt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a végbél felső harmadát borítja a hashártya elölről és oldalról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endParaRPr lang="hu-HU" sz="2400" dirty="0">
              <a:solidFill>
                <a:schemeClr val="bg1"/>
              </a:solidFill>
              <a:latin typeface="+mj-lt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hu-HU" sz="2400" b="1" dirty="0">
                <a:solidFill>
                  <a:schemeClr val="bg1"/>
                </a:solidFill>
                <a:latin typeface="+mj-lt"/>
              </a:rPr>
              <a:t>végbélnyílás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sz="2400" i="1" dirty="0">
                <a:solidFill>
                  <a:schemeClr val="bg1"/>
                </a:solidFill>
                <a:latin typeface="+mj-lt"/>
              </a:rPr>
              <a:t>(</a:t>
            </a:r>
            <a:r>
              <a:rPr lang="hu-HU" sz="2400" i="1" dirty="0" err="1">
                <a:solidFill>
                  <a:schemeClr val="bg1"/>
                </a:solidFill>
                <a:latin typeface="+mj-lt"/>
              </a:rPr>
              <a:t>anus</a:t>
            </a:r>
            <a:r>
              <a:rPr lang="hu-HU" sz="2400" i="1" dirty="0">
                <a:solidFill>
                  <a:schemeClr val="bg1"/>
                </a:solidFill>
                <a:latin typeface="+mj-lt"/>
              </a:rPr>
              <a:t>) →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nyílást erős végbélzáróizom-rendszer </a:t>
            </a:r>
            <a:r>
              <a:rPr lang="hu-HU" sz="2400" i="1" dirty="0">
                <a:solidFill>
                  <a:schemeClr val="bg1"/>
                </a:solidFill>
                <a:latin typeface="+mj-lt"/>
              </a:rPr>
              <a:t>(m. </a:t>
            </a:r>
            <a:r>
              <a:rPr lang="hu-HU" sz="2400" i="1" dirty="0" err="1">
                <a:solidFill>
                  <a:schemeClr val="bg1"/>
                </a:solidFill>
                <a:latin typeface="+mj-lt"/>
              </a:rPr>
              <a:t>sphincter</a:t>
            </a:r>
            <a:r>
              <a:rPr lang="hu-HU" sz="2400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sz="2400" i="1" dirty="0" err="1">
                <a:solidFill>
                  <a:schemeClr val="bg1"/>
                </a:solidFill>
                <a:latin typeface="+mj-lt"/>
              </a:rPr>
              <a:t>ani</a:t>
            </a:r>
            <a:r>
              <a:rPr lang="hu-HU" sz="2400" i="1" dirty="0">
                <a:solidFill>
                  <a:schemeClr val="bg1"/>
                </a:solidFill>
                <a:latin typeface="+mj-lt"/>
              </a:rPr>
              <a:t>) 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normálisan teljesen zárva tartja (külső és belső)</a:t>
            </a:r>
          </a:p>
        </p:txBody>
      </p:sp>
    </p:spTree>
    <p:extLst>
      <p:ext uri="{BB962C8B-B14F-4D97-AF65-F5344CB8AC3E}">
        <p14:creationId xmlns:p14="http://schemas.microsoft.com/office/powerpoint/2010/main" val="31208075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188913"/>
            <a:ext cx="7772400" cy="5032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hu-HU" altLang="hu-HU" sz="3200" b="1" dirty="0">
                <a:solidFill>
                  <a:schemeClr val="bg1"/>
                </a:solidFill>
              </a:rPr>
              <a:t>Máj (</a:t>
            </a:r>
            <a:r>
              <a:rPr lang="hu-HU" altLang="hu-HU" sz="3200" b="1" dirty="0" err="1">
                <a:solidFill>
                  <a:schemeClr val="bg1"/>
                </a:solidFill>
              </a:rPr>
              <a:t>hepar</a:t>
            </a:r>
            <a:r>
              <a:rPr lang="hu-HU" altLang="hu-HU" sz="3200" b="1" dirty="0">
                <a:solidFill>
                  <a:schemeClr val="bg1"/>
                </a:solidFill>
              </a:rPr>
              <a:t>)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198709" y="1013460"/>
            <a:ext cx="7772400" cy="5905500"/>
          </a:xfrm>
        </p:spPr>
        <p:txBody>
          <a:bodyPr/>
          <a:lstStyle/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testünk legnagyobb mirigye (1500 g)</a:t>
            </a:r>
          </a:p>
          <a:p>
            <a:pPr lvl="1" eaLnBrk="1" hangingPunct="1">
              <a:lnSpc>
                <a:spcPct val="2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hasüreg jobb felső részében</a:t>
            </a:r>
          </a:p>
          <a:p>
            <a:pPr lvl="1" eaLnBrk="1" hangingPunct="1">
              <a:lnSpc>
                <a:spcPct val="2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jobb és bal lebenyből áll (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lobus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dexter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et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sinister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)</a:t>
            </a:r>
          </a:p>
          <a:p>
            <a:pPr lvl="1" eaLnBrk="1" hangingPunct="1">
              <a:lnSpc>
                <a:spcPct val="2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alsó felszínén két négyszög alakú lebeny ékelődik be </a:t>
            </a:r>
            <a:r>
              <a:rPr lang="hu-HU" altLang="hu-HU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 H-alakú barázda:</a:t>
            </a:r>
          </a:p>
          <a:p>
            <a:pPr lvl="2" eaLnBrk="1" hangingPunct="1"/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harántszára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: májkapu – porta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hepatis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, képletei:</a:t>
            </a:r>
          </a:p>
          <a:p>
            <a:pPr lvl="4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a.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hepatica</a:t>
            </a: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4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v.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portae</a:t>
            </a: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4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epevezeték –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ductus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hepaticus</a:t>
            </a:r>
            <a:endParaRPr lang="hu-HU" altLang="hu-HU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2316" y="1939114"/>
            <a:ext cx="3999323" cy="405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3453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279650" y="692150"/>
            <a:ext cx="7772400" cy="5976938"/>
          </a:xfrm>
        </p:spPr>
        <p:txBody>
          <a:bodyPr/>
          <a:lstStyle/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 májat kívülről tok borítja (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Glisson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-tok)</a:t>
            </a:r>
          </a:p>
          <a:p>
            <a:pPr lvl="1" eaLnBrk="1" hangingPunct="1">
              <a:lnSpc>
                <a:spcPct val="5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 tokból sövények húzódnak</a:t>
            </a:r>
          </a:p>
          <a:p>
            <a:pPr lvl="1" eaLnBrk="1" hangingPunct="1">
              <a:lnSpc>
                <a:spcPct val="5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 máj egységei </a:t>
            </a:r>
            <a:r>
              <a:rPr lang="hu-HU" altLang="hu-HU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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hexagonális lebenyek (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lobulus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):</a:t>
            </a:r>
          </a:p>
          <a:p>
            <a:pPr lvl="2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3 lebenyke közötti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interlobularis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térben </a:t>
            </a:r>
            <a:r>
              <a:rPr lang="hu-HU" altLang="hu-HU" sz="28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</a:t>
            </a:r>
          </a:p>
          <a:p>
            <a:pPr lvl="3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a. et v.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interlobularis</a:t>
            </a: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3" eaLnBrk="1" hangingPunct="1"/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epeút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–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ductus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biliaris</a:t>
            </a:r>
            <a:endParaRPr lang="hu-HU" altLang="hu-HU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34353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895600" y="220663"/>
            <a:ext cx="7772400" cy="4572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hu-HU" altLang="hu-HU" sz="3200" b="1" dirty="0">
                <a:solidFill>
                  <a:schemeClr val="bg1"/>
                </a:solidFill>
              </a:rPr>
              <a:t>Epeutak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52599" y="914400"/>
            <a:ext cx="10082350" cy="5754688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</a:rPr>
              <a:t>A májsejtekben termelődő epe útja:</a:t>
            </a:r>
          </a:p>
          <a:p>
            <a:pPr lvl="1" eaLnBrk="1" hangingPunct="1">
              <a:lnSpc>
                <a:spcPct val="20000"/>
              </a:lnSpc>
              <a:buFontTx/>
              <a:buNone/>
            </a:pPr>
            <a:endParaRPr lang="hu-HU" altLang="hu-HU" sz="2000" dirty="0">
              <a:solidFill>
                <a:schemeClr val="bg1"/>
              </a:solidFill>
              <a:latin typeface="+mj-lt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hu-HU" altLang="hu-HU" sz="2000" dirty="0" err="1">
                <a:solidFill>
                  <a:schemeClr val="bg1"/>
                </a:solidFill>
                <a:latin typeface="+mj-lt"/>
              </a:rPr>
              <a:t>lobulusokban</a:t>
            </a:r>
            <a:r>
              <a:rPr lang="hu-HU" altLang="hu-HU" sz="2000" dirty="0">
                <a:solidFill>
                  <a:schemeClr val="bg1"/>
                </a:solidFill>
                <a:latin typeface="+mj-lt"/>
              </a:rPr>
              <a:t> lévő epekapillárisok 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hu-HU" altLang="hu-HU" sz="2000" dirty="0">
              <a:solidFill>
                <a:schemeClr val="bg1"/>
              </a:solidFill>
              <a:latin typeface="+mj-lt"/>
              <a:sym typeface="Symbol" panose="05050102010706020507" pitchFamily="18" charset="2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		</a:t>
            </a:r>
            <a:r>
              <a:rPr lang="hu-HU" altLang="hu-HU" sz="20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interlobularis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</a:t>
            </a:r>
            <a:r>
              <a:rPr lang="hu-HU" altLang="hu-HU" sz="20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ductus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</a:t>
            </a:r>
            <a:r>
              <a:rPr lang="hu-HU" altLang="hu-HU" sz="20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biliaris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hu-HU" altLang="hu-HU" sz="2000" dirty="0">
              <a:solidFill>
                <a:schemeClr val="bg1"/>
              </a:solidFill>
              <a:latin typeface="+mj-lt"/>
              <a:sym typeface="Symbol" panose="05050102010706020507" pitchFamily="18" charset="2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			nagyobb epeutak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hu-HU" altLang="hu-HU" sz="2000" dirty="0">
              <a:solidFill>
                <a:schemeClr val="bg1"/>
              </a:solidFill>
              <a:latin typeface="+mj-lt"/>
              <a:sym typeface="Symbol" panose="05050102010706020507" pitchFamily="18" charset="2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				</a:t>
            </a:r>
            <a:r>
              <a:rPr lang="hu-HU" altLang="hu-HU" sz="20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ductus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</a:t>
            </a:r>
            <a:r>
              <a:rPr lang="hu-HU" altLang="hu-HU" sz="20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hepaticus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: májkapun lép ki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hu-HU" altLang="hu-HU" sz="2000" dirty="0">
              <a:solidFill>
                <a:schemeClr val="bg1"/>
              </a:solidFill>
              <a:latin typeface="+mj-lt"/>
              <a:sym typeface="Symbol" panose="05050102010706020507" pitchFamily="18" charset="2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					</a:t>
            </a:r>
            <a:r>
              <a:rPr lang="hu-HU" altLang="hu-HU" sz="20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ductus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</a:t>
            </a:r>
            <a:r>
              <a:rPr lang="hu-HU" altLang="hu-HU" sz="20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cysticus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: epehólyagba vezet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hu-HU" altLang="hu-HU" sz="2000" dirty="0">
              <a:solidFill>
                <a:schemeClr val="bg1"/>
              </a:solidFill>
              <a:latin typeface="+mj-lt"/>
              <a:sym typeface="Symbol" panose="05050102010706020507" pitchFamily="18" charset="2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						</a:t>
            </a:r>
            <a:r>
              <a:rPr lang="hu-HU" altLang="hu-HU" sz="20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ductus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</a:t>
            </a:r>
            <a:r>
              <a:rPr lang="hu-HU" altLang="hu-HU" sz="20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choledochus</a:t>
            </a: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hu-HU" altLang="hu-HU" sz="2000" dirty="0">
              <a:solidFill>
                <a:schemeClr val="bg1"/>
              </a:solidFill>
              <a:latin typeface="+mj-lt"/>
              <a:sym typeface="Symbol" panose="05050102010706020507" pitchFamily="18" charset="2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hu-HU" altLang="hu-HU" sz="20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                      a hasnyálmirigy fő vezetékével ömlik a patkóbélbe</a:t>
            </a:r>
          </a:p>
        </p:txBody>
      </p:sp>
      <p:sp>
        <p:nvSpPr>
          <p:cNvPr id="48132" name="Line 4"/>
          <p:cNvSpPr>
            <a:spLocks noChangeShapeType="1"/>
          </p:cNvSpPr>
          <p:nvPr/>
        </p:nvSpPr>
        <p:spPr bwMode="auto">
          <a:xfrm>
            <a:off x="4367213" y="1916113"/>
            <a:ext cx="0" cy="381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u-HU"/>
          </a:p>
        </p:txBody>
      </p:sp>
      <p:sp>
        <p:nvSpPr>
          <p:cNvPr id="48133" name="Line 5"/>
          <p:cNvSpPr>
            <a:spLocks noChangeShapeType="1"/>
          </p:cNvSpPr>
          <p:nvPr/>
        </p:nvSpPr>
        <p:spPr bwMode="auto">
          <a:xfrm>
            <a:off x="4495800" y="2743200"/>
            <a:ext cx="0" cy="381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u-HU"/>
          </a:p>
        </p:txBody>
      </p:sp>
      <p:sp>
        <p:nvSpPr>
          <p:cNvPr id="48134" name="Line 6"/>
          <p:cNvSpPr>
            <a:spLocks noChangeShapeType="1"/>
          </p:cNvSpPr>
          <p:nvPr/>
        </p:nvSpPr>
        <p:spPr bwMode="auto">
          <a:xfrm>
            <a:off x="5029200" y="3505200"/>
            <a:ext cx="0" cy="381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u-HU"/>
          </a:p>
        </p:txBody>
      </p:sp>
      <p:sp>
        <p:nvSpPr>
          <p:cNvPr id="48135" name="Line 7"/>
          <p:cNvSpPr>
            <a:spLocks noChangeShapeType="1"/>
          </p:cNvSpPr>
          <p:nvPr/>
        </p:nvSpPr>
        <p:spPr bwMode="auto">
          <a:xfrm>
            <a:off x="6456363" y="4365625"/>
            <a:ext cx="0" cy="381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u-HU"/>
          </a:p>
        </p:txBody>
      </p:sp>
      <p:sp>
        <p:nvSpPr>
          <p:cNvPr id="48136" name="Line 8"/>
          <p:cNvSpPr>
            <a:spLocks noChangeShapeType="1"/>
          </p:cNvSpPr>
          <p:nvPr/>
        </p:nvSpPr>
        <p:spPr bwMode="auto">
          <a:xfrm>
            <a:off x="6888163" y="5157788"/>
            <a:ext cx="0" cy="381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5214201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AutoShape 5"/>
          <p:cNvSpPr>
            <a:spLocks noChangeArrowheads="1"/>
          </p:cNvSpPr>
          <p:nvPr/>
        </p:nvSpPr>
        <p:spPr bwMode="auto">
          <a:xfrm>
            <a:off x="1023938" y="214313"/>
            <a:ext cx="11633200" cy="9429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Hol helyezkedik el a máj?</a:t>
            </a:r>
            <a:endParaRPr lang="ru-RU" altLang="hu-H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38125" y="1857375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hasüreg bal alsó része.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09563" y="48577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chemeClr val="bg1"/>
                </a:solidFill>
                <a:latin typeface="+mj-lt"/>
              </a:rPr>
              <a:t>A hasüreg jobb felső részén.</a:t>
            </a:r>
            <a:endParaRPr lang="ru-RU" altLang="hu-HU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525" y="28511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hasüreg bal felső oldala.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38125" y="3857625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hasüreg jobb alsó része.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75" y="60213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8" name="Rectangle 1"/>
          <p:cNvSpPr>
            <a:spLocks noChangeArrowheads="1"/>
          </p:cNvSpPr>
          <p:nvPr/>
        </p:nvSpPr>
        <p:spPr bwMode="auto">
          <a:xfrm>
            <a:off x="0" y="105489"/>
            <a:ext cx="157607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altLang="hu-HU" sz="1000" dirty="0">
                <a:solidFill>
                  <a:schemeClr val="bg1"/>
                </a:solidFill>
                <a:latin typeface="+mj-lt"/>
              </a:rPr>
              <a:t>A hasüreg jobb alsó része.</a:t>
            </a:r>
            <a:r>
              <a:rPr lang="hu-HU" altLang="hu-HU" sz="800" dirty="0">
                <a:solidFill>
                  <a:schemeClr val="bg1"/>
                </a:solidFill>
                <a:latin typeface="+mj-lt"/>
              </a:rPr>
              <a:t> 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209" name="Rectangle 2"/>
          <p:cNvSpPr>
            <a:spLocks noChangeArrowheads="1"/>
          </p:cNvSpPr>
          <p:nvPr/>
        </p:nvSpPr>
        <p:spPr bwMode="auto">
          <a:xfrm>
            <a:off x="152400" y="257889"/>
            <a:ext cx="157607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hu-HU" altLang="hu-HU" sz="1000" dirty="0">
                <a:solidFill>
                  <a:schemeClr val="bg1"/>
                </a:solidFill>
                <a:latin typeface="+mj-lt"/>
              </a:rPr>
              <a:t>A hasüreg jobb alsó része.</a:t>
            </a:r>
            <a:r>
              <a:rPr lang="hu-HU" altLang="hu-HU" sz="800" dirty="0">
                <a:solidFill>
                  <a:schemeClr val="bg1"/>
                </a:solidFill>
                <a:latin typeface="+mj-lt"/>
              </a:rPr>
              <a:t> 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729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001888" y="186406"/>
            <a:ext cx="7772400" cy="587152"/>
          </a:xfrm>
        </p:spPr>
        <p:txBody>
          <a:bodyPr>
            <a:normAutofit fontScale="90000"/>
          </a:bodyPr>
          <a:lstStyle/>
          <a:p>
            <a:r>
              <a:rPr lang="hu-HU" sz="3600" b="1" dirty="0">
                <a:solidFill>
                  <a:schemeClr val="bg1"/>
                </a:solidFill>
              </a:rPr>
              <a:t>Anyag- és energiaforgalom fogalmak</a:t>
            </a:r>
          </a:p>
        </p:txBody>
      </p:sp>
      <p:sp>
        <p:nvSpPr>
          <p:cNvPr id="4" name="Szövegdoboz 3"/>
          <p:cNvSpPr txBox="1"/>
          <p:nvPr/>
        </p:nvSpPr>
        <p:spPr>
          <a:xfrm>
            <a:off x="6217475" y="1628800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err="1">
                <a:solidFill>
                  <a:schemeClr val="bg1"/>
                </a:solidFill>
                <a:latin typeface="+mj-lt"/>
              </a:rPr>
              <a:t>katabolizmus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: </a:t>
            </a:r>
          </a:p>
          <a:p>
            <a:r>
              <a:rPr lang="hu-HU" sz="2400" dirty="0">
                <a:solidFill>
                  <a:schemeClr val="bg1"/>
                </a:solidFill>
                <a:latin typeface="+mj-lt"/>
              </a:rPr>
              <a:t>sejten belüli anyaglebontás oxidációs folyamatokon keresztül, mely során a kémiai energia felszabadul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1775520" y="1628801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chemeClr val="bg1"/>
                </a:solidFill>
                <a:latin typeface="+mj-lt"/>
              </a:rPr>
              <a:t>metabolizmus</a:t>
            </a:r>
            <a:r>
              <a:rPr lang="hu-HU" sz="2400" dirty="0">
                <a:solidFill>
                  <a:schemeClr val="bg1"/>
                </a:solidFill>
                <a:latin typeface="+mj-lt"/>
              </a:rPr>
              <a:t>: </a:t>
            </a:r>
          </a:p>
          <a:p>
            <a:r>
              <a:rPr lang="hu-HU" sz="2400" dirty="0">
                <a:solidFill>
                  <a:schemeClr val="bg1"/>
                </a:solidFill>
                <a:latin typeface="+mj-lt"/>
              </a:rPr>
              <a:t>anyag- és energiaátalakulások összessége az organizmusban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1779146" y="3744927"/>
            <a:ext cx="32309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err="1">
                <a:solidFill>
                  <a:schemeClr val="bg1"/>
                </a:solidFill>
                <a:latin typeface="+mj-lt"/>
              </a:rPr>
              <a:t>anabolizmus</a:t>
            </a:r>
            <a:r>
              <a:rPr lang="hu-HU" sz="2400" b="1" dirty="0">
                <a:solidFill>
                  <a:schemeClr val="bg1"/>
                </a:solidFill>
                <a:latin typeface="+mj-lt"/>
              </a:rPr>
              <a:t>: </a:t>
            </a:r>
          </a:p>
          <a:p>
            <a:r>
              <a:rPr lang="hu-HU" sz="2400" dirty="0">
                <a:solidFill>
                  <a:schemeClr val="bg1"/>
                </a:solidFill>
                <a:latin typeface="+mj-lt"/>
              </a:rPr>
              <a:t>egyszerűbb vegyületekből összetettebb vegyületek</a:t>
            </a:r>
          </a:p>
          <a:p>
            <a:r>
              <a:rPr lang="hu-HU" sz="2400" dirty="0">
                <a:solidFill>
                  <a:schemeClr val="bg1"/>
                </a:solidFill>
                <a:latin typeface="+mj-lt"/>
              </a:rPr>
              <a:t>keletkeznek</a:t>
            </a:r>
          </a:p>
        </p:txBody>
      </p:sp>
      <p:sp>
        <p:nvSpPr>
          <p:cNvPr id="7" name="Lefelé nyíl 6"/>
          <p:cNvSpPr/>
          <p:nvPr/>
        </p:nvSpPr>
        <p:spPr>
          <a:xfrm rot="3834065">
            <a:off x="4503684" y="2816932"/>
            <a:ext cx="1005671" cy="1944216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hu-HU" sz="3600" dirty="0" err="1">
                <a:solidFill>
                  <a:schemeClr val="bg1"/>
                </a:solidFill>
                <a:latin typeface="+mj-lt"/>
              </a:rPr>
              <a:t>Energ</a:t>
            </a:r>
            <a:r>
              <a:rPr lang="hu-HU" sz="3600" dirty="0">
                <a:solidFill>
                  <a:schemeClr val="bg1"/>
                </a:solidFill>
                <a:latin typeface="+mj-lt"/>
              </a:rPr>
              <a:t>.</a:t>
            </a:r>
          </a:p>
        </p:txBody>
      </p:sp>
      <p:sp>
        <p:nvSpPr>
          <p:cNvPr id="8" name="Lefelé nyíl 7"/>
          <p:cNvSpPr/>
          <p:nvPr/>
        </p:nvSpPr>
        <p:spPr>
          <a:xfrm rot="1697271">
            <a:off x="6040019" y="3654874"/>
            <a:ext cx="720080" cy="101614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hu-HU" sz="3600" dirty="0">
              <a:solidFill>
                <a:schemeClr val="tx1"/>
              </a:solidFill>
            </a:endParaRPr>
          </a:p>
        </p:txBody>
      </p:sp>
      <p:sp>
        <p:nvSpPr>
          <p:cNvPr id="9" name="Lefelé nyíl 8"/>
          <p:cNvSpPr/>
          <p:nvPr/>
        </p:nvSpPr>
        <p:spPr>
          <a:xfrm rot="18849414">
            <a:off x="8130824" y="3570444"/>
            <a:ext cx="720080" cy="98962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hu-HU" sz="3600" dirty="0">
              <a:solidFill>
                <a:schemeClr val="tx1"/>
              </a:solidFill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4655840" y="466825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>
                <a:solidFill>
                  <a:schemeClr val="bg1"/>
                </a:solidFill>
                <a:latin typeface="+mj-lt"/>
              </a:rPr>
              <a:t>Külső munka</a:t>
            </a:r>
          </a:p>
        </p:txBody>
      </p:sp>
      <p:sp>
        <p:nvSpPr>
          <p:cNvPr id="12" name="Szövegdoboz 11"/>
          <p:cNvSpPr txBox="1"/>
          <p:nvPr/>
        </p:nvSpPr>
        <p:spPr>
          <a:xfrm>
            <a:off x="7680176" y="4481538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>
                <a:solidFill>
                  <a:schemeClr val="bg1"/>
                </a:solidFill>
                <a:latin typeface="+mj-lt"/>
              </a:rPr>
              <a:t>Belső munka</a:t>
            </a:r>
          </a:p>
        </p:txBody>
      </p:sp>
      <p:sp>
        <p:nvSpPr>
          <p:cNvPr id="13" name="Szövegdoboz 12"/>
          <p:cNvSpPr txBox="1"/>
          <p:nvPr/>
        </p:nvSpPr>
        <p:spPr>
          <a:xfrm>
            <a:off x="7885056" y="4943202"/>
            <a:ext cx="23247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>
                <a:solidFill>
                  <a:schemeClr val="bg1"/>
                </a:solidFill>
                <a:latin typeface="+mj-lt"/>
              </a:rPr>
              <a:t>mechanikai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>
                <a:solidFill>
                  <a:schemeClr val="bg1"/>
                </a:solidFill>
                <a:latin typeface="+mj-lt"/>
              </a:rPr>
              <a:t>ozmotikus</a:t>
            </a:r>
            <a:r>
              <a:rPr lang="de-DE" sz="2400" dirty="0">
                <a:solidFill>
                  <a:schemeClr val="bg1"/>
                </a:solidFill>
                <a:latin typeface="+mj-lt"/>
              </a:rPr>
              <a:t> </a:t>
            </a:r>
            <a:endParaRPr lang="hu-HU" sz="2400" dirty="0">
              <a:solidFill>
                <a:schemeClr val="bg1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  <a:latin typeface="+mj-lt"/>
              </a:rPr>
              <a:t>elektromos </a:t>
            </a:r>
            <a:endParaRPr lang="hu-HU" sz="2400" dirty="0">
              <a:solidFill>
                <a:schemeClr val="bg1"/>
              </a:solidFill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>
                <a:solidFill>
                  <a:schemeClr val="bg1"/>
                </a:solidFill>
                <a:latin typeface="+mj-lt"/>
              </a:rPr>
              <a:t>kemiai</a:t>
            </a:r>
            <a:endParaRPr lang="hu-HU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75493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79650" y="476250"/>
            <a:ext cx="7772400" cy="609600"/>
          </a:xfrm>
        </p:spPr>
        <p:txBody>
          <a:bodyPr>
            <a:normAutofit/>
          </a:bodyPr>
          <a:lstStyle/>
          <a:p>
            <a:pPr eaLnBrk="1" hangingPunct="1"/>
            <a:r>
              <a:rPr lang="hu-HU" altLang="hu-HU" sz="3200" b="1" dirty="0">
                <a:solidFill>
                  <a:schemeClr val="bg1"/>
                </a:solidFill>
              </a:rPr>
              <a:t>Epehólyag (</a:t>
            </a:r>
            <a:r>
              <a:rPr lang="hu-HU" altLang="hu-HU" sz="3200" b="1" dirty="0" err="1">
                <a:solidFill>
                  <a:schemeClr val="bg1"/>
                </a:solidFill>
              </a:rPr>
              <a:t>cholecysta</a:t>
            </a:r>
            <a:r>
              <a:rPr lang="hu-HU" altLang="hu-HU" sz="3200" b="1" dirty="0">
                <a:solidFill>
                  <a:schemeClr val="bg1"/>
                </a:solidFill>
              </a:rPr>
              <a:t>, </a:t>
            </a:r>
            <a:r>
              <a:rPr lang="hu-HU" altLang="hu-HU" sz="3200" b="1" dirty="0" err="1">
                <a:solidFill>
                  <a:schemeClr val="bg1"/>
                </a:solidFill>
              </a:rPr>
              <a:t>vesica</a:t>
            </a:r>
            <a:r>
              <a:rPr lang="hu-HU" altLang="hu-HU" sz="3200" b="1" dirty="0">
                <a:solidFill>
                  <a:schemeClr val="bg1"/>
                </a:solidFill>
              </a:rPr>
              <a:t> </a:t>
            </a:r>
            <a:r>
              <a:rPr lang="hu-HU" altLang="hu-HU" sz="3200" b="1" dirty="0" err="1">
                <a:solidFill>
                  <a:schemeClr val="bg1"/>
                </a:solidFill>
              </a:rPr>
              <a:t>fellea</a:t>
            </a:r>
            <a:r>
              <a:rPr lang="hu-HU" altLang="hu-HU" sz="32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1371600"/>
            <a:ext cx="77724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Lokalizációja: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lvl="1" eaLnBrk="1" hangingPunct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a máj alsó felszínén, a H-alakú barázda jobb elülső részében, körte alakú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Falának szerkezete: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lvl="1" eaLnBrk="1" hangingPunct="1">
              <a:lnSpc>
                <a:spcPct val="90000"/>
              </a:lnSpc>
            </a:pP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mucosa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– egyrétegű hengerhám</a:t>
            </a:r>
          </a:p>
          <a:p>
            <a:pPr lvl="1" eaLnBrk="1" hangingPunct="1">
              <a:lnSpc>
                <a:spcPct val="90000"/>
              </a:lnSpc>
            </a:pP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submucosa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>
              <a:lnSpc>
                <a:spcPct val="90000"/>
              </a:lnSpc>
            </a:pP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muscularis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rétege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vékony, jól fejlett </a:t>
            </a:r>
          </a:p>
        </p:txBody>
      </p:sp>
    </p:spTree>
    <p:extLst>
      <p:ext uri="{BB962C8B-B14F-4D97-AF65-F5344CB8AC3E}">
        <p14:creationId xmlns:p14="http://schemas.microsoft.com/office/powerpoint/2010/main" val="339170654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74825" y="981075"/>
            <a:ext cx="7772400" cy="4572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hu-HU" altLang="hu-HU" sz="2800" b="1" dirty="0">
                <a:solidFill>
                  <a:schemeClr val="bg1"/>
                </a:solidFill>
                <a:latin typeface="+mj-lt"/>
              </a:rPr>
              <a:t>Az epehólyag további jellemzői</a:t>
            </a:r>
          </a:p>
          <a:p>
            <a:pPr eaLnBrk="1" hangingPunct="1">
              <a:buFontTx/>
              <a:buNone/>
            </a:pPr>
            <a:endParaRPr lang="hu-HU" altLang="hu-HU" sz="2800" b="1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ide áramlik a májban termelődött epe</a:t>
            </a: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vezetéke: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ductus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cysticus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ductus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hepaticussal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közös vezetéke: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ductus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choledochus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az itt tárolódó epe vízfelszívódás miatt besűrűsödik:</a:t>
            </a:r>
          </a:p>
          <a:p>
            <a:pPr eaLnBrk="1" hangingPunct="1">
              <a:buFontTx/>
              <a:buNone/>
            </a:pPr>
            <a:endParaRPr lang="hu-HU" altLang="hu-HU" sz="2800" dirty="0"/>
          </a:p>
          <a:p>
            <a:pPr eaLnBrk="1" hangingPunct="1">
              <a:buFontTx/>
              <a:buNone/>
            </a:pPr>
            <a:r>
              <a:rPr lang="hu-HU" altLang="hu-HU" sz="2800" dirty="0"/>
              <a:t>	</a:t>
            </a:r>
          </a:p>
        </p:txBody>
      </p:sp>
      <p:sp>
        <p:nvSpPr>
          <p:cNvPr id="54275" name="Line 3"/>
          <p:cNvSpPr>
            <a:spLocks noChangeShapeType="1"/>
          </p:cNvSpPr>
          <p:nvPr/>
        </p:nvSpPr>
        <p:spPr bwMode="auto">
          <a:xfrm flipH="1">
            <a:off x="4151313" y="4724400"/>
            <a:ext cx="685800" cy="4572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u-HU"/>
          </a:p>
        </p:txBody>
      </p:sp>
      <p:sp>
        <p:nvSpPr>
          <p:cNvPr id="54276" name="Line 4"/>
          <p:cNvSpPr>
            <a:spLocks noChangeShapeType="1"/>
          </p:cNvSpPr>
          <p:nvPr/>
        </p:nvSpPr>
        <p:spPr bwMode="auto">
          <a:xfrm>
            <a:off x="7175500" y="4724400"/>
            <a:ext cx="609600" cy="4572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u-HU"/>
          </a:p>
        </p:txBody>
      </p:sp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2057400" y="6858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u-HU" altLang="hu-HU" sz="2400"/>
          </a:p>
        </p:txBody>
      </p:sp>
    </p:spTree>
    <p:extLst>
      <p:ext uri="{BB962C8B-B14F-4D97-AF65-F5344CB8AC3E}">
        <p14:creationId xmlns:p14="http://schemas.microsoft.com/office/powerpoint/2010/main" val="180051666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AutoShape 5"/>
          <p:cNvSpPr>
            <a:spLocks noChangeArrowheads="1"/>
          </p:cNvSpPr>
          <p:nvPr/>
        </p:nvSpPr>
        <p:spPr bwMode="auto">
          <a:xfrm>
            <a:off x="1023938" y="214313"/>
            <a:ext cx="11633200" cy="9429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Epehólyagra jellemző:</a:t>
            </a:r>
            <a:endParaRPr lang="ru-RU" altLang="hu-H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38125" y="1857375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hasnyálmirirgy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által termelt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epé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-t gyűjti.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09563" y="48577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ductus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cysticus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és 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ductus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hepaticussal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közös vezetéke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ductos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choledochus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.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525" y="28511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máj felső részén fekszik.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38125" y="3857625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Az epehólyag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muscularis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rétege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vastag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75" y="60213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39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351088" y="333375"/>
            <a:ext cx="7772400" cy="609600"/>
          </a:xfrm>
        </p:spPr>
        <p:txBody>
          <a:bodyPr/>
          <a:lstStyle/>
          <a:p>
            <a:pPr eaLnBrk="1" hangingPunct="1"/>
            <a:r>
              <a:rPr lang="hu-HU" altLang="hu-HU" sz="3200" b="1" dirty="0">
                <a:solidFill>
                  <a:schemeClr val="bg1"/>
                </a:solidFill>
              </a:rPr>
              <a:t>Hasnyálmirigy (</a:t>
            </a:r>
            <a:r>
              <a:rPr lang="hu-HU" altLang="hu-HU" sz="3200" b="1" dirty="0" err="1">
                <a:solidFill>
                  <a:schemeClr val="bg1"/>
                </a:solidFill>
              </a:rPr>
              <a:t>pancreas</a:t>
            </a:r>
            <a:r>
              <a:rPr lang="hu-HU" altLang="hu-HU" sz="32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03388" y="1317127"/>
            <a:ext cx="8713787" cy="5472112"/>
          </a:xfrm>
        </p:spPr>
        <p:txBody>
          <a:bodyPr/>
          <a:lstStyle/>
          <a:p>
            <a:pPr lvl="1" eaLnBrk="1" hangingPunct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duodenum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patkójában, 2.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lumbalis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csigolya magasságában helyezkedik el</a:t>
            </a:r>
          </a:p>
          <a:p>
            <a:pPr lvl="1" eaLnBrk="1" hangingPunct="1">
              <a:buFontTx/>
              <a:buNone/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jobbról balra húzódik, 15-20 cm hosszú, 3-4 cm széles, 1-1,5 cm vékony</a:t>
            </a:r>
          </a:p>
          <a:p>
            <a:pPr lvl="1" eaLnBrk="1" hangingPunct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retroperitoneális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szerv</a:t>
            </a:r>
          </a:p>
          <a:p>
            <a:pPr lvl="1" eaLnBrk="1" hangingPunct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felszíne egyenetlen, színe sárgás-rózsaszín</a:t>
            </a:r>
          </a:p>
          <a:p>
            <a:pPr lvl="1" eaLnBrk="1" hangingPunct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kevés kötőszövetet tartalmazó mirigyekből épül fel</a:t>
            </a:r>
          </a:p>
        </p:txBody>
      </p:sp>
    </p:spTree>
    <p:extLst>
      <p:ext uri="{BB962C8B-B14F-4D97-AF65-F5344CB8AC3E}">
        <p14:creationId xmlns:p14="http://schemas.microsoft.com/office/powerpoint/2010/main" val="326526391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66988" y="404813"/>
            <a:ext cx="8569325" cy="6477000"/>
          </a:xfrm>
        </p:spPr>
        <p:txBody>
          <a:bodyPr/>
          <a:lstStyle/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részei:</a:t>
            </a:r>
          </a:p>
          <a:p>
            <a:pPr lvl="2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fej –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caput</a:t>
            </a: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2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test – corpus</a:t>
            </a:r>
          </a:p>
          <a:p>
            <a:pPr lvl="2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farok –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cauda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</a:t>
            </a:r>
          </a:p>
          <a:p>
            <a:pPr lvl="4" eaLnBrk="1" hangingPunct="1">
              <a:buFontTx/>
              <a:buNone/>
            </a:pP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				</a:t>
            </a: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kettős mirigyszerv: külső és belső elválasztású</a:t>
            </a:r>
          </a:p>
          <a:p>
            <a:pPr lvl="1" eaLnBrk="1" hangingPunct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 külső elválasztású mirigy járatainak nagy része 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ductus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pancreaticus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majoron halad 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duodenumba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fővezeték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ductus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choledochussal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Vater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- papillán át a patkóbélbe ömlik (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pancreasnedvvel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és epével)</a:t>
            </a:r>
          </a:p>
        </p:txBody>
      </p:sp>
      <p:sp>
        <p:nvSpPr>
          <p:cNvPr id="57347" name="Line 3"/>
          <p:cNvSpPr>
            <a:spLocks noChangeShapeType="1"/>
          </p:cNvSpPr>
          <p:nvPr/>
        </p:nvSpPr>
        <p:spPr bwMode="auto">
          <a:xfrm flipV="1">
            <a:off x="5448300" y="2781300"/>
            <a:ext cx="685800" cy="304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u-HU"/>
          </a:p>
        </p:txBody>
      </p:sp>
      <p:sp>
        <p:nvSpPr>
          <p:cNvPr id="57348" name="Line 4"/>
          <p:cNvSpPr>
            <a:spLocks noChangeShapeType="1"/>
          </p:cNvSpPr>
          <p:nvPr/>
        </p:nvSpPr>
        <p:spPr bwMode="auto">
          <a:xfrm>
            <a:off x="5519738" y="3284538"/>
            <a:ext cx="609600" cy="304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9718359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a patkobel, a hasnyalmirigy es az epeholy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" r="1840" b="30635"/>
          <a:stretch>
            <a:fillRect/>
          </a:stretch>
        </p:blipFill>
        <p:spPr bwMode="auto">
          <a:xfrm>
            <a:off x="3071813" y="188913"/>
            <a:ext cx="6264275" cy="573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782888" y="6092825"/>
            <a:ext cx="63089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A patkóbél, a hasnyálmirigy és az epehólyag</a:t>
            </a:r>
          </a:p>
        </p:txBody>
      </p:sp>
    </p:spTree>
    <p:extLst>
      <p:ext uri="{BB962C8B-B14F-4D97-AF65-F5344CB8AC3E}">
        <p14:creationId xmlns:p14="http://schemas.microsoft.com/office/powerpoint/2010/main" val="416727598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209800" y="304800"/>
            <a:ext cx="7772400" cy="6076950"/>
          </a:xfrm>
        </p:spPr>
        <p:txBody>
          <a:bodyPr/>
          <a:lstStyle/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pancreasnedv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tartalma:</a:t>
            </a:r>
          </a:p>
          <a:p>
            <a:pPr lvl="2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víz</a:t>
            </a:r>
          </a:p>
          <a:p>
            <a:pPr lvl="2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nyák</a:t>
            </a:r>
          </a:p>
          <a:p>
            <a:pPr lvl="2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emésztőenzimek: amiláz,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lipáz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,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tripsinogen</a:t>
            </a: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2" eaLnBrk="1" hangingPunct="1">
              <a:lnSpc>
                <a:spcPct val="50000"/>
              </a:lnSpc>
            </a:pPr>
            <a:endParaRPr lang="hu-HU" altLang="hu-HU" sz="2800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pancreasnedv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pH-ja a bikarbonát-tartalom miatt lúgos</a:t>
            </a:r>
          </a:p>
          <a:p>
            <a:pPr lvl="1" eaLnBrk="1" hangingPunct="1">
              <a:lnSpc>
                <a:spcPct val="50000"/>
              </a:lnSpc>
            </a:pP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lvl="1" eaLnBrk="1" hangingPunct="1"/>
            <a:r>
              <a:rPr lang="hu-HU" altLang="hu-HU" dirty="0">
                <a:solidFill>
                  <a:schemeClr val="bg1"/>
                </a:solidFill>
                <a:latin typeface="+mj-lt"/>
              </a:rPr>
              <a:t>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pancreas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farki részében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endocrin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mirigysejteket találunk csoportosan: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Langerhans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-szigetek,</a:t>
            </a:r>
          </a:p>
          <a:p>
            <a:pPr lvl="2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hu-HU" altLang="hu-HU" sz="28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– sejtekben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glucagon</a:t>
            </a:r>
            <a:r>
              <a:rPr lang="hu-HU" altLang="hu-HU" sz="28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 </a:t>
            </a:r>
          </a:p>
          <a:p>
            <a:pPr lvl="2" eaLnBrk="1" hangingPunct="1"/>
            <a:r>
              <a:rPr lang="hu-HU" altLang="hu-HU" sz="2800" dirty="0">
                <a:solidFill>
                  <a:schemeClr val="bg1"/>
                </a:solidFill>
                <a:latin typeface="+mj-lt"/>
                <a:sym typeface="Symbol" panose="05050102010706020507" pitchFamily="18" charset="2"/>
              </a:rPr>
              <a:t> – sejtekben inzulin 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0419" name="AutoShape 3"/>
          <p:cNvSpPr>
            <a:spLocks/>
          </p:cNvSpPr>
          <p:nvPr/>
        </p:nvSpPr>
        <p:spPr bwMode="auto">
          <a:xfrm>
            <a:off x="7032625" y="5445125"/>
            <a:ext cx="142875" cy="936625"/>
          </a:xfrm>
          <a:prstGeom prst="rightBrace">
            <a:avLst>
              <a:gd name="adj1" fmla="val 54630"/>
              <a:gd name="adj2" fmla="val 50000"/>
            </a:avLst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hu-HU" altLang="hu-HU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1810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Cím 1"/>
          <p:cNvSpPr>
            <a:spLocks noGrp="1" noChangeArrowheads="1"/>
          </p:cNvSpPr>
          <p:nvPr>
            <p:ph type="title"/>
          </p:nvPr>
        </p:nvSpPr>
        <p:spPr>
          <a:xfrm>
            <a:off x="2209800" y="609600"/>
            <a:ext cx="7772400" cy="731838"/>
          </a:xfrm>
        </p:spPr>
        <p:txBody>
          <a:bodyPr/>
          <a:lstStyle/>
          <a:p>
            <a:r>
              <a:rPr lang="hu-HU" altLang="hu-HU" dirty="0" err="1">
                <a:solidFill>
                  <a:schemeClr val="bg1"/>
                </a:solidFill>
              </a:rPr>
              <a:t>Pancreas</a:t>
            </a:r>
            <a:r>
              <a:rPr lang="hu-HU" altLang="hu-HU" dirty="0">
                <a:solidFill>
                  <a:schemeClr val="bg1"/>
                </a:solidFill>
              </a:rPr>
              <a:t> </a:t>
            </a:r>
            <a:r>
              <a:rPr lang="hu-HU" altLang="hu-HU" dirty="0" err="1">
                <a:solidFill>
                  <a:schemeClr val="bg1"/>
                </a:solidFill>
              </a:rPr>
              <a:t>exocrin</a:t>
            </a:r>
            <a:r>
              <a:rPr lang="hu-HU" altLang="hu-HU" dirty="0">
                <a:solidFill>
                  <a:schemeClr val="bg1"/>
                </a:solidFill>
              </a:rPr>
              <a:t> </a:t>
            </a:r>
            <a:r>
              <a:rPr lang="hu-HU" altLang="hu-HU" dirty="0" err="1">
                <a:solidFill>
                  <a:schemeClr val="bg1"/>
                </a:solidFill>
              </a:rPr>
              <a:t>secretio</a:t>
            </a:r>
            <a:endParaRPr lang="hu-HU" altLang="hu-HU" dirty="0">
              <a:solidFill>
                <a:schemeClr val="bg1"/>
              </a:solidFill>
            </a:endParaRPr>
          </a:p>
        </p:txBody>
      </p:sp>
      <p:sp>
        <p:nvSpPr>
          <p:cNvPr id="61443" name="Tartalom helye 2"/>
          <p:cNvSpPr>
            <a:spLocks noGrp="1" noChangeArrowheads="1"/>
          </p:cNvSpPr>
          <p:nvPr>
            <p:ph idx="4294967295"/>
          </p:nvPr>
        </p:nvSpPr>
        <p:spPr>
          <a:xfrm>
            <a:off x="1847850" y="1981200"/>
            <a:ext cx="8134350" cy="4114800"/>
          </a:xfrm>
        </p:spPr>
        <p:txBody>
          <a:bodyPr/>
          <a:lstStyle/>
          <a:p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tripszinogén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(inaktív)</a:t>
            </a:r>
          </a:p>
          <a:p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kimotripszinogén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(inaktív)</a:t>
            </a:r>
          </a:p>
          <a:p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proelasztáz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(inaktív)</a:t>
            </a:r>
          </a:p>
          <a:p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lipáz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r>
              <a:rPr lang="hu-HU" altLang="hu-HU" dirty="0">
                <a:solidFill>
                  <a:schemeClr val="bg1"/>
                </a:solidFill>
                <a:latin typeface="+mj-lt"/>
              </a:rPr>
              <a:t>alfa-amiláz</a:t>
            </a:r>
          </a:p>
          <a:p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ribonukleáz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(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RNáz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)</a:t>
            </a:r>
          </a:p>
          <a:p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dezoxiribonukleáz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(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Dnáz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)</a:t>
            </a:r>
          </a:p>
        </p:txBody>
      </p:sp>
      <p:sp>
        <p:nvSpPr>
          <p:cNvPr id="4" name="Jobb oldali kapcsos zárójel 3">
            <a:extLst>
              <a:ext uri="{FF2B5EF4-FFF2-40B4-BE49-F238E27FC236}">
                <a16:creationId xmlns:a16="http://schemas.microsoft.com/office/drawing/2014/main" id="{E9CB27E0-153E-4E9D-958D-CE2FEF38CE06}"/>
              </a:ext>
            </a:extLst>
          </p:cNvPr>
          <p:cNvSpPr/>
          <p:nvPr/>
        </p:nvSpPr>
        <p:spPr>
          <a:xfrm>
            <a:off x="6810375" y="2030413"/>
            <a:ext cx="509588" cy="1728787"/>
          </a:xfrm>
          <a:prstGeom prst="rightBrac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hu-HU"/>
          </a:p>
        </p:txBody>
      </p:sp>
      <p:sp>
        <p:nvSpPr>
          <p:cNvPr id="61445" name="Szövegdoboz 4"/>
          <p:cNvSpPr txBox="1">
            <a:spLocks noChangeArrowheads="1"/>
          </p:cNvSpPr>
          <p:nvPr/>
        </p:nvSpPr>
        <p:spPr bwMode="auto">
          <a:xfrm>
            <a:off x="6810375" y="2205038"/>
            <a:ext cx="36068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Ezen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proteolitikus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enzimek az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enteropeptidáz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hatására a </a:t>
            </a:r>
            <a:r>
              <a:rPr lang="hu-HU" altLang="hu-HU" sz="2800" dirty="0" err="1">
                <a:solidFill>
                  <a:schemeClr val="bg1"/>
                </a:solidFill>
                <a:latin typeface="+mj-lt"/>
              </a:rPr>
              <a:t>duodenum</a:t>
            </a:r>
            <a:r>
              <a:rPr lang="hu-HU" altLang="hu-HU" sz="2800" dirty="0">
                <a:solidFill>
                  <a:schemeClr val="bg1"/>
                </a:solidFill>
                <a:latin typeface="+mj-lt"/>
              </a:rPr>
              <a:t> lumenében aktiválódnak</a:t>
            </a:r>
          </a:p>
        </p:txBody>
      </p:sp>
    </p:spTree>
    <p:extLst>
      <p:ext uri="{BB962C8B-B14F-4D97-AF65-F5344CB8AC3E}">
        <p14:creationId xmlns:p14="http://schemas.microsoft.com/office/powerpoint/2010/main" val="42097437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br>
              <a:rPr lang="hu-HU" altLang="hu-HU" sz="4000" dirty="0">
                <a:solidFill>
                  <a:schemeClr val="tx1"/>
                </a:solidFill>
              </a:rPr>
            </a:br>
            <a:r>
              <a:rPr lang="hu-HU" altLang="hu-HU" sz="4000" dirty="0">
                <a:solidFill>
                  <a:schemeClr val="bg1"/>
                </a:solidFill>
              </a:rPr>
              <a:t>hasnyálmirigy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Hasnyálmirigy termeli a hasnyálat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(kb. 1,5 l/nap) – enzimjei: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lipáz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: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lipidek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bontása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monogliceridre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 + zsírsavra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amiláz: keményítő bontása glükózra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tripszin: fehérje bontása 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oligopeptidek</a:t>
            </a:r>
            <a:endParaRPr lang="hu-HU" altLang="hu-HU" dirty="0">
              <a:solidFill>
                <a:schemeClr val="bg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</a:t>
            </a:r>
            <a:r>
              <a:rPr lang="hu-HU" altLang="hu-HU" dirty="0" err="1">
                <a:solidFill>
                  <a:schemeClr val="bg1"/>
                </a:solidFill>
                <a:latin typeface="+mj-lt"/>
              </a:rPr>
              <a:t>nukleáz</a:t>
            </a:r>
            <a:r>
              <a:rPr lang="hu-HU" altLang="hu-HU" dirty="0">
                <a:solidFill>
                  <a:schemeClr val="bg1"/>
                </a:solidFill>
                <a:latin typeface="+mj-lt"/>
              </a:rPr>
              <a:t>: nukleinsavak bontása cukorra + foszforsavra + szerves bázisra</a:t>
            </a:r>
          </a:p>
        </p:txBody>
      </p:sp>
    </p:spTree>
    <p:extLst>
      <p:ext uri="{BB962C8B-B14F-4D97-AF65-F5344CB8AC3E}">
        <p14:creationId xmlns:p14="http://schemas.microsoft.com/office/powerpoint/2010/main" val="2567637898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5"/>
          <p:cNvSpPr>
            <a:spLocks noChangeArrowheads="1"/>
          </p:cNvSpPr>
          <p:nvPr/>
        </p:nvSpPr>
        <p:spPr bwMode="auto">
          <a:xfrm>
            <a:off x="1023938" y="214313"/>
            <a:ext cx="11633200" cy="9429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A </a:t>
            </a:r>
            <a:r>
              <a:rPr lang="hu-HU" altLang="hu-HU" sz="4000" dirty="0" err="1">
                <a:solidFill>
                  <a:schemeClr val="bg1"/>
                </a:solidFill>
                <a:latin typeface="+mj-lt"/>
              </a:rPr>
              <a:t>pancreasra</a:t>
            </a: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 jellemző!</a:t>
            </a:r>
            <a:endParaRPr lang="ru-RU" altLang="hu-H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38125" y="1857375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hasnyálmirigy egy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intraperitoneális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szerv..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309563" y="48577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cauda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pancreatis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tartalmazza 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Langerhans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-szigeteket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525" y="28511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Az endokrin csatornák 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Ductus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pancreaticus-on</a:t>
            </a:r>
            <a:endParaRPr lang="hu-HU" altLang="hu-HU" sz="2400" dirty="0">
              <a:solidFill>
                <a:srgbClr val="FFFFFF"/>
              </a:solidFill>
              <a:latin typeface="+mj-lt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át vezetnek 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duodenum-ba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.</a:t>
            </a:r>
            <a:endParaRPr lang="ru-RU" altLang="hu-HU" sz="24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38125" y="3857625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caput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pancreatis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tartalmazza a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Langerhans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-szigeteket</a:t>
            </a: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75" y="60213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362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381000"/>
            <a:ext cx="7772400" cy="533400"/>
          </a:xfrm>
        </p:spPr>
        <p:txBody>
          <a:bodyPr/>
          <a:lstStyle/>
          <a:p>
            <a:r>
              <a:rPr lang="hu-HU" altLang="hu-HU" sz="3200" b="1" u="sng" dirty="0">
                <a:solidFill>
                  <a:schemeClr val="bg1"/>
                </a:solidFill>
              </a:rPr>
              <a:t>A tápcsatorna falának rétegei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19289" y="1524000"/>
            <a:ext cx="8497887" cy="4641850"/>
          </a:xfrm>
        </p:spPr>
        <p:txBody>
          <a:bodyPr/>
          <a:lstStyle/>
          <a:p>
            <a:pPr marL="0" indent="0">
              <a:buNone/>
            </a:pPr>
            <a:r>
              <a:rPr lang="hu-HU" altLang="hu-HU" sz="2800" b="1" i="1" dirty="0">
                <a:solidFill>
                  <a:schemeClr val="bg1"/>
                </a:solidFill>
              </a:rPr>
              <a:t>1. 	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mucosa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– nyálkahártya</a:t>
            </a:r>
          </a:p>
          <a:p>
            <a:pPr marL="457200" lvl="1" indent="0"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- hám</a:t>
            </a:r>
          </a:p>
          <a:p>
            <a:pPr marL="457200" lvl="1" indent="0"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- kötőszövet, benne erek, mirigyek</a:t>
            </a:r>
          </a:p>
          <a:p>
            <a:pPr marL="457200" lvl="1" indent="0"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- kevés simaizom</a:t>
            </a:r>
          </a:p>
          <a:p>
            <a:pPr marL="990600" lvl="1" indent="-533400">
              <a:buNone/>
            </a:pPr>
            <a:endParaRPr lang="hu-HU" altLang="hu-H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hu-HU" altLang="hu-HU" sz="2800" b="1" i="1" dirty="0">
                <a:solidFill>
                  <a:schemeClr val="bg1"/>
                </a:solidFill>
              </a:rPr>
              <a:t>2. 	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submucosa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– nyálkahártya alatti 	kötőszövet</a:t>
            </a:r>
          </a:p>
          <a:p>
            <a:pPr marL="457200" lvl="1" indent="0"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- benne: erek, nyirokerek, nyirokszövet, idegek</a:t>
            </a:r>
          </a:p>
        </p:txBody>
      </p:sp>
    </p:spTree>
    <p:extLst>
      <p:ext uri="{BB962C8B-B14F-4D97-AF65-F5344CB8AC3E}">
        <p14:creationId xmlns:p14="http://schemas.microsoft.com/office/powerpoint/2010/main" val="32510935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AutoShape 5"/>
          <p:cNvSpPr>
            <a:spLocks noChangeArrowheads="1"/>
          </p:cNvSpPr>
          <p:nvPr/>
        </p:nvSpPr>
        <p:spPr bwMode="auto">
          <a:xfrm>
            <a:off x="1023938" y="214313"/>
            <a:ext cx="11633200" cy="9429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A </a:t>
            </a:r>
            <a:r>
              <a:rPr lang="hu-HU" altLang="hu-HU" sz="4000" dirty="0" err="1">
                <a:solidFill>
                  <a:schemeClr val="bg1"/>
                </a:solidFill>
                <a:latin typeface="+mj-lt"/>
              </a:rPr>
              <a:t>pancreasra</a:t>
            </a:r>
            <a:r>
              <a:rPr lang="hu-HU" altLang="hu-HU" sz="4000" dirty="0">
                <a:solidFill>
                  <a:schemeClr val="bg1"/>
                </a:solidFill>
                <a:latin typeface="+mj-lt"/>
              </a:rPr>
              <a:t> jellemző!</a:t>
            </a:r>
            <a:endParaRPr lang="ru-RU" altLang="hu-HU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38125" y="285750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hasnyálmirigy nedv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vízet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,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glukagont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inzulint, emésztő nedveket. 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38125" y="4857750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hasnyálmirigy nedv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vízet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, nyák, emésztő nedveket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309563" y="1785938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hasnyálmirigy nedv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vízet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, nyák,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glukagont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, inzulint. </a:t>
            </a: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38125" y="3857625"/>
            <a:ext cx="11664950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A hasnyálmirigy nedv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vízet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, nyák,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glukagont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inzulint, emésztő nedveket. </a:t>
            </a: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775" y="60213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65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514600"/>
            <a:ext cx="7772400" cy="1143000"/>
          </a:xfrm>
        </p:spPr>
        <p:txBody>
          <a:bodyPr/>
          <a:lstStyle/>
          <a:p>
            <a:r>
              <a:rPr lang="hu-HU" altLang="hu-HU" sz="3600" b="1" dirty="0">
                <a:solidFill>
                  <a:schemeClr val="bg1"/>
                </a:solidFill>
              </a:rPr>
              <a:t>Köszönöm a figyelmet!</a:t>
            </a:r>
          </a:p>
        </p:txBody>
      </p:sp>
    </p:spTree>
    <p:extLst>
      <p:ext uri="{BB962C8B-B14F-4D97-AF65-F5344CB8AC3E}">
        <p14:creationId xmlns:p14="http://schemas.microsoft.com/office/powerpoint/2010/main" val="348967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767839" y="311332"/>
            <a:ext cx="8761077" cy="5715000"/>
          </a:xfrm>
        </p:spPr>
        <p:txBody>
          <a:bodyPr/>
          <a:lstStyle/>
          <a:p>
            <a:pPr marL="0" indent="0">
              <a:buNone/>
            </a:pP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3. 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muscularis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– izomréteg</a:t>
            </a:r>
          </a:p>
          <a:p>
            <a:pPr marL="457200" lvl="1" indent="0"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- belső körkörös</a:t>
            </a:r>
          </a:p>
          <a:p>
            <a:pPr marL="457200" lvl="1" indent="0"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- külső hosszanti</a:t>
            </a:r>
          </a:p>
          <a:p>
            <a:pPr marL="990600" lvl="1" indent="-533400">
              <a:buNone/>
            </a:pPr>
            <a:endParaRPr lang="hu-HU" altLang="hu-HU" dirty="0">
              <a:solidFill>
                <a:schemeClr val="bg1"/>
              </a:solidFill>
            </a:endParaRPr>
          </a:p>
          <a:p>
            <a:pPr marL="990600" lvl="1" indent="-533400">
              <a:buNone/>
            </a:pPr>
            <a:endParaRPr lang="hu-HU" altLang="hu-H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4. 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subserosa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– savós hártya 	alatti réteg</a:t>
            </a:r>
          </a:p>
          <a:p>
            <a:pPr marL="457200" lvl="1" indent="0"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- vékony kötőszövet</a:t>
            </a:r>
          </a:p>
          <a:p>
            <a:pPr marL="990600" lvl="1" indent="-533400"/>
            <a:endParaRPr lang="hu-HU" altLang="hu-HU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5. 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Tunica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serosa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– hashártya zsigeri 	lemeze</a:t>
            </a:r>
          </a:p>
          <a:p>
            <a:pPr marL="457200" lvl="1" indent="0">
              <a:buNone/>
            </a:pPr>
            <a:r>
              <a:rPr lang="hu-HU" altLang="hu-HU" dirty="0">
                <a:solidFill>
                  <a:schemeClr val="bg1"/>
                </a:solidFill>
                <a:latin typeface="+mj-lt"/>
              </a:rPr>
              <a:t>	- beborítja az adott szervet</a:t>
            </a:r>
          </a:p>
        </p:txBody>
      </p:sp>
    </p:spTree>
    <p:extLst>
      <p:ext uri="{BB962C8B-B14F-4D97-AF65-F5344CB8AC3E}">
        <p14:creationId xmlns:p14="http://schemas.microsoft.com/office/powerpoint/2010/main" val="71279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a vekonybel felso szakaszanak keresztmetszet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19201"/>
            <a:ext cx="8243888" cy="437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640013" y="5734050"/>
            <a:ext cx="72009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FF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A vékonybél (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intestinum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 </a:t>
            </a:r>
            <a:r>
              <a:rPr lang="hu-HU" altLang="hu-HU" sz="2800" b="1" i="1" dirty="0" err="1">
                <a:solidFill>
                  <a:schemeClr val="bg1"/>
                </a:solidFill>
                <a:latin typeface="+mj-lt"/>
              </a:rPr>
              <a:t>tenue</a:t>
            </a:r>
            <a:r>
              <a:rPr lang="hu-HU" altLang="hu-HU" sz="2800" b="1" i="1" dirty="0">
                <a:solidFill>
                  <a:schemeClr val="bg1"/>
                </a:solidFill>
                <a:latin typeface="+mj-lt"/>
              </a:rPr>
              <a:t>) felső szakaszának keresztmetszete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209800" y="381000"/>
            <a:ext cx="7772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hu-HU" altLang="hu-HU" sz="3200" b="1" u="sng" dirty="0">
                <a:solidFill>
                  <a:schemeClr val="bg1"/>
                </a:solidFill>
                <a:latin typeface="+mj-lt"/>
              </a:rPr>
              <a:t>A tápcsatorna falának rétegei I.</a:t>
            </a:r>
          </a:p>
        </p:txBody>
      </p:sp>
    </p:spTree>
    <p:extLst>
      <p:ext uri="{BB962C8B-B14F-4D97-AF65-F5344CB8AC3E}">
        <p14:creationId xmlns:p14="http://schemas.microsoft.com/office/powerpoint/2010/main" val="3326016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164531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</a:t>
            </a:r>
            <a:r>
              <a:rPr kumimoji="0" lang="hu-HU" altLang="hu-HU" sz="4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tunica</a:t>
            </a: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hu-HU" altLang="hu-HU" sz="4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submucosa</a:t>
            </a:r>
            <a:r>
              <a:rPr kumimoji="0" lang="hu-HU" altLang="hu-HU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….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pt-BR" altLang="hu-HU" sz="2400" dirty="0">
                <a:solidFill>
                  <a:srgbClr val="FFFFFF"/>
                </a:solidFill>
                <a:latin typeface="+mj-lt"/>
              </a:rPr>
              <a:t>Vékony réteg sima izom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ot</a:t>
            </a:r>
            <a:r>
              <a:rPr lang="pt-BR" altLang="hu-HU" sz="2400" dirty="0">
                <a:solidFill>
                  <a:srgbClr val="FFFFFF"/>
                </a:solidFill>
                <a:latin typeface="+mj-lt"/>
              </a:rPr>
              <a:t> tartalmaz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48363" y="3851573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Kötőszövetet tartalmaz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erekkel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 és </a:t>
            </a: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mirigyekke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Adott szervet borítja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05162" y="2775754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 err="1">
                <a:solidFill>
                  <a:srgbClr val="FFFFFF"/>
                </a:solidFill>
                <a:latin typeface="+mj-lt"/>
              </a:rPr>
              <a:t>Ereket</a:t>
            </a:r>
            <a:r>
              <a:rPr lang="hu-HU" altLang="hu-HU" sz="2400" dirty="0">
                <a:solidFill>
                  <a:srgbClr val="FFFFFF"/>
                </a:solidFill>
                <a:latin typeface="+mj-lt"/>
              </a:rPr>
              <a:t>, nyiroksejteket és idegeket tartalmaz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01105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theme/theme1.xml><?xml version="1.0" encoding="utf-8"?>
<a:theme xmlns:a="http://schemas.openxmlformats.org/drawingml/2006/main" name="Cseppecske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21AB8F6582EA244B5E4BCF27D7BFAA1" ma:contentTypeVersion="2" ma:contentTypeDescription="Új dokumentum létrehozása." ma:contentTypeScope="" ma:versionID="54f24e6cc8f3183c6fa125099b342526">
  <xsd:schema xmlns:xsd="http://www.w3.org/2001/XMLSchema" xmlns:xs="http://www.w3.org/2001/XMLSchema" xmlns:p="http://schemas.microsoft.com/office/2006/metadata/properties" xmlns:ns2="cf0129bd-0b42-4155-885b-6074fa7fc0c4" targetNamespace="http://schemas.microsoft.com/office/2006/metadata/properties" ma:root="true" ma:fieldsID="3dc14443adc959497dc6ef8cff929100" ns2:_="">
    <xsd:import namespace="cf0129bd-0b42-4155-885b-6074fa7fc0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129bd-0b42-4155-885b-6074fa7fc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04D3943-AB3B-422B-A059-3FA1DC8B2F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129bd-0b42-4155-885b-6074fa7fc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6E35AAD-D3BB-49DA-AEAC-E3BD89358F8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7C9F84E-C8D4-440B-8941-9DD688CF89C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Cseppecske</Template>
  <TotalTime>61</TotalTime>
  <Words>2048</Words>
  <Application>Microsoft Office PowerPoint</Application>
  <PresentationFormat>Szélesvásznú</PresentationFormat>
  <Paragraphs>417</Paragraphs>
  <Slides>61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61</vt:i4>
      </vt:variant>
    </vt:vector>
  </HeadingPairs>
  <TitlesOfParts>
    <vt:vector size="66" baseType="lpstr">
      <vt:lpstr>Arial</vt:lpstr>
      <vt:lpstr>Calibri</vt:lpstr>
      <vt:lpstr>Times New Roman</vt:lpstr>
      <vt:lpstr>Tw Cen MT</vt:lpstr>
      <vt:lpstr>Cseppecske</vt:lpstr>
      <vt:lpstr>GINOP-5.3.5-18-2019-00115 A munkaerőhiány és az elöregedő társadalom okozta, az egészségügyi intézményeket érintő foglalkoztatási válsághelyzetek megelőzése és kezelése az ápoló képzés szintjeinek és hatásköreinek fejlesztésével</vt:lpstr>
      <vt:lpstr>Ápolási szakmai alapismeretek: az egészséges emberi test felépítése</vt:lpstr>
      <vt:lpstr>EMÉSZTŐRENDSZER</vt:lpstr>
      <vt:lpstr>Az emésztőrendszer feladata</vt:lpstr>
      <vt:lpstr>Anyag- és energiaforgalom fogalmak</vt:lpstr>
      <vt:lpstr>A tápcsatorna falának rétegei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Nyelv (lingua)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Vékonybél rendszer</vt:lpstr>
      <vt:lpstr>PowerPoint-bemutató</vt:lpstr>
      <vt:lpstr>PowerPoint-bemutató</vt:lpstr>
      <vt:lpstr>PowerPoint-bemutató</vt:lpstr>
      <vt:lpstr>PowerPoint-bemutató</vt:lpstr>
      <vt:lpstr>PowerPoint-bemutató</vt:lpstr>
      <vt:lpstr>Vastagbelek</vt:lpstr>
      <vt:lpstr>Vastagbelek</vt:lpstr>
      <vt:lpstr>PowerPoint-bemutató</vt:lpstr>
      <vt:lpstr>PowerPoint-bemutató</vt:lpstr>
      <vt:lpstr>PowerPoint-bemutató</vt:lpstr>
      <vt:lpstr>PowerPoint-bemutató</vt:lpstr>
      <vt:lpstr>PowerPoint-bemutató</vt:lpstr>
      <vt:lpstr>Máj (hepar) </vt:lpstr>
      <vt:lpstr>PowerPoint-bemutató</vt:lpstr>
      <vt:lpstr>Epeutak</vt:lpstr>
      <vt:lpstr>PowerPoint-bemutató</vt:lpstr>
      <vt:lpstr>Epehólyag (cholecysta, vesica fellea)</vt:lpstr>
      <vt:lpstr>PowerPoint-bemutató</vt:lpstr>
      <vt:lpstr>PowerPoint-bemutató</vt:lpstr>
      <vt:lpstr>Hasnyálmirigy (pancreas)</vt:lpstr>
      <vt:lpstr>PowerPoint-bemutató</vt:lpstr>
      <vt:lpstr>PowerPoint-bemutató</vt:lpstr>
      <vt:lpstr>PowerPoint-bemutató</vt:lpstr>
      <vt:lpstr>Pancreas exocrin secretio</vt:lpstr>
      <vt:lpstr> hasnyálmirigy</vt:lpstr>
      <vt:lpstr>PowerPoint-bemutató</vt:lpstr>
      <vt:lpstr>PowerPoint-bemutató</vt:lpstr>
      <vt:lpstr>Köszönöm a figyelmet!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Ápolási szakmai alapismeretek: az egészséges emberi test felépítése</dc:title>
  <dc:creator>Pusztai Dorina</dc:creator>
  <cp:lastModifiedBy>Novák Emese</cp:lastModifiedBy>
  <cp:revision>11</cp:revision>
  <dcterms:created xsi:type="dcterms:W3CDTF">2021-01-23T16:52:26Z</dcterms:created>
  <dcterms:modified xsi:type="dcterms:W3CDTF">2021-05-27T10:36:18Z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0x010100621AB8F6582EA244B5E4BCF27D7BFAA1</vt:lpwstr>
  </property>
</Properties>
</file>