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310" r:id="rId5"/>
    <p:sldId id="257" r:id="rId6"/>
    <p:sldId id="309" r:id="rId7"/>
    <p:sldId id="258" r:id="rId8"/>
    <p:sldId id="260" r:id="rId9"/>
    <p:sldId id="261" r:id="rId10"/>
    <p:sldId id="262" r:id="rId11"/>
    <p:sldId id="264" r:id="rId12"/>
    <p:sldId id="265" r:id="rId13"/>
    <p:sldId id="263" r:id="rId14"/>
    <p:sldId id="266" r:id="rId15"/>
    <p:sldId id="267" r:id="rId16"/>
    <p:sldId id="268" r:id="rId17"/>
    <p:sldId id="269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8" r:id="rId38"/>
    <p:sldId id="301" r:id="rId39"/>
    <p:sldId id="303" r:id="rId40"/>
    <p:sldId id="304" r:id="rId41"/>
    <p:sldId id="305" r:id="rId42"/>
    <p:sldId id="306" r:id="rId43"/>
    <p:sldId id="308" r:id="rId44"/>
    <p:sldId id="302" r:id="rId45"/>
    <p:sldId id="307" r:id="rId46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96" y="2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48024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8889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67533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hu-HU"/>
              <a:t>Mintaszöveg szerkesztése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20431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18618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15581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képhasá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87338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04567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98128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64483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98180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50428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18911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8298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50380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75342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64639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91DC7EA-85D7-4868-8E1A-BB7D8F2B9B6C}" type="datetimeFigureOut">
              <a:rPr lang="hu-HU" smtClean="0"/>
              <a:t>2021. 06. 01.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193EC-0276-4FF4-9547-D88D68B115F7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525489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D85DEF7-8A17-404F-8613-F92932B7F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487" y="2553757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hu-HU" sz="1600" b="1" dirty="0">
                <a:latin typeface="Tw Cen MT" panose="020B0602020104020603" pitchFamily="34" charset="-18"/>
              </a:rPr>
              <a:t>GINOP-5.3.5-18-2019-00115</a:t>
            </a:r>
            <a:br>
              <a:rPr lang="hu-HU" b="1" dirty="0">
                <a:latin typeface="Tw Cen MT" panose="020B0602020104020603" pitchFamily="34" charset="-18"/>
              </a:rPr>
            </a:br>
            <a:r>
              <a:rPr lang="hu-HU" sz="1600" b="1" dirty="0">
                <a:latin typeface="Tw Cen MT" panose="020B0602020104020603" pitchFamily="34" charset="-18"/>
              </a:rPr>
              <a:t>A munkaerőhiány és az elöregedő társadalom okozta, az egészségügyi intézményeket érintő foglalkoztatási válsághelyzetek megelőzése és kezelése az ápoló képzés szintjeinek és hatásköreinek fejlesztésével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DE4384DD-F304-48D4-BED9-5B25415C095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96350" y="4371975"/>
            <a:ext cx="3295650" cy="2486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Tartalom helye 4">
            <a:extLst>
              <a:ext uri="{FF2B5EF4-FFF2-40B4-BE49-F238E27FC236}">
                <a16:creationId xmlns:a16="http://schemas.microsoft.com/office/drawing/2014/main" id="{F19B4F11-6F5D-43DF-8094-4143BC5532A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495550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222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1812" y="176493"/>
            <a:ext cx="9404723" cy="852207"/>
          </a:xfrm>
        </p:spPr>
        <p:txBody>
          <a:bodyPr/>
          <a:lstStyle/>
          <a:p>
            <a:r>
              <a:rPr lang="hu-HU" dirty="0"/>
              <a:t>ABPM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31812" y="1095376"/>
            <a:ext cx="10717213" cy="5820130"/>
          </a:xfrm>
        </p:spPr>
        <p:txBody>
          <a:bodyPr>
            <a:normAutofit fontScale="85000" lnSpcReduction="10000"/>
          </a:bodyPr>
          <a:lstStyle/>
          <a:p>
            <a:pPr marL="168275" indent="-168275"/>
            <a:r>
              <a:rPr lang="hu-HU" dirty="0"/>
              <a:t>A mandzsetta alatt vékony ruhát ajánlott viselni, amely a mérési eredmények pontosságát nem befolyásolja, ugyanakkor megakadályozza tartós viselés okozta kellemetlenséget (izzadás, dörzsölés).</a:t>
            </a:r>
          </a:p>
          <a:p>
            <a:pPr marL="168275" indent="-168275"/>
            <a:r>
              <a:rPr lang="hu-HU" dirty="0"/>
              <a:t>A mandzsettát, úgy kell felhelyezni, hogy a tömlő felfele mutasson és a könyök felett legyen, majd </a:t>
            </a:r>
            <a:r>
              <a:rPr lang="hu-HU" dirty="0" err="1"/>
              <a:t>összecsatlakoztatható</a:t>
            </a:r>
            <a:r>
              <a:rPr lang="hu-HU" dirty="0"/>
              <a:t> a vérnyomás mandzsetta tömlője a monitorral.</a:t>
            </a:r>
          </a:p>
          <a:p>
            <a:pPr marL="168275" indent="-168275"/>
            <a:r>
              <a:rPr lang="hu-HU" dirty="0"/>
              <a:t>A vizsgálat megkezdése előtt próbamérést kell tenni. A tervezett vizsgálat megkezdése előtt nem kell bekapcsolni a monitort, mert automatikusan kezd mérni. </a:t>
            </a:r>
          </a:p>
          <a:p>
            <a:pPr marL="195263" indent="-195263"/>
            <a:r>
              <a:rPr lang="hu-HU" dirty="0"/>
              <a:t>A mérés ideje alatt a betegnek kerülnie kell a hirtelen mozdulatokat, lazán kell tartania a karját. </a:t>
            </a:r>
          </a:p>
          <a:p>
            <a:pPr marL="195263" indent="-195263"/>
            <a:r>
              <a:rPr lang="hu-HU" dirty="0"/>
              <a:t>Az elemek kimerülését akkor lehet gyanítani, ha a mandzsetta gyors leengedését észleli. A monitor memóriája az elemek kimerülése, illetve eltávolítása esetén sem veszti el a korábbi mérési adatokat. Ki kell cserélni az elemeket, mert különben meg kell ismételni a vizsgálatot.</a:t>
            </a:r>
          </a:p>
          <a:p>
            <a:pPr marL="195263" indent="-195263"/>
            <a:r>
              <a:rPr lang="hu-HU" dirty="0"/>
              <a:t>A vizsgálat végével számítógépre kell vinni az adatokat és az orvos kiértékeli a leletet.</a:t>
            </a:r>
          </a:p>
          <a:p>
            <a:pPr marL="285750" indent="-285750"/>
            <a:endParaRPr lang="hu-HU" sz="1800" dirty="0">
              <a:latin typeface="Georgia" pitchFamily="18" charset="0"/>
            </a:endParaRPr>
          </a:p>
          <a:p>
            <a:pPr marL="0" indent="0">
              <a:buNone/>
            </a:pPr>
            <a:r>
              <a:rPr lang="hu-HU" dirty="0"/>
              <a:t>Hibalehetőségek:</a:t>
            </a:r>
          </a:p>
          <a:p>
            <a:pPr marL="0" indent="0">
              <a:buNone/>
            </a:pPr>
            <a:r>
              <a:rPr lang="hu-HU" dirty="0"/>
              <a:t>- elem lemerül</a:t>
            </a:r>
          </a:p>
          <a:p>
            <a:pPr marL="0" indent="0">
              <a:buNone/>
            </a:pPr>
            <a:r>
              <a:rPr lang="hu-HU" dirty="0"/>
              <a:t>- mandzsetta tömlője megtörik</a:t>
            </a:r>
          </a:p>
          <a:p>
            <a:pPr marL="0" indent="0">
              <a:buNone/>
            </a:pPr>
            <a:r>
              <a:rPr lang="hu-HU" dirty="0"/>
              <a:t>- mandzsetta lyukas</a:t>
            </a:r>
          </a:p>
          <a:p>
            <a:pPr marL="0" indent="0">
              <a:buNone/>
            </a:pPr>
            <a:r>
              <a:rPr lang="hu-HU" dirty="0"/>
              <a:t>- rosszul van programozva</a:t>
            </a:r>
          </a:p>
          <a:p>
            <a:pPr marL="169863" indent="-168275">
              <a:spcBef>
                <a:spcPts val="0"/>
              </a:spcBef>
              <a:defRPr/>
            </a:pPr>
            <a:endParaRPr lang="hu-HU" dirty="0"/>
          </a:p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6175" y="5005387"/>
            <a:ext cx="3028950" cy="1514475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7496175" y="6519862"/>
            <a:ext cx="26955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700" dirty="0"/>
              <a:t>http://heartwest.com.au/24-hour-ambulatory-blood-pressure-monitoring-abpm/</a:t>
            </a:r>
          </a:p>
        </p:txBody>
      </p:sp>
    </p:spTree>
    <p:extLst>
      <p:ext uri="{BB962C8B-B14F-4D97-AF65-F5344CB8AC3E}">
        <p14:creationId xmlns:p14="http://schemas.microsoft.com/office/powerpoint/2010/main" val="168265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Betegség terápiája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gyógyszeres kezelés (vérnyomáscsökkentő szerek); </a:t>
            </a:r>
          </a:p>
          <a:p>
            <a:r>
              <a:rPr lang="hu-HU" dirty="0"/>
              <a:t>cél vérnyomás meghatározása</a:t>
            </a:r>
          </a:p>
          <a:p>
            <a:r>
              <a:rPr lang="hu-HU" dirty="0"/>
              <a:t>diéta (sófelvételének csökkentése); </a:t>
            </a:r>
          </a:p>
          <a:p>
            <a:r>
              <a:rPr lang="hu-HU" dirty="0"/>
              <a:t>súlyvesztés (zsír-és </a:t>
            </a:r>
            <a:r>
              <a:rPr lang="hu-HU" dirty="0" err="1"/>
              <a:t>koleszterintartalmú</a:t>
            </a:r>
            <a:r>
              <a:rPr lang="hu-HU" dirty="0"/>
              <a:t> ételek kerülése);</a:t>
            </a:r>
          </a:p>
          <a:p>
            <a:r>
              <a:rPr lang="hu-HU" dirty="0"/>
              <a:t>fokozott fizikai terhelés; </a:t>
            </a:r>
          </a:p>
          <a:p>
            <a:r>
              <a:rPr lang="hu-HU" dirty="0"/>
              <a:t>életmód változtatás (dohányzás, alkoholfogyasztás mellőzése)</a:t>
            </a:r>
            <a:r>
              <a:rPr lang="hu-HU" u="sng" dirty="0"/>
              <a:t> </a:t>
            </a: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256291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hu-HU" altLang="hu-HU" dirty="0"/>
              <a:t>Alapvető az életmódi kezelés !!!!!</a:t>
            </a:r>
          </a:p>
          <a:p>
            <a:pPr marL="344488">
              <a:buClrTx/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endParaRPr lang="hu-HU" altLang="hu-HU" dirty="0"/>
          </a:p>
          <a:p>
            <a:pPr marL="344488">
              <a:buClrTx/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hu-HU" altLang="hu-HU" dirty="0"/>
              <a:t>Gyógyszeres terápia</a:t>
            </a:r>
          </a:p>
          <a:p>
            <a:pPr lvl="1"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hu-HU" altLang="hu-HU" dirty="0"/>
              <a:t>ACE inhibitorok- </a:t>
            </a:r>
            <a:r>
              <a:rPr lang="hu-HU" altLang="hu-HU" dirty="0" err="1"/>
              <a:t>ramipril</a:t>
            </a:r>
            <a:r>
              <a:rPr lang="hu-HU" altLang="hu-HU" dirty="0"/>
              <a:t>, </a:t>
            </a:r>
            <a:r>
              <a:rPr lang="hu-HU" altLang="hu-HU" dirty="0" err="1"/>
              <a:t>perindopril</a:t>
            </a:r>
            <a:r>
              <a:rPr lang="hu-HU" altLang="hu-HU" dirty="0"/>
              <a:t>  </a:t>
            </a:r>
          </a:p>
          <a:p>
            <a:pPr lvl="1"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hu-HU" altLang="hu-HU" dirty="0"/>
              <a:t>ATII receptor blokkolók-</a:t>
            </a:r>
            <a:r>
              <a:rPr lang="hu-HU" altLang="hu-HU" dirty="0" err="1"/>
              <a:t>valsartan</a:t>
            </a:r>
            <a:r>
              <a:rPr lang="hu-HU" altLang="hu-HU" dirty="0"/>
              <a:t>, </a:t>
            </a:r>
            <a:r>
              <a:rPr lang="hu-HU" altLang="hu-HU" dirty="0" err="1"/>
              <a:t>irbesartan</a:t>
            </a:r>
            <a:endParaRPr lang="hu-HU" altLang="hu-HU" dirty="0"/>
          </a:p>
          <a:p>
            <a:pPr lvl="1"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hu-HU" altLang="hu-HU" dirty="0"/>
              <a:t>Béta blokkolók - </a:t>
            </a:r>
            <a:r>
              <a:rPr lang="hu-HU" altLang="hu-HU" dirty="0" err="1"/>
              <a:t>bisoprolol</a:t>
            </a:r>
            <a:r>
              <a:rPr lang="hu-HU" altLang="hu-HU" dirty="0"/>
              <a:t>, </a:t>
            </a:r>
            <a:r>
              <a:rPr lang="hu-HU" altLang="hu-HU" dirty="0" err="1"/>
              <a:t>nebivolol</a:t>
            </a:r>
            <a:r>
              <a:rPr lang="hu-HU" altLang="hu-HU" dirty="0"/>
              <a:t>, </a:t>
            </a:r>
            <a:r>
              <a:rPr lang="hu-HU" altLang="hu-HU" dirty="0" err="1"/>
              <a:t>carvedilol</a:t>
            </a:r>
            <a:r>
              <a:rPr lang="hu-HU" altLang="hu-HU" dirty="0"/>
              <a:t>, 	(</a:t>
            </a:r>
            <a:r>
              <a:rPr lang="hu-HU" altLang="hu-HU" dirty="0" err="1"/>
              <a:t>atenolol</a:t>
            </a:r>
            <a:r>
              <a:rPr lang="hu-HU" altLang="hu-HU" dirty="0"/>
              <a:t>)</a:t>
            </a:r>
          </a:p>
          <a:p>
            <a:pPr lvl="1"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hu-HU" altLang="hu-HU" dirty="0" err="1"/>
              <a:t>Ca</a:t>
            </a:r>
            <a:r>
              <a:rPr lang="hu-HU" altLang="hu-HU" dirty="0"/>
              <a:t> </a:t>
            </a:r>
            <a:r>
              <a:rPr lang="hu-HU" altLang="hu-HU" dirty="0" err="1"/>
              <a:t>antagonisták</a:t>
            </a:r>
            <a:r>
              <a:rPr lang="hu-HU" altLang="hu-HU" dirty="0"/>
              <a:t> – </a:t>
            </a:r>
            <a:r>
              <a:rPr lang="hu-HU" altLang="hu-HU" dirty="0" err="1"/>
              <a:t>amlodipin</a:t>
            </a:r>
            <a:r>
              <a:rPr lang="hu-HU" altLang="hu-HU" dirty="0"/>
              <a:t>, </a:t>
            </a:r>
            <a:r>
              <a:rPr lang="hu-HU" altLang="hu-HU" dirty="0" err="1"/>
              <a:t>felodipin</a:t>
            </a:r>
            <a:r>
              <a:rPr lang="hu-HU" altLang="hu-HU" dirty="0"/>
              <a:t>, </a:t>
            </a:r>
            <a:r>
              <a:rPr lang="hu-HU" altLang="hu-HU" dirty="0" err="1"/>
              <a:t>lercanidipin</a:t>
            </a:r>
            <a:endParaRPr lang="hu-HU" altLang="hu-HU" dirty="0"/>
          </a:p>
          <a:p>
            <a:pPr lvl="1"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hu-HU" altLang="hu-HU" dirty="0"/>
              <a:t>Alfa blokkolók – </a:t>
            </a:r>
            <a:r>
              <a:rPr lang="hu-HU" altLang="hu-HU" dirty="0" err="1"/>
              <a:t>prazosin</a:t>
            </a:r>
            <a:r>
              <a:rPr lang="hu-HU" altLang="hu-HU" dirty="0"/>
              <a:t>, </a:t>
            </a:r>
            <a:r>
              <a:rPr lang="hu-HU" altLang="hu-HU" dirty="0" err="1"/>
              <a:t>doxazosin</a:t>
            </a:r>
            <a:endParaRPr lang="hu-HU" altLang="hu-HU" dirty="0"/>
          </a:p>
          <a:p>
            <a:pPr lvl="1"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hu-HU" altLang="hu-HU" dirty="0"/>
              <a:t>Centralis szerek: </a:t>
            </a:r>
            <a:r>
              <a:rPr lang="hu-HU" altLang="hu-HU" dirty="0" err="1"/>
              <a:t>rilmenidin</a:t>
            </a:r>
            <a:endParaRPr lang="hu-HU" altLang="hu-HU" dirty="0"/>
          </a:p>
          <a:p>
            <a:pPr lvl="1"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</a:pPr>
            <a:r>
              <a:rPr lang="hu-HU" altLang="hu-HU" dirty="0" err="1"/>
              <a:t>Diureticumok</a:t>
            </a:r>
            <a:r>
              <a:rPr lang="hu-HU" altLang="hu-HU" dirty="0"/>
              <a:t> - </a:t>
            </a:r>
            <a:r>
              <a:rPr lang="hu-HU" altLang="hu-HU" dirty="0" err="1"/>
              <a:t>indapamid</a:t>
            </a:r>
            <a:r>
              <a:rPr lang="hu-HU" altLang="hu-HU" dirty="0"/>
              <a:t>   </a:t>
            </a:r>
          </a:p>
          <a:p>
            <a:pPr>
              <a:buFont typeface="Wingdings" panose="05000000000000000000" pitchFamily="2" charset="2"/>
              <a:buChar char="Ø"/>
            </a:pPr>
            <a:endParaRPr lang="hu-HU" dirty="0"/>
          </a:p>
        </p:txBody>
      </p:sp>
      <p:sp>
        <p:nvSpPr>
          <p:cNvPr id="4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Betegség terápiája II.</a:t>
            </a:r>
          </a:p>
        </p:txBody>
      </p:sp>
    </p:spTree>
    <p:extLst>
      <p:ext uri="{BB962C8B-B14F-4D97-AF65-F5344CB8AC3E}">
        <p14:creationId xmlns:p14="http://schemas.microsoft.com/office/powerpoint/2010/main" val="1590563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31871" y="184584"/>
            <a:ext cx="10390015" cy="423360"/>
          </a:xfrm>
        </p:spPr>
        <p:txBody>
          <a:bodyPr>
            <a:normAutofit fontScale="90000"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vérnyomás csökkentés lehetőségei I.</a:t>
            </a: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u-H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artalom helye 4"/>
          <p:cNvSpPr>
            <a:spLocks noGrp="1"/>
          </p:cNvSpPr>
          <p:nvPr>
            <p:ph idx="1"/>
          </p:nvPr>
        </p:nvSpPr>
        <p:spPr>
          <a:xfrm>
            <a:off x="913773" y="2208066"/>
            <a:ext cx="10506288" cy="4997804"/>
          </a:xfrm>
        </p:spPr>
        <p:txBody>
          <a:bodyPr>
            <a:normAutofit/>
          </a:bodyPr>
          <a:lstStyle/>
          <a:p>
            <a:pPr lvl="1"/>
            <a:r>
              <a:rPr lang="hu-H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Perctérfogat csökkentése</a:t>
            </a:r>
          </a:p>
          <a:p>
            <a:pPr lvl="2"/>
            <a:r>
              <a:rPr lang="hu-H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Diuretikumok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&gt; csökkentik a keringő vér mennyiségét</a:t>
            </a:r>
          </a:p>
          <a:p>
            <a:pPr lvl="2"/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ß-blokkolók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&gt; a szívfrekvencia és a szívizom működésének csökkentésével mérsékelik az egy perc alatt kilökött vér mennyiséget</a:t>
            </a:r>
          </a:p>
          <a:p>
            <a:pPr lvl="1"/>
            <a:r>
              <a:rPr lang="hu-H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perifériás ellenállást csökkentjük</a:t>
            </a:r>
          </a:p>
          <a:p>
            <a:pPr lvl="2"/>
            <a:r>
              <a:rPr lang="hu-H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Szimpatolitikumok</a:t>
            </a:r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3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alfa-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szimpatolitikumok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(érfalak szimpatikus tónusát csökkentik)</a:t>
            </a:r>
          </a:p>
          <a:p>
            <a:pPr lvl="3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ß-blokkolók</a:t>
            </a:r>
          </a:p>
          <a:p>
            <a:pPr lvl="2"/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hu-H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renin-angiotenzin-aldoszteron</a:t>
            </a:r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rendszer (</a:t>
            </a:r>
            <a:r>
              <a:rPr lang="hu-H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RAaS</a:t>
            </a:r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gátlása</a:t>
            </a:r>
          </a:p>
          <a:p>
            <a:pPr lvl="3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ß-blokkolók</a:t>
            </a:r>
          </a:p>
          <a:p>
            <a:pPr lvl="3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Direkt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inhibitorok</a:t>
            </a:r>
          </a:p>
          <a:p>
            <a:pPr lvl="3"/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Ace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-gátlók </a:t>
            </a:r>
          </a:p>
          <a:p>
            <a:pPr lvl="3"/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Angiotenzin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II. receptor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antagonisták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731871" y="1087378"/>
            <a:ext cx="9929191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vérnyomást a 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perctérfogat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ez a keringő vér mennyiségétől és a szív munkájától függ) és</a:t>
            </a:r>
          </a:p>
          <a:p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perifériás ellenállás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az érrendszer tágassága és rugalmassága, vagyis befogadóképesség) szabja meg.</a:t>
            </a:r>
          </a:p>
        </p:txBody>
      </p:sp>
    </p:spTree>
    <p:extLst>
      <p:ext uri="{BB962C8B-B14F-4D97-AF65-F5344CB8AC3E}">
        <p14:creationId xmlns:p14="http://schemas.microsoft.com/office/powerpoint/2010/main" val="370089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546"/>
    </mc:Choice>
    <mc:Fallback xmlns="">
      <p:transition spd="slow" advTm="86546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1619170" y="583683"/>
            <a:ext cx="10364451" cy="357429"/>
          </a:xfrm>
        </p:spPr>
        <p:txBody>
          <a:bodyPr>
            <a:normAutofit fontScale="90000"/>
          </a:bodyPr>
          <a:lstStyle/>
          <a:p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vérnyomás csökkentés lehetőségei II.</a:t>
            </a:r>
            <a:b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hu-H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60770" y="1487861"/>
            <a:ext cx="10363826" cy="3424107"/>
          </a:xfrm>
        </p:spPr>
        <p:txBody>
          <a:bodyPr/>
          <a:lstStyle/>
          <a:p>
            <a:pPr lvl="1"/>
            <a:r>
              <a:rPr lang="hu-H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Arteriolás</a:t>
            </a:r>
            <a:r>
              <a:rPr lang="hu-H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értágítók </a:t>
            </a:r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(amelyek az érfali simaizomzatban értágító hatású anyag, a NO képződését segítik elő</a:t>
            </a:r>
          </a:p>
          <a:p>
            <a:pPr lvl="1"/>
            <a:endParaRPr lang="hu-H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hu-H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hu-HU" sz="1600" i="1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hu-H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-csatorna </a:t>
            </a:r>
            <a:r>
              <a:rPr lang="hu-H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antagonisták</a:t>
            </a:r>
            <a:r>
              <a:rPr lang="hu-H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az érfalak simaizomzatában csökkentik az </a:t>
            </a:r>
            <a:r>
              <a:rPr lang="hu-H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intracelluláris</a:t>
            </a:r>
            <a:r>
              <a:rPr lang="hu-H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kalcium koncentrációját, ezzel gátolják annak összehúzódását)</a:t>
            </a:r>
          </a:p>
          <a:p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55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910"/>
    </mc:Choice>
    <mc:Fallback xmlns="">
      <p:transition spd="slow" advTm="3491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Diuretikumok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875201" y="1509993"/>
            <a:ext cx="10164274" cy="5052732"/>
          </a:xfrm>
        </p:spPr>
        <p:txBody>
          <a:bodyPr/>
          <a:lstStyle/>
          <a:p>
            <a:pPr marL="0" indent="0" algn="just">
              <a:buNone/>
            </a:pPr>
            <a:r>
              <a:rPr lang="hu-HU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Diuretikum</a:t>
            </a:r>
            <a:r>
              <a:rPr lang="hu-H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(húgyhajtó)</a:t>
            </a:r>
            <a:r>
              <a:rPr lang="hu-H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olyan vegyület, amely megnöveli a kiválasztott vizelet mennyiségét. </a:t>
            </a:r>
          </a:p>
          <a:p>
            <a:pPr algn="just"/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hu-H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NA-ürítést fokozó vízhajtók</a:t>
            </a:r>
          </a:p>
          <a:p>
            <a:pPr marL="1081278" lvl="1" indent="-514350">
              <a:buFont typeface="Wingdings" pitchFamily="2" charset="2"/>
              <a:buChar char="§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az 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enyhe és mérsékelt </a:t>
            </a:r>
            <a:r>
              <a:rPr lang="hu-H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hypertonia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kezelésére </a:t>
            </a:r>
          </a:p>
          <a:p>
            <a:pPr marL="1081278" lvl="1" indent="-514350">
              <a:buFont typeface="Wingdings" pitchFamily="2" charset="2"/>
              <a:buChar char="§"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önmagukban vagy pedig ß-blokkolókkal és ACE-gátlókkal együtt</a:t>
            </a:r>
          </a:p>
          <a:p>
            <a:pPr marL="624078" indent="-514350">
              <a:buNone/>
            </a:pPr>
            <a:endParaRPr lang="hu-H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4078" indent="-514350">
              <a:buNone/>
            </a:pPr>
            <a:r>
              <a:rPr lang="hu-H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Hatásmechanizmus: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514350">
              <a:buNone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Na+ ürítése révén fokozzák a folyadékveszteséget, amely a vénás nyomás csökkenéséhez, csökkent perctérfogathoz, és csökkent artériás nyomáshoz vezet.</a:t>
            </a:r>
          </a:p>
          <a:p>
            <a:pPr marL="0" indent="0">
              <a:buNone/>
            </a:pP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06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45"/>
    </mc:Choice>
    <mc:Fallback xmlns="">
      <p:transition spd="slow" advTm="16945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913774" y="510941"/>
            <a:ext cx="10364451" cy="654471"/>
          </a:xfrm>
        </p:spPr>
        <p:txBody>
          <a:bodyPr/>
          <a:lstStyle/>
          <a:p>
            <a:r>
              <a:rPr lang="hu-H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Diuretikumok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87186" y="1322187"/>
            <a:ext cx="11291221" cy="5298421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lphaLcParenR"/>
            </a:pPr>
            <a:r>
              <a:rPr lang="hu-HU" b="1" dirty="0" err="1">
                <a:cs typeface="Times New Roman" panose="02020603050405020304" pitchFamily="18" charset="0"/>
              </a:rPr>
              <a:t>Tiazid</a:t>
            </a:r>
            <a:r>
              <a:rPr lang="hu-HU" b="1" dirty="0">
                <a:cs typeface="Times New Roman" panose="02020603050405020304" pitchFamily="18" charset="0"/>
              </a:rPr>
              <a:t> származékok   (</a:t>
            </a:r>
            <a:r>
              <a:rPr lang="hu-HU" sz="1500" i="1" cap="none" dirty="0" err="1">
                <a:cs typeface="Times New Roman" panose="02020603050405020304" pitchFamily="18" charset="0"/>
              </a:rPr>
              <a:t>hydrochlorothiazid</a:t>
            </a:r>
            <a:r>
              <a:rPr lang="hu-HU" sz="1500" b="1" dirty="0">
                <a:cs typeface="Times New Roman" panose="02020603050405020304" pitchFamily="18" charset="0"/>
              </a:rPr>
              <a:t> </a:t>
            </a:r>
            <a:r>
              <a:rPr lang="hu-HU" sz="1500" dirty="0">
                <a:cs typeface="Times New Roman" panose="02020603050405020304" pitchFamily="18" charset="0"/>
              </a:rPr>
              <a:t>(</a:t>
            </a:r>
            <a:r>
              <a:rPr lang="hu-HU" sz="1500" dirty="0" err="1">
                <a:cs typeface="Times New Roman" panose="02020603050405020304" pitchFamily="18" charset="0"/>
              </a:rPr>
              <a:t>Hypothiazid</a:t>
            </a:r>
            <a:r>
              <a:rPr lang="hu-HU" sz="1500" dirty="0">
                <a:cs typeface="Times New Roman" panose="02020603050405020304" pitchFamily="18" charset="0"/>
              </a:rPr>
              <a:t>) </a:t>
            </a:r>
            <a:r>
              <a:rPr lang="hu-HU" sz="1500" i="1" cap="none" dirty="0" err="1">
                <a:cs typeface="Times New Roman" panose="02020603050405020304" pitchFamily="18" charset="0"/>
              </a:rPr>
              <a:t>clopamide</a:t>
            </a:r>
            <a:r>
              <a:rPr lang="hu-HU" sz="1500" dirty="0">
                <a:cs typeface="Times New Roman" panose="02020603050405020304" pitchFamily="18" charset="0"/>
              </a:rPr>
              <a:t> (</a:t>
            </a:r>
            <a:r>
              <a:rPr lang="hu-HU" sz="1500" dirty="0" err="1">
                <a:cs typeface="Times New Roman" panose="02020603050405020304" pitchFamily="18" charset="0"/>
              </a:rPr>
              <a:t>Brinaldix</a:t>
            </a:r>
            <a:r>
              <a:rPr lang="hu-HU" sz="1300" dirty="0">
                <a:cs typeface="Times New Roman" panose="02020603050405020304" pitchFamily="18" charset="0"/>
              </a:rPr>
              <a:t>) </a:t>
            </a:r>
            <a:r>
              <a:rPr lang="hu-HU" sz="1500" i="1" cap="none" dirty="0" err="1">
                <a:cs typeface="Times New Roman" panose="02020603050405020304" pitchFamily="18" charset="0"/>
              </a:rPr>
              <a:t>inapamid</a:t>
            </a:r>
            <a:r>
              <a:rPr lang="hu-HU" sz="1300" i="1" cap="none" dirty="0">
                <a:cs typeface="Times New Roman" panose="02020603050405020304" pitchFamily="18" charset="0"/>
              </a:rPr>
              <a:t> </a:t>
            </a:r>
            <a:r>
              <a:rPr lang="hu-HU" sz="1300" dirty="0">
                <a:cs typeface="Times New Roman" panose="02020603050405020304" pitchFamily="18" charset="0"/>
              </a:rPr>
              <a:t>(PRETAXIN)</a:t>
            </a:r>
            <a:r>
              <a:rPr lang="hu-HU" sz="2300" b="1" dirty="0">
                <a:cs typeface="Times New Roman" panose="02020603050405020304" pitchFamily="18" charset="0"/>
              </a:rPr>
              <a:t>)</a:t>
            </a:r>
            <a:endParaRPr lang="hu-HU" b="1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i="1" dirty="0" err="1">
                <a:cs typeface="Times New Roman" panose="02020603050405020304" pitchFamily="18" charset="0"/>
              </a:rPr>
              <a:t>Hatásmechanuzmis</a:t>
            </a:r>
            <a:r>
              <a:rPr lang="hu-HU" i="1" dirty="0"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a </a:t>
            </a:r>
            <a:r>
              <a:rPr lang="hu-HU" dirty="0" err="1">
                <a:cs typeface="Times New Roman" panose="02020603050405020304" pitchFamily="18" charset="0"/>
              </a:rPr>
              <a:t>distalis</a:t>
            </a:r>
            <a:r>
              <a:rPr lang="hu-HU" dirty="0">
                <a:cs typeface="Times New Roman" panose="02020603050405020304" pitchFamily="18" charset="0"/>
              </a:rPr>
              <a:t> kanyarulatos csatornában gátolják a Na+ és Cl-</a:t>
            </a:r>
            <a:r>
              <a:rPr lang="hu-HU" dirty="0" err="1">
                <a:cs typeface="Times New Roman" panose="02020603050405020304" pitchFamily="18" charset="0"/>
              </a:rPr>
              <a:t>reabszorpciót</a:t>
            </a:r>
            <a:r>
              <a:rPr lang="hu-HU" dirty="0">
                <a:cs typeface="Times New Roman" panose="02020603050405020304" pitchFamily="18" charset="0"/>
              </a:rPr>
              <a:t>, s így a víz visszaszívódását</a:t>
            </a: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jelentős mértékű K+ vesztést okoznak</a:t>
            </a: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plazma térfogatot csökkentik, verőtérfogat csökken (kezdeti)</a:t>
            </a: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maximális hatás 10-20 H</a:t>
            </a:r>
            <a:r>
              <a:rPr lang="hu-HU" cap="none" dirty="0">
                <a:cs typeface="Times New Roman" panose="02020603050405020304" pitchFamily="18" charset="0"/>
              </a:rPr>
              <a:t>gmm</a:t>
            </a:r>
          </a:p>
          <a:p>
            <a:pPr lvl="1"/>
            <a:endParaRPr lang="hu-HU" cap="none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i="1" dirty="0">
                <a:cs typeface="Times New Roman" panose="02020603050405020304" pitchFamily="18" charset="0"/>
              </a:rPr>
              <a:t>Mellékhatás:</a:t>
            </a:r>
          </a:p>
          <a:p>
            <a:pPr lvl="1"/>
            <a:r>
              <a:rPr lang="hu-HU" dirty="0" err="1">
                <a:cs typeface="Times New Roman" panose="02020603050405020304" pitchFamily="18" charset="0"/>
              </a:rPr>
              <a:t>Hypokalaemia</a:t>
            </a:r>
            <a:endParaRPr lang="hu-HU" dirty="0">
              <a:cs typeface="Times New Roman" panose="02020603050405020304" pitchFamily="18" charset="0"/>
            </a:endParaRP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Csökkentik a húgysavkiválasztást -&gt;akut köszvényesrohamot  provokálhatnak </a:t>
            </a:r>
          </a:p>
          <a:p>
            <a:pPr lvl="1"/>
            <a:r>
              <a:rPr lang="hu-HU" dirty="0" err="1">
                <a:cs typeface="Times New Roman" panose="02020603050405020304" pitchFamily="18" charset="0"/>
              </a:rPr>
              <a:t>Diabetogenhatás</a:t>
            </a:r>
            <a:endParaRPr lang="hu-HU" dirty="0">
              <a:cs typeface="Times New Roman" panose="02020603050405020304" pitchFamily="18" charset="0"/>
            </a:endParaRP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növelik az LDL-koleszterin és a trigliceridek koncentrációját a plazmában </a:t>
            </a:r>
          </a:p>
          <a:p>
            <a:pPr lvl="1"/>
            <a:r>
              <a:rPr lang="hu-HU" dirty="0" err="1">
                <a:cs typeface="Times New Roman" panose="02020603050405020304" pitchFamily="18" charset="0"/>
              </a:rPr>
              <a:t>Hyponatraemi</a:t>
            </a:r>
            <a:endParaRPr lang="hu-HU" dirty="0">
              <a:cs typeface="Times New Roman" panose="02020603050405020304" pitchFamily="18" charset="0"/>
            </a:endParaRPr>
          </a:p>
          <a:p>
            <a:pPr lvl="1"/>
            <a:r>
              <a:rPr lang="hu-HU" dirty="0" err="1">
                <a:cs typeface="Times New Roman" panose="02020603050405020304" pitchFamily="18" charset="0"/>
              </a:rPr>
              <a:t>Inpotencia</a:t>
            </a:r>
            <a:r>
              <a:rPr lang="hu-HU" dirty="0">
                <a:cs typeface="Times New Roman" panose="02020603050405020304" pitchFamily="18" charset="0"/>
              </a:rPr>
              <a:t> </a:t>
            </a: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Fényérzékenységet válthat ki</a:t>
            </a:r>
          </a:p>
          <a:p>
            <a:pPr marL="0" indent="0">
              <a:buNone/>
            </a:pPr>
            <a:endParaRPr lang="hu-HU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b="1" dirty="0" err="1">
                <a:solidFill>
                  <a:srgbClr val="C00000"/>
                </a:solidFill>
                <a:cs typeface="Times New Roman" panose="02020603050405020304" pitchFamily="18" charset="0"/>
              </a:rPr>
              <a:t>Thiazidok</a:t>
            </a:r>
            <a:r>
              <a:rPr lang="hu-HU" b="1" dirty="0">
                <a:solidFill>
                  <a:srgbClr val="C00000"/>
                </a:solidFill>
                <a:cs typeface="Times New Roman" panose="02020603050405020304" pitchFamily="18" charset="0"/>
              </a:rPr>
              <a:t> alkalmazása esetén a K+ pótlás elengedhetetlen !!!!!</a:t>
            </a:r>
          </a:p>
          <a:p>
            <a:pPr marL="0" indent="0">
              <a:buNone/>
            </a:pPr>
            <a:endParaRPr lang="hu-HU" b="1" dirty="0">
              <a:cs typeface="Times New Roman" panose="02020603050405020304" pitchFamily="18" charset="0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0" y="2786062"/>
            <a:ext cx="2381250" cy="1609725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9715500" y="4395787"/>
            <a:ext cx="22288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400" dirty="0"/>
              <a:t>https://www.google.com/search?q=pretaxin&amp;tbm=isch&amp;ved=2ahUKEwizlO3s25jtAhUhM-wKHVtnAVkQ2-cCegQIABAA&amp;oq=pretaxin&amp;gs_lcp=CgNpbWcQAzIGCAAQChAYOggIABCxAxCDAToFCAAQsQM6AggAOgQIIxAnOgQIABAeOgQIABATUM_PGViO2xlg1N0ZaABwAHgAgAFoiAH8BZIBAzUuM5gBAKABAaoBC2d3cy13aXotaW1nwAEB&amp;sclient=img&amp;ei=yrG7X7OHC6HmsAfbzoXIBQ&amp;bih=750&amp;biw=1536&amp;client=firefox-b-d#imgrc=JyKZ2IrK1ADhMM</a:t>
            </a:r>
          </a:p>
        </p:txBody>
      </p:sp>
    </p:spTree>
    <p:extLst>
      <p:ext uri="{BB962C8B-B14F-4D97-AF65-F5344CB8AC3E}">
        <p14:creationId xmlns:p14="http://schemas.microsoft.com/office/powerpoint/2010/main" val="17437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714"/>
    </mc:Choice>
    <mc:Fallback xmlns="">
      <p:transition spd="slow" advTm="64714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656368"/>
          </a:xfrm>
        </p:spPr>
        <p:txBody>
          <a:bodyPr/>
          <a:lstStyle/>
          <a:p>
            <a:r>
              <a:rPr lang="hu-H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Diuretikumok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3774" y="1523031"/>
            <a:ext cx="10639317" cy="5088784"/>
          </a:xfrm>
        </p:spPr>
        <p:txBody>
          <a:bodyPr>
            <a:normAutofit/>
          </a:bodyPr>
          <a:lstStyle/>
          <a:p>
            <a:pPr marL="457200" indent="-457200">
              <a:buAutoNum type="alphaLcParenR" startAt="2"/>
            </a:pPr>
            <a:r>
              <a:rPr lang="hu-HU" cap="none" dirty="0">
                <a:cs typeface="Times New Roman" panose="02020603050405020304" pitchFamily="18" charset="0"/>
              </a:rPr>
              <a:t>Csúcshatású </a:t>
            </a:r>
            <a:r>
              <a:rPr lang="hu-HU" cap="none" dirty="0" err="1">
                <a:cs typeface="Times New Roman" panose="02020603050405020304" pitchFamily="18" charset="0"/>
              </a:rPr>
              <a:t>kacsdiuretikumok</a:t>
            </a:r>
            <a:r>
              <a:rPr lang="hu-HU" cap="none" dirty="0">
                <a:cs typeface="Times New Roman" panose="02020603050405020304" pitchFamily="18" charset="0"/>
              </a:rPr>
              <a:t>  (</a:t>
            </a:r>
            <a:r>
              <a:rPr lang="hu-HU" sz="1600" i="1" cap="none" dirty="0" err="1">
                <a:cs typeface="Times New Roman" panose="02020603050405020304" pitchFamily="18" charset="0"/>
              </a:rPr>
              <a:t>acidum</a:t>
            </a:r>
            <a:r>
              <a:rPr lang="hu-HU" sz="1600" i="1" cap="none" dirty="0">
                <a:cs typeface="Times New Roman" panose="02020603050405020304" pitchFamily="18" charset="0"/>
              </a:rPr>
              <a:t> </a:t>
            </a:r>
            <a:r>
              <a:rPr lang="hu-HU" sz="1600" i="1" cap="none" dirty="0" err="1">
                <a:cs typeface="Times New Roman" panose="02020603050405020304" pitchFamily="18" charset="0"/>
              </a:rPr>
              <a:t>etacrynicum</a:t>
            </a:r>
            <a:r>
              <a:rPr lang="hu-HU" sz="1600" i="1" cap="none" dirty="0">
                <a:cs typeface="Times New Roman" panose="02020603050405020304" pitchFamily="18" charset="0"/>
              </a:rPr>
              <a:t> </a:t>
            </a:r>
            <a:r>
              <a:rPr lang="hu-HU" sz="1600" cap="none" dirty="0">
                <a:cs typeface="Times New Roman" panose="02020603050405020304" pitchFamily="18" charset="0"/>
              </a:rPr>
              <a:t>(</a:t>
            </a:r>
            <a:r>
              <a:rPr lang="hu-HU" sz="1600" cap="none" dirty="0" err="1">
                <a:cs typeface="Times New Roman" panose="02020603050405020304" pitchFamily="18" charset="0"/>
              </a:rPr>
              <a:t>uregyt</a:t>
            </a:r>
            <a:r>
              <a:rPr lang="hu-HU" sz="1600" cap="none" dirty="0">
                <a:cs typeface="Times New Roman" panose="02020603050405020304" pitchFamily="18" charset="0"/>
              </a:rPr>
              <a:t>), </a:t>
            </a:r>
            <a:r>
              <a:rPr lang="hu-HU" sz="1600" i="1" cap="none" dirty="0" err="1">
                <a:cs typeface="Times New Roman" panose="02020603050405020304" pitchFamily="18" charset="0"/>
              </a:rPr>
              <a:t>furosemid</a:t>
            </a:r>
            <a:r>
              <a:rPr lang="hu-HU" cap="none" dirty="0"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hu-HU" i="1" cap="none" dirty="0">
                <a:cs typeface="Times New Roman" panose="02020603050405020304" pitchFamily="18" charset="0"/>
              </a:rPr>
              <a:t>Hatásmechanizmus:</a:t>
            </a:r>
          </a:p>
          <a:p>
            <a:pPr lvl="1"/>
            <a:r>
              <a:rPr lang="hu-HU" cap="none" dirty="0" err="1">
                <a:cs typeface="Times New Roman" panose="02020603050405020304" pitchFamily="18" charset="0"/>
              </a:rPr>
              <a:t>Henle</a:t>
            </a:r>
            <a:r>
              <a:rPr lang="hu-HU" cap="none" dirty="0">
                <a:cs typeface="Times New Roman" panose="02020603050405020304" pitchFamily="18" charset="0"/>
              </a:rPr>
              <a:t>-kacs felszálló ágán gátolják a Na </a:t>
            </a:r>
            <a:r>
              <a:rPr lang="hu-HU" cap="none" dirty="0" err="1">
                <a:cs typeface="Times New Roman" panose="02020603050405020304" pitchFamily="18" charset="0"/>
              </a:rPr>
              <a:t>reabszorbciót</a:t>
            </a:r>
            <a:r>
              <a:rPr lang="hu-HU" cap="none" dirty="0">
                <a:cs typeface="Times New Roman" panose="02020603050405020304" pitchFamily="18" charset="0"/>
              </a:rPr>
              <a:t> -&gt; víz visszaszívás</a:t>
            </a:r>
          </a:p>
          <a:p>
            <a:pPr lvl="1"/>
            <a:r>
              <a:rPr lang="hu-HU" cap="none" dirty="0" err="1">
                <a:cs typeface="Times New Roman" panose="02020603050405020304" pitchFamily="18" charset="0"/>
              </a:rPr>
              <a:t>Ca</a:t>
            </a:r>
            <a:r>
              <a:rPr lang="hu-HU" cap="none" dirty="0">
                <a:cs typeface="Times New Roman" panose="02020603050405020304" pitchFamily="18" charset="0"/>
              </a:rPr>
              <a:t>+++ és K+ vesztés</a:t>
            </a:r>
          </a:p>
          <a:p>
            <a:pPr lvl="1"/>
            <a:r>
              <a:rPr lang="hu-HU" cap="none" dirty="0">
                <a:cs typeface="Times New Roman" panose="02020603050405020304" pitchFamily="18" charset="0"/>
              </a:rPr>
              <a:t>Akut esetekben</a:t>
            </a:r>
          </a:p>
          <a:p>
            <a:pPr marL="0" indent="0">
              <a:spcBef>
                <a:spcPts val="0"/>
              </a:spcBef>
              <a:buNone/>
            </a:pPr>
            <a:endParaRPr lang="hu-HU" cap="none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hu-HU" i="1" cap="none" dirty="0">
                <a:cs typeface="Times New Roman" panose="02020603050405020304" pitchFamily="18" charset="0"/>
              </a:rPr>
              <a:t>Mellékhatás:</a:t>
            </a:r>
          </a:p>
          <a:p>
            <a:pPr lvl="1">
              <a:spcBef>
                <a:spcPts val="0"/>
              </a:spcBef>
            </a:pPr>
            <a:r>
              <a:rPr lang="hu-HU" cap="none" dirty="0">
                <a:cs typeface="Times New Roman" panose="02020603050405020304" pitchFamily="18" charset="0"/>
              </a:rPr>
              <a:t>Szédülés</a:t>
            </a:r>
          </a:p>
          <a:p>
            <a:pPr lvl="1">
              <a:spcBef>
                <a:spcPts val="0"/>
              </a:spcBef>
            </a:pPr>
            <a:r>
              <a:rPr lang="hu-HU" cap="none" dirty="0">
                <a:cs typeface="Times New Roman" panose="02020603050405020304" pitchFamily="18" charset="0"/>
              </a:rPr>
              <a:t>Fülzúgás</a:t>
            </a:r>
          </a:p>
          <a:p>
            <a:pPr lvl="1">
              <a:spcBef>
                <a:spcPts val="0"/>
              </a:spcBef>
            </a:pPr>
            <a:r>
              <a:rPr lang="hu-HU" cap="none" dirty="0">
                <a:cs typeface="Times New Roman" panose="02020603050405020304" pitchFamily="18" charset="0"/>
              </a:rPr>
              <a:t>K vesztés miatt-&gt; </a:t>
            </a:r>
            <a:r>
              <a:rPr lang="hu-HU" cap="none" dirty="0" err="1">
                <a:cs typeface="Times New Roman" panose="02020603050405020304" pitchFamily="18" charset="0"/>
              </a:rPr>
              <a:t>hypokalaemia</a:t>
            </a:r>
            <a:r>
              <a:rPr lang="hu-HU" cap="none" dirty="0">
                <a:cs typeface="Times New Roman" panose="02020603050405020304" pitchFamily="18" charset="0"/>
              </a:rPr>
              <a:t>-&gt; k pótlás szükséges</a:t>
            </a:r>
          </a:p>
          <a:p>
            <a:pPr marL="0" indent="0">
              <a:buNone/>
            </a:pPr>
            <a:endParaRPr lang="hu-H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5" y="3109912"/>
            <a:ext cx="2381250" cy="1266825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9686925" y="4440216"/>
            <a:ext cx="29527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00"/>
              <a:t>https://www.google.com/search?q=furosemid&amp;tbm=isch&amp;ved=2ahUKEwihqN-23ZjtAhWLnqQKHVCbDGwQ2-cCegQIABAA&amp;oq=furosemid&amp;gs_lcp=CgNpbWcQAzICCAAyAggAMgIIADICCAAyAggAMgIIADICCAAyAggAMgIIADICCAA6BAgjECc6BQgAELEDOggIABCxAxCDAVDD2gVYh-oFYIjsBWgAcAB4AIABqQGIAd0GkgEDOC4xmAEAoAEBqgELZ3dzLXdpei1pbWfAAQE&amp;sclient=img&amp;ei=cbO7X-GrI4u9kgXQtrLgBg&amp;bih=750&amp;biw=1536&amp;client=firefox-b-d#imgrc=rdipfjkz_2zD-M</a:t>
            </a:r>
          </a:p>
        </p:txBody>
      </p:sp>
    </p:spTree>
    <p:extLst>
      <p:ext uri="{BB962C8B-B14F-4D97-AF65-F5344CB8AC3E}">
        <p14:creationId xmlns:p14="http://schemas.microsoft.com/office/powerpoint/2010/main" val="235403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582"/>
    </mc:Choice>
    <mc:Fallback xmlns="">
      <p:transition spd="slow" advTm="42582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38783"/>
          </a:xfrm>
        </p:spPr>
        <p:txBody>
          <a:bodyPr/>
          <a:lstStyle/>
          <a:p>
            <a:r>
              <a:rPr lang="hu-H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Diuretikumok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IV.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3775" y="1452692"/>
            <a:ext cx="10665694" cy="4956900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lphaLcParenR" startAt="3"/>
            </a:pPr>
            <a:r>
              <a:rPr lang="hu-HU" b="1" dirty="0">
                <a:cs typeface="Times New Roman" panose="02020603050405020304" pitchFamily="18" charset="0"/>
              </a:rPr>
              <a:t>K+ spóroló </a:t>
            </a:r>
            <a:r>
              <a:rPr lang="hu-HU" b="1" dirty="0" err="1">
                <a:cs typeface="Times New Roman" panose="02020603050405020304" pitchFamily="18" charset="0"/>
              </a:rPr>
              <a:t>diuretikumok</a:t>
            </a:r>
            <a:r>
              <a:rPr lang="hu-HU" b="1" dirty="0">
                <a:cs typeface="Times New Roman" panose="02020603050405020304" pitchFamily="18" charset="0"/>
              </a:rPr>
              <a:t> – </a:t>
            </a:r>
            <a:r>
              <a:rPr lang="hu-HU" dirty="0" err="1">
                <a:cs typeface="Times New Roman" panose="02020603050405020304" pitchFamily="18" charset="0"/>
              </a:rPr>
              <a:t>aldoszteron</a:t>
            </a:r>
            <a:r>
              <a:rPr lang="hu-HU" dirty="0">
                <a:cs typeface="Times New Roman" panose="02020603050405020304" pitchFamily="18" charset="0"/>
              </a:rPr>
              <a:t> </a:t>
            </a:r>
            <a:r>
              <a:rPr lang="hu-HU" dirty="0" err="1">
                <a:cs typeface="Times New Roman" panose="02020603050405020304" pitchFamily="18" charset="0"/>
              </a:rPr>
              <a:t>antagonisták</a:t>
            </a:r>
            <a:endParaRPr lang="hu-HU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i="1" dirty="0">
                <a:cs typeface="Times New Roman" panose="02020603050405020304" pitchFamily="18" charset="0"/>
              </a:rPr>
              <a:t>Készítmények:</a:t>
            </a:r>
          </a:p>
          <a:p>
            <a:pPr lvl="1"/>
            <a:r>
              <a:rPr lang="hu-HU" sz="1400" i="1" cap="none" dirty="0" err="1">
                <a:cs typeface="Times New Roman" panose="02020603050405020304" pitchFamily="18" charset="0"/>
              </a:rPr>
              <a:t>spironolakton</a:t>
            </a:r>
            <a:r>
              <a:rPr lang="hu-HU" sz="1400" dirty="0">
                <a:cs typeface="Times New Roman" panose="02020603050405020304" pitchFamily="18" charset="0"/>
              </a:rPr>
              <a:t> (</a:t>
            </a:r>
            <a:r>
              <a:rPr lang="hu-HU" sz="1400" dirty="0" err="1">
                <a:cs typeface="Times New Roman" panose="02020603050405020304" pitchFamily="18" charset="0"/>
              </a:rPr>
              <a:t>aldoszteron</a:t>
            </a:r>
            <a:r>
              <a:rPr lang="hu-HU" sz="1400" dirty="0">
                <a:cs typeface="Times New Roman" panose="02020603050405020304" pitchFamily="18" charset="0"/>
              </a:rPr>
              <a:t>- </a:t>
            </a:r>
            <a:r>
              <a:rPr lang="hu-HU" sz="1400" dirty="0" err="1">
                <a:cs typeface="Times New Roman" panose="02020603050405020304" pitchFamily="18" charset="0"/>
              </a:rPr>
              <a:t>antagonista</a:t>
            </a:r>
            <a:r>
              <a:rPr lang="hu-HU" sz="1400" dirty="0"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hu-HU" sz="1400" i="1" cap="none" dirty="0" err="1">
                <a:cs typeface="Times New Roman" panose="02020603050405020304" pitchFamily="18" charset="0"/>
              </a:rPr>
              <a:t>eplerenone</a:t>
            </a:r>
            <a:r>
              <a:rPr lang="hu-HU" sz="1400" dirty="0">
                <a:cs typeface="Times New Roman" panose="02020603050405020304" pitchFamily="18" charset="0"/>
              </a:rPr>
              <a:t>  (</a:t>
            </a:r>
            <a:r>
              <a:rPr lang="hu-HU" sz="1400" dirty="0" err="1">
                <a:cs typeface="Times New Roman" panose="02020603050405020304" pitchFamily="18" charset="0"/>
              </a:rPr>
              <a:t>Inspra</a:t>
            </a:r>
            <a:r>
              <a:rPr lang="hu-HU" sz="1400" dirty="0"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hu-HU" sz="1400" i="1" cap="none" dirty="0" err="1">
                <a:cs typeface="Times New Roman" panose="02020603050405020304" pitchFamily="18" charset="0"/>
              </a:rPr>
              <a:t>amilorid</a:t>
            </a:r>
            <a:endParaRPr lang="hu-HU" sz="1400" i="1" cap="none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hu-HU" sz="1400" i="1" cap="none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i="1" dirty="0">
                <a:cs typeface="Times New Roman" panose="02020603050405020304" pitchFamily="18" charset="0"/>
              </a:rPr>
              <a:t>Hatásmechanizmus:</a:t>
            </a: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a </a:t>
            </a:r>
            <a:r>
              <a:rPr lang="hu-HU" dirty="0" err="1">
                <a:cs typeface="Times New Roman" panose="02020603050405020304" pitchFamily="18" charset="0"/>
              </a:rPr>
              <a:t>spironolakton</a:t>
            </a:r>
            <a:r>
              <a:rPr lang="hu-HU" dirty="0">
                <a:cs typeface="Times New Roman" panose="02020603050405020304" pitchFamily="18" charset="0"/>
              </a:rPr>
              <a:t> a fő </a:t>
            </a:r>
            <a:r>
              <a:rPr lang="hu-HU" dirty="0" err="1">
                <a:cs typeface="Times New Roman" panose="02020603050405020304" pitchFamily="18" charset="0"/>
              </a:rPr>
              <a:t>aldoszteronhatás</a:t>
            </a:r>
            <a:r>
              <a:rPr lang="hu-HU" dirty="0">
                <a:cs typeface="Times New Roman" panose="02020603050405020304" pitchFamily="18" charset="0"/>
              </a:rPr>
              <a:t>, </a:t>
            </a: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a nátrium‑</a:t>
            </a:r>
            <a:r>
              <a:rPr lang="hu-HU" dirty="0" err="1">
                <a:cs typeface="Times New Roman" panose="02020603050405020304" pitchFamily="18" charset="0"/>
              </a:rPr>
              <a:t>reabszorpció</a:t>
            </a:r>
            <a:r>
              <a:rPr lang="hu-HU" dirty="0">
                <a:cs typeface="Times New Roman" panose="02020603050405020304" pitchFamily="18" charset="0"/>
              </a:rPr>
              <a:t> és a káliumszekréció ellen hat</a:t>
            </a: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nem okoznak K</a:t>
            </a:r>
            <a:r>
              <a:rPr lang="hu-HU" baseline="30000" dirty="0">
                <a:cs typeface="Times New Roman" panose="02020603050405020304" pitchFamily="18" charset="0"/>
              </a:rPr>
              <a:t>+</a:t>
            </a:r>
            <a:r>
              <a:rPr lang="hu-HU" dirty="0">
                <a:cs typeface="Times New Roman" panose="02020603050405020304" pitchFamily="18" charset="0"/>
              </a:rPr>
              <a:t>- és Mg</a:t>
            </a:r>
            <a:r>
              <a:rPr lang="hu-HU" baseline="30000" dirty="0">
                <a:cs typeface="Times New Roman" panose="02020603050405020304" pitchFamily="18" charset="0"/>
              </a:rPr>
              <a:t>++</a:t>
            </a:r>
            <a:r>
              <a:rPr lang="hu-HU" dirty="0">
                <a:cs typeface="Times New Roman" panose="02020603050405020304" pitchFamily="18" charset="0"/>
              </a:rPr>
              <a:t>-vesztést, glukózintoleranciát és </a:t>
            </a:r>
            <a:r>
              <a:rPr lang="hu-HU" dirty="0" err="1">
                <a:cs typeface="Times New Roman" panose="02020603050405020304" pitchFamily="18" charset="0"/>
              </a:rPr>
              <a:t>hyperurikaemiát</a:t>
            </a:r>
            <a:endParaRPr lang="hu-HU" dirty="0">
              <a:cs typeface="Times New Roman" panose="02020603050405020304" pitchFamily="18" charset="0"/>
            </a:endParaRPr>
          </a:p>
          <a:p>
            <a:pPr lvl="1"/>
            <a:r>
              <a:rPr lang="hu-HU" dirty="0">
                <a:cs typeface="Times New Roman" panose="02020603050405020304" pitchFamily="18" charset="0"/>
              </a:rPr>
              <a:t>előnyösen alkalmazhatók egyes metabolikus elváltozásokkal (köszvény, diabetes) járó </a:t>
            </a:r>
            <a:r>
              <a:rPr lang="hu-HU" dirty="0" err="1">
                <a:cs typeface="Times New Roman" panose="02020603050405020304" pitchFamily="18" charset="0"/>
              </a:rPr>
              <a:t>hypertoniákban</a:t>
            </a:r>
            <a:endParaRPr lang="hu-HU" dirty="0"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hu-HU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i="1" dirty="0">
                <a:cs typeface="Times New Roman" panose="02020603050405020304" pitchFamily="18" charset="0"/>
              </a:rPr>
              <a:t>Mellékhatás:</a:t>
            </a:r>
          </a:p>
          <a:p>
            <a:r>
              <a:rPr lang="hu-HU" dirty="0" err="1">
                <a:cs typeface="Times New Roman" panose="02020603050405020304" pitchFamily="18" charset="0"/>
              </a:rPr>
              <a:t>hyperkalaemia</a:t>
            </a:r>
            <a:r>
              <a:rPr lang="hu-HU" dirty="0">
                <a:cs typeface="Times New Roman" panose="02020603050405020304" pitchFamily="18" charset="0"/>
              </a:rPr>
              <a:t>, különösen ACE-gátlókkal együtt adva</a:t>
            </a:r>
          </a:p>
          <a:p>
            <a:endParaRPr lang="hu-HU" i="1" dirty="0">
              <a:cs typeface="Times New Roman" panose="02020603050405020304" pitchFamily="18" charset="0"/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9262" y="1257300"/>
            <a:ext cx="2466975" cy="1847850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9658322" y="3115876"/>
            <a:ext cx="2034531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600" dirty="0"/>
              <a:t>https://replek.com.mk/en/product/spironolakton/</a:t>
            </a:r>
          </a:p>
        </p:txBody>
      </p:sp>
    </p:spTree>
    <p:extLst>
      <p:ext uri="{BB962C8B-B14F-4D97-AF65-F5344CB8AC3E}">
        <p14:creationId xmlns:p14="http://schemas.microsoft.com/office/powerpoint/2010/main" val="183294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794"/>
    </mc:Choice>
    <mc:Fallback xmlns="">
      <p:transition spd="slow" advTm="60794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4552" y="342292"/>
            <a:ext cx="10364451" cy="691537"/>
          </a:xfrm>
        </p:spPr>
        <p:txBody>
          <a:bodyPr/>
          <a:lstStyle/>
          <a:p>
            <a:r>
              <a:rPr lang="hu-H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Szimpatolitikumok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34552" y="1523029"/>
            <a:ext cx="11122895" cy="516791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dirty="0">
                <a:cs typeface="Times New Roman" panose="02020603050405020304" pitchFamily="18" charset="0"/>
              </a:rPr>
              <a:t>Szimpatikus idegrendszerre ható gyógyszerek</a:t>
            </a:r>
          </a:p>
          <a:p>
            <a:pPr lvl="2"/>
            <a:r>
              <a:rPr lang="hu-HU" dirty="0">
                <a:cs typeface="Times New Roman" panose="02020603050405020304" pitchFamily="18" charset="0"/>
              </a:rPr>
              <a:t>Alfa-receptor blokkolók</a:t>
            </a:r>
          </a:p>
          <a:p>
            <a:pPr lvl="2"/>
            <a:r>
              <a:rPr lang="hu-HU" dirty="0">
                <a:cs typeface="Times New Roman" panose="02020603050405020304" pitchFamily="18" charset="0"/>
              </a:rPr>
              <a:t>ß-receptor blokkolók</a:t>
            </a:r>
          </a:p>
          <a:p>
            <a:pPr lvl="2"/>
            <a:r>
              <a:rPr lang="hu-HU" dirty="0">
                <a:cs typeface="Times New Roman" panose="02020603050405020304" pitchFamily="18" charset="0"/>
              </a:rPr>
              <a:t>Központi idegrendszeri hatású</a:t>
            </a:r>
          </a:p>
          <a:p>
            <a:pPr marL="457200" indent="-457200">
              <a:buAutoNum type="arabicPeriod"/>
            </a:pPr>
            <a:r>
              <a:rPr lang="hu-HU" b="1" u="sng" dirty="0">
                <a:cs typeface="Times New Roman" panose="02020603050405020304" pitchFamily="18" charset="0"/>
              </a:rPr>
              <a:t>Alfa 1-receptor blokkolók:</a:t>
            </a:r>
          </a:p>
          <a:p>
            <a:pPr marL="0" indent="0">
              <a:buNone/>
            </a:pPr>
            <a:r>
              <a:rPr lang="hu-HU" sz="1600" i="1" dirty="0">
                <a:cs typeface="Times New Roman" panose="02020603050405020304" pitchFamily="18" charset="0"/>
              </a:rPr>
              <a:t>Készítmények:</a:t>
            </a:r>
          </a:p>
          <a:p>
            <a:pPr lvl="1"/>
            <a:r>
              <a:rPr lang="hu-HU" sz="1400" i="1" cap="none" dirty="0" err="1">
                <a:cs typeface="Times New Roman" panose="02020603050405020304" pitchFamily="18" charset="0"/>
              </a:rPr>
              <a:t>prazosin</a:t>
            </a:r>
            <a:r>
              <a:rPr lang="hu-HU" sz="1400" i="1" cap="none" dirty="0">
                <a:cs typeface="Times New Roman" panose="02020603050405020304" pitchFamily="18" charset="0"/>
              </a:rPr>
              <a:t>  </a:t>
            </a:r>
            <a:r>
              <a:rPr lang="hu-HU" sz="1400" dirty="0">
                <a:cs typeface="Times New Roman" panose="02020603050405020304" pitchFamily="18" charset="0"/>
              </a:rPr>
              <a:t>(MINIPRESS)</a:t>
            </a:r>
          </a:p>
          <a:p>
            <a:pPr lvl="1"/>
            <a:r>
              <a:rPr lang="hu-HU" sz="1400" i="1" cap="none" dirty="0" err="1">
                <a:cs typeface="Times New Roman" panose="02020603050405020304" pitchFamily="18" charset="0"/>
              </a:rPr>
              <a:t>urapidil</a:t>
            </a:r>
            <a:r>
              <a:rPr lang="hu-HU" sz="1400" i="1" dirty="0">
                <a:cs typeface="Times New Roman" panose="02020603050405020304" pitchFamily="18" charset="0"/>
              </a:rPr>
              <a:t> </a:t>
            </a:r>
            <a:r>
              <a:rPr lang="hu-HU" sz="1400" dirty="0">
                <a:cs typeface="Times New Roman" panose="02020603050405020304" pitchFamily="18" charset="0"/>
              </a:rPr>
              <a:t>(EBRANTIL)</a:t>
            </a:r>
          </a:p>
          <a:p>
            <a:pPr lvl="1"/>
            <a:r>
              <a:rPr lang="hu-HU" sz="1400" i="1" cap="none" dirty="0" err="1">
                <a:cs typeface="Times New Roman" panose="02020603050405020304" pitchFamily="18" charset="0"/>
              </a:rPr>
              <a:t>doxazosin</a:t>
            </a:r>
            <a:r>
              <a:rPr lang="hu-HU" sz="1400" dirty="0">
                <a:cs typeface="Times New Roman" panose="02020603050405020304" pitchFamily="18" charset="0"/>
              </a:rPr>
              <a:t> (CARDURA)</a:t>
            </a:r>
          </a:p>
          <a:p>
            <a:pPr marL="0" indent="0">
              <a:buNone/>
            </a:pPr>
            <a:r>
              <a:rPr lang="hu-HU" sz="1600" i="1" dirty="0" err="1">
                <a:cs typeface="Times New Roman" panose="02020603050405020304" pitchFamily="18" charset="0"/>
              </a:rPr>
              <a:t>Hatásmechanizus</a:t>
            </a:r>
            <a:r>
              <a:rPr lang="hu-HU" sz="1600" i="1" dirty="0">
                <a:cs typeface="Times New Roman" panose="02020603050405020304" pitchFamily="18" charset="0"/>
              </a:rPr>
              <a:t>:</a:t>
            </a:r>
          </a:p>
          <a:p>
            <a:r>
              <a:rPr lang="hu-HU" sz="1600" dirty="0">
                <a:cs typeface="Times New Roman" panose="02020603050405020304" pitchFamily="18" charset="0"/>
              </a:rPr>
              <a:t>Az érfalakban lévő szimpatikus alfa-receptorok </a:t>
            </a:r>
            <a:r>
              <a:rPr lang="hu-HU" sz="1600" dirty="0" err="1">
                <a:cs typeface="Times New Roman" panose="02020603050405020304" pitchFamily="18" charset="0"/>
              </a:rPr>
              <a:t>antagonizálásával</a:t>
            </a:r>
            <a:r>
              <a:rPr lang="hu-HU" sz="1600" dirty="0">
                <a:cs typeface="Times New Roman" panose="02020603050405020304" pitchFamily="18" charset="0"/>
              </a:rPr>
              <a:t> tágítják az </a:t>
            </a:r>
            <a:r>
              <a:rPr lang="hu-HU" sz="1600" dirty="0" err="1">
                <a:cs typeface="Times New Roman" panose="02020603050405020304" pitchFamily="18" charset="0"/>
              </a:rPr>
              <a:t>ereket</a:t>
            </a:r>
            <a:r>
              <a:rPr lang="hu-HU" sz="1600" dirty="0">
                <a:cs typeface="Times New Roman" panose="02020603050405020304" pitchFamily="18" charset="0"/>
              </a:rPr>
              <a:t> -&gt; perifériás ellenállás csökken -&gt; csökken a vérnyomás</a:t>
            </a:r>
          </a:p>
          <a:p>
            <a:pPr marL="0" indent="0">
              <a:buNone/>
            </a:pPr>
            <a:r>
              <a:rPr lang="hu-HU" sz="1600" i="1" dirty="0">
                <a:cs typeface="Times New Roman" panose="02020603050405020304" pitchFamily="18" charset="0"/>
              </a:rPr>
              <a:t>Mellékhatás:</a:t>
            </a:r>
          </a:p>
          <a:p>
            <a:r>
              <a:rPr lang="hu-HU" sz="1600" dirty="0" err="1">
                <a:cs typeface="Times New Roman" panose="02020603050405020304" pitchFamily="18" charset="0"/>
              </a:rPr>
              <a:t>Palpitáció</a:t>
            </a:r>
            <a:r>
              <a:rPr lang="hu-HU" sz="1600" dirty="0">
                <a:cs typeface="Times New Roman" panose="02020603050405020304" pitchFamily="18" charset="0"/>
              </a:rPr>
              <a:t> érzés – a reflexes </a:t>
            </a:r>
            <a:r>
              <a:rPr lang="hu-HU" sz="1600" dirty="0" err="1">
                <a:cs typeface="Times New Roman" panose="02020603050405020304" pitchFamily="18" charset="0"/>
              </a:rPr>
              <a:t>tachycardi</a:t>
            </a:r>
            <a:r>
              <a:rPr lang="hu-HU" sz="1600" dirty="0">
                <a:cs typeface="Times New Roman" panose="02020603050405020304" pitchFamily="18" charset="0"/>
              </a:rPr>
              <a:t> következménye -&gt; gyengeség érzés alakulhat ki</a:t>
            </a:r>
          </a:p>
          <a:p>
            <a:r>
              <a:rPr lang="hu-HU" sz="1600" dirty="0">
                <a:cs typeface="Times New Roman" panose="02020603050405020304" pitchFamily="18" charset="0"/>
              </a:rPr>
              <a:t>hányinger</a:t>
            </a:r>
          </a:p>
        </p:txBody>
      </p:sp>
    </p:spTree>
    <p:extLst>
      <p:ext uri="{BB962C8B-B14F-4D97-AF65-F5344CB8AC3E}">
        <p14:creationId xmlns:p14="http://schemas.microsoft.com/office/powerpoint/2010/main" val="330936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342"/>
    </mc:Choice>
    <mc:Fallback xmlns="">
      <p:transition spd="slow" advTm="72342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527939" y="1811382"/>
            <a:ext cx="11820816" cy="1305567"/>
          </a:xfrm>
        </p:spPr>
        <p:txBody>
          <a:bodyPr/>
          <a:lstStyle/>
          <a:p>
            <a:pPr algn="ctr"/>
            <a:r>
              <a:rPr lang="hu-HU" sz="3200" dirty="0"/>
              <a:t>Ápolás szakmai alapismeretek: gyakrabban előforduló betegségek lényege, diagnosztikája és terápiája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841445" y="4037151"/>
            <a:ext cx="11010919" cy="861420"/>
          </a:xfrm>
        </p:spPr>
        <p:txBody>
          <a:bodyPr/>
          <a:lstStyle/>
          <a:p>
            <a:pPr algn="ctr"/>
            <a:r>
              <a:rPr lang="hu-HU" b="1" dirty="0">
                <a:solidFill>
                  <a:schemeClr val="tx1"/>
                </a:solidFill>
              </a:rPr>
              <a:t>A keringési rendszer népegészségügyi jelentőségű megbetegedései, alkalmazott gyógyszeres terápia 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394857" cy="1628059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8575" y="0"/>
            <a:ext cx="1903425" cy="1795173"/>
          </a:xfrm>
          <a:prstGeom prst="rect">
            <a:avLst/>
          </a:prstGeom>
        </p:spPr>
      </p:pic>
      <p:pic>
        <p:nvPicPr>
          <p:cNvPr id="4" name="Hang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4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32"/>
    </mc:Choice>
    <mc:Fallback xmlns="">
      <p:transition spd="slow" advTm="16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199400" y="418493"/>
            <a:ext cx="10364451" cy="717914"/>
          </a:xfrm>
        </p:spPr>
        <p:txBody>
          <a:bodyPr/>
          <a:lstStyle/>
          <a:p>
            <a:r>
              <a:rPr lang="hu-H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Szimpatolitikumok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04552" y="1423384"/>
            <a:ext cx="11421833" cy="5159123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spcBef>
                <a:spcPts val="0"/>
              </a:spcBef>
              <a:buAutoNum type="arabicPeriod" startAt="2"/>
            </a:pPr>
            <a:r>
              <a:rPr lang="hu-HU" b="1" dirty="0">
                <a:cs typeface="Times New Roman" panose="02020603050405020304" pitchFamily="18" charset="0"/>
              </a:rPr>
              <a:t>ß-receptor blokkolók</a:t>
            </a:r>
          </a:p>
          <a:p>
            <a:pPr marL="0" indent="0">
              <a:spcBef>
                <a:spcPts val="0"/>
              </a:spcBef>
              <a:buNone/>
            </a:pPr>
            <a:r>
              <a:rPr lang="hu-HU" i="1" dirty="0">
                <a:cs typeface="Times New Roman" panose="02020603050405020304" pitchFamily="18" charset="0"/>
              </a:rPr>
              <a:t>Hatásuk: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a szívfrekvencia csökkentésével </a:t>
            </a:r>
            <a:r>
              <a:rPr lang="hu-HU" dirty="0" err="1">
                <a:cs typeface="Times New Roman" panose="02020603050405020304" pitchFamily="18" charset="0"/>
              </a:rPr>
              <a:t>mérséklik</a:t>
            </a:r>
            <a:r>
              <a:rPr lang="hu-HU" dirty="0">
                <a:cs typeface="Times New Roman" panose="02020603050405020304" pitchFamily="18" charset="0"/>
              </a:rPr>
              <a:t> a perctérfogatot, így a vérnyomást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csökkentik a </a:t>
            </a:r>
            <a:r>
              <a:rPr lang="hu-HU" dirty="0" err="1">
                <a:cs typeface="Times New Roman" panose="02020603050405020304" pitchFamily="18" charset="0"/>
              </a:rPr>
              <a:t>renin</a:t>
            </a:r>
            <a:r>
              <a:rPr lang="hu-HU" dirty="0">
                <a:cs typeface="Times New Roman" panose="02020603050405020304" pitchFamily="18" charset="0"/>
              </a:rPr>
              <a:t> termelést</a:t>
            </a:r>
          </a:p>
          <a:p>
            <a:pPr lvl="1">
              <a:spcBef>
                <a:spcPts val="0"/>
              </a:spcBef>
            </a:pPr>
            <a:r>
              <a:rPr lang="hu-HU" dirty="0" err="1">
                <a:cs typeface="Times New Roman" panose="02020603050405020304" pitchFamily="18" charset="0"/>
              </a:rPr>
              <a:t>mérséklik</a:t>
            </a:r>
            <a:r>
              <a:rPr lang="hu-HU" dirty="0">
                <a:cs typeface="Times New Roman" panose="02020603050405020304" pitchFamily="18" charset="0"/>
              </a:rPr>
              <a:t> a centrális szimpatikus aktivitást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elhízott </a:t>
            </a:r>
            <a:r>
              <a:rPr lang="hu-HU" dirty="0" err="1">
                <a:cs typeface="Times New Roman" panose="02020603050405020304" pitchFamily="18" charset="0"/>
              </a:rPr>
              <a:t>hypertóniásokban</a:t>
            </a:r>
            <a:r>
              <a:rPr lang="hu-HU" dirty="0">
                <a:cs typeface="Times New Roman" panose="02020603050405020304" pitchFamily="18" charset="0"/>
              </a:rPr>
              <a:t> csökkentik az inzulin érzékenységet, manifesztálhat cukorbetegséget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a terápia hirtelen megszakítása </a:t>
            </a:r>
            <a:r>
              <a:rPr lang="hu-HU" dirty="0" err="1">
                <a:cs typeface="Times New Roman" panose="02020603050405020304" pitchFamily="18" charset="0"/>
              </a:rPr>
              <a:t>rebound</a:t>
            </a:r>
            <a:r>
              <a:rPr lang="hu-HU" dirty="0">
                <a:cs typeface="Times New Roman" panose="02020603050405020304" pitchFamily="18" charset="0"/>
              </a:rPr>
              <a:t> </a:t>
            </a:r>
            <a:r>
              <a:rPr lang="hu-HU" dirty="0" err="1">
                <a:cs typeface="Times New Roman" panose="02020603050405020304" pitchFamily="18" charset="0"/>
              </a:rPr>
              <a:t>hypertoniához</a:t>
            </a:r>
            <a:r>
              <a:rPr lang="hu-HU" dirty="0">
                <a:cs typeface="Times New Roman" panose="02020603050405020304" pitchFamily="18" charset="0"/>
              </a:rPr>
              <a:t> vezet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a nem szteroid gyulladásgátlók mérsékelhetik a vérnyomáscsökkentő hatást</a:t>
            </a:r>
          </a:p>
          <a:p>
            <a:pPr marL="457200" lvl="1" indent="0">
              <a:spcBef>
                <a:spcPts val="0"/>
              </a:spcBef>
              <a:buNone/>
            </a:pPr>
            <a:endParaRPr lang="hu-HU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hu-HU" i="1" dirty="0">
                <a:cs typeface="Times New Roman" panose="02020603050405020304" pitchFamily="18" charset="0"/>
              </a:rPr>
              <a:t>Klinikai alkalmazás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jó hatásúak szimpatikus túlsúly melletti fiatal </a:t>
            </a:r>
            <a:r>
              <a:rPr lang="hu-HU" dirty="0" err="1">
                <a:cs typeface="Times New Roman" panose="02020603050405020304" pitchFamily="18" charset="0"/>
              </a:rPr>
              <a:t>hypertoniásoknál</a:t>
            </a:r>
            <a:r>
              <a:rPr lang="hu-HU" dirty="0">
                <a:cs typeface="Times New Roman" panose="02020603050405020304" pitchFamily="18" charset="0"/>
              </a:rPr>
              <a:t>,</a:t>
            </a:r>
          </a:p>
          <a:p>
            <a:pPr lvl="1">
              <a:spcBef>
                <a:spcPts val="0"/>
              </a:spcBef>
            </a:pPr>
            <a:r>
              <a:rPr lang="hu-HU" dirty="0" err="1">
                <a:cs typeface="Times New Roman" panose="02020603050405020304" pitchFamily="18" charset="0"/>
              </a:rPr>
              <a:t>hiperkinetikus</a:t>
            </a:r>
            <a:r>
              <a:rPr lang="hu-HU" dirty="0">
                <a:cs typeface="Times New Roman" panose="02020603050405020304" pitchFamily="18" charset="0"/>
              </a:rPr>
              <a:t> szindrómában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angina </a:t>
            </a:r>
            <a:r>
              <a:rPr lang="hu-HU" dirty="0" err="1">
                <a:cs typeface="Times New Roman" panose="02020603050405020304" pitchFamily="18" charset="0"/>
              </a:rPr>
              <a:t>pectorisszal</a:t>
            </a:r>
            <a:r>
              <a:rPr lang="hu-HU" dirty="0">
                <a:cs typeface="Times New Roman" panose="02020603050405020304" pitchFamily="18" charset="0"/>
              </a:rPr>
              <a:t> járó </a:t>
            </a:r>
            <a:r>
              <a:rPr lang="hu-HU" dirty="0" err="1">
                <a:cs typeface="Times New Roman" panose="02020603050405020304" pitchFamily="18" charset="0"/>
              </a:rPr>
              <a:t>hypertoniákban</a:t>
            </a:r>
            <a:endParaRPr lang="hu-HU" dirty="0"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</a:pPr>
            <a:r>
              <a:rPr lang="hu-HU" dirty="0" err="1">
                <a:cs typeface="Times New Roman" panose="02020603050405020304" pitchFamily="18" charset="0"/>
              </a:rPr>
              <a:t>infarctus</a:t>
            </a:r>
            <a:r>
              <a:rPr lang="hu-HU" dirty="0">
                <a:cs typeface="Times New Roman" panose="02020603050405020304" pitchFamily="18" charset="0"/>
              </a:rPr>
              <a:t> utáni állapotban</a:t>
            </a:r>
          </a:p>
          <a:p>
            <a:pPr marL="0" indent="0">
              <a:spcBef>
                <a:spcPts val="0"/>
              </a:spcBef>
              <a:buNone/>
            </a:pPr>
            <a:endParaRPr lang="hu-HU" dirty="0"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hu-HU" i="1" dirty="0">
                <a:cs typeface="Times New Roman" panose="02020603050405020304" pitchFamily="18" charset="0"/>
              </a:rPr>
              <a:t>Kontraindikáció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Szívelégtelenség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Nagyfokú </a:t>
            </a:r>
            <a:r>
              <a:rPr lang="hu-HU" dirty="0" err="1">
                <a:cs typeface="Times New Roman" panose="02020603050405020304" pitchFamily="18" charset="0"/>
              </a:rPr>
              <a:t>bradycardia</a:t>
            </a:r>
            <a:endParaRPr lang="hu-HU" dirty="0"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</a:pPr>
            <a:r>
              <a:rPr lang="hu-HU" dirty="0" err="1">
                <a:cs typeface="Times New Roman" panose="02020603050405020304" pitchFamily="18" charset="0"/>
              </a:rPr>
              <a:t>Asthma</a:t>
            </a:r>
            <a:r>
              <a:rPr lang="hu-HU" dirty="0">
                <a:cs typeface="Times New Roman" panose="02020603050405020304" pitchFamily="18" charset="0"/>
              </a:rPr>
              <a:t> </a:t>
            </a:r>
            <a:r>
              <a:rPr lang="hu-HU" dirty="0" err="1">
                <a:cs typeface="Times New Roman" panose="02020603050405020304" pitchFamily="18" charset="0"/>
              </a:rPr>
              <a:t>bronchiale</a:t>
            </a:r>
            <a:r>
              <a:rPr lang="hu-HU" dirty="0">
                <a:cs typeface="Times New Roman" panose="02020603050405020304" pitchFamily="18" charset="0"/>
              </a:rPr>
              <a:t>, COPD</a:t>
            </a:r>
          </a:p>
          <a:p>
            <a:pPr lvl="1">
              <a:spcBef>
                <a:spcPts val="0"/>
              </a:spcBef>
            </a:pPr>
            <a:r>
              <a:rPr lang="hu-HU" dirty="0">
                <a:cs typeface="Times New Roman" panose="02020603050405020304" pitchFamily="18" charset="0"/>
              </a:rPr>
              <a:t>Labilis diabetes mellitus</a:t>
            </a:r>
          </a:p>
          <a:p>
            <a:pPr marL="0" indent="0">
              <a:spcBef>
                <a:spcPts val="0"/>
              </a:spcBef>
              <a:buNone/>
            </a:pPr>
            <a:endParaRPr lang="hu-HU" b="1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hu-HU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72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058"/>
    </mc:Choice>
    <mc:Fallback xmlns="">
      <p:transition spd="slow" advTm="79058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876175"/>
          </a:xfrm>
        </p:spPr>
        <p:txBody>
          <a:bodyPr/>
          <a:lstStyle/>
          <a:p>
            <a:r>
              <a:rPr lang="hu-H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Szimpatolitikumok</a:t>
            </a:r>
            <a:r>
              <a:rPr lang="hu-H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78225" y="1811711"/>
            <a:ext cx="10823957" cy="449090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i="1" dirty="0">
                <a:cs typeface="Times New Roman" panose="02020603050405020304" pitchFamily="18" charset="0"/>
              </a:rPr>
              <a:t>Készítmények:</a:t>
            </a:r>
          </a:p>
          <a:p>
            <a:pPr marL="0" indent="0">
              <a:buNone/>
            </a:pPr>
            <a:endParaRPr lang="hu-HU" b="1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b="1" dirty="0">
                <a:cs typeface="Times New Roman" panose="02020603050405020304" pitchFamily="18" charset="0"/>
              </a:rPr>
              <a:t>Nem szelektívek</a:t>
            </a:r>
          </a:p>
          <a:p>
            <a:pPr lvl="1"/>
            <a:r>
              <a:rPr lang="hu-HU" i="1" cap="none" dirty="0" err="1">
                <a:cs typeface="Times New Roman" panose="02020603050405020304" pitchFamily="18" charset="0"/>
              </a:rPr>
              <a:t>propranolol</a:t>
            </a:r>
            <a:endParaRPr lang="hu-HU" i="1" cap="none" dirty="0">
              <a:cs typeface="Times New Roman" panose="02020603050405020304" pitchFamily="18" charset="0"/>
            </a:endParaRPr>
          </a:p>
          <a:p>
            <a:pPr lvl="1"/>
            <a:r>
              <a:rPr lang="hu-HU" i="1" cap="none" dirty="0" err="1">
                <a:cs typeface="Times New Roman" panose="02020603050405020304" pitchFamily="18" charset="0"/>
              </a:rPr>
              <a:t>sotalol</a:t>
            </a:r>
            <a:endParaRPr lang="hu-HU" i="1" cap="none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hu-HU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hu-HU" b="1" dirty="0">
                <a:cs typeface="Times New Roman" panose="02020603050405020304" pitchFamily="18" charset="0"/>
              </a:rPr>
              <a:t>Szelektív ß1- blokkolók-</a:t>
            </a:r>
            <a:r>
              <a:rPr lang="hu-HU" b="1" dirty="0" err="1">
                <a:cs typeface="Times New Roman" panose="02020603050405020304" pitchFamily="18" charset="0"/>
              </a:rPr>
              <a:t>kardioszelektívek</a:t>
            </a:r>
            <a:endParaRPr lang="hu-HU" b="1" dirty="0">
              <a:cs typeface="Times New Roman" panose="02020603050405020304" pitchFamily="18" charset="0"/>
            </a:endParaRPr>
          </a:p>
          <a:p>
            <a:pPr lvl="1"/>
            <a:r>
              <a:rPr lang="hu-HU" i="1" cap="none" dirty="0" err="1">
                <a:cs typeface="Times New Roman" panose="02020603050405020304" pitchFamily="18" charset="0"/>
              </a:rPr>
              <a:t>nebivolol</a:t>
            </a:r>
            <a:r>
              <a:rPr lang="hu-HU" dirty="0">
                <a:cs typeface="Times New Roman" panose="02020603050405020304" pitchFamily="18" charset="0"/>
              </a:rPr>
              <a:t> (</a:t>
            </a:r>
            <a:r>
              <a:rPr lang="hu-HU" dirty="0" err="1">
                <a:cs typeface="Times New Roman" panose="02020603050405020304" pitchFamily="18" charset="0"/>
              </a:rPr>
              <a:t>Nebilet</a:t>
            </a:r>
            <a:r>
              <a:rPr lang="hu-HU" dirty="0"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hu-HU" i="1" cap="none" dirty="0" err="1">
                <a:cs typeface="Times New Roman" panose="02020603050405020304" pitchFamily="18" charset="0"/>
              </a:rPr>
              <a:t>bisoprolol</a:t>
            </a:r>
            <a:r>
              <a:rPr lang="hu-HU" dirty="0">
                <a:cs typeface="Times New Roman" panose="02020603050405020304" pitchFamily="18" charset="0"/>
              </a:rPr>
              <a:t> (</a:t>
            </a:r>
            <a:r>
              <a:rPr lang="hu-HU" dirty="0" err="1">
                <a:cs typeface="Times New Roman" panose="02020603050405020304" pitchFamily="18" charset="0"/>
              </a:rPr>
              <a:t>Concor</a:t>
            </a:r>
            <a:r>
              <a:rPr lang="hu-HU" dirty="0"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hu-HU" i="1" cap="none" dirty="0" err="1">
                <a:cs typeface="Times New Roman" panose="02020603050405020304" pitchFamily="18" charset="0"/>
              </a:rPr>
              <a:t>metoprolol</a:t>
            </a:r>
            <a:r>
              <a:rPr lang="hu-HU" dirty="0">
                <a:cs typeface="Times New Roman" panose="02020603050405020304" pitchFamily="18" charset="0"/>
              </a:rPr>
              <a:t> (</a:t>
            </a:r>
            <a:r>
              <a:rPr lang="hu-HU" dirty="0" err="1">
                <a:cs typeface="Times New Roman" panose="02020603050405020304" pitchFamily="18" charset="0"/>
              </a:rPr>
              <a:t>Betaloc</a:t>
            </a:r>
            <a:r>
              <a:rPr lang="hu-HU" dirty="0"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hu-HU" i="1" cap="none" dirty="0" err="1">
                <a:cs typeface="Times New Roman" panose="02020603050405020304" pitchFamily="18" charset="0"/>
              </a:rPr>
              <a:t>betaxolol</a:t>
            </a:r>
            <a:r>
              <a:rPr lang="hu-HU" dirty="0">
                <a:cs typeface="Times New Roman" panose="02020603050405020304" pitchFamily="18" charset="0"/>
              </a:rPr>
              <a:t> (</a:t>
            </a:r>
            <a:r>
              <a:rPr lang="hu-HU" dirty="0" err="1">
                <a:cs typeface="Times New Roman" panose="02020603050405020304" pitchFamily="18" charset="0"/>
              </a:rPr>
              <a:t>Lokren</a:t>
            </a:r>
            <a:r>
              <a:rPr lang="hu-HU" dirty="0">
                <a:cs typeface="Times New Roman" panose="02020603050405020304" pitchFamily="18" charset="0"/>
              </a:rPr>
              <a:t>) </a:t>
            </a:r>
          </a:p>
          <a:p>
            <a:pPr lvl="1"/>
            <a:r>
              <a:rPr lang="hu-HU" i="1" cap="none" dirty="0" err="1">
                <a:cs typeface="Times New Roman" panose="02020603050405020304" pitchFamily="18" charset="0"/>
              </a:rPr>
              <a:t>esmolol</a:t>
            </a:r>
            <a:r>
              <a:rPr lang="hu-HU" dirty="0">
                <a:cs typeface="Times New Roman" panose="02020603050405020304" pitchFamily="18" charset="0"/>
              </a:rPr>
              <a:t> (</a:t>
            </a:r>
            <a:r>
              <a:rPr lang="hu-HU" dirty="0" err="1">
                <a:cs typeface="Times New Roman" panose="02020603050405020304" pitchFamily="18" charset="0"/>
              </a:rPr>
              <a:t>Esmocard</a:t>
            </a:r>
            <a:r>
              <a:rPr lang="hu-HU" dirty="0"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hu-HU" dirty="0">
              <a:cs typeface="Times New Roman" panose="02020603050405020304" pitchFamily="18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4123" y="2613879"/>
            <a:ext cx="1677448" cy="999759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37991" y="4292607"/>
            <a:ext cx="1029711" cy="145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2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878"/>
    </mc:Choice>
    <mc:Fallback xmlns="">
      <p:transition spd="slow" advTm="35878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>
            <a:extLst>
              <a:ext uri="{FF2B5EF4-FFF2-40B4-BE49-F238E27FC236}">
                <a16:creationId xmlns:a16="http://schemas.microsoft.com/office/drawing/2014/main" id="{2761BED3-EEBA-C44C-9AC4-04D832470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 err="1">
                <a:latin typeface="Times" pitchFamily="2" charset="0"/>
              </a:rPr>
              <a:t>RAAs</a:t>
            </a:r>
            <a:r>
              <a:rPr lang="hu-HU" b="1" dirty="0">
                <a:latin typeface="Times" pitchFamily="2" charset="0"/>
              </a:rPr>
              <a:t> rendszert befolyásoló gyógyszerek II.</a:t>
            </a:r>
          </a:p>
        </p:txBody>
      </p:sp>
      <p:sp>
        <p:nvSpPr>
          <p:cNvPr id="4" name="Tartalom helye 1">
            <a:extLst>
              <a:ext uri="{FF2B5EF4-FFF2-40B4-BE49-F238E27FC236}">
                <a16:creationId xmlns:a16="http://schemas.microsoft.com/office/drawing/2014/main" id="{FD0612AD-5F92-2748-91DF-FEA60C58E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2309942"/>
            <a:ext cx="10466650" cy="41989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u-HU" sz="2000" b="1" i="1" dirty="0">
                <a:latin typeface="Times" pitchFamily="2" charset="0"/>
              </a:rPr>
              <a:t>RAAS rendszer gátlása</a:t>
            </a:r>
          </a:p>
          <a:p>
            <a:pPr>
              <a:buNone/>
            </a:pPr>
            <a:endParaRPr lang="hu-HU" sz="2000" b="1" i="1" dirty="0">
              <a:latin typeface="Times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hu-HU" sz="2000" dirty="0" err="1">
                <a:latin typeface="Times" pitchFamily="2" charset="0"/>
              </a:rPr>
              <a:t>Renin</a:t>
            </a:r>
            <a:r>
              <a:rPr lang="hu-HU" sz="2000" dirty="0">
                <a:latin typeface="Times" pitchFamily="2" charset="0"/>
              </a:rPr>
              <a:t> felszabadulás gátlása: </a:t>
            </a:r>
            <a:r>
              <a:rPr lang="hu-HU" sz="2000" b="1" i="1" dirty="0">
                <a:latin typeface="Times" pitchFamily="2" charset="0"/>
              </a:rPr>
              <a:t>béta- blokkolókkal</a:t>
            </a:r>
          </a:p>
          <a:p>
            <a:pPr>
              <a:buFont typeface="Wingdings" panose="05000000000000000000" pitchFamily="2" charset="2"/>
              <a:buChar char="§"/>
            </a:pPr>
            <a:endParaRPr lang="hu-HU" sz="2000" dirty="0">
              <a:latin typeface="Times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hu-HU" sz="2000" dirty="0" err="1">
                <a:latin typeface="Times" pitchFamily="2" charset="0"/>
              </a:rPr>
              <a:t>Angiotensin</a:t>
            </a:r>
            <a:r>
              <a:rPr lang="hu-HU" sz="2000" dirty="0">
                <a:latin typeface="Times" pitchFamily="2" charset="0"/>
              </a:rPr>
              <a:t> </a:t>
            </a:r>
            <a:r>
              <a:rPr lang="hu-HU" sz="2000" dirty="0" err="1">
                <a:latin typeface="Times" pitchFamily="2" charset="0"/>
              </a:rPr>
              <a:t>angiotensin</a:t>
            </a:r>
            <a:r>
              <a:rPr lang="hu-HU" sz="2000" dirty="0">
                <a:latin typeface="Times" pitchFamily="2" charset="0"/>
              </a:rPr>
              <a:t> </a:t>
            </a:r>
            <a:r>
              <a:rPr lang="hu-HU" sz="2000" dirty="0" err="1">
                <a:latin typeface="Times" pitchFamily="2" charset="0"/>
              </a:rPr>
              <a:t>I.-é</a:t>
            </a:r>
            <a:r>
              <a:rPr lang="hu-HU" sz="2000" dirty="0">
                <a:latin typeface="Times" pitchFamily="2" charset="0"/>
              </a:rPr>
              <a:t> alakításának gátlása: </a:t>
            </a:r>
            <a:r>
              <a:rPr lang="hu-HU" sz="2000" b="1" i="1" dirty="0">
                <a:latin typeface="Times" pitchFamily="2" charset="0"/>
              </a:rPr>
              <a:t>direkt </a:t>
            </a:r>
            <a:r>
              <a:rPr lang="hu-HU" sz="2000" b="1" i="1" dirty="0" err="1">
                <a:latin typeface="Times" pitchFamily="2" charset="0"/>
              </a:rPr>
              <a:t>renin</a:t>
            </a:r>
            <a:r>
              <a:rPr lang="hu-HU" sz="2000" b="1" i="1" dirty="0">
                <a:latin typeface="Times" pitchFamily="2" charset="0"/>
              </a:rPr>
              <a:t> inhibitorok</a:t>
            </a:r>
          </a:p>
          <a:p>
            <a:pPr>
              <a:buFont typeface="Wingdings" panose="05000000000000000000" pitchFamily="2" charset="2"/>
              <a:buChar char="§"/>
            </a:pPr>
            <a:endParaRPr lang="hu-HU" sz="2000" dirty="0">
              <a:latin typeface="Times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hu-HU" sz="2000" dirty="0" err="1">
                <a:latin typeface="Times" pitchFamily="2" charset="0"/>
              </a:rPr>
              <a:t>Angiotensin</a:t>
            </a:r>
            <a:r>
              <a:rPr lang="hu-HU" sz="2000" dirty="0">
                <a:latin typeface="Times" pitchFamily="2" charset="0"/>
              </a:rPr>
              <a:t> I. </a:t>
            </a:r>
            <a:r>
              <a:rPr lang="hu-HU" sz="2000" dirty="0" err="1">
                <a:latin typeface="Times" pitchFamily="2" charset="0"/>
              </a:rPr>
              <a:t>angiotensin</a:t>
            </a:r>
            <a:r>
              <a:rPr lang="hu-HU" sz="2000" dirty="0">
                <a:latin typeface="Times" pitchFamily="2" charset="0"/>
              </a:rPr>
              <a:t> </a:t>
            </a:r>
            <a:r>
              <a:rPr lang="hu-HU" sz="2000" dirty="0" err="1">
                <a:latin typeface="Times" pitchFamily="2" charset="0"/>
              </a:rPr>
              <a:t>II.-vé</a:t>
            </a:r>
            <a:r>
              <a:rPr lang="hu-HU" sz="2000" dirty="0">
                <a:latin typeface="Times" pitchFamily="2" charset="0"/>
              </a:rPr>
              <a:t> alakulásának gátlása</a:t>
            </a:r>
            <a:r>
              <a:rPr lang="hu-HU" sz="2000" b="1" dirty="0">
                <a:latin typeface="Times" pitchFamily="2" charset="0"/>
              </a:rPr>
              <a:t>: </a:t>
            </a:r>
            <a:r>
              <a:rPr lang="hu-HU" sz="2000" b="1" i="1" dirty="0" err="1">
                <a:latin typeface="Times" pitchFamily="2" charset="0"/>
              </a:rPr>
              <a:t>ACE-gátlókkal</a:t>
            </a:r>
            <a:endParaRPr lang="hu-HU" sz="2000" b="1" i="1" dirty="0">
              <a:latin typeface="Times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hu-HU" sz="2000" dirty="0">
              <a:latin typeface="Times" pitchFamily="2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hu-HU" sz="2000" dirty="0" err="1">
                <a:latin typeface="Times" pitchFamily="2" charset="0"/>
              </a:rPr>
              <a:t>Angiotensin</a:t>
            </a:r>
            <a:r>
              <a:rPr lang="hu-HU" sz="2000" dirty="0">
                <a:latin typeface="Times" pitchFamily="2" charset="0"/>
              </a:rPr>
              <a:t> receptorhoz való kötődésének gátlása: </a:t>
            </a:r>
            <a:r>
              <a:rPr lang="hu-HU" sz="2000" b="1" i="1" dirty="0">
                <a:latin typeface="Times" pitchFamily="2" charset="0"/>
              </a:rPr>
              <a:t>ARB</a:t>
            </a:r>
            <a:r>
              <a:rPr lang="hu-HU" sz="2000" b="1" dirty="0">
                <a:latin typeface="Times" pitchFamily="2" charset="0"/>
              </a:rPr>
              <a:t> (</a:t>
            </a:r>
            <a:r>
              <a:rPr lang="hu-HU" sz="2000" b="1" dirty="0" err="1">
                <a:latin typeface="Times" pitchFamily="2" charset="0"/>
              </a:rPr>
              <a:t>angiotensin</a:t>
            </a:r>
            <a:r>
              <a:rPr lang="hu-HU" sz="2000" b="1" dirty="0">
                <a:latin typeface="Times" pitchFamily="2" charset="0"/>
              </a:rPr>
              <a:t> receptor blokkolók)</a:t>
            </a:r>
          </a:p>
          <a:p>
            <a:pPr>
              <a:buFont typeface="Wingdings" pitchFamily="2" charset="2"/>
              <a:buChar char="Ø"/>
            </a:pPr>
            <a:endParaRPr lang="hu-HU" sz="2400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51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73"/>
    </mc:Choice>
    <mc:Fallback xmlns="">
      <p:transition spd="slow" advTm="38773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C968C190-3441-A344-9C15-0EB34228B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b="1" dirty="0" err="1">
                <a:latin typeface="Times" pitchFamily="2" charset="0"/>
              </a:rPr>
              <a:t>RAAs</a:t>
            </a:r>
            <a:r>
              <a:rPr lang="hu-HU" b="1" dirty="0">
                <a:latin typeface="Times" pitchFamily="2" charset="0"/>
              </a:rPr>
              <a:t> rendszert befolyásoló gyógyszerek III.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C2E17AD-4B34-754E-B620-4FFB90CD70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73" y="2367092"/>
            <a:ext cx="10477667" cy="42540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hu-HU" b="1" u="sng" dirty="0">
                <a:latin typeface="Times" pitchFamily="2" charset="0"/>
              </a:rPr>
              <a:t>Béta-receptor blokkoló  </a:t>
            </a:r>
            <a:r>
              <a:rPr lang="hu-HU" dirty="0">
                <a:latin typeface="Times" pitchFamily="2" charset="0"/>
              </a:rPr>
              <a:t>(lásd korábban)</a:t>
            </a:r>
          </a:p>
          <a:p>
            <a:pPr marL="0" indent="0">
              <a:buNone/>
            </a:pPr>
            <a:r>
              <a:rPr lang="hu-HU" dirty="0">
                <a:latin typeface="Times" pitchFamily="2" charset="0"/>
              </a:rPr>
              <a:t>A </a:t>
            </a:r>
            <a:r>
              <a:rPr lang="hu-HU" dirty="0" err="1">
                <a:latin typeface="Times" pitchFamily="2" charset="0"/>
              </a:rPr>
              <a:t>renin</a:t>
            </a:r>
            <a:r>
              <a:rPr lang="hu-HU" dirty="0">
                <a:latin typeface="Times" pitchFamily="2" charset="0"/>
              </a:rPr>
              <a:t> termelődését gátolják</a:t>
            </a:r>
          </a:p>
          <a:p>
            <a:pPr marL="0" indent="0">
              <a:buNone/>
            </a:pPr>
            <a:endParaRPr lang="hu-HU" dirty="0">
              <a:latin typeface="Times" pitchFamily="2" charset="0"/>
            </a:endParaRPr>
          </a:p>
          <a:p>
            <a:pPr marL="0" indent="0">
              <a:buNone/>
            </a:pPr>
            <a:endParaRPr lang="hu-HU" dirty="0">
              <a:latin typeface="Times" pitchFamily="2" charset="0"/>
            </a:endParaRPr>
          </a:p>
          <a:p>
            <a:pPr marL="457200" indent="-457200">
              <a:buAutoNum type="arabicPeriod" startAt="2"/>
            </a:pPr>
            <a:r>
              <a:rPr lang="hu-HU" b="1" u="sng" dirty="0">
                <a:latin typeface="Times" pitchFamily="2" charset="0"/>
              </a:rPr>
              <a:t>Direkt </a:t>
            </a:r>
            <a:r>
              <a:rPr lang="hu-HU" b="1" u="sng" dirty="0" err="1">
                <a:latin typeface="Times" pitchFamily="2" charset="0"/>
              </a:rPr>
              <a:t>renin</a:t>
            </a:r>
            <a:r>
              <a:rPr lang="hu-HU" b="1" u="sng" dirty="0">
                <a:latin typeface="Times" pitchFamily="2" charset="0"/>
              </a:rPr>
              <a:t> inhibitorok</a:t>
            </a:r>
          </a:p>
          <a:p>
            <a:pPr>
              <a:buFont typeface="Wingdings" pitchFamily="2" charset="2"/>
              <a:buChar char="§"/>
            </a:pPr>
            <a:r>
              <a:rPr lang="hu-HU" dirty="0">
                <a:latin typeface="Times" pitchFamily="2" charset="0"/>
              </a:rPr>
              <a:t>vetélkednek az </a:t>
            </a:r>
            <a:r>
              <a:rPr lang="hu-HU" dirty="0" err="1">
                <a:latin typeface="Times" pitchFamily="2" charset="0"/>
              </a:rPr>
              <a:t>angiotenzinogénnel</a:t>
            </a:r>
            <a:r>
              <a:rPr lang="hu-HU" dirty="0">
                <a:latin typeface="Times" pitchFamily="2" charset="0"/>
              </a:rPr>
              <a:t> a </a:t>
            </a:r>
            <a:r>
              <a:rPr lang="hu-HU" dirty="0" err="1">
                <a:latin typeface="Times" pitchFamily="2" charset="0"/>
              </a:rPr>
              <a:t>renin</a:t>
            </a:r>
            <a:r>
              <a:rPr lang="hu-HU" dirty="0">
                <a:latin typeface="Times" pitchFamily="2" charset="0"/>
              </a:rPr>
              <a:t> aktív kötőhelyéért	  </a:t>
            </a:r>
          </a:p>
          <a:p>
            <a:pPr>
              <a:buFont typeface="Wingdings" pitchFamily="2" charset="2"/>
              <a:buChar char="§"/>
            </a:pPr>
            <a:r>
              <a:rPr lang="hu-HU" dirty="0">
                <a:latin typeface="Times" pitchFamily="2" charset="0"/>
              </a:rPr>
              <a:t>Terhességben nem adható</a:t>
            </a:r>
            <a:endParaRPr lang="hu-HU" b="1" u="sng" dirty="0">
              <a:latin typeface="Times" pitchFamily="2" charset="0"/>
            </a:endParaRPr>
          </a:p>
          <a:p>
            <a:pPr marL="0" indent="0">
              <a:buNone/>
            </a:pPr>
            <a:r>
              <a:rPr lang="hu-HU" i="1" dirty="0">
                <a:latin typeface="Times" pitchFamily="2" charset="0"/>
              </a:rPr>
              <a:t>Készítmények:</a:t>
            </a:r>
          </a:p>
          <a:p>
            <a:pPr marL="0" indent="0">
              <a:buNone/>
            </a:pPr>
            <a:r>
              <a:rPr lang="hu-HU" i="1" cap="none" dirty="0" err="1">
                <a:latin typeface="Times" pitchFamily="2" charset="0"/>
              </a:rPr>
              <a:t>aliskiren</a:t>
            </a:r>
            <a:r>
              <a:rPr lang="hu-HU" i="1" cap="none" dirty="0">
                <a:latin typeface="Times" pitchFamily="2" charset="0"/>
              </a:rPr>
              <a:t> </a:t>
            </a:r>
            <a:r>
              <a:rPr lang="hu-HU" dirty="0">
                <a:latin typeface="Times" pitchFamily="2" charset="0"/>
              </a:rPr>
              <a:t> (</a:t>
            </a:r>
            <a:r>
              <a:rPr lang="hu-HU" dirty="0" err="1">
                <a:latin typeface="Times" pitchFamily="2" charset="0"/>
              </a:rPr>
              <a:t>Rasilez</a:t>
            </a:r>
            <a:r>
              <a:rPr lang="hu-HU" dirty="0">
                <a:latin typeface="Times" pitchFamily="2" charset="0"/>
              </a:rPr>
              <a:t>)</a:t>
            </a:r>
          </a:p>
          <a:p>
            <a:pPr marL="457200" lvl="1" indent="0">
              <a:buNone/>
            </a:pPr>
            <a:endParaRPr lang="hu-HU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81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972"/>
    </mc:Choice>
    <mc:Fallback xmlns="">
      <p:transition spd="slow" advTm="69972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>
            <a:extLst>
              <a:ext uri="{FF2B5EF4-FFF2-40B4-BE49-F238E27FC236}">
                <a16:creationId xmlns:a16="http://schemas.microsoft.com/office/drawing/2014/main" id="{338F924C-49BC-FC4B-926C-81C66E37C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148" y="0"/>
            <a:ext cx="10364451" cy="1596177"/>
          </a:xfrm>
        </p:spPr>
        <p:txBody>
          <a:bodyPr/>
          <a:lstStyle/>
          <a:p>
            <a:r>
              <a:rPr lang="hu-HU" b="1" dirty="0" err="1">
                <a:latin typeface="Times" pitchFamily="2" charset="0"/>
              </a:rPr>
              <a:t>RAAs</a:t>
            </a:r>
            <a:r>
              <a:rPr lang="hu-HU" b="1" dirty="0">
                <a:latin typeface="Times" pitchFamily="2" charset="0"/>
              </a:rPr>
              <a:t> rendszert befolyásoló gyógyszerek IV.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AE3F274-17CA-E143-B01E-374157987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264" y="1596177"/>
            <a:ext cx="10608089" cy="5553560"/>
          </a:xfrm>
        </p:spPr>
        <p:txBody>
          <a:bodyPr>
            <a:normAutofit/>
          </a:bodyPr>
          <a:lstStyle/>
          <a:p>
            <a:pPr marL="457200" indent="-457200" algn="just">
              <a:buAutoNum type="arabicPeriod" startAt="3"/>
            </a:pPr>
            <a:r>
              <a:rPr lang="hu-HU" b="1" u="sng" dirty="0">
                <a:latin typeface="Times" pitchFamily="2" charset="0"/>
              </a:rPr>
              <a:t>ACE-gátlók (</a:t>
            </a:r>
            <a:r>
              <a:rPr lang="hu-HU" b="1" u="sng" dirty="0" err="1">
                <a:latin typeface="Times" pitchFamily="2" charset="0"/>
              </a:rPr>
              <a:t>angiotenzin</a:t>
            </a:r>
            <a:r>
              <a:rPr lang="hu-HU" b="1" u="sng" dirty="0">
                <a:latin typeface="Times" pitchFamily="2" charset="0"/>
              </a:rPr>
              <a:t> konvertáló enzimgátló)</a:t>
            </a:r>
          </a:p>
          <a:p>
            <a:pPr algn="just"/>
            <a:r>
              <a:rPr lang="hu-HU" dirty="0">
                <a:latin typeface="Times" pitchFamily="2" charset="0"/>
              </a:rPr>
              <a:t>az ezen gyógyszercsoporthoz tartozó készítmények esetén a </a:t>
            </a:r>
            <a:r>
              <a:rPr lang="hu-HU" dirty="0" err="1">
                <a:latin typeface="Times" pitchFamily="2" charset="0"/>
              </a:rPr>
              <a:t>renin</a:t>
            </a:r>
            <a:r>
              <a:rPr lang="hu-HU" dirty="0">
                <a:latin typeface="Times" pitchFamily="2" charset="0"/>
              </a:rPr>
              <a:t> hatására kialakuló </a:t>
            </a:r>
            <a:r>
              <a:rPr lang="hu-HU" dirty="0" err="1">
                <a:latin typeface="Times" pitchFamily="2" charset="0"/>
              </a:rPr>
              <a:t>angiotenzin</a:t>
            </a:r>
            <a:r>
              <a:rPr lang="hu-HU" dirty="0">
                <a:latin typeface="Times" pitchFamily="2" charset="0"/>
              </a:rPr>
              <a:t>-I-</a:t>
            </a:r>
            <a:r>
              <a:rPr lang="hu-HU" dirty="0" err="1">
                <a:latin typeface="Times" pitchFamily="2" charset="0"/>
              </a:rPr>
              <a:t>ből</a:t>
            </a:r>
            <a:r>
              <a:rPr lang="hu-HU" dirty="0">
                <a:latin typeface="Times" pitchFamily="2" charset="0"/>
              </a:rPr>
              <a:t> nem jön létre </a:t>
            </a:r>
            <a:r>
              <a:rPr lang="hu-HU" dirty="0" err="1">
                <a:latin typeface="Times" pitchFamily="2" charset="0"/>
              </a:rPr>
              <a:t>angoitenzin</a:t>
            </a:r>
            <a:r>
              <a:rPr lang="hu-HU" dirty="0">
                <a:latin typeface="Times" pitchFamily="2" charset="0"/>
              </a:rPr>
              <a:t>-II, mert az ehhez szükséges </a:t>
            </a:r>
            <a:r>
              <a:rPr lang="hu-HU" dirty="0" err="1">
                <a:latin typeface="Times" pitchFamily="2" charset="0"/>
              </a:rPr>
              <a:t>angiotenzin</a:t>
            </a:r>
            <a:r>
              <a:rPr lang="hu-HU" dirty="0">
                <a:latin typeface="Times" pitchFamily="2" charset="0"/>
              </a:rPr>
              <a:t>-konvertáló enzim (ACE) működését gátolja a gyógyszer hatóanyaga. </a:t>
            </a:r>
          </a:p>
          <a:p>
            <a:pPr algn="just"/>
            <a:r>
              <a:rPr lang="hu-HU" dirty="0">
                <a:latin typeface="Times" pitchFamily="2" charset="0"/>
              </a:rPr>
              <a:t>Ennek következtében nem alakulnak ki azok a vérnyomás emelő hatások melyekért az </a:t>
            </a:r>
            <a:r>
              <a:rPr lang="hu-HU" dirty="0" err="1">
                <a:latin typeface="Times" pitchFamily="2" charset="0"/>
              </a:rPr>
              <a:t>angoitenzin</a:t>
            </a:r>
            <a:r>
              <a:rPr lang="hu-HU" dirty="0">
                <a:latin typeface="Times" pitchFamily="2" charset="0"/>
              </a:rPr>
              <a:t>-II közvetlenül, vagy közvetett formában felelős pl.: </a:t>
            </a:r>
          </a:p>
          <a:p>
            <a:pPr lvl="1" algn="just"/>
            <a:r>
              <a:rPr lang="hu-HU" dirty="0" err="1">
                <a:latin typeface="Times" pitchFamily="2" charset="0"/>
              </a:rPr>
              <a:t>arteriolák</a:t>
            </a:r>
            <a:r>
              <a:rPr lang="hu-HU" dirty="0">
                <a:latin typeface="Times" pitchFamily="2" charset="0"/>
              </a:rPr>
              <a:t> </a:t>
            </a:r>
            <a:r>
              <a:rPr lang="hu-HU" dirty="0" err="1">
                <a:latin typeface="Times" pitchFamily="2" charset="0"/>
              </a:rPr>
              <a:t>vazokonstrtikciója</a:t>
            </a:r>
            <a:r>
              <a:rPr lang="hu-HU" dirty="0">
                <a:latin typeface="Times" pitchFamily="2" charset="0"/>
              </a:rPr>
              <a:t>; </a:t>
            </a:r>
          </a:p>
          <a:p>
            <a:pPr lvl="1" algn="just"/>
            <a:r>
              <a:rPr lang="hu-HU" dirty="0" err="1">
                <a:latin typeface="Times" pitchFamily="2" charset="0"/>
              </a:rPr>
              <a:t>aldoszteron</a:t>
            </a:r>
            <a:r>
              <a:rPr lang="hu-HU" dirty="0">
                <a:latin typeface="Times" pitchFamily="2" charset="0"/>
              </a:rPr>
              <a:t> termelés fokozódása, ami a </a:t>
            </a:r>
            <a:r>
              <a:rPr lang="hu-HU" dirty="0" err="1">
                <a:latin typeface="Times" pitchFamily="2" charset="0"/>
              </a:rPr>
              <a:t>nephronban</a:t>
            </a:r>
            <a:r>
              <a:rPr lang="hu-HU" dirty="0">
                <a:latin typeface="Times" pitchFamily="2" charset="0"/>
              </a:rPr>
              <a:t> Na</a:t>
            </a:r>
            <a:r>
              <a:rPr lang="hu-HU" baseline="30000" dirty="0">
                <a:latin typeface="Times" pitchFamily="2" charset="0"/>
              </a:rPr>
              <a:t>+</a:t>
            </a:r>
            <a:r>
              <a:rPr lang="hu-HU" baseline="-25000" dirty="0">
                <a:latin typeface="Times" pitchFamily="2" charset="0"/>
              </a:rPr>
              <a:t> </a:t>
            </a:r>
            <a:r>
              <a:rPr lang="hu-HU" dirty="0">
                <a:latin typeface="Times" pitchFamily="2" charset="0"/>
              </a:rPr>
              <a:t>és következményesen víz visszaszívódásával jár;</a:t>
            </a:r>
          </a:p>
          <a:p>
            <a:pPr lvl="1" algn="just"/>
            <a:r>
              <a:rPr lang="hu-HU" dirty="0" err="1">
                <a:latin typeface="Times" pitchFamily="2" charset="0"/>
              </a:rPr>
              <a:t>antidiuretikus</a:t>
            </a:r>
            <a:r>
              <a:rPr lang="hu-HU" dirty="0">
                <a:latin typeface="Times" pitchFamily="2" charset="0"/>
              </a:rPr>
              <a:t> hormon (ADH) fokozott termelődése, ami a </a:t>
            </a:r>
            <a:r>
              <a:rPr lang="hu-HU" dirty="0" err="1">
                <a:latin typeface="Times" pitchFamily="2" charset="0"/>
              </a:rPr>
              <a:t>nephron</a:t>
            </a:r>
            <a:r>
              <a:rPr lang="hu-HU" dirty="0">
                <a:latin typeface="Times" pitchFamily="2" charset="0"/>
              </a:rPr>
              <a:t> gyűjtőcsatornájának falában fokozza a </a:t>
            </a:r>
            <a:r>
              <a:rPr lang="hu-HU" dirty="0" err="1">
                <a:latin typeface="Times" pitchFamily="2" charset="0"/>
              </a:rPr>
              <a:t>permeabilitást</a:t>
            </a:r>
            <a:r>
              <a:rPr lang="hu-HU" dirty="0">
                <a:latin typeface="Times" pitchFamily="2" charset="0"/>
              </a:rPr>
              <a:t> (az </a:t>
            </a:r>
            <a:r>
              <a:rPr lang="hu-HU" dirty="0" err="1">
                <a:latin typeface="Times" pitchFamily="2" charset="0"/>
              </a:rPr>
              <a:t>intracellularis</a:t>
            </a:r>
            <a:r>
              <a:rPr lang="hu-HU" dirty="0">
                <a:latin typeface="Times" pitchFamily="2" charset="0"/>
              </a:rPr>
              <a:t> </a:t>
            </a:r>
            <a:r>
              <a:rPr lang="hu-HU" dirty="0" err="1">
                <a:latin typeface="Times" pitchFamily="2" charset="0"/>
              </a:rPr>
              <a:t>aquaporin</a:t>
            </a:r>
            <a:r>
              <a:rPr lang="hu-HU" dirty="0">
                <a:latin typeface="Times" pitchFamily="2" charset="0"/>
              </a:rPr>
              <a:t>-II-</a:t>
            </a:r>
            <a:r>
              <a:rPr lang="hu-HU" dirty="0" err="1">
                <a:latin typeface="Times" pitchFamily="2" charset="0"/>
              </a:rPr>
              <a:t>nek</a:t>
            </a:r>
            <a:r>
              <a:rPr lang="hu-HU" dirty="0">
                <a:latin typeface="Times" pitchFamily="2" charset="0"/>
              </a:rPr>
              <a:t> a gyűjtőcsatorna falába </a:t>
            </a:r>
            <a:r>
              <a:rPr lang="hu-HU" dirty="0" err="1">
                <a:latin typeface="Times" pitchFamily="2" charset="0"/>
              </a:rPr>
              <a:t>helyeződésével</a:t>
            </a:r>
            <a:r>
              <a:rPr lang="hu-HU" dirty="0">
                <a:latin typeface="Times" pitchFamily="2" charset="0"/>
              </a:rPr>
              <a:t>) a víz számára, ezzel fokozva annak visszaszívódását; </a:t>
            </a:r>
          </a:p>
          <a:p>
            <a:pPr lvl="1" algn="just"/>
            <a:r>
              <a:rPr lang="hu-HU" dirty="0">
                <a:latin typeface="Times" pitchFamily="2" charset="0"/>
              </a:rPr>
              <a:t>az </a:t>
            </a:r>
            <a:r>
              <a:rPr lang="hu-HU" dirty="0" err="1">
                <a:latin typeface="Times" pitchFamily="2" charset="0"/>
              </a:rPr>
              <a:t>angiotenzin</a:t>
            </a:r>
            <a:r>
              <a:rPr lang="hu-HU" dirty="0">
                <a:latin typeface="Times" pitchFamily="2" charset="0"/>
              </a:rPr>
              <a:t>-II által a </a:t>
            </a:r>
            <a:r>
              <a:rPr lang="hu-HU" dirty="0" err="1">
                <a:latin typeface="Times" pitchFamily="2" charset="0"/>
              </a:rPr>
              <a:t>nephronban</a:t>
            </a:r>
            <a:r>
              <a:rPr lang="hu-HU" dirty="0">
                <a:latin typeface="Times" pitchFamily="2" charset="0"/>
              </a:rPr>
              <a:t> közvetlenül kiváltott Na</a:t>
            </a:r>
            <a:r>
              <a:rPr lang="hu-HU" baseline="30000" dirty="0">
                <a:latin typeface="Times" pitchFamily="2" charset="0"/>
              </a:rPr>
              <a:t>+</a:t>
            </a:r>
            <a:r>
              <a:rPr lang="hu-HU" dirty="0">
                <a:latin typeface="Times" pitchFamily="2" charset="0"/>
              </a:rPr>
              <a:t> és víz visszaszívódás, stb.). </a:t>
            </a:r>
          </a:p>
        </p:txBody>
      </p:sp>
    </p:spTree>
    <p:extLst>
      <p:ext uri="{BB962C8B-B14F-4D97-AF65-F5344CB8AC3E}">
        <p14:creationId xmlns:p14="http://schemas.microsoft.com/office/powerpoint/2010/main" val="304198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670"/>
    </mc:Choice>
    <mc:Fallback xmlns="">
      <p:transition spd="slow" advTm="5267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338F924C-49BC-FC4B-926C-81C66E37C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8443" y="320343"/>
            <a:ext cx="10364451" cy="1596177"/>
          </a:xfrm>
        </p:spPr>
        <p:txBody>
          <a:bodyPr/>
          <a:lstStyle/>
          <a:p>
            <a:r>
              <a:rPr lang="hu-HU" b="1" dirty="0" err="1">
                <a:latin typeface="Times" pitchFamily="2" charset="0"/>
              </a:rPr>
              <a:t>RAAs</a:t>
            </a:r>
            <a:r>
              <a:rPr lang="hu-HU" b="1" dirty="0">
                <a:latin typeface="Times" pitchFamily="2" charset="0"/>
              </a:rPr>
              <a:t> rendszert befolyásoló gyógyszerek V.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79101" y="1671767"/>
            <a:ext cx="10633793" cy="4490908"/>
          </a:xfrm>
        </p:spPr>
        <p:txBody>
          <a:bodyPr>
            <a:normAutofit fontScale="92500" lnSpcReduction="10000"/>
          </a:bodyPr>
          <a:lstStyle/>
          <a:p>
            <a:pPr marL="228600" lvl="1">
              <a:lnSpc>
                <a:spcPct val="160000"/>
              </a:lnSpc>
              <a:spcBef>
                <a:spcPts val="1000"/>
              </a:spcBef>
            </a:pPr>
            <a:r>
              <a:rPr lang="hu-HU" dirty="0">
                <a:latin typeface="Times" pitchFamily="2" charset="0"/>
              </a:rPr>
              <a:t>A KÉSZÍTMÉNYEK HATÁSÁRA NŐ A BRADIKININ ÉS A PGE</a:t>
            </a:r>
            <a:r>
              <a:rPr lang="hu-HU" baseline="-25000" dirty="0">
                <a:latin typeface="Times" pitchFamily="2" charset="0"/>
              </a:rPr>
              <a:t>2</a:t>
            </a:r>
            <a:r>
              <a:rPr lang="hu-HU" dirty="0">
                <a:latin typeface="Times" pitchFamily="2" charset="0"/>
              </a:rPr>
              <a:t> (PROSTAGLANDIN E</a:t>
            </a:r>
            <a:r>
              <a:rPr lang="hu-HU" baseline="-25000" dirty="0">
                <a:latin typeface="Times" pitchFamily="2" charset="0"/>
              </a:rPr>
              <a:t>2</a:t>
            </a:r>
            <a:r>
              <a:rPr lang="hu-HU" dirty="0">
                <a:latin typeface="Times" pitchFamily="2" charset="0"/>
              </a:rPr>
              <a:t>) SZINTJE, MELYEK SZINTÉN A VÉRNYOMÁS CSÖKKENÉSÉT OKOZZÁK VASODILATATOR ÉS TELJES PERIFÉRIÁS ELLENÁLLÁST CSÖKKENTŐ HATÁSUKKAL.</a:t>
            </a:r>
          </a:p>
          <a:p>
            <a:pPr>
              <a:buNone/>
            </a:pPr>
            <a:endParaRPr lang="hu-HU" sz="2200" i="1" dirty="0">
              <a:latin typeface="Times" pitchFamily="2" charset="0"/>
            </a:endParaRPr>
          </a:p>
          <a:p>
            <a:pPr>
              <a:buNone/>
            </a:pPr>
            <a:r>
              <a:rPr lang="hu-HU" sz="2200" i="1" dirty="0">
                <a:latin typeface="Times" pitchFamily="2" charset="0"/>
              </a:rPr>
              <a:t>Készítmények: </a:t>
            </a:r>
          </a:p>
          <a:p>
            <a:pPr lvl="1"/>
            <a:r>
              <a:rPr lang="hu-HU" sz="2000" i="1" cap="none" dirty="0" err="1">
                <a:latin typeface="Times" pitchFamily="2" charset="0"/>
              </a:rPr>
              <a:t>captopril</a:t>
            </a:r>
            <a:r>
              <a:rPr lang="hu-HU" sz="2000" i="1" cap="none" dirty="0">
                <a:latin typeface="Times" pitchFamily="2" charset="0"/>
              </a:rPr>
              <a:t> </a:t>
            </a:r>
            <a:r>
              <a:rPr lang="hu-HU" sz="2000" i="1" dirty="0">
                <a:latin typeface="Times" pitchFamily="2" charset="0"/>
              </a:rPr>
              <a:t> </a:t>
            </a:r>
            <a:r>
              <a:rPr lang="hu-HU" sz="2000" dirty="0">
                <a:latin typeface="Times" pitchFamily="2" charset="0"/>
              </a:rPr>
              <a:t>(</a:t>
            </a:r>
            <a:r>
              <a:rPr lang="hu-HU" sz="2000" dirty="0" err="1">
                <a:latin typeface="Times" pitchFamily="2" charset="0"/>
              </a:rPr>
              <a:t>Tensiomin</a:t>
            </a:r>
            <a:r>
              <a:rPr lang="hu-HU" sz="2000" dirty="0">
                <a:latin typeface="Times" pitchFamily="2" charset="0"/>
              </a:rPr>
              <a:t>)- rövid hatástartam</a:t>
            </a:r>
          </a:p>
          <a:p>
            <a:pPr lvl="1"/>
            <a:r>
              <a:rPr lang="hu-HU" sz="2000" i="1" cap="none" dirty="0" err="1">
                <a:latin typeface="Times" pitchFamily="2" charset="0"/>
              </a:rPr>
              <a:t>enalapril</a:t>
            </a:r>
            <a:r>
              <a:rPr lang="hu-HU" sz="2000" i="1" cap="none" dirty="0">
                <a:latin typeface="Times" pitchFamily="2" charset="0"/>
              </a:rPr>
              <a:t> </a:t>
            </a:r>
          </a:p>
          <a:p>
            <a:pPr lvl="1"/>
            <a:r>
              <a:rPr lang="hu-HU" sz="2000" i="1" cap="none" dirty="0" err="1">
                <a:latin typeface="Times" pitchFamily="2" charset="0"/>
              </a:rPr>
              <a:t>perindopril</a:t>
            </a:r>
            <a:endParaRPr lang="hu-HU" sz="2000" i="1" cap="none" dirty="0">
              <a:latin typeface="Times" pitchFamily="2" charset="0"/>
            </a:endParaRPr>
          </a:p>
          <a:p>
            <a:pPr lvl="1"/>
            <a:r>
              <a:rPr lang="hu-HU" sz="2000" i="1" cap="none" dirty="0" err="1">
                <a:latin typeface="Times" pitchFamily="2" charset="0"/>
              </a:rPr>
              <a:t>ramipril</a:t>
            </a:r>
            <a:endParaRPr lang="hu-HU" sz="2000" i="1" cap="none" dirty="0">
              <a:latin typeface="Times" pitchFamily="2" charset="0"/>
            </a:endParaRPr>
          </a:p>
          <a:p>
            <a:pPr lvl="1"/>
            <a:r>
              <a:rPr lang="hu-HU" sz="2000" i="1" cap="none" dirty="0" err="1">
                <a:latin typeface="Times" pitchFamily="2" charset="0"/>
              </a:rPr>
              <a:t>lisinopril</a:t>
            </a:r>
            <a:endParaRPr lang="hu-HU" sz="2000" i="1" cap="none" dirty="0">
              <a:latin typeface="Times" pitchFamily="2" charset="0"/>
            </a:endParaRPr>
          </a:p>
          <a:p>
            <a:pPr>
              <a:buNone/>
            </a:pPr>
            <a:r>
              <a:rPr lang="hu-HU" sz="2200" dirty="0">
                <a:latin typeface="Times" pitchFamily="2" charset="0"/>
              </a:rPr>
              <a:t>		+ kombinációk (vízhajtókkal, </a:t>
            </a:r>
            <a:r>
              <a:rPr lang="hu-HU" sz="2200" dirty="0" err="1">
                <a:latin typeface="Times" pitchFamily="2" charset="0"/>
              </a:rPr>
              <a:t>Ca</a:t>
            </a:r>
            <a:r>
              <a:rPr lang="hu-HU" sz="2200" dirty="0">
                <a:latin typeface="Times" pitchFamily="2" charset="0"/>
              </a:rPr>
              <a:t>-csatorna blokkolóval)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1138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870"/>
    </mc:Choice>
    <mc:Fallback xmlns="">
      <p:transition spd="slow" advTm="5087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>
            <a:extLst>
              <a:ext uri="{FF2B5EF4-FFF2-40B4-BE49-F238E27FC236}">
                <a16:creationId xmlns:a16="http://schemas.microsoft.com/office/drawing/2014/main" id="{D5C17235-EFA8-E54D-93B0-6D003FE13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191" y="220952"/>
            <a:ext cx="10364451" cy="1596177"/>
          </a:xfrm>
        </p:spPr>
        <p:txBody>
          <a:bodyPr/>
          <a:lstStyle/>
          <a:p>
            <a:r>
              <a:rPr lang="hu-HU" b="1" dirty="0" err="1">
                <a:latin typeface="Times" pitchFamily="2" charset="0"/>
              </a:rPr>
              <a:t>RAAs</a:t>
            </a:r>
            <a:r>
              <a:rPr lang="hu-HU" b="1" dirty="0">
                <a:latin typeface="Times" pitchFamily="2" charset="0"/>
              </a:rPr>
              <a:t> rendszert befolyásoló gyógyszerek VI.</a:t>
            </a:r>
          </a:p>
        </p:txBody>
      </p:sp>
      <p:sp>
        <p:nvSpPr>
          <p:cNvPr id="4" name="Tartalom helye 1">
            <a:extLst>
              <a:ext uri="{FF2B5EF4-FFF2-40B4-BE49-F238E27FC236}">
                <a16:creationId xmlns:a16="http://schemas.microsoft.com/office/drawing/2014/main" id="{B406A70B-DC9A-454E-BD45-86ABF4A55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063931"/>
            <a:ext cx="11007634" cy="466779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hu-HU" sz="2000" i="1" dirty="0">
                <a:latin typeface="Times" pitchFamily="2" charset="0"/>
              </a:rPr>
              <a:t>Mellékhatások</a:t>
            </a:r>
          </a:p>
          <a:p>
            <a:pPr lvl="1">
              <a:buFont typeface="Wingdings" pitchFamily="2" charset="2"/>
              <a:buChar char="§"/>
            </a:pPr>
            <a:r>
              <a:rPr lang="hu-HU" dirty="0">
                <a:latin typeface="Times" pitchFamily="2" charset="0"/>
              </a:rPr>
              <a:t>száraz köhögés</a:t>
            </a:r>
          </a:p>
          <a:p>
            <a:pPr>
              <a:buNone/>
            </a:pPr>
            <a:endParaRPr lang="hu-HU" sz="2000" dirty="0">
              <a:latin typeface="Times" pitchFamily="2" charset="0"/>
            </a:endParaRPr>
          </a:p>
          <a:p>
            <a:pPr>
              <a:buNone/>
            </a:pPr>
            <a:r>
              <a:rPr lang="hu-HU" sz="2000" i="1" dirty="0" err="1">
                <a:latin typeface="Times" pitchFamily="2" charset="0"/>
              </a:rPr>
              <a:t>Kontraindikáció</a:t>
            </a:r>
            <a:endParaRPr lang="hu-HU" sz="2000" i="1" dirty="0">
              <a:latin typeface="Times" pitchFamily="2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u-HU" dirty="0">
                <a:latin typeface="Times" pitchFamily="2" charset="0"/>
              </a:rPr>
              <a:t>Terhességben nem </a:t>
            </a:r>
            <a:r>
              <a:rPr lang="hu-HU" dirty="0" err="1">
                <a:latin typeface="Times" pitchFamily="2" charset="0"/>
              </a:rPr>
              <a:t>adható-TERATOGÉN</a:t>
            </a:r>
            <a:endParaRPr lang="hu-HU" dirty="0">
              <a:latin typeface="Times" pitchFamily="2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u-HU" dirty="0">
                <a:latin typeface="Times" pitchFamily="2" charset="0"/>
              </a:rPr>
              <a:t>nem adható kétoldali veseartéria-szűkület okozta </a:t>
            </a:r>
            <a:r>
              <a:rPr lang="hu-HU" dirty="0" err="1">
                <a:latin typeface="Times" pitchFamily="2" charset="0"/>
              </a:rPr>
              <a:t>hypertóniában</a:t>
            </a:r>
            <a:endParaRPr lang="hu-HU" dirty="0">
              <a:latin typeface="Times" pitchFamily="2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hu-HU" dirty="0" err="1">
                <a:latin typeface="Times" pitchFamily="2" charset="0"/>
              </a:rPr>
              <a:t>Hyperkalaemiában</a:t>
            </a:r>
            <a:endParaRPr lang="hu-HU" dirty="0">
              <a:latin typeface="Times" pitchFamily="2" charset="0"/>
            </a:endParaRPr>
          </a:p>
          <a:p>
            <a:pPr lvl="1">
              <a:buFont typeface="Wingdings" pitchFamily="2" charset="2"/>
              <a:buChar char="§"/>
            </a:pPr>
            <a:endParaRPr lang="hu-HU" dirty="0">
              <a:latin typeface="Times" pitchFamily="2" charset="0"/>
            </a:endParaRPr>
          </a:p>
          <a:p>
            <a:pPr marL="0" indent="0">
              <a:buNone/>
            </a:pPr>
            <a:r>
              <a:rPr lang="hu-HU" i="1" dirty="0">
                <a:latin typeface="Times" pitchFamily="2" charset="0"/>
              </a:rPr>
              <a:t>Klinikai alkalmazása:</a:t>
            </a:r>
          </a:p>
          <a:p>
            <a:pPr lvl="1"/>
            <a:r>
              <a:rPr lang="hu-HU" dirty="0">
                <a:latin typeface="Times" pitchFamily="2" charset="0"/>
              </a:rPr>
              <a:t>Hipertónia</a:t>
            </a:r>
          </a:p>
          <a:p>
            <a:pPr lvl="1"/>
            <a:r>
              <a:rPr lang="hu-HU" dirty="0">
                <a:latin typeface="Times" pitchFamily="2" charset="0"/>
              </a:rPr>
              <a:t>Krónikus szívelégtelenség</a:t>
            </a:r>
          </a:p>
          <a:p>
            <a:pPr lvl="1"/>
            <a:r>
              <a:rPr lang="hu-HU" dirty="0">
                <a:latin typeface="Times" pitchFamily="2" charset="0"/>
              </a:rPr>
              <a:t>AMI</a:t>
            </a:r>
          </a:p>
        </p:txBody>
      </p:sp>
    </p:spTree>
    <p:extLst>
      <p:ext uri="{BB962C8B-B14F-4D97-AF65-F5344CB8AC3E}">
        <p14:creationId xmlns:p14="http://schemas.microsoft.com/office/powerpoint/2010/main" val="141865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400"/>
    </mc:Choice>
    <mc:Fallback xmlns="">
      <p:transition spd="slow" advTm="364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D5C17235-EFA8-E54D-93B0-6D003FE13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705" y="181195"/>
            <a:ext cx="10364451" cy="1596177"/>
          </a:xfrm>
        </p:spPr>
        <p:txBody>
          <a:bodyPr/>
          <a:lstStyle/>
          <a:p>
            <a:r>
              <a:rPr lang="hu-HU" b="1" dirty="0" err="1">
                <a:latin typeface="Times" pitchFamily="2" charset="0"/>
              </a:rPr>
              <a:t>RAAs</a:t>
            </a:r>
            <a:r>
              <a:rPr lang="hu-HU" b="1" dirty="0">
                <a:latin typeface="Times" pitchFamily="2" charset="0"/>
              </a:rPr>
              <a:t> rendszert befolyásoló gyógyszerek VII.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61373" y="1881316"/>
            <a:ext cx="11325852" cy="4576633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eriod" startAt="4"/>
            </a:pPr>
            <a:r>
              <a:rPr lang="hu-HU" b="1" u="sng" dirty="0" err="1">
                <a:latin typeface="Times" panose="02020603050405020304" pitchFamily="18" charset="0"/>
                <a:cs typeface="Times" panose="02020603050405020304" pitchFamily="18" charset="0"/>
              </a:rPr>
              <a:t>Angiotenzin</a:t>
            </a:r>
            <a:r>
              <a:rPr lang="hu-HU" b="1" u="sng" dirty="0">
                <a:latin typeface="Times" panose="02020603050405020304" pitchFamily="18" charset="0"/>
                <a:cs typeface="Times" panose="02020603050405020304" pitchFamily="18" charset="0"/>
              </a:rPr>
              <a:t> II. receptor </a:t>
            </a:r>
            <a:r>
              <a:rPr lang="hu-HU" b="1" u="sng" dirty="0" err="1">
                <a:latin typeface="Times" panose="02020603050405020304" pitchFamily="18" charset="0"/>
                <a:cs typeface="Times" panose="02020603050405020304" pitchFamily="18" charset="0"/>
              </a:rPr>
              <a:t>blookolók</a:t>
            </a:r>
            <a:r>
              <a:rPr lang="hu-HU" b="1" u="sng" dirty="0">
                <a:latin typeface="Times" panose="02020603050405020304" pitchFamily="18" charset="0"/>
                <a:cs typeface="Times" panose="02020603050405020304" pitchFamily="18" charset="0"/>
              </a:rPr>
              <a:t> (ARB)</a:t>
            </a:r>
          </a:p>
          <a:p>
            <a:pPr marL="0" indent="0">
              <a:buNone/>
            </a:pPr>
            <a:r>
              <a:rPr lang="hu-HU" i="1" dirty="0">
                <a:latin typeface="Times" panose="02020603050405020304" pitchFamily="18" charset="0"/>
                <a:cs typeface="Times" panose="02020603050405020304" pitchFamily="18" charset="0"/>
              </a:rPr>
              <a:t>Hatásuk:</a:t>
            </a:r>
          </a:p>
          <a:p>
            <a:pPr lvl="1"/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angiotenzin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II hatását meggátolják az AT1-receptoron</a:t>
            </a:r>
          </a:p>
          <a:p>
            <a:pPr lvl="1"/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nem okoznak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renin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- és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angiotenzin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II-szint-emelkedést, nem növelik a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bradykinin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és a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prosztaglandinok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szintjét</a:t>
            </a:r>
          </a:p>
          <a:p>
            <a:pPr lvl="1"/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csökkentik a célszerv károsodást</a:t>
            </a:r>
          </a:p>
          <a:p>
            <a:pPr lvl="1"/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csökkentik a cukorbetegség kialakulásának esélyét, a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microalbuminuria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kialakulását, a diabeteses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nephropathiát</a:t>
            </a:r>
            <a:endParaRPr lang="hu-HU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lvl="1"/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kedvező mellékhatás profil</a:t>
            </a:r>
          </a:p>
          <a:p>
            <a:pPr lvl="1"/>
            <a:r>
              <a:rPr lang="hu-HU" dirty="0">
                <a:solidFill>
                  <a:srgbClr val="FF000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Terhességben nem adható !!!</a:t>
            </a:r>
          </a:p>
          <a:p>
            <a:pPr marL="0" indent="0">
              <a:buNone/>
            </a:pPr>
            <a:r>
              <a:rPr lang="hu-HU" i="1" dirty="0">
                <a:latin typeface="Times" panose="02020603050405020304" pitchFamily="18" charset="0"/>
                <a:cs typeface="Times" panose="02020603050405020304" pitchFamily="18" charset="0"/>
              </a:rPr>
              <a:t>Készítmények:</a:t>
            </a:r>
          </a:p>
          <a:p>
            <a:pPr lvl="1"/>
            <a:r>
              <a:rPr lang="hu-HU" i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losartan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(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lavestra,arbartan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)</a:t>
            </a:r>
          </a:p>
          <a:p>
            <a:pPr lvl="1"/>
            <a:r>
              <a:rPr lang="hu-HU" i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irbesartan</a:t>
            </a:r>
            <a:endParaRPr lang="hu-HU" i="1" cap="none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lvl="1"/>
            <a:r>
              <a:rPr lang="hu-HU" i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valsartan</a:t>
            </a:r>
            <a:endParaRPr lang="hu-HU" i="1" cap="none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lvl="1"/>
            <a:r>
              <a:rPr lang="hu-HU" i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telmisartan</a:t>
            </a:r>
            <a:endParaRPr lang="hu-HU" i="1" cap="none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0" indent="0">
              <a:buNone/>
            </a:pPr>
            <a:endParaRPr lang="hu-HU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12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238"/>
    </mc:Choice>
    <mc:Fallback xmlns="">
      <p:transition spd="slow" advTm="54238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D5C17235-EFA8-E54D-93B0-6D003FE13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31609"/>
          </a:xfrm>
        </p:spPr>
        <p:txBody>
          <a:bodyPr/>
          <a:lstStyle/>
          <a:p>
            <a:r>
              <a:rPr lang="hu-HU" b="1" dirty="0" err="1">
                <a:latin typeface="Times" pitchFamily="2" charset="0"/>
              </a:rPr>
              <a:t>Arteriolás</a:t>
            </a:r>
            <a:r>
              <a:rPr lang="hu-HU" b="1" dirty="0">
                <a:latin typeface="Times" pitchFamily="2" charset="0"/>
              </a:rPr>
              <a:t> értágítók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3775" y="1757492"/>
            <a:ext cx="10572832" cy="4321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i="1" dirty="0">
                <a:latin typeface="Times" panose="02020603050405020304" pitchFamily="18" charset="0"/>
                <a:cs typeface="Times" panose="02020603050405020304" pitchFamily="18" charset="0"/>
              </a:rPr>
              <a:t>Hatásuk:</a:t>
            </a:r>
          </a:p>
          <a:p>
            <a:pPr lvl="1">
              <a:buFont typeface="Wingdings" pitchFamily="2" charset="2"/>
              <a:buChar char="§"/>
            </a:pP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az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érfal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simaizomzatára direkt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relaxáló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hatást gyakorolnak</a:t>
            </a:r>
          </a:p>
          <a:p>
            <a:pPr lvl="1">
              <a:buFont typeface="Wingdings" pitchFamily="2" charset="2"/>
              <a:buChar char="§"/>
            </a:pP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ioncsatornák működését gátolják (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Ca</a:t>
            </a:r>
            <a:r>
              <a:rPr lang="hu-HU" baseline="30000" dirty="0">
                <a:latin typeface="Times" panose="02020603050405020304" pitchFamily="18" charset="0"/>
                <a:cs typeface="Times" panose="02020603050405020304" pitchFamily="18" charset="0"/>
              </a:rPr>
              <a:t>++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-gátlók), ill. serkentik (K</a:t>
            </a:r>
            <a:r>
              <a:rPr lang="hu-HU" baseline="30000" dirty="0">
                <a:latin typeface="Times" panose="02020603050405020304" pitchFamily="18" charset="0"/>
                <a:cs typeface="Times" panose="02020603050405020304" pitchFamily="18" charset="0"/>
              </a:rPr>
              <a:t>+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-csatorna-serkentők)</a:t>
            </a:r>
          </a:p>
          <a:p>
            <a:pPr marL="0" indent="0">
              <a:buNone/>
            </a:pPr>
            <a:endParaRPr lang="hu-HU" i="1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0" indent="0">
              <a:buNone/>
            </a:pPr>
            <a:r>
              <a:rPr lang="hu-HU" i="1" dirty="0">
                <a:latin typeface="Times" panose="02020603050405020304" pitchFamily="18" charset="0"/>
                <a:cs typeface="Times" panose="02020603050405020304" pitchFamily="18" charset="0"/>
              </a:rPr>
              <a:t>Készítmények:</a:t>
            </a:r>
          </a:p>
          <a:p>
            <a:pPr marL="0" indent="0">
              <a:buNone/>
            </a:pPr>
            <a:r>
              <a:rPr lang="hu-HU" cap="none" dirty="0" err="1">
                <a:latin typeface="Times" panose="02020603050405020304" pitchFamily="18" charset="0"/>
                <a:cs typeface="Times" panose="02020603050405020304" pitchFamily="18" charset="0"/>
              </a:rPr>
              <a:t>dihydralazin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(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Depressan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)</a:t>
            </a:r>
          </a:p>
          <a:p>
            <a:pPr marL="0" indent="0">
              <a:buNone/>
            </a:pPr>
            <a:endParaRPr lang="hu-HU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0" indent="0">
              <a:buNone/>
            </a:pPr>
            <a:r>
              <a:rPr lang="hu-HU" i="1" dirty="0">
                <a:latin typeface="Times" panose="02020603050405020304" pitchFamily="18" charset="0"/>
                <a:cs typeface="Times" panose="02020603050405020304" pitchFamily="18" charset="0"/>
              </a:rPr>
              <a:t>Klinikai alkalmazásuk:</a:t>
            </a:r>
          </a:p>
          <a:p>
            <a:pPr lvl="1"/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Egyéb vérnyomáscsökkentőkkel kombinálva közepesen súlyos és súlyos, főleg vese eredetű és terhességi hipertóniában alkalmazzák.</a:t>
            </a:r>
          </a:p>
        </p:txBody>
      </p:sp>
    </p:spTree>
    <p:extLst>
      <p:ext uri="{BB962C8B-B14F-4D97-AF65-F5344CB8AC3E}">
        <p14:creationId xmlns:p14="http://schemas.microsoft.com/office/powerpoint/2010/main" val="119850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2300"/>
    </mc:Choice>
    <mc:Fallback xmlns="">
      <p:transition spd="slow" advTm="523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905483"/>
          </a:xfrm>
        </p:spPr>
        <p:txBody>
          <a:bodyPr/>
          <a:lstStyle/>
          <a:p>
            <a:r>
              <a:rPr lang="hu-HU" b="1" dirty="0" err="1">
                <a:latin typeface="Times" panose="02020603050405020304" pitchFamily="18" charset="0"/>
                <a:cs typeface="Times" panose="02020603050405020304" pitchFamily="18" charset="0"/>
              </a:rPr>
              <a:t>C</a:t>
            </a:r>
            <a:r>
              <a:rPr lang="hu-HU" b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a</a:t>
            </a:r>
            <a:r>
              <a:rPr lang="hu-HU" b="1" dirty="0">
                <a:latin typeface="Times" panose="02020603050405020304" pitchFamily="18" charset="0"/>
                <a:cs typeface="Times" panose="02020603050405020304" pitchFamily="18" charset="0"/>
              </a:rPr>
              <a:t>-csatorna blokkolók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217089" y="2208066"/>
            <a:ext cx="11650234" cy="43318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i="1" dirty="0">
                <a:latin typeface="Times" panose="02020603050405020304" pitchFamily="18" charset="0"/>
                <a:cs typeface="Times" panose="02020603050405020304" pitchFamily="18" charset="0"/>
              </a:rPr>
              <a:t>Hatásuk:</a:t>
            </a:r>
          </a:p>
          <a:p>
            <a:pPr>
              <a:buFont typeface="Wingdings" pitchFamily="2" charset="2"/>
              <a:buChar char="§"/>
            </a:pP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a sejtmembrán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C</a:t>
            </a:r>
            <a:r>
              <a:rPr lang="hu-HU" cap="none" dirty="0" err="1">
                <a:latin typeface="Times" panose="02020603050405020304" pitchFamily="18" charset="0"/>
                <a:cs typeface="Times" panose="02020603050405020304" pitchFamily="18" charset="0"/>
              </a:rPr>
              <a:t>a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-csatornájának gátlásával csökkenti a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C</a:t>
            </a:r>
            <a:r>
              <a:rPr lang="hu-HU" cap="none" dirty="0" err="1">
                <a:latin typeface="Times" panose="02020603050405020304" pitchFamily="18" charset="0"/>
                <a:cs typeface="Times" panose="02020603050405020304" pitchFamily="18" charset="0"/>
              </a:rPr>
              <a:t>a</a:t>
            </a:r>
            <a:r>
              <a:rPr lang="hu-HU" cap="none" dirty="0">
                <a:latin typeface="Times" panose="02020603050405020304" pitchFamily="18" charset="0"/>
                <a:cs typeface="Times" panose="02020603050405020304" pitchFamily="18" charset="0"/>
              </a:rPr>
              <a:t> S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ejtbe való jutását</a:t>
            </a:r>
          </a:p>
          <a:p>
            <a:pPr>
              <a:buFont typeface="Wingdings" pitchFamily="2" charset="2"/>
              <a:buChar char="§"/>
            </a:pP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gátolják a sejten belüli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C</a:t>
            </a:r>
            <a:r>
              <a:rPr lang="hu-HU" cap="none" dirty="0" err="1">
                <a:latin typeface="Times" panose="02020603050405020304" pitchFamily="18" charset="0"/>
                <a:cs typeface="Times" panose="02020603050405020304" pitchFamily="18" charset="0"/>
              </a:rPr>
              <a:t>a</a:t>
            </a:r>
            <a:r>
              <a:rPr lang="hu-HU" cap="none" dirty="0">
                <a:latin typeface="Times" panose="02020603050405020304" pitchFamily="18" charset="0"/>
                <a:cs typeface="Times" panose="02020603050405020304" pitchFamily="18" charset="0"/>
              </a:rPr>
              <a:t> 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felszabadulást</a:t>
            </a:r>
          </a:p>
          <a:p>
            <a:pPr>
              <a:buFont typeface="Wingdings" pitchFamily="2" charset="2"/>
              <a:buChar char="§"/>
            </a:pP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gátolják az érfali simaizomsejtek és a szívizom sejtek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Ca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+-csatornáit                   értágítás              </a:t>
            </a:r>
          </a:p>
          <a:p>
            <a:pPr>
              <a:buFont typeface="Wingdings" pitchFamily="2" charset="2"/>
              <a:buChar char="§"/>
            </a:pP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értágítás az artériás rendszerben történik</a:t>
            </a:r>
          </a:p>
          <a:p>
            <a:pPr marL="0" indent="0">
              <a:buNone/>
            </a:pPr>
            <a:endParaRPr lang="hu-HU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0" indent="0">
              <a:buNone/>
            </a:pPr>
            <a:r>
              <a:rPr lang="hu-HU" i="1" dirty="0">
                <a:latin typeface="Times" panose="02020603050405020304" pitchFamily="18" charset="0"/>
                <a:cs typeface="Times" panose="02020603050405020304" pitchFamily="18" charset="0"/>
              </a:rPr>
              <a:t>Indikáció</a:t>
            </a:r>
          </a:p>
          <a:p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koronária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betegség</a:t>
            </a:r>
          </a:p>
          <a:p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angina </a:t>
            </a:r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pectoris</a:t>
            </a:r>
            <a:endParaRPr lang="hu-HU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r>
              <a:rPr lang="hu-HU" dirty="0" err="1">
                <a:latin typeface="Times" panose="02020603050405020304" pitchFamily="18" charset="0"/>
                <a:cs typeface="Times" panose="02020603050405020304" pitchFamily="18" charset="0"/>
              </a:rPr>
              <a:t>ischaemiás</a:t>
            </a:r>
            <a:r>
              <a:rPr lang="hu-HU" dirty="0">
                <a:latin typeface="Times" panose="02020603050405020304" pitchFamily="18" charset="0"/>
                <a:cs typeface="Times" panose="02020603050405020304" pitchFamily="18" charset="0"/>
              </a:rPr>
              <a:t> szívbetegség</a:t>
            </a:r>
          </a:p>
          <a:p>
            <a:pPr marL="0" indent="0">
              <a:buNone/>
            </a:pPr>
            <a:endParaRPr lang="hu-HU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cxnSp>
        <p:nvCxnSpPr>
          <p:cNvPr id="5" name="Egyenes összekötő nyíllal 4"/>
          <p:cNvCxnSpPr/>
          <p:nvPr/>
        </p:nvCxnSpPr>
        <p:spPr>
          <a:xfrm>
            <a:off x="7874572" y="3711271"/>
            <a:ext cx="74022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2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939"/>
    </mc:Choice>
    <mc:Fallback xmlns="">
      <p:transition spd="slow" advTm="4793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Tananyag tartalom</a:t>
            </a:r>
            <a:br>
              <a:rPr lang="hu-HU" dirty="0"/>
            </a:br>
            <a:r>
              <a:rPr lang="hu-HU" sz="1800" b="1" dirty="0">
                <a:solidFill>
                  <a:schemeClr val="tx1"/>
                </a:solidFill>
              </a:rPr>
              <a:t>A keringési rendszer népegészségügyi jelentőségű megbetegedései, alkalmazott gyógyszeres terápia </a:t>
            </a:r>
            <a:br>
              <a:rPr lang="hu-HU" sz="1800" b="1" dirty="0">
                <a:solidFill>
                  <a:schemeClr val="tx1"/>
                </a:solidFill>
              </a:rPr>
            </a:br>
            <a:endParaRPr lang="hu-HU" sz="1800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104293" y="1939707"/>
            <a:ext cx="8946541" cy="4195481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hu-HU" dirty="0"/>
              <a:t>Hipertónia kialakulásának okai, tünetei, a kórképben alkalmazott </a:t>
            </a:r>
            <a:r>
              <a:rPr lang="hu-HU" dirty="0" err="1"/>
              <a:t>invazív</a:t>
            </a:r>
            <a:r>
              <a:rPr lang="hu-HU" dirty="0"/>
              <a:t> </a:t>
            </a:r>
            <a:r>
              <a:rPr lang="hu-HU" dirty="0" err="1"/>
              <a:t>és</a:t>
            </a:r>
            <a:r>
              <a:rPr lang="hu-HU" dirty="0"/>
              <a:t> </a:t>
            </a:r>
            <a:r>
              <a:rPr lang="hu-HU" dirty="0" err="1"/>
              <a:t>noninvazív</a:t>
            </a:r>
            <a:r>
              <a:rPr lang="hu-HU" dirty="0"/>
              <a:t> diagnosztikai eljárások, terápiás lehetőségek, a terápia során felmerülő szakápolói feladatok, a kezelésében alkalmazott gyógyszerek és azok hatásmechanizmusai, indikációi, kontraindikációi, mellékhatásai, főbb készítmények. </a:t>
            </a:r>
          </a:p>
          <a:p>
            <a:pPr algn="just"/>
            <a:endParaRPr lang="hu-HU" dirty="0"/>
          </a:p>
          <a:p>
            <a:pPr algn="just"/>
            <a:r>
              <a:rPr lang="hu-HU" dirty="0"/>
              <a:t>Angina </a:t>
            </a:r>
            <a:r>
              <a:rPr lang="hu-HU" dirty="0" err="1"/>
              <a:t>pectoris</a:t>
            </a:r>
            <a:r>
              <a:rPr lang="hu-HU" dirty="0"/>
              <a:t> kialakulásának okai, tünetei, a kórképben alkalmazott </a:t>
            </a:r>
            <a:r>
              <a:rPr lang="hu-HU" dirty="0" err="1"/>
              <a:t>invazív</a:t>
            </a:r>
            <a:r>
              <a:rPr lang="hu-HU" dirty="0"/>
              <a:t> </a:t>
            </a:r>
            <a:r>
              <a:rPr lang="hu-HU" dirty="0" err="1"/>
              <a:t>és</a:t>
            </a:r>
            <a:r>
              <a:rPr lang="hu-HU" dirty="0"/>
              <a:t> </a:t>
            </a:r>
            <a:r>
              <a:rPr lang="hu-HU" dirty="0" err="1"/>
              <a:t>noninvazív</a:t>
            </a:r>
            <a:r>
              <a:rPr lang="hu-HU" dirty="0"/>
              <a:t> diagnosztikai eljárások, terápiás lehetőségek, a terápia során felmerülő szakápolói feladatok, a kezelésében alkalmazott gyógyszerek és azok hatásmechanizmusai, indikációi, kontraindikációi, mellékhatásai, főbb készítmények. </a:t>
            </a:r>
          </a:p>
          <a:p>
            <a:pPr algn="just"/>
            <a:endParaRPr lang="hu-HU" dirty="0"/>
          </a:p>
          <a:p>
            <a:pPr algn="just"/>
            <a:r>
              <a:rPr lang="hu-HU" dirty="0" err="1"/>
              <a:t>Myocardiális</a:t>
            </a:r>
            <a:r>
              <a:rPr lang="hu-HU" dirty="0"/>
              <a:t> </a:t>
            </a:r>
            <a:r>
              <a:rPr lang="hu-HU" dirty="0" err="1"/>
              <a:t>infarctus</a:t>
            </a:r>
            <a:r>
              <a:rPr lang="hu-HU" dirty="0"/>
              <a:t> okai, tünetei, a kórképben alkalmazott </a:t>
            </a:r>
            <a:r>
              <a:rPr lang="hu-HU" dirty="0" err="1"/>
              <a:t>invazív</a:t>
            </a:r>
            <a:r>
              <a:rPr lang="hu-HU" dirty="0"/>
              <a:t> </a:t>
            </a:r>
            <a:r>
              <a:rPr lang="hu-HU" dirty="0" err="1"/>
              <a:t>és</a:t>
            </a:r>
            <a:r>
              <a:rPr lang="hu-HU" dirty="0"/>
              <a:t> </a:t>
            </a:r>
            <a:r>
              <a:rPr lang="hu-HU" dirty="0" err="1"/>
              <a:t>noninvazív</a:t>
            </a:r>
            <a:r>
              <a:rPr lang="hu-HU" dirty="0"/>
              <a:t> diagnosztikai eljárások, terápiás lehetőségek, a terápia során felmerülő szakápolói feladatok, a kezelésében alkalmazott gyógyszerek és azok hatásmechanizmusai, indikációi, kontraindikációi, mellékhatásai, főbb készítmények. </a:t>
            </a:r>
          </a:p>
          <a:p>
            <a:pPr algn="just"/>
            <a:endParaRPr lang="hu-HU" dirty="0"/>
          </a:p>
          <a:p>
            <a:pPr algn="just"/>
            <a:endParaRPr lang="hu-HU" dirty="0"/>
          </a:p>
        </p:txBody>
      </p:sp>
      <p:pic>
        <p:nvPicPr>
          <p:cNvPr id="4" name="Hang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17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144"/>
    </mc:Choice>
    <mc:Fallback xmlns="">
      <p:transition spd="slow" advTm="721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852474"/>
          </a:xfrm>
        </p:spPr>
        <p:txBody>
          <a:bodyPr/>
          <a:lstStyle/>
          <a:p>
            <a:r>
              <a:rPr lang="hu-HU" b="1" dirty="0" err="1">
                <a:latin typeface="Times" panose="02020603050405020304" pitchFamily="18" charset="0"/>
                <a:cs typeface="Times" panose="02020603050405020304" pitchFamily="18" charset="0"/>
              </a:rPr>
              <a:t>C</a:t>
            </a:r>
            <a:r>
              <a:rPr lang="hu-HU" b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a</a:t>
            </a:r>
            <a:r>
              <a:rPr lang="hu-HU" b="1" dirty="0">
                <a:latin typeface="Times" panose="02020603050405020304" pitchFamily="18" charset="0"/>
                <a:cs typeface="Times" panose="02020603050405020304" pitchFamily="18" charset="0"/>
              </a:rPr>
              <a:t>-csatorna blokkolók II.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93642" y="1750865"/>
            <a:ext cx="10936357" cy="46002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hu-HU" sz="1600" i="1" dirty="0">
                <a:latin typeface="Times" panose="02020603050405020304" pitchFamily="18" charset="0"/>
                <a:cs typeface="Times" panose="02020603050405020304" pitchFamily="18" charset="0"/>
              </a:rPr>
              <a:t>Készítmények:</a:t>
            </a:r>
          </a:p>
          <a:p>
            <a:pPr lvl="1"/>
            <a:r>
              <a:rPr lang="hu-HU" sz="1600" i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nifedipin</a:t>
            </a:r>
            <a:r>
              <a:rPr lang="hu-HU" sz="1600" dirty="0">
                <a:latin typeface="Times" panose="02020603050405020304" pitchFamily="18" charset="0"/>
                <a:cs typeface="Times" panose="02020603050405020304" pitchFamily="18" charset="0"/>
              </a:rPr>
              <a:t> (</a:t>
            </a:r>
            <a:r>
              <a:rPr lang="hu-HU" sz="1600" dirty="0" err="1">
                <a:latin typeface="Times" panose="02020603050405020304" pitchFamily="18" charset="0"/>
                <a:cs typeface="Times" panose="02020603050405020304" pitchFamily="18" charset="0"/>
              </a:rPr>
              <a:t>cordaflex</a:t>
            </a:r>
            <a:r>
              <a:rPr lang="hu-HU" sz="1600" dirty="0">
                <a:latin typeface="Times" panose="02020603050405020304" pitchFamily="18" charset="0"/>
                <a:cs typeface="Times" panose="02020603050405020304" pitchFamily="18" charset="0"/>
              </a:rPr>
              <a:t>)</a:t>
            </a:r>
          </a:p>
          <a:p>
            <a:pPr lvl="1"/>
            <a:r>
              <a:rPr lang="hu-HU" sz="1600" i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amlodipin</a:t>
            </a:r>
            <a:r>
              <a:rPr lang="hu-HU" sz="1600" dirty="0">
                <a:latin typeface="Times" panose="02020603050405020304" pitchFamily="18" charset="0"/>
                <a:cs typeface="Times" panose="02020603050405020304" pitchFamily="18" charset="0"/>
              </a:rPr>
              <a:t> (</a:t>
            </a:r>
            <a:r>
              <a:rPr lang="hu-HU" sz="1600" dirty="0" err="1">
                <a:latin typeface="Times" panose="02020603050405020304" pitchFamily="18" charset="0"/>
                <a:cs typeface="Times" panose="02020603050405020304" pitchFamily="18" charset="0"/>
              </a:rPr>
              <a:t>normodipin</a:t>
            </a:r>
            <a:r>
              <a:rPr lang="hu-HU" sz="1600" dirty="0">
                <a:latin typeface="Times" panose="02020603050405020304" pitchFamily="18" charset="0"/>
                <a:cs typeface="Times" panose="02020603050405020304" pitchFamily="18" charset="0"/>
              </a:rPr>
              <a:t>)</a:t>
            </a:r>
          </a:p>
          <a:p>
            <a:pPr lvl="1"/>
            <a:r>
              <a:rPr lang="hu-HU" sz="1600" i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israpidin</a:t>
            </a:r>
            <a:endParaRPr lang="hu-HU" sz="1600" i="1" cap="none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lvl="1"/>
            <a:r>
              <a:rPr lang="hu-HU" sz="1600" i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manidipin</a:t>
            </a:r>
            <a:endParaRPr lang="hu-HU" sz="1600" i="1" cap="none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lvl="1"/>
            <a:r>
              <a:rPr lang="hu-HU" sz="1600" i="1" cap="none" dirty="0" err="1">
                <a:latin typeface="Times" panose="02020603050405020304" pitchFamily="18" charset="0"/>
                <a:cs typeface="Times" panose="02020603050405020304" pitchFamily="18" charset="0"/>
              </a:rPr>
              <a:t>nitrendipin</a:t>
            </a:r>
            <a:r>
              <a:rPr lang="hu-HU" sz="1600" dirty="0">
                <a:latin typeface="Times" panose="02020603050405020304" pitchFamily="18" charset="0"/>
                <a:cs typeface="Times" panose="02020603050405020304" pitchFamily="18" charset="0"/>
              </a:rPr>
              <a:t> (</a:t>
            </a:r>
            <a:r>
              <a:rPr lang="hu-HU" sz="1600" dirty="0" err="1">
                <a:latin typeface="Times" panose="02020603050405020304" pitchFamily="18" charset="0"/>
                <a:cs typeface="Times" panose="02020603050405020304" pitchFamily="18" charset="0"/>
              </a:rPr>
              <a:t>unipress</a:t>
            </a:r>
            <a:r>
              <a:rPr lang="hu-HU" sz="1600" dirty="0">
                <a:latin typeface="Times" panose="02020603050405020304" pitchFamily="18" charset="0"/>
                <a:cs typeface="Times" panose="02020603050405020304" pitchFamily="18" charset="0"/>
              </a:rPr>
              <a:t>)</a:t>
            </a:r>
          </a:p>
          <a:p>
            <a:pPr marL="457200" lvl="1" indent="0">
              <a:buNone/>
            </a:pPr>
            <a:endParaRPr lang="hu-HU" sz="16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>
              <a:buNone/>
            </a:pPr>
            <a:r>
              <a:rPr lang="hu-HU" sz="1600" i="1" dirty="0">
                <a:latin typeface="Times" panose="02020603050405020304" pitchFamily="18" charset="0"/>
                <a:cs typeface="Times" panose="02020603050405020304" pitchFamily="18" charset="0"/>
              </a:rPr>
              <a:t>Mellékhatás:</a:t>
            </a:r>
          </a:p>
          <a:p>
            <a:pPr>
              <a:buNone/>
            </a:pPr>
            <a:r>
              <a:rPr lang="hu-HU" sz="1600" dirty="0">
                <a:latin typeface="Times" panose="02020603050405020304" pitchFamily="18" charset="0"/>
                <a:cs typeface="Times" panose="02020603050405020304" pitchFamily="18" charset="0"/>
              </a:rPr>
              <a:t>szédülés, kipirulás, perifériás ödéma, fejfájás, székrekedés, szívdobogás érzés</a:t>
            </a:r>
          </a:p>
          <a:p>
            <a:pPr>
              <a:buNone/>
            </a:pPr>
            <a:endParaRPr lang="hu-HU" sz="16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>
              <a:buNone/>
            </a:pPr>
            <a:r>
              <a:rPr lang="hu-HU" sz="1600" i="1" dirty="0">
                <a:latin typeface="Times" panose="02020603050405020304" pitchFamily="18" charset="0"/>
                <a:cs typeface="Times" panose="02020603050405020304" pitchFamily="18" charset="0"/>
              </a:rPr>
              <a:t>Kontraindikáció:</a:t>
            </a:r>
          </a:p>
          <a:p>
            <a:pPr>
              <a:buNone/>
            </a:pPr>
            <a:r>
              <a:rPr lang="hu-HU" sz="1600" dirty="0">
                <a:latin typeface="Times" panose="02020603050405020304" pitchFamily="18" charset="0"/>
                <a:cs typeface="Times" panose="02020603050405020304" pitchFamily="18" charset="0"/>
              </a:rPr>
              <a:t>AMI, instabil angina, terhesség 1. </a:t>
            </a:r>
            <a:r>
              <a:rPr lang="hu-HU" sz="1600" dirty="0" err="1">
                <a:latin typeface="Times" panose="02020603050405020304" pitchFamily="18" charset="0"/>
                <a:cs typeface="Times" panose="02020603050405020304" pitchFamily="18" charset="0"/>
              </a:rPr>
              <a:t>trimester</a:t>
            </a:r>
            <a:endParaRPr lang="hu-HU" sz="16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lvl="1"/>
            <a:endParaRPr lang="hu-HU" sz="16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0325" y="1981200"/>
            <a:ext cx="1390650" cy="2381250"/>
          </a:xfrm>
          <a:prstGeom prst="rect">
            <a:avLst/>
          </a:prstGeom>
        </p:spPr>
      </p:pic>
      <p:sp>
        <p:nvSpPr>
          <p:cNvPr id="6" name="Téglalap 5"/>
          <p:cNvSpPr/>
          <p:nvPr/>
        </p:nvSpPr>
        <p:spPr>
          <a:xfrm>
            <a:off x="10086975" y="4592785"/>
            <a:ext cx="190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600" dirty="0"/>
              <a:t>https://www.egeszsegkalauz.hu/gyogyszerkereso/termek/cordaflex-5-mgdozis-szajnyalkahartyan-alkalmazott-spray/363</a:t>
            </a:r>
          </a:p>
        </p:txBody>
      </p:sp>
    </p:spTree>
    <p:extLst>
      <p:ext uri="{BB962C8B-B14F-4D97-AF65-F5344CB8AC3E}">
        <p14:creationId xmlns:p14="http://schemas.microsoft.com/office/powerpoint/2010/main" val="452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554"/>
    </mc:Choice>
    <mc:Fallback xmlns="">
      <p:transition spd="slow" advTm="35554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sz="quarter" idx="4294967295"/>
          </p:nvPr>
        </p:nvSpPr>
        <p:spPr>
          <a:xfrm>
            <a:off x="335360" y="1556792"/>
            <a:ext cx="11460480" cy="4937760"/>
          </a:xfrm>
        </p:spPr>
        <p:txBody>
          <a:bodyPr>
            <a:normAutofit/>
          </a:bodyPr>
          <a:lstStyle/>
          <a:p>
            <a:pPr algn="just"/>
            <a:r>
              <a:rPr lang="hu-HU" dirty="0">
                <a:solidFill>
                  <a:schemeClr val="tx1"/>
                </a:solidFill>
              </a:rPr>
              <a:t>A típusos angina a terhelés hatására megjelenő mellkasi nyomás vagy fájdalom, amely nyugalomban megszűnik. </a:t>
            </a:r>
          </a:p>
          <a:p>
            <a:pPr algn="just"/>
            <a:r>
              <a:rPr lang="hu-HU" dirty="0">
                <a:solidFill>
                  <a:schemeClr val="tx1"/>
                </a:solidFill>
              </a:rPr>
              <a:t>Ez az érzés leggyakrabban a retrosternalis régióban kezdődik, és különböző irányokba sugározhat, gyakran a karba, főleg a bal kar irányába. </a:t>
            </a:r>
          </a:p>
          <a:p>
            <a:pPr algn="just"/>
            <a:r>
              <a:rPr lang="hu-HU" dirty="0">
                <a:solidFill>
                  <a:schemeClr val="tx1"/>
                </a:solidFill>
              </a:rPr>
              <a:t>Ritka az állkapocsba vagy a fogakba sugárzó fájdalom, amely fogorvoshoz viszi a beteget. </a:t>
            </a:r>
          </a:p>
          <a:p>
            <a:pPr algn="just"/>
            <a:r>
              <a:rPr lang="hu-HU" dirty="0">
                <a:solidFill>
                  <a:schemeClr val="tx1"/>
                </a:solidFill>
              </a:rPr>
              <a:t>Összetéveszthető a nyelőcsőből kiinduló fájdalommal, jelentkezhet az epigastriumban vagy a bordaívek alatt. </a:t>
            </a:r>
          </a:p>
          <a:p>
            <a:pPr algn="just"/>
            <a:r>
              <a:rPr lang="hu-HU" dirty="0">
                <a:solidFill>
                  <a:schemeClr val="tx1"/>
                </a:solidFill>
              </a:rPr>
              <a:t>Ez a fájdalom gyakrabban szimmetrikus, és különösen, ha a mellkas alsó harmadában jelentkezik, az általában a szív eredet ellen szól. </a:t>
            </a:r>
          </a:p>
          <a:p>
            <a:pPr algn="just"/>
            <a:r>
              <a:rPr lang="hu-HU" dirty="0">
                <a:solidFill>
                  <a:schemeClr val="tx1"/>
                </a:solidFill>
              </a:rPr>
              <a:t>Az angina típusosan súlyosbodik étkezés, hideg időjárás (hideg levegő belégzése), vagy emocionális terhelés hatására.</a:t>
            </a:r>
          </a:p>
        </p:txBody>
      </p:sp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Angina </a:t>
            </a:r>
            <a:r>
              <a:rPr lang="hu-HU" dirty="0" err="1"/>
              <a:t>pectoris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782860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04825" y="502966"/>
            <a:ext cx="11455400" cy="674713"/>
          </a:xfrm>
        </p:spPr>
        <p:txBody>
          <a:bodyPr>
            <a:normAutofit/>
          </a:bodyPr>
          <a:lstStyle/>
          <a:p>
            <a:r>
              <a:rPr lang="hu-HU" sz="2800" dirty="0">
                <a:solidFill>
                  <a:schemeClr val="tx1"/>
                </a:solidFill>
              </a:rPr>
              <a:t>Betegség tünetei                                  Betegség diagnosztikája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quarter" idx="4294967295"/>
          </p:nvPr>
        </p:nvSpPr>
        <p:spPr/>
        <p:txBody>
          <a:bodyPr/>
          <a:lstStyle/>
          <a:p>
            <a:pPr marL="0" indent="0">
              <a:buNone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504825" y="1524001"/>
            <a:ext cx="5400675" cy="52168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/>
              <a:t>mellkasi nyomás vagy fájdalom, mely nyugalomban megszűnik;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/>
              <a:t>leggyakrabban a </a:t>
            </a:r>
            <a:r>
              <a:rPr lang="hu-HU" sz="1600" dirty="0" err="1"/>
              <a:t>retrosternalis</a:t>
            </a:r>
            <a:r>
              <a:rPr lang="hu-HU" sz="1600" dirty="0"/>
              <a:t> régióban kezdődik, 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/>
              <a:t>sugározhat: a karba, főleg a bal kar irányába, az állkapocsba vagy a fogakba;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/>
              <a:t>jelentkezhet az </a:t>
            </a:r>
            <a:r>
              <a:rPr lang="hu-HU" sz="1600" dirty="0" err="1"/>
              <a:t>epigastriumban</a:t>
            </a:r>
            <a:r>
              <a:rPr lang="hu-HU" sz="1600" dirty="0"/>
              <a:t> vagy a bordaívek alatt;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/>
              <a:t>szimmetrikus és különösen, ha a mellkas alsó harmadában jelentkezik, az általában a szív eredet ellen szól;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/>
              <a:t>nehézlégzés;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/>
              <a:t>vérnyomás emelkedés;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 err="1"/>
              <a:t>tachycardia</a:t>
            </a:r>
            <a:r>
              <a:rPr lang="hu-HU" sz="1600" dirty="0"/>
              <a:t>,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/>
              <a:t>verejtékezés;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sz="1600" dirty="0"/>
              <a:t>félelemérzés 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6610350" y="1524001"/>
            <a:ext cx="5191125" cy="41652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dirty="0"/>
              <a:t>anamnézis felvétel; rizikóbecslés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dirty="0"/>
              <a:t>fájdalom meghatározása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dirty="0"/>
              <a:t>nitroglicerin adása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dirty="0"/>
              <a:t>vénás vérvétel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dirty="0"/>
              <a:t>EKG (ST-depresszió, </a:t>
            </a:r>
            <a:r>
              <a:rPr lang="hu-HU" dirty="0" err="1"/>
              <a:t>bradycardia</a:t>
            </a:r>
            <a:r>
              <a:rPr lang="hu-HU" dirty="0"/>
              <a:t>, kamrai ritmuszavar);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dirty="0" err="1"/>
              <a:t>inspectio</a:t>
            </a:r>
            <a:r>
              <a:rPr lang="hu-HU" dirty="0"/>
              <a:t> (beteg a mellkasához szorítja karját);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dirty="0"/>
              <a:t>terheléses EKG;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dirty="0"/>
              <a:t>SPECT vizsgálat; </a:t>
            </a:r>
          </a:p>
          <a:p>
            <a:pPr marL="28575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 dirty="0"/>
              <a:t>stressz ECHO; </a:t>
            </a: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2390" y="5455828"/>
            <a:ext cx="2737835" cy="115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2351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Betegség terápiája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103312" y="2052918"/>
            <a:ext cx="10469563" cy="4595532"/>
          </a:xfrm>
        </p:spPr>
        <p:txBody>
          <a:bodyPr>
            <a:normAutofit/>
          </a:bodyPr>
          <a:lstStyle/>
          <a:p>
            <a:r>
              <a:rPr lang="hu-HU" dirty="0"/>
              <a:t>oxigénterápia; </a:t>
            </a:r>
          </a:p>
          <a:p>
            <a:r>
              <a:rPr lang="hu-HU" dirty="0"/>
              <a:t>fájdalomcsillapítás; </a:t>
            </a:r>
          </a:p>
          <a:p>
            <a:r>
              <a:rPr lang="hu-HU" dirty="0"/>
              <a:t>rizikófaktorok csökkentése (dohányzás elhagyása, vérnyomás kontroll, alacsony </a:t>
            </a:r>
            <a:r>
              <a:rPr lang="hu-HU" dirty="0" err="1"/>
              <a:t>zsírtartalmú</a:t>
            </a:r>
            <a:r>
              <a:rPr lang="hu-HU" dirty="0"/>
              <a:t> étrend, </a:t>
            </a:r>
            <a:r>
              <a:rPr lang="hu-HU" dirty="0" err="1"/>
              <a:t>acetilszalicilsav</a:t>
            </a:r>
            <a:r>
              <a:rPr lang="hu-HU" dirty="0"/>
              <a:t>, testsúlykontroll, koleszterin ellenőrzés, DM kontroll) </a:t>
            </a:r>
          </a:p>
          <a:p>
            <a:r>
              <a:rPr lang="hu-HU" dirty="0"/>
              <a:t>gyógyszeres terápia (nitrát, </a:t>
            </a:r>
            <a:r>
              <a:rPr lang="hu-HU" dirty="0" err="1"/>
              <a:t>Ca</a:t>
            </a:r>
            <a:r>
              <a:rPr lang="hu-HU" dirty="0"/>
              <a:t> csatorna blokkoló, ß-blokkoló, ACE gátló, </a:t>
            </a:r>
            <a:r>
              <a:rPr lang="hu-HU" dirty="0" err="1"/>
              <a:t>statinok</a:t>
            </a:r>
            <a:r>
              <a:rPr lang="hu-HU" dirty="0"/>
              <a:t>, vérnyomáscsökkentő, folsav és B-vitamin), </a:t>
            </a:r>
          </a:p>
          <a:p>
            <a:r>
              <a:rPr lang="hu-HU" dirty="0"/>
              <a:t>szorongásoldó, nyugtató (</a:t>
            </a:r>
            <a:r>
              <a:rPr lang="hu-HU" dirty="0" err="1"/>
              <a:t>diazepam</a:t>
            </a:r>
            <a:r>
              <a:rPr lang="hu-HU" dirty="0"/>
              <a:t>), </a:t>
            </a:r>
          </a:p>
          <a:p>
            <a:r>
              <a:rPr lang="hu-HU" dirty="0"/>
              <a:t>fokozott fizikai terhelés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299921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Myocardiális</a:t>
            </a:r>
            <a:r>
              <a:rPr lang="hu-HU" dirty="0"/>
              <a:t> infarktus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hu-HU" dirty="0"/>
              <a:t>Szívinfarktusnak a szívizom súlyos vérellátási elégtelensége következtében kialakult szívizomelhalást nevezzük. (Ez az </a:t>
            </a:r>
            <a:r>
              <a:rPr lang="hu-HU" dirty="0" err="1"/>
              <a:t>ischemiás</a:t>
            </a:r>
            <a:r>
              <a:rPr lang="hu-HU" dirty="0"/>
              <a:t> (</a:t>
            </a:r>
            <a:r>
              <a:rPr lang="hu-HU" dirty="0" err="1"/>
              <a:t>iszkémiás</a:t>
            </a:r>
            <a:r>
              <a:rPr lang="hu-HU" dirty="0"/>
              <a:t>) szívbetegségek legsúlyosabb formája.) A szívinfarktust latinul </a:t>
            </a:r>
            <a:r>
              <a:rPr lang="hu-HU" dirty="0" err="1"/>
              <a:t>acut</a:t>
            </a:r>
            <a:r>
              <a:rPr lang="hu-HU" dirty="0"/>
              <a:t> </a:t>
            </a:r>
            <a:r>
              <a:rPr lang="hu-HU" dirty="0" err="1"/>
              <a:t>myocardialis</a:t>
            </a:r>
            <a:r>
              <a:rPr lang="hu-HU" dirty="0"/>
              <a:t> </a:t>
            </a:r>
            <a:r>
              <a:rPr lang="hu-HU" dirty="0" err="1"/>
              <a:t>infarctusnak</a:t>
            </a:r>
            <a:r>
              <a:rPr lang="hu-HU" dirty="0"/>
              <a:t> (akut </a:t>
            </a:r>
            <a:r>
              <a:rPr lang="hu-HU" dirty="0" err="1"/>
              <a:t>miokardiális</a:t>
            </a:r>
            <a:r>
              <a:rPr lang="hu-HU" dirty="0"/>
              <a:t> infarktus - AMI) nevezik. </a:t>
            </a:r>
          </a:p>
        </p:txBody>
      </p:sp>
    </p:spTree>
    <p:extLst>
      <p:ext uri="{BB962C8B-B14F-4D97-AF65-F5344CB8AC3E}">
        <p14:creationId xmlns:p14="http://schemas.microsoft.com/office/powerpoint/2010/main" val="12161669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68300" y="824367"/>
            <a:ext cx="11455400" cy="674713"/>
          </a:xfrm>
        </p:spPr>
        <p:txBody>
          <a:bodyPr>
            <a:normAutofit/>
          </a:bodyPr>
          <a:lstStyle/>
          <a:p>
            <a:r>
              <a:rPr lang="hu-HU" sz="3200" dirty="0">
                <a:solidFill>
                  <a:schemeClr val="tx1"/>
                </a:solidFill>
              </a:rPr>
              <a:t>Betegség tünetei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778554" y="1617490"/>
            <a:ext cx="11045146" cy="4195481"/>
          </a:xfrm>
        </p:spPr>
        <p:txBody>
          <a:bodyPr>
            <a:noAutofit/>
          </a:bodyPr>
          <a:lstStyle/>
          <a:p>
            <a:r>
              <a:rPr lang="hu-HU" sz="1600" dirty="0">
                <a:solidFill>
                  <a:schemeClr val="tx1"/>
                </a:solidFill>
              </a:rPr>
              <a:t>tachycardia vagy bradycardia;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szapora légzés;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alacsony vérnyomás vagy magas vérnyomás;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mellkasi fájdalom, mely nitroglicerin adására nem szűnik és 15 percnél hosszabban tart;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szorongás;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halálfélelem;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hányinger/hányás;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sápadtság;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verejtékezés;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hideg bőr;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nyugtalanság; </a:t>
            </a:r>
          </a:p>
          <a:p>
            <a:r>
              <a:rPr lang="hu-HU" sz="1600" dirty="0">
                <a:solidFill>
                  <a:schemeClr val="tx1"/>
                </a:solidFill>
              </a:rPr>
              <a:t>rossz közérzet;</a:t>
            </a:r>
          </a:p>
          <a:p>
            <a:r>
              <a:rPr lang="hu-HU" sz="1600" dirty="0">
                <a:solidFill>
                  <a:schemeClr val="tx1"/>
                </a:solidFill>
              </a:rPr>
              <a:t>cyanosis</a:t>
            </a:r>
            <a:r>
              <a:rPr lang="hu-HU" sz="1600" u="sng" dirty="0">
                <a:solidFill>
                  <a:schemeClr val="tx1"/>
                </a:solidFill>
              </a:rPr>
              <a:t> </a:t>
            </a:r>
          </a:p>
          <a:p>
            <a:r>
              <a:rPr lang="hu-HU" sz="1600" dirty="0">
                <a:solidFill>
                  <a:schemeClr val="tx1"/>
                </a:solidFill>
              </a:rPr>
              <a:t>palpitatio</a:t>
            </a:r>
          </a:p>
        </p:txBody>
      </p:sp>
    </p:spTree>
    <p:extLst>
      <p:ext uri="{BB962C8B-B14F-4D97-AF65-F5344CB8AC3E}">
        <p14:creationId xmlns:p14="http://schemas.microsoft.com/office/powerpoint/2010/main" val="15430021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68300" y="188641"/>
            <a:ext cx="11455400" cy="674713"/>
          </a:xfrm>
        </p:spPr>
        <p:txBody>
          <a:bodyPr>
            <a:normAutofit/>
          </a:bodyPr>
          <a:lstStyle/>
          <a:p>
            <a:r>
              <a:rPr lang="hu-HU" sz="3200" b="1" dirty="0">
                <a:solidFill>
                  <a:schemeClr val="tx1"/>
                </a:solidFill>
              </a:rPr>
              <a:t>Kórkép diagnosztikája</a:t>
            </a:r>
            <a:endParaRPr lang="hu-HU" sz="3200" dirty="0">
              <a:solidFill>
                <a:schemeClr val="tx1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>
                <a:solidFill>
                  <a:schemeClr val="tx1"/>
                </a:solidFill>
              </a:rPr>
              <a:t>anamnézis felvétel;</a:t>
            </a:r>
          </a:p>
          <a:p>
            <a:r>
              <a:rPr lang="hu-HU" dirty="0">
                <a:solidFill>
                  <a:schemeClr val="tx1"/>
                </a:solidFill>
              </a:rPr>
              <a:t>fizikális vizsgálat: </a:t>
            </a:r>
            <a:r>
              <a:rPr lang="hu-HU" dirty="0" err="1">
                <a:solidFill>
                  <a:schemeClr val="tx1"/>
                </a:solidFill>
              </a:rPr>
              <a:t>inspectio</a:t>
            </a:r>
            <a:r>
              <a:rPr lang="hu-HU" u="sng" dirty="0">
                <a:solidFill>
                  <a:schemeClr val="tx1"/>
                </a:solidFill>
              </a:rPr>
              <a:t> </a:t>
            </a:r>
            <a:endParaRPr lang="hu-HU" dirty="0">
              <a:solidFill>
                <a:schemeClr val="tx1"/>
              </a:solidFill>
            </a:endParaRPr>
          </a:p>
          <a:p>
            <a:r>
              <a:rPr lang="hu-HU" dirty="0">
                <a:solidFill>
                  <a:schemeClr val="tx1"/>
                </a:solidFill>
              </a:rPr>
              <a:t>vérvétel: emelkedett We, leukocytosis, vércukorszint emelkedés, szívizom necrosis enzimjei (Troponin I/T, CK-MB, GOT, LDH), magas CRP, rendellenes véralvadás (protrombin idő, APTI); </a:t>
            </a:r>
            <a:r>
              <a:rPr lang="hu-HU" dirty="0" err="1">
                <a:solidFill>
                  <a:schemeClr val="tx1"/>
                </a:solidFill>
              </a:rPr>
              <a:t>myoglobin</a:t>
            </a:r>
            <a:endParaRPr lang="hu-HU" dirty="0">
              <a:solidFill>
                <a:schemeClr val="tx1"/>
              </a:solidFill>
            </a:endParaRPr>
          </a:p>
          <a:p>
            <a:r>
              <a:rPr lang="hu-HU" dirty="0">
                <a:solidFill>
                  <a:schemeClr val="tx1"/>
                </a:solidFill>
              </a:rPr>
              <a:t>EKG (ST-elevatio, csúcsos T-hullám, kóros Q-hullám megjelenése);</a:t>
            </a:r>
          </a:p>
          <a:p>
            <a:r>
              <a:rPr lang="hu-HU" dirty="0">
                <a:solidFill>
                  <a:schemeClr val="tx1"/>
                </a:solidFill>
              </a:rPr>
              <a:t>coronarographia; </a:t>
            </a:r>
          </a:p>
        </p:txBody>
      </p:sp>
    </p:spTree>
    <p:extLst>
      <p:ext uri="{BB962C8B-B14F-4D97-AF65-F5344CB8AC3E}">
        <p14:creationId xmlns:p14="http://schemas.microsoft.com/office/powerpoint/2010/main" val="283725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35360" y="234008"/>
            <a:ext cx="11455400" cy="674713"/>
          </a:xfrm>
        </p:spPr>
        <p:txBody>
          <a:bodyPr>
            <a:normAutofit/>
          </a:bodyPr>
          <a:lstStyle/>
          <a:p>
            <a:r>
              <a:rPr lang="hu-HU" sz="3200" b="1" dirty="0">
                <a:solidFill>
                  <a:schemeClr val="tx1"/>
                </a:solidFill>
              </a:rPr>
              <a:t>Kórkép terápiája</a:t>
            </a:r>
            <a:endParaRPr lang="hu-HU" sz="3200" dirty="0">
              <a:solidFill>
                <a:schemeClr val="tx1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35360" y="908721"/>
            <a:ext cx="11460480" cy="5904656"/>
          </a:xfrm>
        </p:spPr>
        <p:txBody>
          <a:bodyPr>
            <a:normAutofit lnSpcReduction="10000"/>
          </a:bodyPr>
          <a:lstStyle/>
          <a:p>
            <a:r>
              <a:rPr lang="hu-HU" dirty="0">
                <a:solidFill>
                  <a:schemeClr val="tx1"/>
                </a:solidFill>
              </a:rPr>
              <a:t>ágynyugalom; </a:t>
            </a:r>
          </a:p>
          <a:p>
            <a:r>
              <a:rPr lang="hu-HU" dirty="0">
                <a:solidFill>
                  <a:schemeClr val="tx1"/>
                </a:solidFill>
              </a:rPr>
              <a:t>oxigén terápia; </a:t>
            </a:r>
          </a:p>
          <a:p>
            <a:r>
              <a:rPr lang="hu-HU" dirty="0">
                <a:solidFill>
                  <a:schemeClr val="tx1"/>
                </a:solidFill>
              </a:rPr>
              <a:t>gyógyszeres terápia (fájdalomcsillapítás, vérnyomáscsökkentő, antiarrythmikumok); </a:t>
            </a:r>
          </a:p>
          <a:p>
            <a:pPr marL="168275" indent="-168275"/>
            <a:r>
              <a:rPr lang="hu-HU" dirty="0">
                <a:solidFill>
                  <a:schemeClr val="tx1"/>
                </a:solidFill>
              </a:rPr>
              <a:t>M: morfin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O: O</a:t>
            </a:r>
            <a:r>
              <a:rPr lang="hu-HU" baseline="-25000" dirty="0">
                <a:solidFill>
                  <a:schemeClr val="tx1"/>
                </a:solidFill>
              </a:rPr>
              <a:t>2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N: nitrát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A: acetilszalicilsav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L: kacsdiuretikum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I: iv. hozzáférés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S: streptokinase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A: aggregatió gátló </a:t>
            </a:r>
          </a:p>
          <a:p>
            <a:r>
              <a:rPr lang="hu-HU" dirty="0">
                <a:solidFill>
                  <a:schemeClr val="tx1"/>
                </a:solidFill>
              </a:rPr>
              <a:t>reperfúziós kezelés (fibrinolízis); </a:t>
            </a:r>
          </a:p>
          <a:p>
            <a:r>
              <a:rPr lang="hu-HU" dirty="0">
                <a:solidFill>
                  <a:schemeClr val="tx1"/>
                </a:solidFill>
              </a:rPr>
              <a:t>PCI</a:t>
            </a:r>
            <a:r>
              <a:rPr lang="hu-HU" dirty="0"/>
              <a:t> (</a:t>
            </a:r>
            <a:r>
              <a:rPr lang="hu-HU" dirty="0" err="1"/>
              <a:t>Percutan</a:t>
            </a:r>
            <a:r>
              <a:rPr lang="hu-HU" dirty="0"/>
              <a:t> Coronaria </a:t>
            </a:r>
            <a:r>
              <a:rPr lang="hu-HU" dirty="0" err="1"/>
              <a:t>Interventio</a:t>
            </a:r>
            <a:r>
              <a:rPr lang="hu-HU" dirty="0"/>
              <a:t>)- szívkatéterezés</a:t>
            </a:r>
            <a:endParaRPr lang="hu-HU" dirty="0">
              <a:solidFill>
                <a:schemeClr val="tx1"/>
              </a:solidFill>
            </a:endParaRPr>
          </a:p>
          <a:p>
            <a:r>
              <a:rPr lang="hu-HU" dirty="0">
                <a:solidFill>
                  <a:schemeClr val="tx1"/>
                </a:solidFill>
              </a:rPr>
              <a:t>CABG (bypass) műtét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471" y="3302319"/>
            <a:ext cx="6292529" cy="236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églalap 3"/>
          <p:cNvSpPr/>
          <p:nvPr/>
        </p:nvSpPr>
        <p:spPr>
          <a:xfrm>
            <a:off x="6949439" y="5664927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https://commons.wikimedia.org/wiki/File:Blausen_0152_CABG_All.png</a:t>
            </a:r>
          </a:p>
        </p:txBody>
      </p:sp>
    </p:spTree>
    <p:extLst>
      <p:ext uri="{BB962C8B-B14F-4D97-AF65-F5344CB8AC3E}">
        <p14:creationId xmlns:p14="http://schemas.microsoft.com/office/powerpoint/2010/main" val="20206028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35360" y="260649"/>
            <a:ext cx="11455400" cy="746721"/>
          </a:xfrm>
        </p:spPr>
        <p:txBody>
          <a:bodyPr/>
          <a:lstStyle/>
          <a:p>
            <a:r>
              <a:rPr lang="hu-HU" sz="3200" b="1" dirty="0">
                <a:solidFill>
                  <a:schemeClr val="tx1"/>
                </a:solidFill>
              </a:rPr>
              <a:t>Kórkép terápiája</a:t>
            </a: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>
                <a:solidFill>
                  <a:schemeClr val="tx1"/>
                </a:solidFill>
              </a:rPr>
              <a:t>Secunder prevenciós céllal: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C - Clopidogrel - antiplatelets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O - Omacar - Omega 3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B - bizoprolol - </a:t>
            </a:r>
            <a:r>
              <a:rPr lang="el-GR" dirty="0">
                <a:solidFill>
                  <a:schemeClr val="tx1"/>
                </a:solidFill>
              </a:rPr>
              <a:t>β-</a:t>
            </a:r>
            <a:r>
              <a:rPr lang="hu-HU" dirty="0">
                <a:solidFill>
                  <a:schemeClr val="tx1"/>
                </a:solidFill>
              </a:rPr>
              <a:t>blokkoló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R - Ramipril - ACE-i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A - Aspirin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 </a:t>
            </a:r>
          </a:p>
          <a:p>
            <a:pPr marL="174625" indent="0">
              <a:buNone/>
            </a:pPr>
            <a:r>
              <a:rPr lang="hu-HU" dirty="0">
                <a:solidFill>
                  <a:schemeClr val="tx1"/>
                </a:solidFill>
              </a:rPr>
              <a:t>A- Az atorvasztatin - nagyon erős statin!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407166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68300" y="188641"/>
            <a:ext cx="11455400" cy="746721"/>
          </a:xfrm>
        </p:spPr>
        <p:txBody>
          <a:bodyPr>
            <a:normAutofit/>
          </a:bodyPr>
          <a:lstStyle/>
          <a:p>
            <a:r>
              <a:rPr lang="hu-HU" sz="3200" b="1" dirty="0">
                <a:solidFill>
                  <a:schemeClr val="tx1"/>
                </a:solidFill>
              </a:rPr>
              <a:t>Lehetséges szövődmények</a:t>
            </a:r>
            <a:endParaRPr lang="hu-HU" sz="3200" dirty="0">
              <a:solidFill>
                <a:schemeClr val="tx1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65760" y="1298448"/>
            <a:ext cx="11460480" cy="5226896"/>
          </a:xfrm>
        </p:spPr>
        <p:txBody>
          <a:bodyPr>
            <a:normAutofit fontScale="92500" lnSpcReduction="20000"/>
          </a:bodyPr>
          <a:lstStyle/>
          <a:p>
            <a:r>
              <a:rPr lang="hu-HU" dirty="0">
                <a:solidFill>
                  <a:schemeClr val="tx1"/>
                </a:solidFill>
              </a:rPr>
              <a:t>hirtelen szívhalál</a:t>
            </a:r>
          </a:p>
          <a:p>
            <a:r>
              <a:rPr lang="hu-HU" dirty="0">
                <a:solidFill>
                  <a:schemeClr val="tx1"/>
                </a:solidFill>
              </a:rPr>
              <a:t>infarktus terjedése</a:t>
            </a:r>
          </a:p>
          <a:p>
            <a:r>
              <a:rPr lang="hu-HU" dirty="0">
                <a:solidFill>
                  <a:schemeClr val="tx1"/>
                </a:solidFill>
              </a:rPr>
              <a:t>infarktus megnyúlása (idő)</a:t>
            </a:r>
          </a:p>
          <a:p>
            <a:r>
              <a:rPr lang="hu-HU" dirty="0">
                <a:solidFill>
                  <a:schemeClr val="tx1"/>
                </a:solidFill>
              </a:rPr>
              <a:t>szívelégtelenség</a:t>
            </a:r>
          </a:p>
          <a:p>
            <a:r>
              <a:rPr lang="hu-HU" dirty="0">
                <a:solidFill>
                  <a:schemeClr val="tx1"/>
                </a:solidFill>
              </a:rPr>
              <a:t>cardiogen shock</a:t>
            </a:r>
          </a:p>
          <a:p>
            <a:r>
              <a:rPr lang="hu-HU" dirty="0">
                <a:solidFill>
                  <a:schemeClr val="tx1"/>
                </a:solidFill>
              </a:rPr>
              <a:t>újabb  infarktus</a:t>
            </a:r>
          </a:p>
          <a:p>
            <a:r>
              <a:rPr lang="hu-HU" dirty="0">
                <a:solidFill>
                  <a:schemeClr val="tx1"/>
                </a:solidFill>
              </a:rPr>
              <a:t>cardiomyopathia</a:t>
            </a:r>
          </a:p>
          <a:p>
            <a:r>
              <a:rPr lang="hu-HU" dirty="0">
                <a:solidFill>
                  <a:schemeClr val="tx1"/>
                </a:solidFill>
              </a:rPr>
              <a:t>szívruptura</a:t>
            </a:r>
          </a:p>
          <a:p>
            <a:r>
              <a:rPr lang="hu-HU" dirty="0">
                <a:solidFill>
                  <a:schemeClr val="tx1"/>
                </a:solidFill>
              </a:rPr>
              <a:t>papillaris izom ruptura</a:t>
            </a:r>
          </a:p>
          <a:p>
            <a:r>
              <a:rPr lang="hu-HU" dirty="0">
                <a:solidFill>
                  <a:schemeClr val="tx1"/>
                </a:solidFill>
              </a:rPr>
              <a:t>kamrafali thrombus </a:t>
            </a:r>
          </a:p>
          <a:p>
            <a:r>
              <a:rPr lang="hu-HU" dirty="0">
                <a:solidFill>
                  <a:schemeClr val="tx1"/>
                </a:solidFill>
              </a:rPr>
              <a:t>kamrai aneurizma</a:t>
            </a:r>
          </a:p>
          <a:p>
            <a:r>
              <a:rPr lang="hu-HU" dirty="0">
                <a:solidFill>
                  <a:schemeClr val="tx1"/>
                </a:solidFill>
              </a:rPr>
              <a:t>stroke</a:t>
            </a:r>
          </a:p>
          <a:p>
            <a:r>
              <a:rPr lang="hu-HU" dirty="0">
                <a:solidFill>
                  <a:schemeClr val="tx1"/>
                </a:solidFill>
              </a:rPr>
              <a:t>pericardialis tamponád</a:t>
            </a:r>
          </a:p>
          <a:p>
            <a:r>
              <a:rPr lang="hu-HU" dirty="0">
                <a:solidFill>
                  <a:schemeClr val="tx1"/>
                </a:solidFill>
              </a:rPr>
              <a:t>pericarditis</a:t>
            </a:r>
          </a:p>
        </p:txBody>
      </p:sp>
    </p:spTree>
    <p:extLst>
      <p:ext uri="{BB962C8B-B14F-4D97-AF65-F5344CB8AC3E}">
        <p14:creationId xmlns:p14="http://schemas.microsoft.com/office/powerpoint/2010/main" val="2926209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Hipertónia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u-HU" dirty="0"/>
              <a:t>A vérnyomás folyamatosan, napszakonként, havi ciklusokban és évszakonként is változó érték, ezért nem vonható éles határ az élettani és a kóros vérnyomásérték közé. </a:t>
            </a:r>
          </a:p>
          <a:p>
            <a:r>
              <a:rPr lang="hu-HU" dirty="0" err="1"/>
              <a:t>Hypertoniát</a:t>
            </a:r>
            <a:r>
              <a:rPr lang="hu-HU" dirty="0"/>
              <a:t> akkor állapíthatunk meg, ha három különböző időpontban, az ülő helyzetben mért vérnyomásmérés átlaga eléri vagy meghaladja a 140/90 Hgmm-es értéket. </a:t>
            </a:r>
          </a:p>
          <a:p>
            <a:r>
              <a:rPr lang="hu-HU" dirty="0"/>
              <a:t>Ez ugyanis az az érték, amely felett a vérnyomás növekedésével összefüggő szív- és érrendszeri kockázat jelentősen fokozódik. </a:t>
            </a:r>
          </a:p>
          <a:p>
            <a:r>
              <a:rPr lang="hu-HU" dirty="0"/>
              <a:t>A magas vérnyomás elsősorban szív- és érszövődmények útján (artériák, </a:t>
            </a:r>
            <a:r>
              <a:rPr lang="hu-HU" dirty="0" err="1"/>
              <a:t>arteriolák</a:t>
            </a:r>
            <a:r>
              <a:rPr lang="hu-HU" dirty="0"/>
              <a:t>), illetve következményesen a szervek vérátáramlásának csökkenésével fejti ki károsító hatását. </a:t>
            </a:r>
          </a:p>
          <a:p>
            <a:r>
              <a:rPr lang="hu-HU" dirty="0"/>
              <a:t>A vérnyomás emelkedése közvetlenül, mechanikai hatásként hat az érrendszerre és a szívre, de a </a:t>
            </a:r>
            <a:r>
              <a:rPr lang="hu-HU" dirty="0" err="1"/>
              <a:t>hypertonia</a:t>
            </a:r>
            <a:r>
              <a:rPr lang="hu-HU" dirty="0"/>
              <a:t> előidézésében szerepet játszó kóroki tényezőknek közvetlenül is van szív- és érrendszeri hatásuk.</a:t>
            </a:r>
          </a:p>
          <a:p>
            <a:endParaRPr lang="hu-HU" dirty="0"/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56667" y="146957"/>
            <a:ext cx="2857500" cy="1600200"/>
          </a:xfrm>
          <a:prstGeom prst="rect">
            <a:avLst/>
          </a:prstGeom>
        </p:spPr>
      </p:pic>
      <p:pic>
        <p:nvPicPr>
          <p:cNvPr id="5" name="Hang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88738" y="61547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75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2"/>
    </mc:Choice>
    <mc:Fallback xmlns="">
      <p:transition spd="slow" advTm="14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Ellenőrző kérdések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Mikor beszélünk hipertóniáról?</a:t>
            </a:r>
          </a:p>
          <a:p>
            <a:r>
              <a:rPr lang="hu-HU" dirty="0"/>
              <a:t>Kérem ismertesse a hipertónia lehetséges formáit!</a:t>
            </a:r>
          </a:p>
          <a:p>
            <a:r>
              <a:rPr lang="hu-HU" dirty="0"/>
              <a:t>Kérem ismertesse a hipertónia lehetséges tüneteit!</a:t>
            </a:r>
          </a:p>
          <a:p>
            <a:r>
              <a:rPr lang="hu-HU" dirty="0"/>
              <a:t>Mi az az ABPM?</a:t>
            </a:r>
          </a:p>
          <a:p>
            <a:r>
              <a:rPr lang="hu-HU" dirty="0"/>
              <a:t>Milyen tünetek fordulhatnak elő </a:t>
            </a:r>
            <a:r>
              <a:rPr lang="hu-HU" dirty="0" err="1"/>
              <a:t>myocardiális</a:t>
            </a:r>
            <a:r>
              <a:rPr lang="hu-HU" dirty="0"/>
              <a:t> infarktus esetén?</a:t>
            </a:r>
          </a:p>
          <a:p>
            <a:r>
              <a:rPr lang="hu-HU" dirty="0"/>
              <a:t>Kérem ismertesse a </a:t>
            </a:r>
            <a:r>
              <a:rPr lang="hu-HU" dirty="0" err="1"/>
              <a:t>myocardiális</a:t>
            </a:r>
            <a:r>
              <a:rPr lang="hu-HU" dirty="0"/>
              <a:t> </a:t>
            </a:r>
            <a:r>
              <a:rPr lang="hu-HU" dirty="0" err="1"/>
              <a:t>infarctus</a:t>
            </a:r>
            <a:r>
              <a:rPr lang="hu-HU" dirty="0"/>
              <a:t> terápiáját!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29876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551802" y="2864992"/>
            <a:ext cx="9404723" cy="1400530"/>
          </a:xfrm>
        </p:spPr>
        <p:txBody>
          <a:bodyPr/>
          <a:lstStyle/>
          <a:p>
            <a:r>
              <a:rPr lang="hu-HU" dirty="0"/>
              <a:t>Köszönöm a megtisztelő figyelmet!</a:t>
            </a:r>
          </a:p>
        </p:txBody>
      </p:sp>
    </p:spTree>
    <p:extLst>
      <p:ext uri="{BB962C8B-B14F-4D97-AF65-F5344CB8AC3E}">
        <p14:creationId xmlns:p14="http://schemas.microsoft.com/office/powerpoint/2010/main" val="30548015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Irodalomjegyzék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 err="1"/>
              <a:t>Petrányi</a:t>
            </a:r>
            <a:r>
              <a:rPr lang="hu-HU" dirty="0"/>
              <a:t> Gyula, Belgyógyászat, Medicina, Budapest, 2006.</a:t>
            </a:r>
          </a:p>
          <a:p>
            <a:r>
              <a:rPr lang="hu-HU" dirty="0" err="1"/>
              <a:t>Tulassay</a:t>
            </a:r>
            <a:r>
              <a:rPr lang="hu-HU" dirty="0"/>
              <a:t> Zsolt: A belgyógyászat alapjai 1. Medicina, Budapest, 2010.</a:t>
            </a:r>
          </a:p>
          <a:p>
            <a:r>
              <a:rPr lang="hu-HU" dirty="0" err="1"/>
              <a:t>Petrányi</a:t>
            </a:r>
            <a:r>
              <a:rPr lang="hu-HU" dirty="0"/>
              <a:t> Gyula: Belgyógyászati diagnosztika, Medicina, Budapest, 2009</a:t>
            </a:r>
          </a:p>
          <a:p>
            <a:r>
              <a:rPr lang="hu-HU" dirty="0"/>
              <a:t>Oláh András </a:t>
            </a:r>
            <a:r>
              <a:rPr lang="hu-HU" dirty="0" err="1"/>
              <a:t>szerk</a:t>
            </a:r>
            <a:r>
              <a:rPr lang="hu-HU" dirty="0"/>
              <a:t>. (2009): Diagnosztika és terápia ETI Budapest </a:t>
            </a:r>
          </a:p>
          <a:p>
            <a:r>
              <a:rPr lang="hu-HU" dirty="0"/>
              <a:t>Vágvölgyi Ágnes (2015): Gyógyszertan: Gyógyszertani alapismeretek </a:t>
            </a:r>
            <a:r>
              <a:rPr lang="hu-HU" dirty="0" err="1"/>
              <a:t>ápo-lóknak</a:t>
            </a:r>
            <a:r>
              <a:rPr lang="hu-HU" dirty="0"/>
              <a:t> Műszaki Könyvkiadó, Budapest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76029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latin typeface="Times" panose="02020603050405020304" pitchFamily="18" charset="0"/>
                <a:cs typeface="Times" panose="02020603050405020304" pitchFamily="18" charset="0"/>
              </a:rPr>
              <a:t>Hipertónia felosztása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913775" y="1864057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Hipertónia</a:t>
            </a:r>
          </a:p>
          <a:p>
            <a:pPr marL="0" indent="0" algn="ctr">
              <a:buNone/>
            </a:pP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5" name="Egyenes összekötő nyíllal 4"/>
          <p:cNvCxnSpPr/>
          <p:nvPr/>
        </p:nvCxnSpPr>
        <p:spPr>
          <a:xfrm flipH="1">
            <a:off x="4772297" y="2272938"/>
            <a:ext cx="1027611" cy="4963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Egyenes összekötő nyíllal 6"/>
          <p:cNvCxnSpPr/>
          <p:nvPr/>
        </p:nvCxnSpPr>
        <p:spPr>
          <a:xfrm>
            <a:off x="6587906" y="2264229"/>
            <a:ext cx="1036320" cy="5050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Szövegdoboz 7"/>
          <p:cNvSpPr txBox="1"/>
          <p:nvPr/>
        </p:nvSpPr>
        <p:spPr>
          <a:xfrm>
            <a:off x="2429379" y="2907912"/>
            <a:ext cx="366630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Primer hipertónia</a:t>
            </a:r>
          </a:p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99 %-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ismeretlen eredetű</a:t>
            </a:r>
          </a:p>
        </p:txBody>
      </p:sp>
      <p:sp>
        <p:nvSpPr>
          <p:cNvPr id="9" name="Szövegdoboz 8"/>
          <p:cNvSpPr txBox="1"/>
          <p:nvPr/>
        </p:nvSpPr>
        <p:spPr>
          <a:xfrm>
            <a:off x="7001252" y="2928044"/>
            <a:ext cx="3666309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hu-H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Szekunder hipertónia</a:t>
            </a:r>
          </a:p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1 %-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ismert eredetű</a:t>
            </a:r>
          </a:p>
          <a:p>
            <a:pPr algn="ctr"/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Pl.: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renelis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renovascularis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endokrin,anyagcsere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eredű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agyi központok, </a:t>
            </a:r>
            <a:r>
              <a:rPr lang="hu-H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toxicus</a:t>
            </a:r>
            <a:r>
              <a:rPr lang="hu-H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ártalom </a:t>
            </a:r>
            <a:r>
              <a:rPr lang="hu-HU" dirty="0">
                <a:solidFill>
                  <a:schemeClr val="accent4"/>
                </a:solidFill>
              </a:rPr>
              <a:t> </a:t>
            </a:r>
            <a:endParaRPr lang="hu-H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1" y="3831540"/>
            <a:ext cx="2421168" cy="302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60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893"/>
    </mc:Choice>
    <mc:Fallback xmlns="">
      <p:transition spd="slow" advTm="42893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b="1" dirty="0">
                <a:latin typeface="Times" panose="02020603050405020304" pitchFamily="18" charset="0"/>
                <a:cs typeface="Times" panose="02020603050405020304" pitchFamily="18" charset="0"/>
              </a:rPr>
              <a:t>Hipertónia II. </a:t>
            </a:r>
          </a:p>
        </p:txBody>
      </p:sp>
      <p:pic>
        <p:nvPicPr>
          <p:cNvPr id="6" name="Tartalom helye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1365" y="1479641"/>
            <a:ext cx="7317582" cy="4945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80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332"/>
    </mc:Choice>
    <mc:Fallback xmlns="">
      <p:transition spd="slow" advTm="53332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432678" cy="1400530"/>
          </a:xfrm>
        </p:spPr>
        <p:txBody>
          <a:bodyPr/>
          <a:lstStyle/>
          <a:p>
            <a:r>
              <a:rPr lang="hu-HU" sz="3600" dirty="0"/>
              <a:t>Betegség okai                      Betegség tünetei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46111" y="1608781"/>
            <a:ext cx="4674826" cy="4260796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hu-HU" dirty="0"/>
              <a:t>életkor</a:t>
            </a:r>
          </a:p>
          <a:p>
            <a:r>
              <a:rPr lang="hu-HU" dirty="0"/>
              <a:t>elhízás</a:t>
            </a:r>
          </a:p>
          <a:p>
            <a:r>
              <a:rPr lang="hu-HU" dirty="0"/>
              <a:t>rossz táplálkozás</a:t>
            </a:r>
          </a:p>
          <a:p>
            <a:r>
              <a:rPr lang="hu-HU" dirty="0"/>
              <a:t>cukorbetegség</a:t>
            </a:r>
          </a:p>
          <a:p>
            <a:r>
              <a:rPr lang="hu-HU" dirty="0"/>
              <a:t>dohányzás</a:t>
            </a:r>
          </a:p>
          <a:p>
            <a:r>
              <a:rPr lang="hu-HU" dirty="0"/>
              <a:t>genetika</a:t>
            </a:r>
          </a:p>
          <a:p>
            <a:r>
              <a:rPr lang="hu-HU" dirty="0"/>
              <a:t>földrajzi és szociáldemográfiai jellemzők</a:t>
            </a:r>
          </a:p>
          <a:p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6662056" y="1608781"/>
            <a:ext cx="5416733" cy="3416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u-HU" dirty="0"/>
              <a:t>A magas vérnyomás eleinte nem, vagy csak alig észlelhetően okoz tüneteket. Így gyakran tünet helyett már a hipertónia káros következményeit érzékeli a páciens. </a:t>
            </a:r>
          </a:p>
          <a:p>
            <a:endParaRPr lang="hu-HU" dirty="0"/>
          </a:p>
          <a:p>
            <a:r>
              <a:rPr lang="hu-HU" dirty="0"/>
              <a:t>Ezért kiemelten fontos a megelőzés!!!</a:t>
            </a:r>
          </a:p>
          <a:p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reggeli fejfájás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tarkótáji nyomás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 err="1"/>
              <a:t>gyengesség</a:t>
            </a:r>
            <a:endParaRPr lang="hu-H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dirty="0"/>
              <a:t>koncentrációzavar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83863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11842" y="307567"/>
            <a:ext cx="11455400" cy="674713"/>
          </a:xfrm>
        </p:spPr>
        <p:txBody>
          <a:bodyPr>
            <a:normAutofit/>
          </a:bodyPr>
          <a:lstStyle/>
          <a:p>
            <a:r>
              <a:rPr lang="hu-HU" sz="3200" dirty="0">
                <a:solidFill>
                  <a:schemeClr val="tx1"/>
                </a:solidFill>
              </a:rPr>
              <a:t>Betegség diagnosztikája</a:t>
            </a:r>
          </a:p>
        </p:txBody>
      </p:sp>
      <p:pic>
        <p:nvPicPr>
          <p:cNvPr id="4" name="Picture 2" descr="http://phys.bio.u-szeged.hu/DT/elettan/figures/szemfen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5037" y="5174054"/>
            <a:ext cx="2722428" cy="1608087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793" y="5257799"/>
            <a:ext cx="248574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zövegdoboz 4"/>
          <p:cNvSpPr txBox="1"/>
          <p:nvPr/>
        </p:nvSpPr>
        <p:spPr>
          <a:xfrm>
            <a:off x="742950" y="1362075"/>
            <a:ext cx="9984515" cy="3888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3120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/>
              <a:t>anamnézis felvétel;</a:t>
            </a:r>
          </a:p>
          <a:p>
            <a:pPr marL="33120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/>
              <a:t>vérnyomásmérés (higanyos vérnyomásmérés, ABPM, mindkét karon: a. subclavia szűkület);</a:t>
            </a:r>
          </a:p>
          <a:p>
            <a:pPr marL="33120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/>
              <a:t>pulzusmérés; </a:t>
            </a:r>
          </a:p>
          <a:p>
            <a:pPr marL="33120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/>
              <a:t>laborvizsgálatok (koleszterinszint, trigliceridszint, vesefunkció, ionok); </a:t>
            </a:r>
          </a:p>
          <a:p>
            <a:pPr marL="33120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/>
              <a:t>EKG (anatómiai eltérés); </a:t>
            </a:r>
          </a:p>
          <a:p>
            <a:pPr marL="33120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/>
              <a:t>szemfenék vizsgálat; </a:t>
            </a:r>
          </a:p>
          <a:p>
            <a:pPr marL="33120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/>
              <a:t>Fizikális vizsgálat: tapintás (mellkas, perifériás pulzus), hallgatózás  (zörejek); </a:t>
            </a:r>
          </a:p>
          <a:p>
            <a:pPr marL="33120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/>
              <a:t>ECHO; </a:t>
            </a:r>
          </a:p>
          <a:p>
            <a:pPr marL="331200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u-HU"/>
              <a:t>mellkas RTG</a:t>
            </a:r>
            <a:r>
              <a:rPr lang="hu-HU" u="sng"/>
              <a:t> 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51192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5611" y="119343"/>
            <a:ext cx="9404723" cy="1400530"/>
          </a:xfrm>
        </p:spPr>
        <p:txBody>
          <a:bodyPr/>
          <a:lstStyle/>
          <a:p>
            <a:r>
              <a:rPr lang="hu-HU" dirty="0"/>
              <a:t>ABPM I.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41336" y="1053148"/>
            <a:ext cx="11164889" cy="561435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hu-HU" dirty="0"/>
              <a:t>24 órán keresztül történő vérnyomásmérés.</a:t>
            </a:r>
          </a:p>
          <a:p>
            <a:pPr>
              <a:spcBef>
                <a:spcPts val="0"/>
              </a:spcBef>
              <a:defRPr/>
            </a:pPr>
            <a:endParaRPr lang="hu-HU" dirty="0"/>
          </a:p>
          <a:p>
            <a:pPr>
              <a:spcBef>
                <a:spcPts val="0"/>
              </a:spcBef>
              <a:defRPr/>
            </a:pPr>
            <a:r>
              <a:rPr lang="hu-HU" dirty="0"/>
              <a:t>Indikációs köre: </a:t>
            </a:r>
          </a:p>
          <a:p>
            <a:pPr lvl="1">
              <a:spcBef>
                <a:spcPts val="0"/>
              </a:spcBef>
              <a:defRPr/>
            </a:pPr>
            <a:r>
              <a:rPr lang="hu-HU" sz="2000" dirty="0"/>
              <a:t>fehérköpeny </a:t>
            </a:r>
            <a:r>
              <a:rPr lang="hu-HU" sz="2000" dirty="0" err="1"/>
              <a:t>hypertonia</a:t>
            </a:r>
            <a:endParaRPr lang="hu-HU" sz="2000" dirty="0"/>
          </a:p>
          <a:p>
            <a:pPr lvl="1">
              <a:spcBef>
                <a:spcPts val="0"/>
              </a:spcBef>
              <a:defRPr/>
            </a:pPr>
            <a:r>
              <a:rPr lang="hu-HU" sz="2000" dirty="0"/>
              <a:t>gyógyszeres kezelés ellenőrzése</a:t>
            </a:r>
          </a:p>
          <a:p>
            <a:pPr lvl="1">
              <a:spcBef>
                <a:spcPts val="0"/>
              </a:spcBef>
              <a:defRPr/>
            </a:pPr>
            <a:r>
              <a:rPr lang="hu-HU" sz="2000" dirty="0" err="1"/>
              <a:t>secunder</a:t>
            </a:r>
            <a:r>
              <a:rPr lang="hu-HU" sz="2000" dirty="0"/>
              <a:t> </a:t>
            </a:r>
            <a:r>
              <a:rPr lang="hu-HU" sz="2000" dirty="0" err="1"/>
              <a:t>hypertonia</a:t>
            </a:r>
            <a:r>
              <a:rPr lang="hu-HU" sz="2000" dirty="0"/>
              <a:t> diagnózisa (éjszaka is </a:t>
            </a:r>
            <a:r>
              <a:rPr lang="hu-HU" sz="2000" dirty="0" err="1"/>
              <a:t>hypertensio</a:t>
            </a:r>
            <a:r>
              <a:rPr lang="hu-HU" sz="2000" dirty="0"/>
              <a:t>)</a:t>
            </a:r>
          </a:p>
          <a:p>
            <a:pPr lvl="1">
              <a:spcBef>
                <a:spcPts val="0"/>
              </a:spcBef>
              <a:defRPr/>
            </a:pPr>
            <a:r>
              <a:rPr lang="hu-HU" sz="2000" dirty="0" err="1"/>
              <a:t>hypertonia</a:t>
            </a:r>
            <a:r>
              <a:rPr lang="hu-HU" sz="2000" dirty="0"/>
              <a:t> súlyossága</a:t>
            </a:r>
          </a:p>
          <a:p>
            <a:pPr>
              <a:spcBef>
                <a:spcPts val="0"/>
              </a:spcBef>
              <a:defRPr/>
            </a:pPr>
            <a:endParaRPr lang="hu-HU" dirty="0"/>
          </a:p>
          <a:p>
            <a:pPr marL="169863" indent="-168275">
              <a:spcBef>
                <a:spcPts val="0"/>
              </a:spcBef>
              <a:defRPr/>
            </a:pPr>
            <a:r>
              <a:rPr lang="hu-HU" dirty="0"/>
              <a:t>Elemmel működő táskában elhelyezett vérnyomásmonitor adása a betegnek.</a:t>
            </a:r>
          </a:p>
          <a:p>
            <a:pPr marL="169863" indent="-168275">
              <a:spcBef>
                <a:spcPts val="0"/>
              </a:spcBef>
              <a:defRPr/>
            </a:pPr>
            <a:r>
              <a:rPr lang="hu-HU" dirty="0"/>
              <a:t>A számítógépbe beprogramozzuk a beteg adatait, megadjuk azt is, hogy milyen időközönként mérje a vérnyomást (pl.: nappal 20 percenként, éjszaka 30 percenként), majd ezt rögzítjük.</a:t>
            </a:r>
          </a:p>
          <a:p>
            <a:pPr marL="168275" indent="-168275"/>
            <a:r>
              <a:rPr lang="hu-HU" dirty="0"/>
              <a:t>Minden beteg kap egy eseménynaplót, melyben rögzíteni kell a napirendjét, a bevett gyógyszerek nevét, adagját beírva a megfelelő időponthoz. </a:t>
            </a:r>
          </a:p>
          <a:p>
            <a:pPr marL="168275" indent="-168275"/>
            <a:r>
              <a:rPr lang="hu-HU" dirty="0"/>
              <a:t>A monitort a táskába helyezve a betegre kell tenni. </a:t>
            </a:r>
          </a:p>
          <a:p>
            <a:endParaRPr lang="hu-HU" sz="1600" dirty="0"/>
          </a:p>
        </p:txBody>
      </p:sp>
    </p:spTree>
    <p:extLst>
      <p:ext uri="{BB962C8B-B14F-4D97-AF65-F5344CB8AC3E}">
        <p14:creationId xmlns:p14="http://schemas.microsoft.com/office/powerpoint/2010/main" val="23953450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621AB8F6582EA244B5E4BCF27D7BFAA1" ma:contentTypeVersion="2" ma:contentTypeDescription="Új dokumentum létrehozása." ma:contentTypeScope="" ma:versionID="54f24e6cc8f3183c6fa125099b342526">
  <xsd:schema xmlns:xsd="http://www.w3.org/2001/XMLSchema" xmlns:xs="http://www.w3.org/2001/XMLSchema" xmlns:p="http://schemas.microsoft.com/office/2006/metadata/properties" xmlns:ns2="cf0129bd-0b42-4155-885b-6074fa7fc0c4" targetNamespace="http://schemas.microsoft.com/office/2006/metadata/properties" ma:root="true" ma:fieldsID="3dc14443adc959497dc6ef8cff929100" ns2:_="">
    <xsd:import namespace="cf0129bd-0b42-4155-885b-6074fa7fc0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0129bd-0b42-4155-885b-6074fa7fc0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3972AE-B8C0-4375-8268-F55C01CF1E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f0129bd-0b42-4155-885b-6074fa7fc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107FFA6-A808-4A31-9A96-1A665B24847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BA5C4FB-65A9-4690-A358-CA5AD8783FA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2773</Words>
  <Application>Microsoft Office PowerPoint</Application>
  <PresentationFormat>Szélesvásznú</PresentationFormat>
  <Paragraphs>433</Paragraphs>
  <Slides>42</Slides>
  <Notes>0</Notes>
  <HiddenSlides>0</HiddenSlides>
  <MMClips>3</MMClips>
  <ScaleCrop>false</ScaleCrop>
  <HeadingPairs>
    <vt:vector size="6" baseType="variant">
      <vt:variant>
        <vt:lpstr>Használt betűtípusok</vt:lpstr>
      </vt:variant>
      <vt:variant>
        <vt:i4>9</vt:i4>
      </vt:variant>
      <vt:variant>
        <vt:lpstr>Téma</vt:lpstr>
      </vt:variant>
      <vt:variant>
        <vt:i4>1</vt:i4>
      </vt:variant>
      <vt:variant>
        <vt:lpstr>Diacímek</vt:lpstr>
      </vt:variant>
      <vt:variant>
        <vt:i4>42</vt:i4>
      </vt:variant>
    </vt:vector>
  </HeadingPairs>
  <TitlesOfParts>
    <vt:vector size="52" baseType="lpstr">
      <vt:lpstr>Arial</vt:lpstr>
      <vt:lpstr>Century Gothic</vt:lpstr>
      <vt:lpstr>Corbel</vt:lpstr>
      <vt:lpstr>Georgia</vt:lpstr>
      <vt:lpstr>Times</vt:lpstr>
      <vt:lpstr>Times New Roman</vt:lpstr>
      <vt:lpstr>Tw Cen MT</vt:lpstr>
      <vt:lpstr>Wingdings</vt:lpstr>
      <vt:lpstr>Wingdings 3</vt:lpstr>
      <vt:lpstr>Ion</vt:lpstr>
      <vt:lpstr>GINOP-5.3.5-18-2019-00115 A munkaerőhiány és az elöregedő társadalom okozta, az egészségügyi intézményeket érintő foglalkoztatási válsághelyzetek megelőzése és kezelése az ápoló képzés szintjeinek és hatásköreinek fejlesztésével</vt:lpstr>
      <vt:lpstr>Ápolás szakmai alapismeretek: gyakrabban előforduló betegségek lényege, diagnosztikája és terápiája</vt:lpstr>
      <vt:lpstr>Tananyag tartalom A keringési rendszer népegészségügyi jelentőségű megbetegedései, alkalmazott gyógyszeres terápia  </vt:lpstr>
      <vt:lpstr>Hipertónia I.</vt:lpstr>
      <vt:lpstr>Hipertónia felosztása</vt:lpstr>
      <vt:lpstr>Hipertónia II. </vt:lpstr>
      <vt:lpstr>Betegség okai                      Betegség tünetei</vt:lpstr>
      <vt:lpstr>Betegség diagnosztikája</vt:lpstr>
      <vt:lpstr>ABPM I.</vt:lpstr>
      <vt:lpstr>ABPM II.</vt:lpstr>
      <vt:lpstr>Betegség terápiája I.</vt:lpstr>
      <vt:lpstr>Betegség terápiája II.</vt:lpstr>
      <vt:lpstr>A vérnyomás csökkentés lehetőségei I. </vt:lpstr>
      <vt:lpstr>A vérnyomás csökkentés lehetőségei II. </vt:lpstr>
      <vt:lpstr>Diuretikumok I.</vt:lpstr>
      <vt:lpstr>Diuretikumok II.</vt:lpstr>
      <vt:lpstr>Diuretikumok III.</vt:lpstr>
      <vt:lpstr>Diuretikumok IV.</vt:lpstr>
      <vt:lpstr>Szimpatolitikumok I.</vt:lpstr>
      <vt:lpstr>Szimpatolitikumok II.</vt:lpstr>
      <vt:lpstr>Szimpatolitikumok III.</vt:lpstr>
      <vt:lpstr>RAAs rendszert befolyásoló gyógyszerek II.</vt:lpstr>
      <vt:lpstr>RAAs rendszert befolyásoló gyógyszerek III.</vt:lpstr>
      <vt:lpstr>RAAs rendszert befolyásoló gyógyszerek IV.</vt:lpstr>
      <vt:lpstr>RAAs rendszert befolyásoló gyógyszerek V.</vt:lpstr>
      <vt:lpstr>RAAs rendszert befolyásoló gyógyszerek VI.</vt:lpstr>
      <vt:lpstr>RAAs rendszert befolyásoló gyógyszerek VII.</vt:lpstr>
      <vt:lpstr>Arteriolás értágítók</vt:lpstr>
      <vt:lpstr>Ca-csatorna blokkolók I.</vt:lpstr>
      <vt:lpstr>Ca-csatorna blokkolók II.</vt:lpstr>
      <vt:lpstr>Angina pectoris</vt:lpstr>
      <vt:lpstr>Betegség tünetei                                  Betegség diagnosztikája</vt:lpstr>
      <vt:lpstr>Betegség terápiája</vt:lpstr>
      <vt:lpstr>Myocardiális infarktus</vt:lpstr>
      <vt:lpstr>Betegség tünetei</vt:lpstr>
      <vt:lpstr>Kórkép diagnosztikája</vt:lpstr>
      <vt:lpstr>Kórkép terápiája</vt:lpstr>
      <vt:lpstr>Kórkép terápiája</vt:lpstr>
      <vt:lpstr>Lehetséges szövődmények</vt:lpstr>
      <vt:lpstr>Ellenőrző kérdések</vt:lpstr>
      <vt:lpstr>Köszönöm a megtisztelő figyelmet!</vt:lpstr>
      <vt:lpstr>Irodalomjegyzék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Rozmann Nóra</dc:creator>
  <cp:lastModifiedBy>Novák Emese</cp:lastModifiedBy>
  <cp:revision>76</cp:revision>
  <dcterms:created xsi:type="dcterms:W3CDTF">2020-11-12T09:41:21Z</dcterms:created>
  <dcterms:modified xsi:type="dcterms:W3CDTF">2021-06-01T06:51:22Z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0x010100621AB8F6582EA244B5E4BCF27D7BFAA1</vt:lpwstr>
  </property>
</Properties>
</file>