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4"/>
  </p:sldMasterIdLst>
  <p:notesMasterIdLst>
    <p:notesMasterId r:id="rId78"/>
  </p:notesMasterIdLst>
  <p:sldIdLst>
    <p:sldId id="356" r:id="rId5"/>
    <p:sldId id="339" r:id="rId6"/>
    <p:sldId id="265" r:id="rId7"/>
    <p:sldId id="266" r:id="rId8"/>
    <p:sldId id="267" r:id="rId9"/>
    <p:sldId id="268" r:id="rId10"/>
    <p:sldId id="287" r:id="rId11"/>
    <p:sldId id="289" r:id="rId12"/>
    <p:sldId id="264" r:id="rId13"/>
    <p:sldId id="270" r:id="rId14"/>
    <p:sldId id="272" r:id="rId15"/>
    <p:sldId id="271" r:id="rId16"/>
    <p:sldId id="273" r:id="rId17"/>
    <p:sldId id="275" r:id="rId18"/>
    <p:sldId id="277" r:id="rId19"/>
    <p:sldId id="278" r:id="rId20"/>
    <p:sldId id="279" r:id="rId21"/>
    <p:sldId id="280" r:id="rId22"/>
    <p:sldId id="281" r:id="rId23"/>
    <p:sldId id="276" r:id="rId24"/>
    <p:sldId id="282" r:id="rId25"/>
    <p:sldId id="274" r:id="rId26"/>
    <p:sldId id="283" r:id="rId27"/>
    <p:sldId id="284" r:id="rId28"/>
    <p:sldId id="285" r:id="rId29"/>
    <p:sldId id="286" r:id="rId30"/>
    <p:sldId id="290" r:id="rId31"/>
    <p:sldId id="291" r:id="rId32"/>
    <p:sldId id="292" r:id="rId33"/>
    <p:sldId id="293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5" r:id="rId45"/>
    <p:sldId id="316" r:id="rId46"/>
    <p:sldId id="327" r:id="rId47"/>
    <p:sldId id="317" r:id="rId48"/>
    <p:sldId id="319" r:id="rId49"/>
    <p:sldId id="321" r:id="rId50"/>
    <p:sldId id="325" r:id="rId51"/>
    <p:sldId id="326" r:id="rId52"/>
    <p:sldId id="328" r:id="rId53"/>
    <p:sldId id="329" r:id="rId54"/>
    <p:sldId id="330" r:id="rId55"/>
    <p:sldId id="331" r:id="rId56"/>
    <p:sldId id="332" r:id="rId57"/>
    <p:sldId id="333" r:id="rId58"/>
    <p:sldId id="334" r:id="rId59"/>
    <p:sldId id="335" r:id="rId60"/>
    <p:sldId id="338" r:id="rId61"/>
    <p:sldId id="288" r:id="rId62"/>
    <p:sldId id="340" r:id="rId63"/>
    <p:sldId id="342" r:id="rId64"/>
    <p:sldId id="343" r:id="rId65"/>
    <p:sldId id="344" r:id="rId66"/>
    <p:sldId id="345" r:id="rId67"/>
    <p:sldId id="346" r:id="rId68"/>
    <p:sldId id="347" r:id="rId69"/>
    <p:sldId id="348" r:id="rId70"/>
    <p:sldId id="349" r:id="rId71"/>
    <p:sldId id="350" r:id="rId72"/>
    <p:sldId id="351" r:id="rId73"/>
    <p:sldId id="352" r:id="rId74"/>
    <p:sldId id="353" r:id="rId75"/>
    <p:sldId id="354" r:id="rId76"/>
    <p:sldId id="355" r:id="rId7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58" y="2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2B829-3F1E-4106-BE6B-DA288349A41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F7CDC6-9918-45C5-BF3A-39725102091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5791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F8000-AFA9-4BED-B358-90494899D2ED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6610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63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6150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7862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863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180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53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80415-7B39-47C0-91A4-900EBC58FBFC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671386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3BFDF-C6CF-456B-BFC8-C5D5254C05C9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5373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2672B-E127-4547-BD2E-1AAA7655F84A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378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7C0EA-DE5C-4186-AED9-DA0D257A3085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4863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DD9D0-E272-409A-AB17-A882CF1DD8FA}" type="datetime1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0591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FE4D7-A085-416F-A4A0-1FD0B98103EC}" type="datetime1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0711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575B1-5095-41CB-B20E-442F48FFBB6D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2206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36C10-6AC2-41FE-B19B-5CDC0D9DAF0A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29097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AEBC5-0ADB-4D2B-B767-56697C3D67BD}" type="datetime1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91750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96389-0110-4976-84CC-3300DFE4B9AC}" type="datetime1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134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162AAA-CA72-409B-9C71-81215BD5DF9E}" type="datetimeFigureOut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2021. 06. 01.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B202E4-ED78-4839-876C-16E5D2F3AB0D}" type="slidenum">
              <a:rPr kumimoji="0" lang="hu-HU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9253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7.jpeg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ankonyvtar.hu/hu/tartalom/tamop425/0061_apolastudomany-magyar/apolas_magyar_9_9.html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Aszepszis</a:t>
            </a:r>
            <a:r>
              <a:rPr lang="hu-HU" dirty="0"/>
              <a:t>, antiszepszis IV.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hu-HU" dirty="0"/>
              <a:t>Az aszeptikus technika alkalmazásának célja a kórokozók távoltartása a pácienstől, a kontamináció megelőzése. </a:t>
            </a:r>
            <a:br>
              <a:rPr lang="hu-HU" dirty="0"/>
            </a:br>
            <a:endParaRPr lang="hu-HU" dirty="0">
              <a:solidFill>
                <a:prstClr val="black"/>
              </a:solidFill>
            </a:endParaRPr>
          </a:p>
          <a:p>
            <a:pPr lvl="0"/>
            <a:endParaRPr lang="hu-HU" dirty="0">
              <a:solidFill>
                <a:prstClr val="black"/>
              </a:solidFill>
            </a:endParaRPr>
          </a:p>
          <a:p>
            <a:pPr lvl="0"/>
            <a:r>
              <a:rPr lang="hu-HU" dirty="0">
                <a:solidFill>
                  <a:prstClr val="black"/>
                </a:solidFill>
              </a:rPr>
              <a:t>alapeleme a higiénés kézfertőtlenítés</a:t>
            </a:r>
          </a:p>
          <a:p>
            <a:pPr lvl="0"/>
            <a:r>
              <a:rPr lang="hu-HU" dirty="0">
                <a:solidFill>
                  <a:prstClr val="black"/>
                </a:solidFill>
              </a:rPr>
              <a:t>védőruha/védőfelszerelés alkalmazása</a:t>
            </a:r>
          </a:p>
          <a:p>
            <a:pPr lvl="0"/>
            <a:r>
              <a:rPr lang="hu-HU" dirty="0">
                <a:solidFill>
                  <a:prstClr val="black"/>
                </a:solidFill>
              </a:rPr>
              <a:t>textíliák, ágyneműk kezelése</a:t>
            </a:r>
          </a:p>
          <a:p>
            <a:pPr lvl="0"/>
            <a:r>
              <a:rPr lang="hu-HU" dirty="0">
                <a:solidFill>
                  <a:prstClr val="black"/>
                </a:solidFill>
              </a:rPr>
              <a:t>steril terület izolálása</a:t>
            </a:r>
          </a:p>
          <a:p>
            <a:pPr lvl="0"/>
            <a:r>
              <a:rPr lang="hu-HU" dirty="0">
                <a:solidFill>
                  <a:prstClr val="black"/>
                </a:solidFill>
              </a:rPr>
              <a:t>egy beteg egy eszköz elv pl.: pl. higiénés szükségletek kielégítése </a:t>
            </a:r>
          </a:p>
          <a:p>
            <a:pPr marL="0" lvl="0" indent="0">
              <a:buNone/>
            </a:pPr>
            <a:r>
              <a:rPr lang="hu-HU" dirty="0">
                <a:solidFill>
                  <a:prstClr val="black"/>
                </a:solidFill>
              </a:rPr>
              <a:t>során minden páciens mosdatása előtt nem steril gumikesztyűt kell </a:t>
            </a:r>
          </a:p>
          <a:p>
            <a:pPr marL="0" lvl="0" indent="0">
              <a:buNone/>
            </a:pPr>
            <a:r>
              <a:rPr lang="hu-HU" dirty="0">
                <a:solidFill>
                  <a:prstClr val="black"/>
                </a:solidFill>
              </a:rPr>
              <a:t>váltani. </a:t>
            </a:r>
          </a:p>
          <a:p>
            <a:pPr lvl="0"/>
            <a:endParaRPr lang="hu-HU" dirty="0">
              <a:solidFill>
                <a:prstClr val="black"/>
              </a:solidFill>
            </a:endParaRPr>
          </a:p>
          <a:p>
            <a:pPr lvl="0"/>
            <a:r>
              <a:rPr lang="hu-HU" dirty="0">
                <a:solidFill>
                  <a:prstClr val="black"/>
                </a:solidFill>
              </a:rPr>
              <a:t>szennyfogó szőnyeg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10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9946" y="2124963"/>
            <a:ext cx="5692045" cy="3532094"/>
          </a:xfrm>
          <a:prstGeom prst="rect">
            <a:avLst/>
          </a:prstGeom>
        </p:spPr>
      </p:pic>
      <p:sp>
        <p:nvSpPr>
          <p:cNvPr id="7" name="Téglalap 6"/>
          <p:cNvSpPr/>
          <p:nvPr/>
        </p:nvSpPr>
        <p:spPr>
          <a:xfrm>
            <a:off x="9751334" y="5697944"/>
            <a:ext cx="22072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1200" dirty="0"/>
              <a:t>Szennyfogó szőnyeg alkalmazása</a:t>
            </a:r>
          </a:p>
        </p:txBody>
      </p:sp>
    </p:spTree>
    <p:extLst>
      <p:ext uri="{BB962C8B-B14F-4D97-AF65-F5344CB8AC3E}">
        <p14:creationId xmlns:p14="http://schemas.microsoft.com/office/powerpoint/2010/main" val="3609675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>
                <a:solidFill>
                  <a:prstClr val="black"/>
                </a:solidFill>
              </a:rPr>
              <a:t>Aszepszis</a:t>
            </a:r>
            <a:r>
              <a:rPr lang="hu-HU" dirty="0">
                <a:solidFill>
                  <a:prstClr val="black"/>
                </a:solidFill>
              </a:rPr>
              <a:t>, antiszepszis V.</a:t>
            </a:r>
            <a:endParaRPr lang="hu-H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52" y="1346938"/>
            <a:ext cx="4498021" cy="3016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536" y="4363415"/>
            <a:ext cx="3587932" cy="239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0468" y="1249298"/>
            <a:ext cx="3825724" cy="4540585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8656320" y="5720539"/>
            <a:ext cx="3535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Az aszepszis lehetséges formái</a:t>
            </a:r>
          </a:p>
        </p:txBody>
      </p:sp>
      <p:sp>
        <p:nvSpPr>
          <p:cNvPr id="6" name="Téglalap 5"/>
          <p:cNvSpPr/>
          <p:nvPr/>
        </p:nvSpPr>
        <p:spPr>
          <a:xfrm>
            <a:off x="867878" y="440540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u-HU" dirty="0">
                <a:solidFill>
                  <a:srgbClr val="000000"/>
                </a:solidFill>
                <a:latin typeface="MyriadPro-Regular"/>
              </a:rPr>
              <a:t>Műtéti bőrterület fertőtlenítése</a:t>
            </a:r>
            <a:r>
              <a:rPr lang="hu-HU" dirty="0"/>
              <a:t> </a:t>
            </a:r>
            <a:br>
              <a:rPr lang="hu-HU" dirty="0"/>
            </a:br>
            <a:endParaRPr lang="hu-HU" dirty="0"/>
          </a:p>
        </p:txBody>
      </p:sp>
      <p:sp>
        <p:nvSpPr>
          <p:cNvPr id="7" name="Téglalap 6"/>
          <p:cNvSpPr/>
          <p:nvPr/>
        </p:nvSpPr>
        <p:spPr>
          <a:xfrm>
            <a:off x="5139088" y="3911229"/>
            <a:ext cx="2676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dirty="0"/>
              <a:t>Műtéti bőrterület izolálása</a:t>
            </a:r>
          </a:p>
        </p:txBody>
      </p:sp>
    </p:spTree>
    <p:extLst>
      <p:ext uri="{BB962C8B-B14F-4D97-AF65-F5344CB8AC3E}">
        <p14:creationId xmlns:p14="http://schemas.microsoft.com/office/powerpoint/2010/main" val="32206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Aszepszis, </a:t>
            </a:r>
            <a:r>
              <a:rPr lang="hu-HU" u="sng" dirty="0"/>
              <a:t>antiszepszis</a:t>
            </a:r>
            <a:r>
              <a:rPr lang="hu-HU" dirty="0"/>
              <a:t> VI.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u-HU" b="1" u="sng" dirty="0"/>
              <a:t>Antiszepszis: </a:t>
            </a:r>
            <a:r>
              <a:rPr lang="hu-HU" dirty="0"/>
              <a:t>Vegyszeres eljárások összessége, melynek segítségével a testüregekben, sebekben, az élő szervezetben bejutó mikroorganizmusokat elölik vagy szaporodásukat gátolják. </a:t>
            </a:r>
          </a:p>
          <a:p>
            <a:endParaRPr lang="hu-HU" dirty="0"/>
          </a:p>
          <a:p>
            <a:r>
              <a:rPr lang="hu-HU" dirty="0"/>
              <a:t>Kevésbé hatékony eljárás, mint a aszepszis. </a:t>
            </a:r>
          </a:p>
          <a:p>
            <a:endParaRPr lang="hu-HU" dirty="0"/>
          </a:p>
          <a:p>
            <a:r>
              <a:rPr lang="hu-HU" dirty="0"/>
              <a:t>Az antiszepszis megvalósulhat:</a:t>
            </a:r>
          </a:p>
          <a:p>
            <a:pPr lvl="1"/>
            <a:r>
              <a:rPr lang="hu-HU" dirty="0"/>
              <a:t>Biológiai  </a:t>
            </a:r>
            <a:r>
              <a:rPr lang="hu-HU" sz="2000" dirty="0"/>
              <a:t>pl.: a specifikus savók, vakcinák adása</a:t>
            </a:r>
          </a:p>
          <a:p>
            <a:pPr lvl="1"/>
            <a:r>
              <a:rPr lang="hu-HU" dirty="0"/>
              <a:t>Fizikai </a:t>
            </a:r>
            <a:r>
              <a:rPr lang="hu-HU" sz="2000" dirty="0"/>
              <a:t>pl.: a kedvezőtlen körülmények biztosítása a kórokozók számára </a:t>
            </a:r>
          </a:p>
          <a:p>
            <a:pPr lvl="1"/>
            <a:r>
              <a:rPr lang="hu-HU" dirty="0"/>
              <a:t>Kémiai </a:t>
            </a:r>
            <a:r>
              <a:rPr lang="hu-HU" sz="2000" dirty="0"/>
              <a:t>pl.: az antibiotikumok adása, jódkészítmények használata, </a:t>
            </a:r>
            <a:r>
              <a:rPr lang="hu-HU" sz="2000" dirty="0" err="1"/>
              <a:t>hiperoxid</a:t>
            </a:r>
            <a:r>
              <a:rPr lang="hu-HU" sz="2000" dirty="0"/>
              <a:t> (H2O2) alkalmazása</a:t>
            </a:r>
          </a:p>
          <a:p>
            <a:pPr lvl="1"/>
            <a:r>
              <a:rPr lang="hu-HU" dirty="0"/>
              <a:t>mechanikus úton </a:t>
            </a:r>
            <a:r>
              <a:rPr lang="hu-HU" sz="2000" dirty="0"/>
              <a:t>pl.: a nyitott sebkezelés vagy fertőzött sebek váladékának kiürítése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488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Aszepszis, </a:t>
            </a:r>
            <a:r>
              <a:rPr lang="hu-HU" u="sng" dirty="0"/>
              <a:t>antiszepszis</a:t>
            </a:r>
            <a:r>
              <a:rPr lang="hu-HU" dirty="0"/>
              <a:t> VII.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antiszepszis céljára használt szerek az </a:t>
            </a:r>
            <a:r>
              <a:rPr lang="hu-HU" b="1" u="sng" dirty="0"/>
              <a:t>antiszeptikumok </a:t>
            </a:r>
            <a:r>
              <a:rPr lang="hu-HU" dirty="0"/>
              <a:t>- pl. </a:t>
            </a:r>
            <a:r>
              <a:rPr lang="hu-HU" dirty="0" err="1"/>
              <a:t>klórhexidin</a:t>
            </a:r>
            <a:r>
              <a:rPr lang="hu-HU" dirty="0"/>
              <a:t>, </a:t>
            </a:r>
            <a:r>
              <a:rPr lang="hu-HU" dirty="0" err="1"/>
              <a:t>povidon</a:t>
            </a:r>
            <a:r>
              <a:rPr lang="hu-HU" dirty="0"/>
              <a:t>-jód (</a:t>
            </a:r>
            <a:r>
              <a:rPr lang="hu-HU" dirty="0" err="1"/>
              <a:t>Betadine</a:t>
            </a:r>
            <a:r>
              <a:rPr lang="hu-HU" dirty="0"/>
              <a:t>), </a:t>
            </a:r>
            <a:r>
              <a:rPr lang="hu-HU" dirty="0" err="1"/>
              <a:t>triklozán</a:t>
            </a:r>
            <a:r>
              <a:rPr lang="hu-HU" dirty="0"/>
              <a:t>, - amiket bőrfelületeken, nyálkahártyákon alkalmaznak. </a:t>
            </a:r>
          </a:p>
          <a:p>
            <a:r>
              <a:rPr lang="hu-HU" b="1" u="sng" dirty="0" err="1"/>
              <a:t>antiszeptumok</a:t>
            </a:r>
            <a:r>
              <a:rPr lang="hu-HU" b="1" u="sng" dirty="0"/>
              <a:t> </a:t>
            </a:r>
            <a:r>
              <a:rPr lang="hu-HU" dirty="0"/>
              <a:t>- fertőzött bőrfelületen vagy sebben történik a korokozók elpusztítása pl.: hidrogén-peroxid, 10%-</a:t>
            </a:r>
            <a:r>
              <a:rPr lang="hu-HU" dirty="0" err="1"/>
              <a:t>os</a:t>
            </a:r>
            <a:r>
              <a:rPr lang="hu-HU" dirty="0"/>
              <a:t> </a:t>
            </a:r>
            <a:r>
              <a:rPr lang="hu-HU" dirty="0" err="1"/>
              <a:t>NaCl</a:t>
            </a:r>
            <a:endParaRPr lang="hu-HU" dirty="0"/>
          </a:p>
          <a:p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66648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Fertőtlenítéstan I.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aszeptikus kórházi környezet biztosításának fő alapelve a korokozók távoltartása a páciens szervezetétől. </a:t>
            </a:r>
          </a:p>
          <a:p>
            <a:r>
              <a:rPr lang="hu-HU" dirty="0"/>
              <a:t>Ez két úton valósulhat meg:</a:t>
            </a:r>
          </a:p>
          <a:p>
            <a:pPr lvl="1"/>
            <a:r>
              <a:rPr lang="hu-HU" dirty="0"/>
              <a:t>fertőtlenítés</a:t>
            </a:r>
          </a:p>
          <a:p>
            <a:pPr lvl="1"/>
            <a:r>
              <a:rPr lang="hu-HU" dirty="0"/>
              <a:t>sterilizálás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754" y="3345454"/>
            <a:ext cx="3911096" cy="260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860" y="2481943"/>
            <a:ext cx="2313716" cy="3464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5151822" y="6104054"/>
            <a:ext cx="66620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Eszközfertőtlenítés megvalósulása osztályos körülmények között </a:t>
            </a: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1137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Fertőtlenítéstan II.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A </a:t>
            </a:r>
            <a:r>
              <a:rPr lang="hu-HU" b="1" dirty="0"/>
              <a:t>fertőtlenítés</a:t>
            </a:r>
            <a:r>
              <a:rPr lang="hu-HU" dirty="0"/>
              <a:t> során a külső környezetbe kikerült korokozók elpusztítása és fertőzőképességük gátlása a cél.</a:t>
            </a:r>
          </a:p>
          <a:p>
            <a:pPr marL="0" indent="0">
              <a:buNone/>
            </a:pPr>
            <a:r>
              <a:rPr lang="hu-HU" dirty="0"/>
              <a:t> </a:t>
            </a:r>
          </a:p>
          <a:p>
            <a:pPr marL="0" indent="0">
              <a:buNone/>
            </a:pPr>
            <a:r>
              <a:rPr lang="hu-HU" dirty="0"/>
              <a:t>A fertőtlenítő szerek hatásspektrumai 7 kategóriába sorolhatók:</a:t>
            </a:r>
          </a:p>
          <a:p>
            <a:pPr lvl="1"/>
            <a:r>
              <a:rPr lang="hu-HU" dirty="0" err="1"/>
              <a:t>Szanációs</a:t>
            </a:r>
            <a:r>
              <a:rPr lang="hu-HU" dirty="0"/>
              <a:t> (</a:t>
            </a:r>
            <a:r>
              <a:rPr lang="hu-HU" dirty="0" err="1"/>
              <a:t>csíraszámcsökkentő</a:t>
            </a:r>
            <a:r>
              <a:rPr lang="hu-HU" dirty="0"/>
              <a:t>) hatás</a:t>
            </a:r>
          </a:p>
          <a:p>
            <a:pPr lvl="1"/>
            <a:r>
              <a:rPr lang="hu-HU" dirty="0"/>
              <a:t>Baktericid (baktériumölő) hatás</a:t>
            </a:r>
          </a:p>
          <a:p>
            <a:pPr lvl="1"/>
            <a:r>
              <a:rPr lang="hu-HU" dirty="0" err="1"/>
              <a:t>Virucid</a:t>
            </a:r>
            <a:r>
              <a:rPr lang="hu-HU" dirty="0"/>
              <a:t> (</a:t>
            </a:r>
            <a:r>
              <a:rPr lang="hu-HU" dirty="0" err="1"/>
              <a:t>vírusinaktíváló</a:t>
            </a:r>
            <a:r>
              <a:rPr lang="hu-HU" dirty="0"/>
              <a:t>) hatás</a:t>
            </a:r>
          </a:p>
          <a:p>
            <a:pPr lvl="1"/>
            <a:r>
              <a:rPr lang="hu-HU" dirty="0" err="1"/>
              <a:t>Sporocid</a:t>
            </a:r>
            <a:r>
              <a:rPr lang="hu-HU" dirty="0"/>
              <a:t> (spóraölő) hatás.</a:t>
            </a:r>
          </a:p>
          <a:p>
            <a:pPr lvl="1"/>
            <a:r>
              <a:rPr lang="hu-HU" dirty="0" err="1"/>
              <a:t>Fungicid</a:t>
            </a:r>
            <a:r>
              <a:rPr lang="hu-HU" dirty="0"/>
              <a:t> (gombaölő) hatás.</a:t>
            </a:r>
          </a:p>
          <a:p>
            <a:pPr lvl="1"/>
            <a:r>
              <a:rPr lang="hu-HU" dirty="0" err="1"/>
              <a:t>Paraziticid</a:t>
            </a:r>
            <a:r>
              <a:rPr lang="hu-HU" dirty="0"/>
              <a:t> (parazitapusztító)</a:t>
            </a:r>
          </a:p>
        </p:txBody>
      </p:sp>
    </p:spTree>
    <p:extLst>
      <p:ext uri="{BB962C8B-B14F-4D97-AF65-F5344CB8AC3E}">
        <p14:creationId xmlns:p14="http://schemas.microsoft.com/office/powerpoint/2010/main" val="13178071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Fertőtlenítéstan III.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A fertőtlenítés eredményességét befolyásoló tényezők:</a:t>
            </a:r>
          </a:p>
          <a:p>
            <a:pPr lvl="0"/>
            <a:r>
              <a:rPr lang="hu-HU" dirty="0"/>
              <a:t>a fertőtlenítendő anyag szennyezettsége</a:t>
            </a:r>
          </a:p>
          <a:p>
            <a:pPr lvl="0"/>
            <a:r>
              <a:rPr lang="hu-HU" dirty="0"/>
              <a:t>a fertőtlenítendő anyag tulajdonsága</a:t>
            </a:r>
          </a:p>
          <a:p>
            <a:pPr lvl="0"/>
            <a:r>
              <a:rPr lang="hu-HU" dirty="0"/>
              <a:t>fertőtlenítendő anyagon lévő mikroorganizmusok mennyisége</a:t>
            </a:r>
          </a:p>
          <a:p>
            <a:pPr lvl="0"/>
            <a:r>
              <a:rPr lang="hu-HU" dirty="0"/>
              <a:t>fertőtlenítendő anyag hőmérséklete</a:t>
            </a:r>
          </a:p>
          <a:p>
            <a:pPr lvl="0"/>
            <a:r>
              <a:rPr lang="hu-HU" dirty="0"/>
              <a:t>expozíciós (behatási) idő</a:t>
            </a:r>
          </a:p>
          <a:p>
            <a:pPr lvl="0"/>
            <a:r>
              <a:rPr lang="hu-HU" dirty="0"/>
              <a:t>fertőtlenítő szerrel szembeni rezisztencia</a:t>
            </a:r>
          </a:p>
        </p:txBody>
      </p:sp>
    </p:spTree>
    <p:extLst>
      <p:ext uri="{BB962C8B-B14F-4D97-AF65-F5344CB8AC3E}">
        <p14:creationId xmlns:p14="http://schemas.microsoft.com/office/powerpoint/2010/main" val="3414607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Fertőtlenítéstan IV.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Fertőtlenítőszerek szembeni elvárások: </a:t>
            </a:r>
          </a:p>
          <a:p>
            <a:r>
              <a:rPr lang="hu-HU" dirty="0"/>
              <a:t>alkalmazási terület széleskörű</a:t>
            </a:r>
          </a:p>
          <a:p>
            <a:r>
              <a:rPr lang="hu-HU" dirty="0"/>
              <a:t>széles hatásspektrumot öleljenek fel</a:t>
            </a:r>
          </a:p>
          <a:p>
            <a:r>
              <a:rPr lang="hu-HU" dirty="0"/>
              <a:t>használatuk legyen gazdaságos</a:t>
            </a:r>
          </a:p>
          <a:p>
            <a:r>
              <a:rPr lang="hu-HU" dirty="0"/>
              <a:t>szaguk ne legyen kellemetlen</a:t>
            </a:r>
          </a:p>
          <a:p>
            <a:r>
              <a:rPr lang="hu-HU" dirty="0"/>
              <a:t>a fertőtlenítendő anyagot ne károsítsák</a:t>
            </a:r>
          </a:p>
          <a:p>
            <a:r>
              <a:rPr lang="hu-HU" dirty="0"/>
              <a:t>az expozíciós idő rövid legyen, behatoló képességük jó</a:t>
            </a:r>
          </a:p>
        </p:txBody>
      </p:sp>
    </p:spTree>
    <p:extLst>
      <p:ext uri="{BB962C8B-B14F-4D97-AF65-F5344CB8AC3E}">
        <p14:creationId xmlns:p14="http://schemas.microsoft.com/office/powerpoint/2010/main" val="9018379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27856"/>
            <a:ext cx="8229600" cy="1143000"/>
          </a:xfrm>
        </p:spPr>
        <p:txBody>
          <a:bodyPr/>
          <a:lstStyle/>
          <a:p>
            <a:r>
              <a:rPr lang="hu-HU" b="1" dirty="0"/>
              <a:t>Fertőtlenítéstan V.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00446" y="1443890"/>
            <a:ext cx="8229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Fertőtlenítőszerek csoportjai:</a:t>
            </a:r>
          </a:p>
          <a:p>
            <a:r>
              <a:rPr lang="hu-HU" dirty="0"/>
              <a:t>aldehidek (formaldehid, </a:t>
            </a:r>
            <a:r>
              <a:rPr lang="hu-HU" dirty="0" err="1"/>
              <a:t>paraformaldehid</a:t>
            </a:r>
            <a:r>
              <a:rPr lang="hu-HU" dirty="0"/>
              <a:t>, </a:t>
            </a:r>
            <a:r>
              <a:rPr lang="hu-HU" dirty="0" err="1"/>
              <a:t>glutáraldehid</a:t>
            </a:r>
            <a:r>
              <a:rPr lang="hu-HU" dirty="0"/>
              <a:t>)</a:t>
            </a:r>
          </a:p>
          <a:p>
            <a:r>
              <a:rPr lang="hu-HU" dirty="0"/>
              <a:t>alkoholok (Etanol-etilalkohol-, </a:t>
            </a:r>
            <a:r>
              <a:rPr lang="hu-HU" dirty="0" err="1"/>
              <a:t>Propanol-propilalkohol-</a:t>
            </a:r>
            <a:r>
              <a:rPr lang="hu-HU" dirty="0"/>
              <a:t>)</a:t>
            </a:r>
          </a:p>
          <a:p>
            <a:r>
              <a:rPr lang="hu-HU" dirty="0" err="1"/>
              <a:t>alkilaminok</a:t>
            </a:r>
            <a:r>
              <a:rPr lang="hu-HU" dirty="0"/>
              <a:t> és származékai</a:t>
            </a:r>
          </a:p>
          <a:p>
            <a:r>
              <a:rPr lang="hu-HU" dirty="0"/>
              <a:t>klórvegyületek (</a:t>
            </a:r>
            <a:r>
              <a:rPr lang="hu-HU" dirty="0" err="1"/>
              <a:t>Nátriumhipoklorit</a:t>
            </a:r>
            <a:r>
              <a:rPr lang="hu-HU" dirty="0"/>
              <a:t>–90)</a:t>
            </a:r>
          </a:p>
          <a:p>
            <a:r>
              <a:rPr lang="hu-HU" dirty="0"/>
              <a:t>jód és vegyületei</a:t>
            </a:r>
          </a:p>
          <a:p>
            <a:r>
              <a:rPr lang="hu-HU" dirty="0" err="1"/>
              <a:t>glikolok</a:t>
            </a:r>
            <a:r>
              <a:rPr lang="hu-HU" dirty="0"/>
              <a:t> (</a:t>
            </a:r>
            <a:r>
              <a:rPr lang="hu-HU" dirty="0" err="1"/>
              <a:t>Trietilglikol</a:t>
            </a:r>
            <a:r>
              <a:rPr lang="hu-HU" dirty="0"/>
              <a:t>, </a:t>
            </a:r>
            <a:r>
              <a:rPr lang="hu-HU" dirty="0" err="1"/>
              <a:t>propilénglikol</a:t>
            </a:r>
            <a:r>
              <a:rPr lang="hu-HU" dirty="0"/>
              <a:t>)</a:t>
            </a:r>
          </a:p>
          <a:p>
            <a:r>
              <a:rPr lang="hu-HU" dirty="0" err="1"/>
              <a:t>guanidinek</a:t>
            </a:r>
            <a:r>
              <a:rPr lang="hu-HU" dirty="0"/>
              <a:t> (</a:t>
            </a:r>
            <a:r>
              <a:rPr lang="hu-HU" dirty="0" err="1"/>
              <a:t>Polihexanid</a:t>
            </a:r>
            <a:r>
              <a:rPr lang="hu-HU" dirty="0"/>
              <a:t>, </a:t>
            </a:r>
            <a:r>
              <a:rPr lang="hu-HU" dirty="0" err="1"/>
              <a:t>diguanidin</a:t>
            </a:r>
            <a:r>
              <a:rPr lang="hu-HU" dirty="0"/>
              <a:t>)</a:t>
            </a:r>
          </a:p>
          <a:p>
            <a:r>
              <a:rPr lang="hu-HU" dirty="0"/>
              <a:t>lúgok (Nátronlúg, Kálilúg, Mésztej)</a:t>
            </a:r>
          </a:p>
          <a:p>
            <a:r>
              <a:rPr lang="hu-HU" dirty="0"/>
              <a:t>peroxid vegyületek (</a:t>
            </a:r>
            <a:r>
              <a:rPr lang="hu-HU" dirty="0" err="1"/>
              <a:t>hidrogénperoxid</a:t>
            </a:r>
            <a:r>
              <a:rPr lang="hu-HU" dirty="0"/>
              <a:t>)</a:t>
            </a:r>
          </a:p>
          <a:p>
            <a:r>
              <a:rPr lang="hu-HU" dirty="0" err="1"/>
              <a:t>fenolderivátumok</a:t>
            </a:r>
            <a:r>
              <a:rPr lang="hu-HU" dirty="0"/>
              <a:t> (Fenol, Krezol)</a:t>
            </a:r>
          </a:p>
          <a:p>
            <a:r>
              <a:rPr lang="hu-HU" dirty="0" err="1"/>
              <a:t>tenzidek</a:t>
            </a:r>
            <a:r>
              <a:rPr lang="hu-HU" dirty="0"/>
              <a:t> (szappanok, tisztítószerek, </a:t>
            </a:r>
            <a:r>
              <a:rPr lang="hu-HU" dirty="0" err="1"/>
              <a:t>detergensek</a:t>
            </a:r>
            <a:r>
              <a:rPr lang="hu-H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875899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Fertőtlenítéstan VI.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Fertőtlenítő eljárások</a:t>
            </a:r>
          </a:p>
          <a:p>
            <a:r>
              <a:rPr lang="hu-HU" dirty="0"/>
              <a:t>Fizikai – hőenergia, nem ionizáló sugárzás</a:t>
            </a:r>
          </a:p>
          <a:p>
            <a:r>
              <a:rPr lang="hu-HU" dirty="0"/>
              <a:t>Kémiai – fertőtlenítőszerek, antiszeptikumok, antibiotikumok</a:t>
            </a:r>
          </a:p>
          <a:p>
            <a:r>
              <a:rPr lang="hu-HU" dirty="0"/>
              <a:t>Kombinált</a:t>
            </a:r>
          </a:p>
          <a:p>
            <a:r>
              <a:rPr lang="hu-HU" dirty="0"/>
              <a:t>Speciális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96263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Higiénés, aszepszis, antiszepszis ismeretek</a:t>
            </a:r>
            <a:br>
              <a:rPr lang="hu-HU" b="1" dirty="0">
                <a:solidFill>
                  <a:schemeClr val="tx1"/>
                </a:solidFill>
              </a:rPr>
            </a:b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780486" y="4437746"/>
            <a:ext cx="10436154" cy="1353454"/>
          </a:xfrm>
        </p:spPr>
        <p:txBody>
          <a:bodyPr>
            <a:normAutofit fontScale="47500" lnSpcReduction="20000"/>
          </a:bodyPr>
          <a:lstStyle/>
          <a:p>
            <a:r>
              <a:rPr lang="hu-HU" b="1" dirty="0">
                <a:solidFill>
                  <a:schemeClr val="tx1"/>
                </a:solidFill>
              </a:rPr>
              <a:t>Fertőzés fogalma, fertőző  ágens, kórokozó  mikrobák  terjedése  </a:t>
            </a:r>
          </a:p>
          <a:p>
            <a:r>
              <a:rPr lang="hu-HU" b="1" dirty="0">
                <a:solidFill>
                  <a:schemeClr val="tx1"/>
                </a:solidFill>
              </a:rPr>
              <a:t>Kórházi aszepszis-antiszepszis, alapvető higiénés szabályok </a:t>
            </a:r>
          </a:p>
          <a:p>
            <a:r>
              <a:rPr lang="hu-HU" b="1" dirty="0">
                <a:solidFill>
                  <a:schemeClr val="tx1"/>
                </a:solidFill>
              </a:rPr>
              <a:t>Fertőtlenítéstan, a fertőtlenítés eredményességét befolyásoló tényezők, fertőtlenítőszerek, fertőtlenítő eljárások, sterilizálás.</a:t>
            </a:r>
          </a:p>
          <a:p>
            <a:r>
              <a:rPr lang="hu-HU" b="1" dirty="0" err="1">
                <a:solidFill>
                  <a:schemeClr val="tx1"/>
                </a:solidFill>
              </a:rPr>
              <a:t>Nozokómiális</a:t>
            </a:r>
            <a:r>
              <a:rPr lang="hu-HU" b="1" dirty="0">
                <a:solidFill>
                  <a:schemeClr val="tx1"/>
                </a:solidFill>
              </a:rPr>
              <a:t> infekciók, infekciókontroll</a:t>
            </a:r>
          </a:p>
          <a:p>
            <a:r>
              <a:rPr lang="hu-HU" b="1" dirty="0">
                <a:solidFill>
                  <a:schemeClr val="tx1"/>
                </a:solidFill>
              </a:rPr>
              <a:t>Alapfogalmak tisztázása. </a:t>
            </a:r>
            <a:r>
              <a:rPr lang="hu-HU" b="1" dirty="0" err="1">
                <a:solidFill>
                  <a:schemeClr val="tx1"/>
                </a:solidFill>
              </a:rPr>
              <a:t>Kézhigiéne</a:t>
            </a:r>
            <a:r>
              <a:rPr lang="hu-HU" b="1" dirty="0">
                <a:solidFill>
                  <a:schemeClr val="tx1"/>
                </a:solidFill>
              </a:rPr>
              <a:t> szabályok ajánlásokkal. Egyfázisú kézfertőtlenítés. Fertőtlenítő kézmosás. Alkoholos kéz-bedörzsölés. Kesztyűhasználat. </a:t>
            </a:r>
          </a:p>
          <a:p>
            <a:endParaRPr lang="hu-HU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615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Fizikai fertőtlenítő eljárás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dirty="0">
                <a:solidFill>
                  <a:srgbClr val="000000"/>
                </a:solidFill>
              </a:rPr>
              <a:t>Fizikai fertőtlenítő eljárás során </a:t>
            </a:r>
            <a:r>
              <a:rPr lang="hu-HU" u="sng" dirty="0">
                <a:solidFill>
                  <a:srgbClr val="000000"/>
                </a:solidFill>
              </a:rPr>
              <a:t>hőenergiával</a:t>
            </a:r>
            <a:r>
              <a:rPr lang="hu-HU" dirty="0">
                <a:solidFill>
                  <a:srgbClr val="000000"/>
                </a:solidFill>
              </a:rPr>
              <a:t>, valamint </a:t>
            </a:r>
            <a:r>
              <a:rPr lang="hu-HU" u="sng" dirty="0">
                <a:solidFill>
                  <a:srgbClr val="000000"/>
                </a:solidFill>
              </a:rPr>
              <a:t>nem ionizáló sugárzó energiával</a:t>
            </a:r>
            <a:r>
              <a:rPr lang="hu-HU" dirty="0">
                <a:solidFill>
                  <a:srgbClr val="000000"/>
                </a:solidFill>
              </a:rPr>
              <a:t> történik a korokozók eliminálása (eltávolítás). </a:t>
            </a:r>
          </a:p>
          <a:p>
            <a:pPr marL="0" indent="0">
              <a:buNone/>
            </a:pPr>
            <a:endParaRPr lang="hu-HU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hu-HU" dirty="0">
                <a:solidFill>
                  <a:srgbClr val="000000"/>
                </a:solidFill>
              </a:rPr>
              <a:t>Fizikai: </a:t>
            </a:r>
          </a:p>
          <a:p>
            <a:r>
              <a:rPr lang="hu-HU" dirty="0"/>
              <a:t>hőenergia, hőhatáson alapuló módszerek</a:t>
            </a:r>
          </a:p>
          <a:p>
            <a:pPr lvl="1"/>
            <a:r>
              <a:rPr lang="hu-HU" dirty="0"/>
              <a:t>nedves hő, kifőzés</a:t>
            </a:r>
          </a:p>
          <a:p>
            <a:pPr lvl="1"/>
            <a:r>
              <a:rPr lang="hu-HU" dirty="0"/>
              <a:t>vízgőz (áramló gőz)</a:t>
            </a:r>
          </a:p>
          <a:p>
            <a:pPr lvl="1"/>
            <a:r>
              <a:rPr lang="hu-HU" dirty="0"/>
              <a:t>elégetés</a:t>
            </a:r>
          </a:p>
          <a:p>
            <a:r>
              <a:rPr lang="hu-HU" dirty="0"/>
              <a:t>nem ionizáló sugárzó energia használata</a:t>
            </a:r>
          </a:p>
          <a:p>
            <a:pPr lvl="1"/>
            <a:r>
              <a:rPr lang="hu-HU" dirty="0"/>
              <a:t>ultraibolya sugárzás</a:t>
            </a:r>
          </a:p>
          <a:p>
            <a:pPr marL="0" indent="0">
              <a:buNone/>
            </a:pP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34217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Kémiai fertőtlenítő eljárás</a:t>
            </a:r>
          </a:p>
        </p:txBody>
      </p:sp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221381" y="1232035"/>
            <a:ext cx="11726779" cy="53603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Kémiai fertőtlenítő eljárás során oldatok, aeroszolok vagy gázok</a:t>
            </a:r>
            <a:br>
              <a:rPr lang="hu-HU" dirty="0"/>
            </a:br>
            <a:r>
              <a:rPr lang="hu-HU" dirty="0"/>
              <a:t>alkalmazásával érhető el az </a:t>
            </a:r>
            <a:r>
              <a:rPr lang="hu-HU" dirty="0" err="1"/>
              <a:t>antimikrobiális</a:t>
            </a:r>
            <a:r>
              <a:rPr lang="hu-HU" dirty="0"/>
              <a:t> hatás .</a:t>
            </a:r>
            <a:br>
              <a:rPr lang="hu-HU" dirty="0"/>
            </a:br>
            <a:endParaRPr lang="hu-HU" dirty="0"/>
          </a:p>
          <a:p>
            <a:r>
              <a:rPr lang="hu-HU" dirty="0"/>
              <a:t>Kémiai</a:t>
            </a:r>
          </a:p>
          <a:p>
            <a:pPr lvl="1"/>
            <a:r>
              <a:rPr lang="hu-HU" dirty="0"/>
              <a:t>oldatok</a:t>
            </a:r>
          </a:p>
          <a:p>
            <a:pPr lvl="2"/>
            <a:r>
              <a:rPr lang="hu-HU" dirty="0"/>
              <a:t>lemosás</a:t>
            </a:r>
          </a:p>
          <a:p>
            <a:pPr lvl="2"/>
            <a:r>
              <a:rPr lang="hu-HU" dirty="0"/>
              <a:t>permetezés</a:t>
            </a:r>
          </a:p>
          <a:p>
            <a:pPr lvl="2"/>
            <a:r>
              <a:rPr lang="hu-HU" dirty="0"/>
              <a:t>letörlés</a:t>
            </a:r>
          </a:p>
          <a:p>
            <a:pPr lvl="2"/>
            <a:r>
              <a:rPr lang="hu-HU" dirty="0"/>
              <a:t>beáztatás</a:t>
            </a:r>
          </a:p>
          <a:p>
            <a:pPr lvl="2"/>
            <a:r>
              <a:rPr lang="hu-HU" dirty="0"/>
              <a:t>elegyítés</a:t>
            </a:r>
          </a:p>
          <a:p>
            <a:pPr lvl="2"/>
            <a:r>
              <a:rPr lang="hu-HU" dirty="0"/>
              <a:t>átkefélés</a:t>
            </a:r>
          </a:p>
          <a:p>
            <a:pPr lvl="2"/>
            <a:r>
              <a:rPr lang="hu-HU" dirty="0" err="1"/>
              <a:t>dezinficiens</a:t>
            </a:r>
            <a:r>
              <a:rPr lang="hu-HU" dirty="0"/>
              <a:t> hab</a:t>
            </a:r>
          </a:p>
          <a:p>
            <a:pPr lvl="2"/>
            <a:r>
              <a:rPr lang="hu-HU" dirty="0"/>
              <a:t>meszelés</a:t>
            </a:r>
          </a:p>
          <a:p>
            <a:pPr lvl="1"/>
            <a:r>
              <a:rPr lang="hu-HU" dirty="0" err="1"/>
              <a:t>aerosol</a:t>
            </a:r>
            <a:r>
              <a:rPr lang="hu-HU" dirty="0"/>
              <a:t>, gáz</a:t>
            </a:r>
          </a:p>
          <a:p>
            <a:pPr marL="914400" lvl="2" indent="0">
              <a:buNone/>
            </a:pPr>
            <a:endParaRPr lang="hu-HU" dirty="0"/>
          </a:p>
          <a:p>
            <a:endParaRPr lang="hu-H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733" y="1819515"/>
            <a:ext cx="2527715" cy="376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8953390" y="5629270"/>
            <a:ext cx="38395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dirty="0"/>
              <a:t>Vérnyomásmérő mandzsetta fertőtlenítése</a:t>
            </a:r>
          </a:p>
        </p:txBody>
      </p:sp>
    </p:spTree>
    <p:extLst>
      <p:ext uri="{BB962C8B-B14F-4D97-AF65-F5344CB8AC3E}">
        <p14:creationId xmlns:p14="http://schemas.microsoft.com/office/powerpoint/2010/main" val="1245460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Kombinált fertőtlenítő eljárások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Kombinált fertőtlenítő eljárások során hőenergia kombinációja történik fertőtlenítőoldattal és előzetes mechanikus tisztítással.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Kombinált eljárások részei: </a:t>
            </a:r>
          </a:p>
          <a:p>
            <a:pPr lvl="1"/>
            <a:r>
              <a:rPr lang="hu-HU" dirty="0"/>
              <a:t>fertőtlenítő mosás, </a:t>
            </a:r>
          </a:p>
          <a:p>
            <a:pPr lvl="1"/>
            <a:r>
              <a:rPr lang="hu-HU" dirty="0"/>
              <a:t>fertőtlenítő mosogatás, </a:t>
            </a:r>
          </a:p>
          <a:p>
            <a:pPr lvl="1"/>
            <a:r>
              <a:rPr lang="hu-HU" dirty="0"/>
              <a:t>fertőtlenítő takarítás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22</a:t>
            </a:fld>
            <a:endParaRPr lang="hu-H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161" y="2554486"/>
            <a:ext cx="2209800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8516982" y="5881481"/>
            <a:ext cx="4345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/>
              <a:t>Vizelőedények fertőtlenítése ágytálmosóban</a:t>
            </a: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3302989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Kombinált fertőtlenítő eljárások II.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23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0" y="1212275"/>
            <a:ext cx="6208983" cy="5509200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sz="1600" b="1" u="sng" dirty="0"/>
              <a:t>Fertőtlenítő mosás</a:t>
            </a:r>
          </a:p>
          <a:p>
            <a:pPr algn="ctr"/>
            <a:endParaRPr lang="hu-HU" sz="1600" b="1" dirty="0"/>
          </a:p>
          <a:p>
            <a:pPr algn="just"/>
            <a:r>
              <a:rPr lang="hu-HU" sz="1600" dirty="0"/>
              <a:t>A kórházi textíliákat fertőtlenítő mosással kell tisztítani.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b="1" u="sng" dirty="0"/>
              <a:t>Lépései:</a:t>
            </a:r>
          </a:p>
          <a:p>
            <a:pPr algn="just"/>
            <a:endParaRPr lang="hu-HU" sz="1600" b="1" u="sng" dirty="0"/>
          </a:p>
          <a:p>
            <a:pPr algn="just"/>
            <a:r>
              <a:rPr lang="hu-HU" sz="1600" dirty="0"/>
              <a:t>1. </a:t>
            </a:r>
            <a:r>
              <a:rPr lang="hu-HU" sz="1600" b="1" i="1" dirty="0"/>
              <a:t>Vizes öblítés:</a:t>
            </a:r>
            <a:r>
              <a:rPr lang="hu-HU" sz="1600" dirty="0"/>
              <a:t> 4–6 percig tart, célja a kórokozók védőrétegének</a:t>
            </a:r>
          </a:p>
          <a:p>
            <a:pPr algn="just"/>
            <a:r>
              <a:rPr lang="hu-HU" sz="1600" dirty="0"/>
              <a:t>és a darabos anyagok eltávolítása, hogy az alkalmazott szerek</a:t>
            </a:r>
          </a:p>
          <a:p>
            <a:pPr algn="just"/>
            <a:r>
              <a:rPr lang="hu-HU" sz="1600" dirty="0"/>
              <a:t>a szennyeződésekhez juthassanak majd.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2. </a:t>
            </a:r>
            <a:r>
              <a:rPr lang="hu-HU" sz="1600" b="1" i="1" dirty="0"/>
              <a:t>Előmosás:</a:t>
            </a:r>
            <a:r>
              <a:rPr lang="hu-HU" sz="1600" dirty="0"/>
              <a:t> testhőmérséklet körüli vízzel és </a:t>
            </a:r>
            <a:r>
              <a:rPr lang="hu-HU" sz="1600" dirty="0" err="1"/>
              <a:t>tenzides</a:t>
            </a:r>
            <a:r>
              <a:rPr lang="hu-HU" sz="1600" dirty="0"/>
              <a:t> adalékanyaggal történik, mert magasabb hőfokok alkalmazása esetén a textília károsodhat.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3. </a:t>
            </a:r>
            <a:r>
              <a:rPr lang="hu-HU" sz="1600" b="1" i="1" dirty="0" err="1"/>
              <a:t>Főmosás</a:t>
            </a:r>
            <a:r>
              <a:rPr lang="hu-HU" sz="1600" b="1" i="1" dirty="0"/>
              <a:t>:</a:t>
            </a:r>
            <a:r>
              <a:rPr lang="hu-HU" sz="1600" dirty="0"/>
              <a:t> ekkor történik a fertőtlenítés és a fehérítés. 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4. </a:t>
            </a:r>
            <a:r>
              <a:rPr lang="hu-HU" sz="1600" b="1" i="1" dirty="0"/>
              <a:t>Visszahűtés, öblítés: </a:t>
            </a:r>
            <a:r>
              <a:rPr lang="hu-HU" sz="1600" dirty="0"/>
              <a:t>ez lépés hiányában a kimosott szennyeződések visszacsapódhatnak a textíliába.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5. </a:t>
            </a:r>
            <a:r>
              <a:rPr lang="hu-HU" sz="1600" b="1" i="1" dirty="0"/>
              <a:t>Utolsó öblítés: </a:t>
            </a:r>
            <a:r>
              <a:rPr lang="hu-HU" sz="1600" dirty="0"/>
              <a:t>mely során semlegesítés történik </a:t>
            </a:r>
            <a:r>
              <a:rPr lang="hu-HU" sz="1600" dirty="0" err="1"/>
              <a:t>savazással</a:t>
            </a:r>
            <a:r>
              <a:rPr lang="hu-HU" sz="1600" dirty="0"/>
              <a:t>,</a:t>
            </a:r>
          </a:p>
          <a:p>
            <a:pPr algn="just"/>
            <a:r>
              <a:rPr lang="hu-HU" sz="1600" dirty="0"/>
              <a:t>hogy az anyagokban lúg ne maradjon vissza, és ne károsítsa azt.</a:t>
            </a:r>
            <a:br>
              <a:rPr lang="hu-HU" sz="1600" dirty="0"/>
            </a:br>
            <a:endParaRPr lang="hu-HU" sz="16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6418218" y="1212275"/>
            <a:ext cx="5704114" cy="2062103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sz="1600" b="1" u="sng" dirty="0"/>
              <a:t>Fertőtlenítő mosogatás</a:t>
            </a:r>
          </a:p>
          <a:p>
            <a:pPr algn="just"/>
            <a:endParaRPr lang="hu-HU" sz="1600" b="1" dirty="0"/>
          </a:p>
          <a:p>
            <a:pPr algn="just"/>
            <a:r>
              <a:rPr lang="hu-HU" sz="1600" dirty="0"/>
              <a:t>A konyhai edényeken, tányérokon, poharakon, evőeszközökön lévő</a:t>
            </a:r>
          </a:p>
          <a:p>
            <a:pPr algn="just"/>
            <a:r>
              <a:rPr lang="hu-HU" sz="1600" dirty="0"/>
              <a:t>szennyeződések eltávolítása meleg víz és fertőtlenítő oldat segítségével. Kézi erővel és gépi erővel történhet. </a:t>
            </a:r>
          </a:p>
          <a:p>
            <a:pPr algn="just"/>
            <a:r>
              <a:rPr lang="hu-HU" sz="1600" dirty="0"/>
              <a:t>A kézi mosogatás a következő fázisokból áll:  előtisztítás,  zsírtalanítás tisztítószerrel, öblítés, fertőtlenítő oldat használata, ismételt öblítés majd szárítás.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6433802" y="3796937"/>
            <a:ext cx="5695406" cy="2308324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sz="1600" b="1" u="sng" dirty="0"/>
              <a:t>Fertőtlenítő takarítás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Fertőtlenítő oldatok és mechanikus tisztítás kombinációja. Tárgyak, berendezések, falak, helyiségek (kórterem, személyzet szobái, műtő, rendelők) takarítása. Történhet kézi erővel és gépivel.</a:t>
            </a:r>
          </a:p>
          <a:p>
            <a:pPr algn="just"/>
            <a:r>
              <a:rPr lang="hu-HU" sz="1600" dirty="0"/>
              <a:t>Alkalmazhatók egyfázisú és kétfázisú felületfertőtlenítők. Előbbiek</a:t>
            </a:r>
          </a:p>
          <a:p>
            <a:pPr algn="just"/>
            <a:r>
              <a:rPr lang="hu-HU" sz="1600" dirty="0"/>
              <a:t>egy fázisban feloldják és eltávolítják a szennyeződéseket, utóbbiaknál először a fertőtlenítő szert kell használni majd a tisztítószert.</a:t>
            </a:r>
          </a:p>
        </p:txBody>
      </p:sp>
    </p:spTree>
    <p:extLst>
      <p:ext uri="{BB962C8B-B14F-4D97-AF65-F5344CB8AC3E}">
        <p14:creationId xmlns:p14="http://schemas.microsoft.com/office/powerpoint/2010/main" val="2147099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Sterilizálás I.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A steril csíramentes állapotot jelent, vagyis a kórokozók nyugvó állapota sincs jelen. </a:t>
            </a:r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r>
              <a:rPr lang="hu-HU" b="1" dirty="0"/>
              <a:t>A többször alkalmazható eszközök sterilizálása meghatározott</a:t>
            </a:r>
          </a:p>
          <a:p>
            <a:pPr marL="0" indent="0">
              <a:buNone/>
            </a:pPr>
            <a:r>
              <a:rPr lang="hu-HU" b="1" dirty="0"/>
              <a:t>sorrendben történik: </a:t>
            </a:r>
          </a:p>
          <a:p>
            <a:r>
              <a:rPr lang="hu-HU" dirty="0"/>
              <a:t>gyűjtés, előkészítés (nedves gyűjtés a preferált)</a:t>
            </a:r>
          </a:p>
          <a:p>
            <a:r>
              <a:rPr lang="hu-HU" dirty="0"/>
              <a:t>öblítés (</a:t>
            </a:r>
            <a:r>
              <a:rPr lang="hu-HU" dirty="0" err="1"/>
              <a:t>max</a:t>
            </a:r>
            <a:r>
              <a:rPr lang="hu-HU" dirty="0"/>
              <a:t>. 30 °C vízzel)</a:t>
            </a:r>
          </a:p>
          <a:p>
            <a:r>
              <a:rPr lang="hu-HU" dirty="0"/>
              <a:t>tisztítás és fertőtlenítés</a:t>
            </a:r>
          </a:p>
          <a:p>
            <a:r>
              <a:rPr lang="hu-HU" dirty="0"/>
              <a:t>szárítás, átvizsgálás, karbantartás</a:t>
            </a:r>
          </a:p>
          <a:p>
            <a:r>
              <a:rPr lang="hu-HU" dirty="0"/>
              <a:t>csomagolás</a:t>
            </a:r>
          </a:p>
          <a:p>
            <a:r>
              <a:rPr lang="hu-HU" dirty="0"/>
              <a:t>sterilizálás</a:t>
            </a:r>
          </a:p>
          <a:p>
            <a:r>
              <a:rPr lang="hu-HU" dirty="0"/>
              <a:t>steril eszközök tárolása</a:t>
            </a:r>
          </a:p>
        </p:txBody>
      </p:sp>
    </p:spTree>
    <p:extLst>
      <p:ext uri="{BB962C8B-B14F-4D97-AF65-F5344CB8AC3E}">
        <p14:creationId xmlns:p14="http://schemas.microsoft.com/office/powerpoint/2010/main" val="409572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-35768"/>
            <a:ext cx="8229600" cy="1143000"/>
          </a:xfrm>
        </p:spPr>
        <p:txBody>
          <a:bodyPr/>
          <a:lstStyle/>
          <a:p>
            <a:r>
              <a:rPr lang="hu-HU" dirty="0"/>
              <a:t>Sterilizálás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74320" y="1383661"/>
            <a:ext cx="11734800" cy="55570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Számos sterilizáló eljárás létezik, melynek célja az anyag csíramentesítése. </a:t>
            </a:r>
          </a:p>
          <a:p>
            <a:pPr marL="0" indent="0">
              <a:buNone/>
            </a:pPr>
            <a:r>
              <a:rPr lang="hu-HU" dirty="0"/>
              <a:t>Az egészségügyben az alábbi módszereket alkalmazzuk</a:t>
            </a:r>
          </a:p>
          <a:p>
            <a:pPr marL="0" indent="0">
              <a:buNone/>
            </a:pPr>
            <a:endParaRPr lang="hu-HU" b="1" dirty="0"/>
          </a:p>
          <a:p>
            <a:r>
              <a:rPr lang="hu-HU" b="1" dirty="0"/>
              <a:t>Gőzsterilizálás, autoklávozás</a:t>
            </a:r>
          </a:p>
          <a:p>
            <a:pPr lvl="1"/>
            <a:r>
              <a:rPr lang="hu-HU" dirty="0"/>
              <a:t>Sterilizálás túlnyomásos, telített vízgőzzel, mely a folyamat során lecsapódik, miközben a gőz ún. rejtett hőenergiája felszabadul, és ennek hatására a mikroorganizmusok </a:t>
            </a:r>
            <a:r>
              <a:rPr lang="hu-HU" dirty="0" err="1"/>
              <a:t>inaktiválódnak</a:t>
            </a:r>
            <a:r>
              <a:rPr lang="hu-HU" dirty="0"/>
              <a:t>, elpusztulnak</a:t>
            </a:r>
          </a:p>
          <a:p>
            <a:r>
              <a:rPr lang="hu-HU" b="1" dirty="0" err="1"/>
              <a:t>Hőlégsterilizálás</a:t>
            </a:r>
            <a:endParaRPr lang="hu-HU" b="1" dirty="0"/>
          </a:p>
          <a:p>
            <a:pPr lvl="1"/>
            <a:r>
              <a:rPr lang="hu-HU" dirty="0"/>
              <a:t>Sterilizálás cirkuláló száraz, forró levegővel, mely elektromos úton felforrósított, és a folyamat során átadja a hőenergiáját a munkatérbe helyezett eszközöknek, így azokon a kórokozók elpusztulnak</a:t>
            </a:r>
          </a:p>
          <a:p>
            <a:r>
              <a:rPr lang="hu-HU" b="1" dirty="0"/>
              <a:t>Etilénoxidos (ETO) gázsterilizálás</a:t>
            </a:r>
          </a:p>
          <a:p>
            <a:pPr lvl="1"/>
            <a:r>
              <a:rPr lang="hu-HU" dirty="0"/>
              <a:t>Sterilizálás </a:t>
            </a:r>
            <a:r>
              <a:rPr lang="hu-HU" dirty="0" err="1"/>
              <a:t>etilénoxidgázzal</a:t>
            </a:r>
            <a:r>
              <a:rPr lang="hu-HU" dirty="0"/>
              <a:t>, mely </a:t>
            </a:r>
            <a:r>
              <a:rPr lang="hu-HU" dirty="0" err="1"/>
              <a:t>antimikrobiális</a:t>
            </a:r>
            <a:r>
              <a:rPr lang="hu-HU" dirty="0"/>
              <a:t> hatóanyagú, így a mikroorganizmusok </a:t>
            </a:r>
            <a:r>
              <a:rPr lang="hu-HU" dirty="0" err="1"/>
              <a:t>inaktiválódnak</a:t>
            </a:r>
            <a:r>
              <a:rPr lang="hu-HU" dirty="0"/>
              <a:t>, elpusztulnak</a:t>
            </a:r>
          </a:p>
        </p:txBody>
      </p:sp>
    </p:spTree>
    <p:extLst>
      <p:ext uri="{BB962C8B-B14F-4D97-AF65-F5344CB8AC3E}">
        <p14:creationId xmlns:p14="http://schemas.microsoft.com/office/powerpoint/2010/main" val="23944797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Sterilizálás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4984" y="1545095"/>
            <a:ext cx="11752216" cy="5312905"/>
          </a:xfrm>
        </p:spPr>
        <p:txBody>
          <a:bodyPr>
            <a:normAutofit/>
          </a:bodyPr>
          <a:lstStyle/>
          <a:p>
            <a:r>
              <a:rPr lang="hu-HU" b="1" dirty="0"/>
              <a:t>Formaldehides (FORMALD.) gázsterilizálás</a:t>
            </a:r>
          </a:p>
          <a:p>
            <a:pPr lvl="1"/>
            <a:r>
              <a:rPr lang="hu-HU" dirty="0"/>
              <a:t>Sterilizálás </a:t>
            </a:r>
            <a:r>
              <a:rPr lang="hu-HU" dirty="0" err="1"/>
              <a:t>formaldehidgázzal</a:t>
            </a:r>
            <a:r>
              <a:rPr lang="hu-HU" dirty="0"/>
              <a:t>, mely </a:t>
            </a:r>
            <a:r>
              <a:rPr lang="hu-HU" dirty="0" err="1"/>
              <a:t>antimikrobiális</a:t>
            </a:r>
            <a:r>
              <a:rPr lang="hu-HU" dirty="0"/>
              <a:t> hatóanyagú, így a mikroorganizmusok </a:t>
            </a:r>
            <a:r>
              <a:rPr lang="hu-HU" dirty="0" err="1"/>
              <a:t>inaktiválódnak</a:t>
            </a:r>
            <a:r>
              <a:rPr lang="hu-HU" dirty="0"/>
              <a:t>, elpusztulnak</a:t>
            </a:r>
          </a:p>
          <a:p>
            <a:r>
              <a:rPr lang="hu-HU" b="1" dirty="0"/>
              <a:t>Plazmasterilizálás</a:t>
            </a:r>
          </a:p>
          <a:p>
            <a:pPr lvl="1"/>
            <a:r>
              <a:rPr lang="hu-HU" dirty="0"/>
              <a:t>Sterilizálás 46±4°C hőmérsékleten elektromos erőtér hatására létrehozott </a:t>
            </a:r>
            <a:r>
              <a:rPr lang="hu-HU" dirty="0" err="1"/>
              <a:t>hidrogénperoxid</a:t>
            </a:r>
            <a:r>
              <a:rPr lang="hu-HU" dirty="0"/>
              <a:t> plazmával, mely során alacsony páratartalmon történő </a:t>
            </a:r>
            <a:r>
              <a:rPr lang="hu-HU" dirty="0" err="1"/>
              <a:t>csíramanetesítés</a:t>
            </a:r>
            <a:r>
              <a:rPr lang="hu-HU" dirty="0"/>
              <a:t> történik</a:t>
            </a:r>
          </a:p>
          <a:p>
            <a:r>
              <a:rPr lang="hu-HU" b="1" dirty="0" err="1"/>
              <a:t>Antimikrobiális</a:t>
            </a:r>
            <a:r>
              <a:rPr lang="hu-HU" b="1" dirty="0"/>
              <a:t> anyagok oldatában történő sterilizálás</a:t>
            </a:r>
          </a:p>
          <a:p>
            <a:pPr lvl="1"/>
            <a:r>
              <a:rPr lang="hu-HU" dirty="0"/>
              <a:t>A STERIS SYSTEM 1.</a:t>
            </a:r>
            <a:r>
              <a:rPr lang="hu-HU" baseline="30000" dirty="0"/>
              <a:t>TM</a:t>
            </a:r>
            <a:r>
              <a:rPr lang="hu-HU" dirty="0"/>
              <a:t> berendezésben </a:t>
            </a:r>
            <a:r>
              <a:rPr lang="hu-HU" dirty="0" err="1"/>
              <a:t>proxiecetsav</a:t>
            </a:r>
            <a:r>
              <a:rPr lang="hu-HU" dirty="0"/>
              <a:t> és </a:t>
            </a:r>
            <a:r>
              <a:rPr lang="hu-HU" dirty="0" err="1"/>
              <a:t>innert</a:t>
            </a:r>
            <a:r>
              <a:rPr lang="hu-HU" dirty="0"/>
              <a:t> tartalmazó oldat fejti ki sterilizáló hatását</a:t>
            </a:r>
          </a:p>
        </p:txBody>
      </p:sp>
    </p:spTree>
    <p:extLst>
      <p:ext uri="{BB962C8B-B14F-4D97-AF65-F5344CB8AC3E}">
        <p14:creationId xmlns:p14="http://schemas.microsoft.com/office/powerpoint/2010/main" val="1528919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Környezet takarítása és fertőtlenítése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környezet folyamatos és zárófertőtlenítése szükséges </a:t>
            </a:r>
            <a:r>
              <a:rPr lang="hu-HU" dirty="0" err="1"/>
              <a:t>virucid</a:t>
            </a:r>
            <a:r>
              <a:rPr lang="hu-HU" dirty="0"/>
              <a:t> hatású szerrel.</a:t>
            </a:r>
          </a:p>
          <a:p>
            <a:r>
              <a:rPr lang="hu-HU" dirty="0"/>
              <a:t>A koronavírus </a:t>
            </a:r>
            <a:r>
              <a:rPr lang="hu-HU" dirty="0" err="1"/>
              <a:t>lipidburokkal</a:t>
            </a:r>
            <a:r>
              <a:rPr lang="hu-HU" dirty="0"/>
              <a:t> rendelkezik, ezért a legtöbb egyfázisú tisztítószer és fertőtlenítőszer hatásos ellene.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5480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Többször használatos eszközök</a:t>
            </a:r>
            <a:br>
              <a:rPr lang="hu-HU" dirty="0"/>
            </a:br>
            <a:r>
              <a:rPr lang="hu-HU" dirty="0"/>
              <a:t>fertőtlenítése és sterilizálása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A többször használatos eszközök tisztítása, fertőtlenítése és sterilizálása vonatkozásában minden esetben a gyártó előírása szerint kell eljárni.</a:t>
            </a:r>
          </a:p>
          <a:p>
            <a:r>
              <a:rPr lang="hu-HU" dirty="0"/>
              <a:t>A többször használatos, non-</a:t>
            </a:r>
            <a:r>
              <a:rPr lang="hu-HU" dirty="0" err="1"/>
              <a:t>invazív</a:t>
            </a:r>
            <a:r>
              <a:rPr lang="hu-HU" dirty="0"/>
              <a:t> betegellátási eszközöket </a:t>
            </a:r>
            <a:r>
              <a:rPr lang="hu-HU" dirty="0" err="1"/>
              <a:t>dekontaminálni</a:t>
            </a:r>
            <a:r>
              <a:rPr lang="hu-HU" dirty="0"/>
              <a:t> kell:</a:t>
            </a:r>
          </a:p>
          <a:p>
            <a:pPr lvl="1">
              <a:buFontTx/>
              <a:buChar char="-"/>
            </a:pPr>
            <a:r>
              <a:rPr lang="hu-HU" dirty="0"/>
              <a:t>két különböző betegnél történő alkalmazásuk között és valamennyi, adott betegnél történő, használat után</a:t>
            </a:r>
          </a:p>
          <a:p>
            <a:pPr marL="457200" lvl="1" indent="0">
              <a:buNone/>
            </a:pPr>
            <a:r>
              <a:rPr lang="hu-HU" dirty="0"/>
              <a:t>- vérrel vagy testváladékkal történő szennyeződés esetén;</a:t>
            </a:r>
          </a:p>
          <a:p>
            <a:pPr lvl="1">
              <a:buFontTx/>
              <a:buChar char="-"/>
            </a:pPr>
            <a:r>
              <a:rPr lang="hu-HU" dirty="0"/>
              <a:t>Időszakosan az eszközkezelés jó gyakorlata alapján.</a:t>
            </a:r>
          </a:p>
          <a:p>
            <a:r>
              <a:rPr lang="hu-HU" dirty="0"/>
              <a:t>A beteg által használt evőeszközöket az intézményben szokásos evőeszköz-mosási eljárással lehet kezelni.</a:t>
            </a:r>
          </a:p>
        </p:txBody>
      </p:sp>
    </p:spTree>
    <p:extLst>
      <p:ext uri="{BB962C8B-B14F-4D97-AF65-F5344CB8AC3E}">
        <p14:creationId xmlns:p14="http://schemas.microsoft.com/office/powerpoint/2010/main" val="23090002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Szennyes textíliák kezelése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1381" y="1232035"/>
            <a:ext cx="11648402" cy="5281976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Betegellátás során keletkezett szennyes textíliák</a:t>
            </a:r>
          </a:p>
          <a:p>
            <a:r>
              <a:rPr lang="hu-HU" dirty="0"/>
              <a:t>A szennyes textíliák kezelése, illetve </a:t>
            </a:r>
            <a:r>
              <a:rPr lang="hu-HU" dirty="0" err="1"/>
              <a:t>mosatása</a:t>
            </a:r>
            <a:r>
              <a:rPr lang="hu-HU" dirty="0"/>
              <a:t> során az egyéb szennyes, lehetségesen fertőző váladékkal szennyeződött textíliák </a:t>
            </a:r>
            <a:r>
              <a:rPr lang="hu-HU" dirty="0" err="1"/>
              <a:t>mosatásánál</a:t>
            </a:r>
            <a:r>
              <a:rPr lang="hu-HU" dirty="0"/>
              <a:t> alkalmazott eljárásokat kell alkalmazni, illetve betartani.</a:t>
            </a:r>
          </a:p>
          <a:p>
            <a:r>
              <a:rPr lang="hu-HU" dirty="0"/>
              <a:t>A textíliákat úgy kell kezelni és szállítani, hogy a dolgozó bőre, nyálkahártyája, ruházata, illetve a környezet minél kevésbé legyen kitéve az expozíció kockázatának.</a:t>
            </a:r>
          </a:p>
          <a:p>
            <a:r>
              <a:rPr lang="hu-HU" dirty="0"/>
              <a:t>Egyszerhasználatos kesztyűt és kötényt kell viselni a fertőző textíliák kezelése során.</a:t>
            </a:r>
          </a:p>
          <a:p>
            <a:r>
              <a:rPr lang="hu-HU" dirty="0"/>
              <a:t> A szennyes textíliákat a lehető legkevesebb manipulációval kell kezelni.</a:t>
            </a:r>
          </a:p>
          <a:p>
            <a:r>
              <a:rPr lang="hu-HU" dirty="0"/>
              <a:t>A kórteremben a szennyes textíliákat kirázni, rendezni, hajtogatni és megszámolni tilos, akár csak átmenetileg a padlóra dobni tilos, a már szennyes zsákba helyezett textíliát onnan kiemelni tilos.</a:t>
            </a:r>
          </a:p>
          <a:p>
            <a:r>
              <a:rPr lang="hu-HU" dirty="0"/>
              <a:t>A kórteremben keletkezett szennyes textíliákat ott helyben kell (lehetőleg olvadó) zsákba tenni, majd a zsákot lezárni, majd a textíliás zsákot újabb (lehetőleg átlátszó) zsákba kell helyezni. </a:t>
            </a:r>
          </a:p>
          <a:p>
            <a:r>
              <a:rPr lang="hu-HU" dirty="0"/>
              <a:t>A zsákot fel kell címkézni, és a címkén a fertőzésveszélyt jelölni kell.</a:t>
            </a:r>
          </a:p>
          <a:p>
            <a:r>
              <a:rPr lang="hu-HU" dirty="0"/>
              <a:t>A </a:t>
            </a:r>
            <a:r>
              <a:rPr lang="hu-HU" dirty="0" err="1"/>
              <a:t>mosatásra</a:t>
            </a:r>
            <a:r>
              <a:rPr lang="hu-HU" dirty="0"/>
              <a:t> történő elszállítás előtt a szennyes zsákokat az erre kijelölt helyen, biztonságosan kell tárolni.</a:t>
            </a:r>
          </a:p>
        </p:txBody>
      </p:sp>
    </p:spTree>
    <p:extLst>
      <p:ext uri="{BB962C8B-B14F-4D97-AF65-F5344CB8AC3E}">
        <p14:creationId xmlns:p14="http://schemas.microsoft.com/office/powerpoint/2010/main" val="1334878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Fertőzés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u-HU" dirty="0"/>
              <a:t>Fertőző betegségnek nevezzük azokat a megbetegedéseket, melyet speciális fertőző ágens, vagy annak terméke hoz létre, és amelyek képesek közvetlenül vagy közvetve emberről emberre, állatról emberre, állatról állatra terjedni. </a:t>
            </a:r>
          </a:p>
          <a:p>
            <a:endParaRPr lang="hu-HU" dirty="0"/>
          </a:p>
          <a:p>
            <a:r>
              <a:rPr lang="hu-HU" dirty="0"/>
              <a:t>A  fertőző  ágens  olyan  élő  organizmus  (vírus, </a:t>
            </a:r>
            <a:r>
              <a:rPr lang="hu-HU" dirty="0" err="1"/>
              <a:t>rickettsia</a:t>
            </a:r>
            <a:r>
              <a:rPr lang="hu-HU" dirty="0"/>
              <a:t>, baktérium, gomba, </a:t>
            </a:r>
            <a:r>
              <a:rPr lang="hu-HU" dirty="0" err="1"/>
              <a:t>protozoon</a:t>
            </a:r>
            <a:r>
              <a:rPr lang="hu-HU" dirty="0"/>
              <a:t>, parazita), amely fertőzést képes okozni. </a:t>
            </a:r>
          </a:p>
          <a:p>
            <a:endParaRPr lang="hu-HU" dirty="0"/>
          </a:p>
          <a:p>
            <a:r>
              <a:rPr lang="hu-HU" dirty="0"/>
              <a:t>A  kórokozó  mikrobák  terjedése lehet:</a:t>
            </a:r>
          </a:p>
          <a:p>
            <a:pPr lvl="1"/>
            <a:r>
              <a:rPr lang="hu-HU" dirty="0"/>
              <a:t>Direkt</a:t>
            </a:r>
          </a:p>
          <a:p>
            <a:pPr lvl="2"/>
            <a:r>
              <a:rPr lang="hu-HU" dirty="0"/>
              <a:t> A  direkt  azt  fejezi  ki,  hogy  a  kórokozó  közvetlenül  jut  a  fertőzőforrásból  a  fogékony  szervezetbe,</a:t>
            </a:r>
          </a:p>
          <a:p>
            <a:pPr lvl="1"/>
            <a:r>
              <a:rPr lang="hu-HU" dirty="0"/>
              <a:t>Indirekt </a:t>
            </a:r>
          </a:p>
          <a:p>
            <a:pPr lvl="2"/>
            <a:r>
              <a:rPr lang="hu-HU" dirty="0"/>
              <a:t>A  fertőző  betegségek  nagyobbik  része  indirekt  úton  jut  a  fogékony  szervezetbe.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498488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Egészségügyi dolgozók szennyes munkaruházata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közvetlen betegellátásban dolgozó valamennyi dolgozónak egészségügyi munkaruhát kell viselnie, ami nem lehet azonos a munkába járó ruhával.</a:t>
            </a:r>
          </a:p>
          <a:p>
            <a:r>
              <a:rPr lang="hu-HU" dirty="0"/>
              <a:t>Az egészségügyi dolgozók szennyes munkaruháinak </a:t>
            </a:r>
            <a:r>
              <a:rPr lang="hu-HU" dirty="0" err="1"/>
              <a:t>mosatásáról</a:t>
            </a:r>
            <a:r>
              <a:rPr lang="hu-HU" dirty="0"/>
              <a:t> az egészségügyi intézménynek kell gondoskodnia.</a:t>
            </a:r>
          </a:p>
        </p:txBody>
      </p:sp>
    </p:spTree>
    <p:extLst>
      <p:ext uri="{BB962C8B-B14F-4D97-AF65-F5344CB8AC3E}">
        <p14:creationId xmlns:p14="http://schemas.microsoft.com/office/powerpoint/2010/main" val="17010787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Nozokomiális</a:t>
            </a:r>
            <a:r>
              <a:rPr lang="hu-HU" dirty="0"/>
              <a:t> fertőzések (NF)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kórházban kialakult fertőzések hátráltatják a páciensek gyógyulását és teherként nehezednek az ellátórendszerekre</a:t>
            </a:r>
          </a:p>
          <a:p>
            <a:endParaRPr lang="hu-HU" dirty="0"/>
          </a:p>
          <a:p>
            <a:r>
              <a:rPr lang="hu-HU" dirty="0"/>
              <a:t>felismerés és elismerés</a:t>
            </a:r>
          </a:p>
          <a:p>
            <a:endParaRPr lang="hu-HU" dirty="0"/>
          </a:p>
          <a:p>
            <a:r>
              <a:rPr lang="hu-HU" dirty="0"/>
              <a:t>jelentés: ÁNTSZ, NNSR</a:t>
            </a:r>
          </a:p>
          <a:p>
            <a:endParaRPr lang="hu-HU" dirty="0"/>
          </a:p>
          <a:p>
            <a:r>
              <a:rPr lang="hu-HU" dirty="0"/>
              <a:t>aktuális intézmény járványügyi helyzetének ismerete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965285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Nozokomiális</a:t>
            </a:r>
            <a:r>
              <a:rPr lang="hu-HU" dirty="0"/>
              <a:t> fertőzések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CDC:</a:t>
            </a:r>
          </a:p>
          <a:p>
            <a:r>
              <a:rPr lang="hu-HU" dirty="0"/>
              <a:t>a kórokozó vagy toxinja lokális vagy szisztémás kórállapotot vált ki és nem bizonyítható, hogy a fertőzés </a:t>
            </a:r>
            <a:r>
              <a:rPr lang="hu-HU" dirty="0" err="1"/>
              <a:t>manifeszt</a:t>
            </a:r>
            <a:r>
              <a:rPr lang="hu-HU" dirty="0"/>
              <a:t> vagy lappangó formában jelen volt már a kórházi felvétel előtt is</a:t>
            </a:r>
          </a:p>
          <a:p>
            <a:pPr lvl="1"/>
            <a:r>
              <a:rPr lang="hu-HU" dirty="0"/>
              <a:t>specifikus (csak kórházi körülmények között)</a:t>
            </a:r>
          </a:p>
          <a:p>
            <a:pPr lvl="1"/>
            <a:r>
              <a:rPr lang="hu-HU" dirty="0" err="1"/>
              <a:t>multicausalis</a:t>
            </a:r>
            <a:r>
              <a:rPr lang="hu-HU" dirty="0"/>
              <a:t> (több okra visszavezethető)</a:t>
            </a:r>
          </a:p>
          <a:p>
            <a:endParaRPr lang="hu-HU" dirty="0"/>
          </a:p>
          <a:p>
            <a:r>
              <a:rPr lang="hu-HU" dirty="0"/>
              <a:t>eredhetnek az egészségügyi személyzettől, vagy az intézmény belső adottságaiból</a:t>
            </a:r>
          </a:p>
          <a:p>
            <a:r>
              <a:rPr lang="hu-HU" dirty="0"/>
              <a:t>behurcolt és kihurcolt esetek</a:t>
            </a:r>
          </a:p>
        </p:txBody>
      </p:sp>
    </p:spTree>
    <p:extLst>
      <p:ext uri="{BB962C8B-B14F-4D97-AF65-F5344CB8AC3E}">
        <p14:creationId xmlns:p14="http://schemas.microsoft.com/office/powerpoint/2010/main" val="1541343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Nozokomiális</a:t>
            </a:r>
            <a:r>
              <a:rPr lang="hu-HU" dirty="0"/>
              <a:t> fertőzések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CDC diagnosztikai kritériuma:</a:t>
            </a:r>
          </a:p>
          <a:p>
            <a:r>
              <a:rPr lang="hu-HU" dirty="0"/>
              <a:t>a kórházi felvételt követő 48 órán túl jelennek meg a fertőzés első tünetei és a betegség még lappangó formában sem volt jelen a páciens első kórházi felvételekor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A </a:t>
            </a:r>
            <a:r>
              <a:rPr lang="hu-HU" b="1" dirty="0" err="1"/>
              <a:t>nozokomiális</a:t>
            </a:r>
            <a:r>
              <a:rPr lang="hu-HU" b="1" dirty="0"/>
              <a:t> fertőzések </a:t>
            </a:r>
            <a:r>
              <a:rPr lang="hu-HU" b="1" dirty="0" err="1"/>
              <a:t>patogenezise</a:t>
            </a:r>
            <a:r>
              <a:rPr lang="hu-HU" b="1" dirty="0"/>
              <a:t>:</a:t>
            </a:r>
          </a:p>
          <a:p>
            <a:r>
              <a:rPr lang="hu-HU" dirty="0"/>
              <a:t>endogén</a:t>
            </a:r>
          </a:p>
          <a:p>
            <a:r>
              <a:rPr lang="hu-HU" dirty="0" err="1"/>
              <a:t>exogén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92923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>
            <a:normAutofit/>
          </a:bodyPr>
          <a:lstStyle/>
          <a:p>
            <a:r>
              <a:rPr lang="hu-HU" dirty="0" err="1"/>
              <a:t>Nozokomiális</a:t>
            </a:r>
            <a:r>
              <a:rPr lang="hu-HU" dirty="0"/>
              <a:t> fertőzések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19536" y="1052736"/>
            <a:ext cx="8136904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dirty="0"/>
              <a:t>A fertőzések terjedése:</a:t>
            </a:r>
          </a:p>
          <a:p>
            <a:r>
              <a:rPr lang="hu-HU" dirty="0"/>
              <a:t>közvetlen kontaktus</a:t>
            </a:r>
          </a:p>
          <a:p>
            <a:r>
              <a:rPr lang="hu-HU" dirty="0"/>
              <a:t>cseppfertőzés</a:t>
            </a:r>
          </a:p>
          <a:p>
            <a:r>
              <a:rPr lang="hu-HU" dirty="0" err="1"/>
              <a:t>aerogén</a:t>
            </a:r>
            <a:r>
              <a:rPr lang="hu-HU" dirty="0"/>
              <a:t> úton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A </a:t>
            </a:r>
            <a:r>
              <a:rPr lang="hu-HU" b="1" dirty="0" err="1"/>
              <a:t>nozokomiális</a:t>
            </a:r>
            <a:r>
              <a:rPr lang="hu-HU" b="1" dirty="0"/>
              <a:t> fertőzések klinikai megjelenési formái</a:t>
            </a:r>
          </a:p>
          <a:p>
            <a:pPr lvl="0"/>
            <a:r>
              <a:rPr lang="hu-HU" sz="2600" dirty="0"/>
              <a:t>húgyúti fertőzések (kb. 40%) – </a:t>
            </a:r>
            <a:r>
              <a:rPr lang="hu-HU" sz="2100" i="1" dirty="0" err="1"/>
              <a:t>Escherihia</a:t>
            </a:r>
            <a:r>
              <a:rPr lang="hu-HU" sz="2100" i="1" dirty="0"/>
              <a:t> coli, </a:t>
            </a:r>
            <a:r>
              <a:rPr lang="hu-HU" sz="2100" i="1" dirty="0" err="1"/>
              <a:t>Enterococcus</a:t>
            </a:r>
            <a:r>
              <a:rPr lang="hu-HU" sz="2100" i="1" dirty="0"/>
              <a:t>, </a:t>
            </a:r>
            <a:r>
              <a:rPr lang="hu-HU" sz="2100" i="1" dirty="0" err="1"/>
              <a:t>Staphylococcus</a:t>
            </a:r>
            <a:endParaRPr lang="hu-HU" sz="2100" i="1" dirty="0"/>
          </a:p>
          <a:p>
            <a:pPr lvl="0"/>
            <a:r>
              <a:rPr lang="hu-HU" sz="2600" dirty="0"/>
              <a:t>pneumóniák (kb.12-20%) – </a:t>
            </a:r>
            <a:r>
              <a:rPr lang="hu-HU" sz="2100" i="1" dirty="0" err="1"/>
              <a:t>Staphylococcus</a:t>
            </a:r>
            <a:r>
              <a:rPr lang="hu-HU" sz="2100" i="1" dirty="0"/>
              <a:t> </a:t>
            </a:r>
            <a:r>
              <a:rPr lang="hu-HU" sz="2100" i="1" dirty="0" err="1"/>
              <a:t>aureus</a:t>
            </a:r>
            <a:r>
              <a:rPr lang="hu-HU" sz="2100" i="1" dirty="0"/>
              <a:t>, </a:t>
            </a:r>
            <a:r>
              <a:rPr lang="hu-HU" sz="2100" i="1" dirty="0" err="1"/>
              <a:t>Streptococcus</a:t>
            </a:r>
            <a:r>
              <a:rPr lang="hu-HU" sz="2100" i="1" dirty="0"/>
              <a:t> </a:t>
            </a:r>
            <a:r>
              <a:rPr lang="hu-HU" sz="2100" i="1" dirty="0" err="1"/>
              <a:t>pneumoniae</a:t>
            </a:r>
            <a:r>
              <a:rPr lang="hu-HU" sz="2100" i="1" dirty="0"/>
              <a:t>, </a:t>
            </a:r>
            <a:r>
              <a:rPr lang="hu-HU" sz="2100" i="1" dirty="0" err="1"/>
              <a:t>Pseudomonas</a:t>
            </a:r>
            <a:r>
              <a:rPr lang="hu-HU" sz="2100" i="1" dirty="0"/>
              <a:t> </a:t>
            </a:r>
            <a:r>
              <a:rPr lang="hu-HU" sz="2100" i="1" dirty="0" err="1"/>
              <a:t>aeruginosa</a:t>
            </a:r>
            <a:r>
              <a:rPr lang="hu-HU" sz="2100" i="1" dirty="0"/>
              <a:t>, </a:t>
            </a:r>
            <a:r>
              <a:rPr lang="hu-HU" sz="2100" i="1" dirty="0" err="1"/>
              <a:t>Haemophylus</a:t>
            </a:r>
            <a:r>
              <a:rPr lang="hu-HU" sz="2100" i="1" dirty="0"/>
              <a:t> </a:t>
            </a:r>
            <a:r>
              <a:rPr lang="hu-HU" sz="2100" i="1" dirty="0" err="1"/>
              <a:t>influenzae</a:t>
            </a:r>
            <a:r>
              <a:rPr lang="hu-HU" sz="2100" i="1" dirty="0"/>
              <a:t>, </a:t>
            </a:r>
            <a:r>
              <a:rPr lang="hu-HU" sz="2100" i="1" dirty="0" err="1"/>
              <a:t>Klebsiella</a:t>
            </a:r>
            <a:r>
              <a:rPr lang="hu-HU" sz="2100" i="1" dirty="0"/>
              <a:t> </a:t>
            </a:r>
            <a:r>
              <a:rPr lang="hu-HU" sz="2100" i="1" dirty="0" err="1"/>
              <a:t>pneumoniae</a:t>
            </a:r>
            <a:endParaRPr lang="hu-HU" sz="2100" dirty="0"/>
          </a:p>
          <a:p>
            <a:pPr lvl="0"/>
            <a:r>
              <a:rPr lang="hu-HU" sz="2600" dirty="0"/>
              <a:t>műtéti fertőzések (kb.15-20%) – </a:t>
            </a:r>
            <a:r>
              <a:rPr lang="hu-HU" sz="1900" i="1" dirty="0"/>
              <a:t>MRSA, </a:t>
            </a:r>
            <a:r>
              <a:rPr lang="hu-HU" sz="1900" i="1" dirty="0" err="1"/>
              <a:t>Streptococcus</a:t>
            </a:r>
            <a:r>
              <a:rPr lang="hu-HU" sz="1900" i="1" dirty="0"/>
              <a:t> </a:t>
            </a:r>
            <a:r>
              <a:rPr lang="hu-HU" sz="1900" i="1" dirty="0" err="1"/>
              <a:t>pyrogenes</a:t>
            </a:r>
            <a:r>
              <a:rPr lang="hu-HU" sz="1900" i="1" dirty="0"/>
              <a:t>, </a:t>
            </a:r>
            <a:r>
              <a:rPr lang="hu-HU" sz="1900" i="1" dirty="0" err="1"/>
              <a:t>Klebsiella</a:t>
            </a:r>
            <a:r>
              <a:rPr lang="hu-HU" sz="1900" i="1" dirty="0"/>
              <a:t>, </a:t>
            </a:r>
            <a:r>
              <a:rPr lang="hu-HU" sz="1900" i="1" dirty="0" err="1"/>
              <a:t>Pseudomonas</a:t>
            </a:r>
            <a:r>
              <a:rPr lang="hu-HU" sz="1900" i="1" dirty="0"/>
              <a:t> </a:t>
            </a:r>
            <a:r>
              <a:rPr lang="hu-HU" sz="1900" i="1" dirty="0" err="1"/>
              <a:t>aeruginosa</a:t>
            </a:r>
            <a:endParaRPr lang="hu-HU" sz="1900" dirty="0"/>
          </a:p>
          <a:p>
            <a:pPr lvl="0"/>
            <a:r>
              <a:rPr lang="hu-HU" sz="2600" dirty="0"/>
              <a:t>szepszisek (kb. 7-8%)  - halálozási arány 20-40%!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893757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Nozokomiális</a:t>
            </a:r>
            <a:r>
              <a:rPr lang="hu-HU" dirty="0"/>
              <a:t> fertőzések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/>
              <a:t>bőr és lágyrész fertőzések</a:t>
            </a:r>
          </a:p>
          <a:p>
            <a:pPr lvl="0"/>
            <a:r>
              <a:rPr lang="hu-HU" dirty="0"/>
              <a:t>az alsó légutak nem </a:t>
            </a:r>
            <a:r>
              <a:rPr lang="hu-HU" dirty="0" err="1"/>
              <a:t>pneumonia</a:t>
            </a:r>
            <a:r>
              <a:rPr lang="hu-HU" dirty="0"/>
              <a:t> jellegű fertőzései</a:t>
            </a:r>
          </a:p>
          <a:p>
            <a:pPr lvl="0"/>
            <a:r>
              <a:rPr lang="hu-HU" dirty="0"/>
              <a:t>a </a:t>
            </a:r>
            <a:r>
              <a:rPr lang="hu-HU" dirty="0" err="1"/>
              <a:t>cardiovascularis</a:t>
            </a:r>
            <a:r>
              <a:rPr lang="hu-HU" dirty="0"/>
              <a:t> rendszer fertőzései</a:t>
            </a:r>
          </a:p>
          <a:p>
            <a:pPr lvl="0"/>
            <a:r>
              <a:rPr lang="hu-HU" dirty="0"/>
              <a:t>csont és ízületi fertőzések</a:t>
            </a:r>
          </a:p>
          <a:p>
            <a:pPr lvl="0"/>
            <a:r>
              <a:rPr lang="hu-HU" dirty="0"/>
              <a:t>emésztőrendszeri fertőzések (</a:t>
            </a:r>
            <a:r>
              <a:rPr lang="hu-HU" dirty="0" err="1"/>
              <a:t>gastroenteritis</a:t>
            </a:r>
            <a:r>
              <a:rPr lang="hu-HU" dirty="0"/>
              <a:t>, hepatitis)</a:t>
            </a:r>
          </a:p>
          <a:p>
            <a:pPr lvl="0"/>
            <a:r>
              <a:rPr lang="hu-HU" dirty="0"/>
              <a:t>genitális fertőzések (</a:t>
            </a:r>
            <a:r>
              <a:rPr lang="hu-HU" dirty="0" err="1"/>
              <a:t>endometritis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központi idegrendszeri fertőzések (</a:t>
            </a:r>
            <a:r>
              <a:rPr lang="hu-HU" dirty="0" err="1"/>
              <a:t>meningitis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szem-, fül-, orr-, torok-, szájfertőzések</a:t>
            </a:r>
          </a:p>
          <a:p>
            <a:pPr lvl="0"/>
            <a:r>
              <a:rPr lang="hu-HU" dirty="0"/>
              <a:t>szisztémás fertőzések (</a:t>
            </a:r>
            <a:r>
              <a:rPr lang="hu-HU" dirty="0" err="1"/>
              <a:t>varicella</a:t>
            </a:r>
            <a:r>
              <a:rPr lang="hu-HU" dirty="0"/>
              <a:t>, rubeola, </a:t>
            </a:r>
            <a:r>
              <a:rPr lang="hu-HU" dirty="0" err="1"/>
              <a:t>parotitis</a:t>
            </a:r>
            <a:r>
              <a:rPr lang="hu-HU" dirty="0"/>
              <a:t>, AIDS)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358008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</a:t>
            </a:r>
            <a:r>
              <a:rPr lang="hu-HU" dirty="0" err="1"/>
              <a:t>nozokomiális</a:t>
            </a:r>
            <a:r>
              <a:rPr lang="hu-HU" dirty="0"/>
              <a:t> fertőzések</a:t>
            </a:r>
            <a:br>
              <a:rPr lang="hu-HU" dirty="0"/>
            </a:br>
            <a:r>
              <a:rPr lang="hu-HU" dirty="0"/>
              <a:t>eloszlása</a:t>
            </a:r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61190" y="2515001"/>
            <a:ext cx="5857820" cy="337553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631235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/>
              <a:t>A kórházi személyzet </a:t>
            </a:r>
            <a:r>
              <a:rPr lang="hu-HU" b="1" dirty="0" err="1"/>
              <a:t>nozokomiális</a:t>
            </a:r>
            <a:r>
              <a:rPr lang="hu-HU" b="1" dirty="0"/>
              <a:t> fertőzései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a leggyakoribb infekciók kórokozói:</a:t>
            </a:r>
          </a:p>
          <a:p>
            <a:r>
              <a:rPr lang="hu-HU" dirty="0" err="1"/>
              <a:t>staphylococcus</a:t>
            </a:r>
            <a:r>
              <a:rPr lang="hu-HU" dirty="0"/>
              <a:t>, </a:t>
            </a:r>
            <a:r>
              <a:rPr lang="hu-HU" dirty="0" err="1"/>
              <a:t>streptococcus</a:t>
            </a:r>
            <a:endParaRPr lang="hu-HU" dirty="0"/>
          </a:p>
          <a:p>
            <a:endParaRPr lang="hu-HU" dirty="0"/>
          </a:p>
          <a:p>
            <a:r>
              <a:rPr lang="hu-HU" dirty="0"/>
              <a:t>bekerülnek az egészséges szervezetbe</a:t>
            </a:r>
          </a:p>
          <a:p>
            <a:r>
              <a:rPr lang="hu-HU" dirty="0"/>
              <a:t>kórokozó hordozó dolgozók</a:t>
            </a:r>
          </a:p>
          <a:p>
            <a:r>
              <a:rPr lang="hu-HU" dirty="0"/>
              <a:t>az egészségügyi személyzet, mint fertőző forrás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742525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/>
              <a:t>A kórházi személyzet </a:t>
            </a:r>
            <a:r>
              <a:rPr lang="hu-HU" b="1" dirty="0" err="1"/>
              <a:t>nozokomiális</a:t>
            </a:r>
            <a:r>
              <a:rPr lang="hu-HU" b="1" dirty="0"/>
              <a:t> fertőzései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 err="1"/>
              <a:t>nozokomiális</a:t>
            </a:r>
            <a:r>
              <a:rPr lang="hu-HU" dirty="0"/>
              <a:t> fertőzések, amelyek megbetegíthetik a személyzetet is</a:t>
            </a:r>
          </a:p>
          <a:p>
            <a:r>
              <a:rPr lang="hu-HU" dirty="0" err="1"/>
              <a:t>enterális</a:t>
            </a:r>
            <a:r>
              <a:rPr lang="hu-HU" dirty="0"/>
              <a:t> fertőzések</a:t>
            </a:r>
          </a:p>
          <a:p>
            <a:r>
              <a:rPr lang="hu-HU" dirty="0"/>
              <a:t>légúti vírusfertőzések</a:t>
            </a:r>
          </a:p>
          <a:p>
            <a:r>
              <a:rPr lang="hu-HU" dirty="0" err="1"/>
              <a:t>tuberculosis</a:t>
            </a:r>
            <a:r>
              <a:rPr lang="hu-HU" dirty="0"/>
              <a:t> fertőzés (TBC osztályokon, AIDS osztályok, röntgen- </a:t>
            </a:r>
            <a:r>
              <a:rPr lang="hu-HU" dirty="0" err="1"/>
              <a:t>bronchoscopos</a:t>
            </a:r>
            <a:r>
              <a:rPr lang="hu-HU" dirty="0"/>
              <a:t> egységek)</a:t>
            </a:r>
          </a:p>
          <a:p>
            <a:r>
              <a:rPr lang="hu-HU" dirty="0" err="1"/>
              <a:t>scabies</a:t>
            </a:r>
            <a:r>
              <a:rPr lang="hu-HU" dirty="0"/>
              <a:t> (rühesség)</a:t>
            </a:r>
          </a:p>
          <a:p>
            <a:r>
              <a:rPr lang="hu-HU" dirty="0"/>
              <a:t>Hepatitis B, C</a:t>
            </a:r>
          </a:p>
          <a:p>
            <a:r>
              <a:rPr lang="hu-HU" dirty="0"/>
              <a:t>HIV</a:t>
            </a:r>
          </a:p>
        </p:txBody>
      </p:sp>
    </p:spTree>
    <p:extLst>
      <p:ext uri="{BB962C8B-B14F-4D97-AF65-F5344CB8AC3E}">
        <p14:creationId xmlns:p14="http://schemas.microsoft.com/office/powerpoint/2010/main" val="22737487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err="1"/>
              <a:t>Nozokomiális</a:t>
            </a:r>
            <a:r>
              <a:rPr lang="hu-HU" b="1" dirty="0"/>
              <a:t> </a:t>
            </a:r>
            <a:r>
              <a:rPr lang="hu-HU" b="1" dirty="0" err="1"/>
              <a:t>surveillance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65611" y="1060268"/>
            <a:ext cx="11682549" cy="5715001"/>
          </a:xfrm>
        </p:spPr>
        <p:txBody>
          <a:bodyPr>
            <a:normAutofit/>
          </a:bodyPr>
          <a:lstStyle/>
          <a:p>
            <a:r>
              <a:rPr lang="hu-HU" dirty="0"/>
              <a:t>a </a:t>
            </a:r>
            <a:r>
              <a:rPr lang="hu-HU" dirty="0" err="1"/>
              <a:t>nozokomiális</a:t>
            </a:r>
            <a:r>
              <a:rPr lang="hu-HU" dirty="0"/>
              <a:t> infekcióinak monitorozásával a </a:t>
            </a:r>
            <a:r>
              <a:rPr lang="hu-HU" dirty="0" err="1"/>
              <a:t>nozokomiális</a:t>
            </a:r>
            <a:r>
              <a:rPr lang="hu-HU" dirty="0"/>
              <a:t> </a:t>
            </a:r>
            <a:r>
              <a:rPr lang="hu-HU" dirty="0" err="1"/>
              <a:t>surveillance</a:t>
            </a:r>
            <a:r>
              <a:rPr lang="hu-HU" dirty="0"/>
              <a:t> foglalkozik</a:t>
            </a:r>
          </a:p>
          <a:p>
            <a:pPr lvl="1"/>
            <a:r>
              <a:rPr lang="hu-HU" dirty="0"/>
              <a:t>folyamatos, rendszeres adatgyűjtés – elemzés – értékelés – visszacsatolás</a:t>
            </a:r>
          </a:p>
          <a:p>
            <a:r>
              <a:rPr lang="hu-HU" dirty="0"/>
              <a:t>céljai:</a:t>
            </a:r>
          </a:p>
          <a:p>
            <a:pPr lvl="1"/>
            <a:r>
              <a:rPr lang="hu-HU" dirty="0" err="1"/>
              <a:t>nozokomiális</a:t>
            </a:r>
            <a:r>
              <a:rPr lang="hu-HU" dirty="0"/>
              <a:t> fertőzések csökkentése (mortalitás, morbiditás</a:t>
            </a:r>
          </a:p>
          <a:p>
            <a:pPr lvl="1"/>
            <a:r>
              <a:rPr lang="hu-HU" dirty="0"/>
              <a:t>megbízható, statisztikai adatok biztosítása</a:t>
            </a:r>
          </a:p>
          <a:p>
            <a:pPr lvl="1"/>
            <a:r>
              <a:rPr lang="hu-HU" dirty="0"/>
              <a:t>megelőzési stratégia kialakítása</a:t>
            </a:r>
          </a:p>
          <a:p>
            <a:pPr lvl="1"/>
            <a:r>
              <a:rPr lang="hu-HU" dirty="0"/>
              <a:t>hozzájárulni az oktatáshoz, képzéshez</a:t>
            </a:r>
          </a:p>
          <a:p>
            <a:pPr lvl="1"/>
            <a:r>
              <a:rPr lang="hu-HU" dirty="0"/>
              <a:t>eljárási szabályrendek kialakítása</a:t>
            </a:r>
          </a:p>
          <a:p>
            <a:r>
              <a:rPr lang="hu-HU" dirty="0"/>
              <a:t>információs rendszer</a:t>
            </a:r>
          </a:p>
          <a:p>
            <a:r>
              <a:rPr lang="hu-HU" dirty="0"/>
              <a:t>A </a:t>
            </a:r>
            <a:r>
              <a:rPr lang="hu-HU" dirty="0" err="1"/>
              <a:t>surveillance-ot</a:t>
            </a:r>
            <a:r>
              <a:rPr lang="hu-HU" dirty="0"/>
              <a:t> egy komplex munkacsoport végzi, melynek tagja az intézmény higiénikusa (orvos, vagy közegészségügyi-járványügyi felügyelő), mikrobiológusa, </a:t>
            </a:r>
            <a:r>
              <a:rPr lang="hu-HU" dirty="0" err="1"/>
              <a:t>infektológusa</a:t>
            </a:r>
            <a:r>
              <a:rPr lang="hu-HU" dirty="0"/>
              <a:t>, és 250 ágyanként egy </a:t>
            </a:r>
            <a:r>
              <a:rPr lang="hu-HU" dirty="0" err="1"/>
              <a:t>epidemiológus</a:t>
            </a:r>
            <a:r>
              <a:rPr lang="hu-HU" dirty="0"/>
              <a:t> szakápoló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60661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Fertőzés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Bármely   fertőző   betegség   terjedéséhez   </a:t>
            </a:r>
            <a:r>
              <a:rPr lang="hu-HU" u="sng" dirty="0"/>
              <a:t>három   alapvető   tényező   egyidejű   jelenléte   szükséges:</a:t>
            </a:r>
          </a:p>
          <a:p>
            <a:pPr lvl="1"/>
            <a:r>
              <a:rPr lang="hu-HU" dirty="0"/>
              <a:t>fertőző forrás, </a:t>
            </a:r>
          </a:p>
          <a:p>
            <a:pPr lvl="1"/>
            <a:r>
              <a:rPr lang="hu-HU" dirty="0"/>
              <a:t>terjedés lehetősége, </a:t>
            </a:r>
          </a:p>
          <a:p>
            <a:pPr lvl="1"/>
            <a:r>
              <a:rPr lang="hu-HU" dirty="0"/>
              <a:t>fogékony szervezet. </a:t>
            </a:r>
          </a:p>
          <a:p>
            <a:endParaRPr lang="hu-HU" dirty="0"/>
          </a:p>
          <a:p>
            <a:r>
              <a:rPr lang="hu-HU" dirty="0"/>
              <a:t>Ezt a három tényezőt  a  járványfolyamat  elsődleges  mozgatóerőinek  nevezzük.  </a:t>
            </a:r>
          </a:p>
          <a:p>
            <a:r>
              <a:rPr lang="hu-HU" dirty="0"/>
              <a:t>Az  elsődleges  mozgató  erők  közül  bármelyik is hiányzik, a járványfolyamat megszakad.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567416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>
            <a:normAutofit/>
          </a:bodyPr>
          <a:lstStyle/>
          <a:p>
            <a:r>
              <a:rPr lang="hu-HU" b="1" dirty="0" err="1"/>
              <a:t>Nozokomiális</a:t>
            </a:r>
            <a:r>
              <a:rPr lang="hu-HU" b="1" dirty="0"/>
              <a:t> </a:t>
            </a:r>
            <a:r>
              <a:rPr lang="hu-HU" b="1" dirty="0" err="1"/>
              <a:t>surveillance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3623" y="1260052"/>
            <a:ext cx="8229600" cy="53285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u="sng" dirty="0" err="1"/>
              <a:t>Kórházhigiénés</a:t>
            </a:r>
            <a:r>
              <a:rPr lang="hu-HU" b="1" u="sng" dirty="0"/>
              <a:t> szolgálat feladata:</a:t>
            </a:r>
          </a:p>
          <a:p>
            <a:r>
              <a:rPr lang="hu-HU" dirty="0" err="1"/>
              <a:t>nozokomiális</a:t>
            </a:r>
            <a:r>
              <a:rPr lang="hu-HU" dirty="0"/>
              <a:t> fertőzések kötelező jelentése</a:t>
            </a:r>
          </a:p>
          <a:p>
            <a:r>
              <a:rPr lang="hu-HU" dirty="0"/>
              <a:t>személyzet oktatása </a:t>
            </a:r>
          </a:p>
          <a:p>
            <a:r>
              <a:rPr lang="hu-HU" dirty="0"/>
              <a:t>szabályok betartásának folyamatos ellenőrzése</a:t>
            </a:r>
          </a:p>
          <a:p>
            <a:r>
              <a:rPr lang="hu-HU" dirty="0"/>
              <a:t>leküzdési és megelőzési stratégiák kidolgozása</a:t>
            </a:r>
          </a:p>
          <a:p>
            <a:r>
              <a:rPr lang="hu-HU" dirty="0"/>
              <a:t>sterilizálás és fertőtlenítés</a:t>
            </a:r>
          </a:p>
          <a:p>
            <a:r>
              <a:rPr lang="hu-HU" dirty="0"/>
              <a:t>aszeptikus betegellátás és ápolás </a:t>
            </a:r>
          </a:p>
          <a:p>
            <a:r>
              <a:rPr lang="hu-HU" dirty="0"/>
              <a:t>izoláció</a:t>
            </a:r>
          </a:p>
          <a:p>
            <a:r>
              <a:rPr lang="hu-HU" dirty="0"/>
              <a:t>az antibiotikum politika</a:t>
            </a:r>
          </a:p>
          <a:p>
            <a:r>
              <a:rPr lang="hu-HU" dirty="0"/>
              <a:t>a fertőtlenítő takarítás, a fertőtlenítő mosás</a:t>
            </a:r>
          </a:p>
          <a:p>
            <a:r>
              <a:rPr lang="hu-HU" dirty="0"/>
              <a:t>a veszélyes hulladék kezelése</a:t>
            </a:r>
          </a:p>
          <a:p>
            <a:r>
              <a:rPr lang="hu-HU" dirty="0"/>
              <a:t>a rovar és rágcsálóirtás is ide tartozik (DDD=</a:t>
            </a:r>
            <a:r>
              <a:rPr lang="hu-HU" dirty="0" err="1"/>
              <a:t>Dezinfekció-Dezinszekció-Deratizáció</a:t>
            </a:r>
            <a:r>
              <a:rPr lang="hu-HU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2607886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surveillance</a:t>
            </a:r>
            <a:r>
              <a:rPr lang="hu-HU" dirty="0"/>
              <a:t> alapelemei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hu-HU" dirty="0"/>
              <a:t>adatgyűjtés (min. 1 hónapon keresztül)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elemzés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interpretáció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 err="1"/>
              <a:t>feedback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023929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surveillance</a:t>
            </a:r>
            <a:r>
              <a:rPr lang="hu-HU" dirty="0"/>
              <a:t> fajtái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04293" y="1391066"/>
            <a:ext cx="8946541" cy="4195481"/>
          </a:xfrm>
        </p:spPr>
        <p:txBody>
          <a:bodyPr/>
          <a:lstStyle/>
          <a:p>
            <a:r>
              <a:rPr lang="hu-HU" dirty="0"/>
              <a:t>teljes körű</a:t>
            </a:r>
          </a:p>
          <a:p>
            <a:r>
              <a:rPr lang="hu-HU" dirty="0"/>
              <a:t>célzott/szelektív</a:t>
            </a:r>
          </a:p>
          <a:p>
            <a:r>
              <a:rPr lang="hu-HU" dirty="0"/>
              <a:t>kibocsátást követő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514292"/>
              </p:ext>
            </p:extLst>
          </p:nvPr>
        </p:nvGraphicFramePr>
        <p:xfrm>
          <a:off x="2551881" y="2910805"/>
          <a:ext cx="7717894" cy="36140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717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02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A </a:t>
                      </a:r>
                      <a:r>
                        <a:rPr lang="hu-HU" sz="1600" dirty="0" err="1">
                          <a:effectLst/>
                        </a:rPr>
                        <a:t>surveillance</a:t>
                      </a:r>
                      <a:r>
                        <a:rPr lang="hu-HU" sz="1600" dirty="0">
                          <a:effectLst/>
                        </a:rPr>
                        <a:t> eredményességét befolyásoló hibák 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>
                          <a:effectLst/>
                        </a:rPr>
                        <a:t>egyáltalában nincs kijelölve, vagy helytelenül van meghatározva a surveillance célja 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>
                          <a:effectLst/>
                        </a:rPr>
                        <a:t>hiányzik vagy nem megfelelő a kommunikáció 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>
                          <a:effectLst/>
                        </a:rPr>
                        <a:t>a surveillance metodikát nem alkalmazzák megfelelően 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>
                          <a:effectLst/>
                        </a:rPr>
                        <a:t>nincsen meg az adatok feldolgozásának lehetősége 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>
                          <a:effectLst/>
                        </a:rPr>
                        <a:t>nincsen megfelelő laboratóriumi háttér 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2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Symbol"/>
                        <a:buChar char=""/>
                        <a:tabLst>
                          <a:tab pos="252095" algn="l"/>
                        </a:tabLst>
                      </a:pPr>
                      <a:r>
                        <a:rPr lang="hu-HU" sz="1600" dirty="0">
                          <a:effectLst/>
                        </a:rPr>
                        <a:t>nem áll rendelkezésre a </a:t>
                      </a:r>
                      <a:r>
                        <a:rPr lang="hu-HU" sz="1600" dirty="0" err="1">
                          <a:effectLst/>
                        </a:rPr>
                        <a:t>surveillance</a:t>
                      </a:r>
                      <a:r>
                        <a:rPr lang="hu-HU" sz="1600" dirty="0">
                          <a:effectLst/>
                        </a:rPr>
                        <a:t> kivitelezéséhez szükséges szakképzett személyzet 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4293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0138" y="2762275"/>
            <a:ext cx="7979344" cy="866908"/>
          </a:xfrm>
        </p:spPr>
        <p:txBody>
          <a:bodyPr/>
          <a:lstStyle/>
          <a:p>
            <a:r>
              <a:rPr lang="hu-HU" sz="4400" dirty="0" err="1"/>
              <a:t>Kézhigiéne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721311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Alapfogalmak tisztázása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Kézhigiéne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a kezek tisztítására, fertőtlenítésére vonatkozó előírások, eljárások összessége.</a:t>
            </a:r>
          </a:p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Kézmosás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a kezek megtisztítása vízzel, szappannal, vagy antimikrobiális (mikróbák elpusztítása, inaktiválása) hatású szappannal.</a:t>
            </a:r>
          </a:p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Higiénés kézfertőtlenítés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eljárás, melynek során </a:t>
            </a:r>
            <a:r>
              <a:rPr lang="hu-HU" dirty="0" err="1"/>
              <a:t>biocid</a:t>
            </a:r>
            <a:r>
              <a:rPr lang="hu-HU" dirty="0"/>
              <a:t> hatóanyagot tartalmazó kézfertőtlenítő készítménnyel a kezeken (és az alkarokon) pusztítjuk el a bőr felületén lévő ún. átmeneti (</a:t>
            </a:r>
            <a:r>
              <a:rPr lang="hu-HU" dirty="0" err="1"/>
              <a:t>tranzitórikus</a:t>
            </a:r>
            <a:r>
              <a:rPr lang="hu-HU" dirty="0"/>
              <a:t>) </a:t>
            </a:r>
            <a:r>
              <a:rPr lang="hu-HU" dirty="0" err="1"/>
              <a:t>mikroflórát</a:t>
            </a:r>
            <a:r>
              <a:rPr lang="hu-HU" dirty="0"/>
              <a:t> (</a:t>
            </a:r>
            <a:r>
              <a:rPr lang="hu-HU" dirty="0" err="1"/>
              <a:t>microorganizmusok</a:t>
            </a:r>
            <a:r>
              <a:rPr lang="hu-HU" dirty="0"/>
              <a:t> telepe). A higiénés kézfertőtlenítésnek két formája van: a </a:t>
            </a:r>
            <a:r>
              <a:rPr lang="hu-HU" b="1" dirty="0"/>
              <a:t>fertőtlenítő kézmosás </a:t>
            </a:r>
            <a:r>
              <a:rPr lang="hu-HU" dirty="0"/>
              <a:t>és az </a:t>
            </a:r>
            <a:r>
              <a:rPr lang="hu-HU" b="1" dirty="0"/>
              <a:t>alkoholos kéz-bedörzsölés.</a:t>
            </a:r>
          </a:p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Átmeneti (</a:t>
            </a:r>
            <a:r>
              <a:rPr lang="hu-HU" b="1" dirty="0" err="1">
                <a:solidFill>
                  <a:schemeClr val="accent6"/>
                </a:solidFill>
              </a:rPr>
              <a:t>tranzitórikus</a:t>
            </a:r>
            <a:r>
              <a:rPr lang="hu-HU" b="1" dirty="0">
                <a:solidFill>
                  <a:schemeClr val="accent6"/>
                </a:solidFill>
              </a:rPr>
              <a:t>) </a:t>
            </a:r>
            <a:r>
              <a:rPr lang="hu-HU" b="1" dirty="0" err="1">
                <a:solidFill>
                  <a:schemeClr val="accent6"/>
                </a:solidFill>
              </a:rPr>
              <a:t>mikroflóra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a bőr felszínén és a </a:t>
            </a:r>
            <a:r>
              <a:rPr lang="hu-HU" dirty="0" err="1"/>
              <a:t>superficialis</a:t>
            </a:r>
            <a:r>
              <a:rPr lang="hu-HU" dirty="0"/>
              <a:t> (felületi) </a:t>
            </a:r>
            <a:r>
              <a:rPr lang="hu-HU" dirty="0" err="1"/>
              <a:t>Epitelsejtek</a:t>
            </a:r>
            <a:r>
              <a:rPr lang="hu-HU" dirty="0"/>
              <a:t> (hámsejtek) között helyezkedik el, mely a mindennapos tevékenység során, kontaktus útján kerül a bőrfelszínre.</a:t>
            </a:r>
          </a:p>
          <a:p>
            <a:pPr marL="0" indent="0">
              <a:buNone/>
            </a:pPr>
            <a:endParaRPr lang="hu-HU" dirty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26508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Alapfogalmak tisztázása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Tartós (reziduális) mikroflóra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a bőr mélyebb képleteiben (szőrtüszőkben, a faggyú- és verejtékmirigyek kivezető csöveiben) helyezkedik el és a bőr fiziológiai működése következtében kerül a bőr felszínére. Összetétele adott személyre jellemző és állandó.</a:t>
            </a:r>
          </a:p>
          <a:p>
            <a:pPr>
              <a:buClr>
                <a:schemeClr val="accent6"/>
              </a:buClr>
            </a:pPr>
            <a:r>
              <a:rPr lang="hu-HU" b="1" dirty="0" err="1">
                <a:solidFill>
                  <a:schemeClr val="accent6"/>
                </a:solidFill>
              </a:rPr>
              <a:t>Biocid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hatóanyag, illetve egy vagy több hatóanyagot tartalmazó készítmény, melynek célja valamely kártékony szervezet kémiai, vagy biológiai eszközökkel történő elpusztítása. (A </a:t>
            </a:r>
            <a:r>
              <a:rPr lang="hu-HU" dirty="0" err="1"/>
              <a:t>biocidokhoz</a:t>
            </a:r>
            <a:r>
              <a:rPr lang="hu-HU" dirty="0"/>
              <a:t> tartoznak a fertőtlenítőszerek is.)</a:t>
            </a:r>
          </a:p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Fertőtlenítő kézmosás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eljárás </a:t>
            </a:r>
            <a:r>
              <a:rPr lang="hu-HU" dirty="0" err="1"/>
              <a:t>antikmikrobiális</a:t>
            </a:r>
            <a:r>
              <a:rPr lang="hu-HU" dirty="0"/>
              <a:t> hatóanyagot és felületaktív anyagot (</a:t>
            </a:r>
            <a:r>
              <a:rPr lang="hu-HU" dirty="0" err="1"/>
              <a:t>tenzidet</a:t>
            </a:r>
            <a:r>
              <a:rPr lang="hu-HU" dirty="0"/>
              <a:t>) is tartalmazó kézfertőtlenítő készítménnyel víz hozzáadása mellett, elpusztítva a bőr felületén lévő átmeneti (</a:t>
            </a:r>
            <a:r>
              <a:rPr lang="hu-HU" dirty="0" err="1"/>
              <a:t>tranzitórikus</a:t>
            </a:r>
            <a:r>
              <a:rPr lang="hu-HU" dirty="0"/>
              <a:t>) </a:t>
            </a:r>
            <a:r>
              <a:rPr lang="hu-HU" dirty="0" err="1"/>
              <a:t>mikroflórát</a:t>
            </a:r>
            <a:r>
              <a:rPr lang="hu-HU" dirty="0"/>
              <a:t>, valamint feloldva és eltávolítva a kezeken (és az alkarokon) lévő szennyeződéseket (egyfázisú tisztító/fertőtlenítő hatású kézfertőtlenítés).</a:t>
            </a:r>
          </a:p>
          <a:p>
            <a:pPr>
              <a:buClr>
                <a:schemeClr val="accent6"/>
              </a:buClr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489598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Alapfogalmak tisztázása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Alkoholos kéz-bedörzsölés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eljárás alkohol alapú kézfertőtlenítő készítmény alkalmazásával, mely a kezek bőrfelületén egyenletesen eloszlatva, majd a kéz bőrébe bedörzsölve, víz hozzáadása és letörlés nélkül csökkenti vagy gátolja a kéz bőrfelületén lévő átmeneti (</a:t>
            </a:r>
            <a:r>
              <a:rPr lang="hu-HU" dirty="0" err="1"/>
              <a:t>tranzitórikus</a:t>
            </a:r>
            <a:r>
              <a:rPr lang="hu-HU" dirty="0"/>
              <a:t>) mikroflórát (a higiénés kézfertőtlenítés egyik formája). </a:t>
            </a:r>
          </a:p>
          <a:p>
            <a:pPr>
              <a:buClr>
                <a:schemeClr val="accent6"/>
              </a:buClr>
            </a:pPr>
            <a:r>
              <a:rPr lang="hu-HU" b="1" dirty="0">
                <a:solidFill>
                  <a:schemeClr val="accent6"/>
                </a:solidFill>
              </a:rPr>
              <a:t>Higiénés kézfertőtlenítő szer</a:t>
            </a:r>
            <a:r>
              <a:rPr lang="hu-HU" dirty="0">
                <a:solidFill>
                  <a:schemeClr val="accent6"/>
                </a:solidFill>
              </a:rPr>
              <a:t>: </a:t>
            </a:r>
            <a:r>
              <a:rPr lang="hu-HU" dirty="0"/>
              <a:t>egy vagy több hatóanyagot tartalmazó készítmény, amely az előírt alkalmazás mellett elpusztítja a kéz bőrfelületén lévő átmeneti (</a:t>
            </a:r>
            <a:r>
              <a:rPr lang="hu-HU" dirty="0" err="1"/>
              <a:t>tranzitórikus</a:t>
            </a:r>
            <a:r>
              <a:rPr lang="hu-HU" dirty="0"/>
              <a:t>) </a:t>
            </a:r>
            <a:r>
              <a:rPr lang="hu-HU" dirty="0" err="1"/>
              <a:t>mikroflórát</a:t>
            </a:r>
            <a:r>
              <a:rPr lang="hu-HU" dirty="0"/>
              <a:t>.</a:t>
            </a:r>
          </a:p>
          <a:p>
            <a:pPr>
              <a:buClr>
                <a:schemeClr val="accent6"/>
              </a:buClr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66575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betegzóna és az egészségügyi ellátási zóna elhelyezkedése </a:t>
            </a:r>
          </a:p>
        </p:txBody>
      </p:sp>
      <p:pic>
        <p:nvPicPr>
          <p:cNvPr id="5" name="Tartalom helye 4" descr="D:\Temp\Temporary Internet Files\Content.Outlook\OE9FNQLA\1abra-EuEllatas_Betegzon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13" y="1113183"/>
            <a:ext cx="7527235" cy="524316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47</a:t>
            </a:fld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4133205" y="6623863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8966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Kézhigiéne WHO 5 momentum</a:t>
            </a:r>
          </a:p>
        </p:txBody>
      </p:sp>
      <p:pic>
        <p:nvPicPr>
          <p:cNvPr id="5" name="Tartalom helye 4" descr="D:\Temp\Temporary Internet Files\Content.Outlook\OE9FNQLA\2abra-Folyamat (2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592" y="1192696"/>
            <a:ext cx="8057322" cy="49033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48</a:t>
            </a:fld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4133205" y="6623863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176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Egyfázisú kézfertőtlenítés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</a:pPr>
            <a:r>
              <a:rPr lang="hu-HU" dirty="0"/>
              <a:t>Az egyfázisú kézfertőtlenítés fertőtlenítő kézmosást jelent fertőtlenítő hatású folyékony szappannal.</a:t>
            </a:r>
          </a:p>
          <a:p>
            <a:pPr>
              <a:buClr>
                <a:srgbClr val="C00000"/>
              </a:buClr>
            </a:pPr>
            <a:r>
              <a:rPr lang="hu-HU" dirty="0"/>
              <a:t>Elpusztítva a bőr felületén lévő átmeneti (</a:t>
            </a:r>
            <a:r>
              <a:rPr lang="hu-HU" dirty="0" err="1"/>
              <a:t>tranzitórikus</a:t>
            </a:r>
            <a:r>
              <a:rPr lang="hu-HU" dirty="0"/>
              <a:t>) mikroflórát, valamint feloldva és eltávolítva a kezeken (és az alkarokon) lévő szennyeződéseket.</a:t>
            </a:r>
          </a:p>
          <a:p>
            <a:pPr>
              <a:buClr>
                <a:srgbClr val="C00000"/>
              </a:buClr>
            </a:pPr>
            <a:r>
              <a:rPr lang="hu-HU" dirty="0"/>
              <a:t>A készítmény leöblítésekor ezek a szennyeződések eltávolíthatók.</a:t>
            </a:r>
          </a:p>
          <a:p>
            <a:pPr>
              <a:buClr>
                <a:srgbClr val="C00000"/>
              </a:buClr>
            </a:pPr>
            <a:r>
              <a:rPr lang="hu-HU" dirty="0"/>
              <a:t>Tehát a kezek egyidejű fertőtlenítése és tisztítása történik meg egyfázisú kézfertőtlenítő szerrel.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49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2769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Fertőzés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1381" y="1232034"/>
            <a:ext cx="11796448" cy="56259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1. </a:t>
            </a:r>
            <a:r>
              <a:rPr lang="hu-HU" b="1" u="sng" dirty="0"/>
              <a:t>Fertőző  forrás:  </a:t>
            </a:r>
            <a:r>
              <a:rPr lang="hu-HU" dirty="0"/>
              <a:t>az  a  fertőzött,  élő  szervezet,  aki,  vagy  amely  a  kórokozókat  tartalmazza,  tehát  minden  esetben  élőlény.  </a:t>
            </a:r>
          </a:p>
          <a:p>
            <a:pPr lvl="1"/>
            <a:r>
              <a:rPr lang="hu-HU" dirty="0"/>
              <a:t>A  fertőző  forrás  lehet  </a:t>
            </a:r>
            <a:r>
              <a:rPr lang="hu-HU" i="1" dirty="0"/>
              <a:t>klinikai  tünetekkel  rendelkező  fertőzőbeteg</a:t>
            </a:r>
            <a:r>
              <a:rPr lang="hu-HU" dirty="0"/>
              <a:t>, vagy </a:t>
            </a:r>
            <a:r>
              <a:rPr lang="hu-HU" i="1" dirty="0"/>
              <a:t>klinikai tünetekkel nem rendelkező kórokozó hordozó.</a:t>
            </a:r>
          </a:p>
          <a:p>
            <a:endParaRPr lang="hu-HU" i="1" dirty="0"/>
          </a:p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u="sng" dirty="0"/>
              <a:t>A  fertőzés  terjedése,  átvitele:</a:t>
            </a:r>
          </a:p>
          <a:p>
            <a:pPr lvl="1"/>
            <a:r>
              <a:rPr lang="hu-HU" b="1" dirty="0"/>
              <a:t>Közvetlen (kontakt) </a:t>
            </a:r>
            <a:r>
              <a:rPr lang="hu-HU" dirty="0"/>
              <a:t>- </a:t>
            </a:r>
            <a:r>
              <a:rPr lang="hu-HU" sz="2000" dirty="0"/>
              <a:t>ekkor  a  kórokozó  a  fertőző  forrásból  közvetlenül  jut  a  szervezetbe,  tehát  nem  tartózkodik  a  külvilágban. Pl.: kézfogás (rühesség), szexuális érintkezés (szifilisz, HIV fertőzés), állatharapás (veszettség)</a:t>
            </a:r>
          </a:p>
          <a:p>
            <a:pPr lvl="1"/>
            <a:r>
              <a:rPr lang="hu-HU" b="1" dirty="0"/>
              <a:t>Közvetett átvitel </a:t>
            </a:r>
            <a:r>
              <a:rPr lang="hu-HU" dirty="0"/>
              <a:t>- </a:t>
            </a:r>
            <a:r>
              <a:rPr lang="hu-HU" sz="2000" dirty="0"/>
              <a:t>ha  a  kórokozó  élettelen  vagy  élő  közvetítősegítségével   jut   a   fertőző   forrásból   a   fogékony   szervezetbe. Pl.:   </a:t>
            </a:r>
          </a:p>
          <a:p>
            <a:pPr lvl="2"/>
            <a:r>
              <a:rPr lang="hu-HU" dirty="0"/>
              <a:t>Cseppfertőzés: </a:t>
            </a:r>
            <a:r>
              <a:rPr lang="hu-HU" b="1" dirty="0">
                <a:solidFill>
                  <a:srgbClr val="FF0000"/>
                </a:solidFill>
              </a:rPr>
              <a:t>COVID_19</a:t>
            </a:r>
            <a:r>
              <a:rPr lang="hu-HU" dirty="0"/>
              <a:t>, influenza, kanyaró, szamárköhögés </a:t>
            </a:r>
          </a:p>
          <a:p>
            <a:pPr lvl="2"/>
            <a:r>
              <a:rPr lang="hu-HU" dirty="0"/>
              <a:t>Víz által terjesztett fertőzések: hastífusz, kolera</a:t>
            </a:r>
          </a:p>
          <a:p>
            <a:pPr lvl="2"/>
            <a:r>
              <a:rPr lang="hu-HU" dirty="0"/>
              <a:t>Élelmiszerek által terjesztett fertőzések: Salmonella, Hepatitis A</a:t>
            </a:r>
          </a:p>
          <a:p>
            <a:pPr lvl="2"/>
            <a:r>
              <a:rPr lang="hu-HU" dirty="0"/>
              <a:t>Tárgyak közvetítésével: </a:t>
            </a:r>
            <a:r>
              <a:rPr lang="hu-HU" dirty="0" err="1"/>
              <a:t>Calicivírus</a:t>
            </a:r>
            <a:r>
              <a:rPr lang="hu-HU" dirty="0"/>
              <a:t>, torokgyík</a:t>
            </a:r>
          </a:p>
          <a:p>
            <a:pPr lvl="2"/>
            <a:r>
              <a:rPr lang="hu-HU" dirty="0"/>
              <a:t>Talaj közvetítésével: tetanusz, </a:t>
            </a:r>
            <a:r>
              <a:rPr lang="hu-HU" dirty="0" err="1"/>
              <a:t>Anthrax</a:t>
            </a:r>
            <a:endParaRPr lang="hu-HU" dirty="0"/>
          </a:p>
          <a:p>
            <a:pPr lvl="2"/>
            <a:r>
              <a:rPr lang="hu-HU" dirty="0" err="1"/>
              <a:t>Intrauterin</a:t>
            </a:r>
            <a:r>
              <a:rPr lang="hu-HU" dirty="0"/>
              <a:t> (anyaméhen belüli) fertőzés: Hepatitis B, HIV fertőzés</a:t>
            </a:r>
          </a:p>
          <a:p>
            <a:pPr lvl="2"/>
            <a:r>
              <a:rPr lang="hu-HU" dirty="0"/>
              <a:t>Rovarok- és rágcsálók által terjesztett fertőzések: kiütéses tífusz, malária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42459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Kétfázisú kézfertőtlenítés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</a:pPr>
            <a:r>
              <a:rPr lang="hu-HU" dirty="0"/>
              <a:t>A kezek fertőtlenítése külön eljárással, majd ezt követi a kezek tisztítása szintén külön.</a:t>
            </a:r>
          </a:p>
          <a:p>
            <a:pPr>
              <a:buClr>
                <a:srgbClr val="C00000"/>
              </a:buClr>
            </a:pPr>
            <a:r>
              <a:rPr lang="hu-HU" dirty="0"/>
              <a:t>A sorrend mindig az, hogy elsőként kell fertőtleníteni, majd tisztítani a kezeket. </a:t>
            </a:r>
          </a:p>
          <a:p>
            <a:pPr>
              <a:buClr>
                <a:srgbClr val="C00000"/>
              </a:buClr>
            </a:pPr>
            <a:r>
              <a:rPr lang="hu-HU" dirty="0"/>
              <a:t>Tipikus példa a kétfázisú kézfertőtlenítésre a sebészi bemosakodás, mely során elsőként fertőtlenítő hatású szappannal történik meg a fertőtlenítő kézmosás, majd ezt követi az alkoholos kéz-bedörzsölés fázisa.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527465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Fertőtlenítő kézmosás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/>
            </a:pPr>
            <a:r>
              <a:rPr lang="hu-HU" dirty="0"/>
              <a:t>A fertőtlenítő kézmosás első lépéseként tekintse meg a kezének felületét, hogy található-e rajta sérülés, szennyeződés. </a:t>
            </a:r>
          </a:p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/>
            </a:pPr>
            <a:r>
              <a:rPr lang="hu-HU" dirty="0"/>
              <a:t>Győződjön meg róla, hogy a körmei rövidek, lekerekítettek és simák. A körmök hosszára, állapotára vonatkozó szabályok ebben az esetben is kiemelkedő fontosságúak.</a:t>
            </a:r>
          </a:p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/>
            </a:pPr>
            <a:r>
              <a:rPr lang="hu-HU" dirty="0"/>
              <a:t>Tolja fel a karórát a karján, húzza fel a hosszú ujjú ruhát a csukló fölé. Ha visel gyűrűt, azt vegye le a kézhigiéne alatt (ellenőrizze az intézményi előírásokat).</a:t>
            </a:r>
          </a:p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/>
            </a:pPr>
            <a:r>
              <a:rPr lang="hu-HU" dirty="0"/>
              <a:t>Álljon a mosdókagyló elé úgy, hogy kezei és védőruhája ne érintkezzen annak felületével. 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71528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Fertőtlenítő kézmosás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 startAt="5"/>
            </a:pPr>
            <a:r>
              <a:rPr lang="hu-HU" dirty="0"/>
              <a:t>A kéz teljes felületének befedéséhez szükséges, fali adagolóból kijuttatott folyékony szappant juttassunk az egyik kézre.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52</a:t>
            </a:fld>
            <a:endParaRPr lang="hu-HU"/>
          </a:p>
        </p:txBody>
      </p:sp>
      <p:pic>
        <p:nvPicPr>
          <p:cNvPr id="5" name="Kép 4" descr="Leírás: Leírás: Leírás: +¦j 20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66" y="3704499"/>
            <a:ext cx="2486025" cy="1657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6" name="Kép 5" descr="Leírás: Leírás: Leírás: +¦j 20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550" y="5016500"/>
            <a:ext cx="2562225" cy="1704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7" name="Kép 6" descr="Leírás: Leírás: Leírás: +¦j 20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57" y="3744945"/>
            <a:ext cx="2562225" cy="17049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8" name="Téglalap 7"/>
          <p:cNvSpPr/>
          <p:nvPr/>
        </p:nvSpPr>
        <p:spPr>
          <a:xfrm>
            <a:off x="6250537" y="6623421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496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Fertőtlenítő kézmosás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 startAt="6"/>
            </a:pPr>
            <a:r>
              <a:rPr lang="hu-HU" dirty="0"/>
              <a:t>Ezt követően kevés vízzel történt habképzés mellett oszlassuk el a szappant mindkét tenyéren, majd az egész kéz felületén.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53</a:t>
            </a:fld>
            <a:endParaRPr lang="hu-HU"/>
          </a:p>
        </p:txBody>
      </p:sp>
      <p:pic>
        <p:nvPicPr>
          <p:cNvPr id="5" name="Kép 4" descr="Leírás: Leírás: Leírás: IMG_01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96" y="2303807"/>
            <a:ext cx="1362075" cy="2038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6" name="Kép 5" descr="Leírás: Leírás: Leírás: +¦j 2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169" y="2426390"/>
            <a:ext cx="2390775" cy="15811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7" name="Kép 6" descr="Leírás: Leírás: Leírás: +¦j 2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42" y="2388290"/>
            <a:ext cx="2419350" cy="16192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8" name="Kép 7" descr="Leírás: Leírás: Leírás: +¦j 2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90" y="2435915"/>
            <a:ext cx="2352675" cy="157162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9" name="Kép 8" descr="Leírás: Leírás: Leírás: +¦j 21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69" y="4937125"/>
            <a:ext cx="2133600" cy="141922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" name="Kép 9" descr="Leírás: Leírás: Leírás: +¦j 2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652" y="4937125"/>
            <a:ext cx="2142496" cy="149009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1" name="Kép 10" descr="Leírás: Leírás: Leírás: +¦j 218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172" y="4937125"/>
            <a:ext cx="2143125" cy="141922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2" name="Téglalap 11"/>
          <p:cNvSpPr/>
          <p:nvPr/>
        </p:nvSpPr>
        <p:spPr>
          <a:xfrm>
            <a:off x="4133205" y="6623863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381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Fertőtlenítő kézmosás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 startAt="7"/>
            </a:pPr>
            <a:r>
              <a:rPr lang="hu-HU" dirty="0"/>
              <a:t>A kézmosás befejezése után öblítsük le a kezeket folyó, langyos vízzel az ujjak végén kezdve a csukló irányába. (A kezek leöblítésére forró víz nem alkalmas, mert megnövelheti a </a:t>
            </a:r>
            <a:r>
              <a:rPr lang="hu-HU" dirty="0" err="1"/>
              <a:t>dermatitisz</a:t>
            </a:r>
            <a:r>
              <a:rPr lang="hu-HU" dirty="0"/>
              <a:t> (bőrgyulladás) kockázatát.)</a:t>
            </a:r>
          </a:p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 startAt="7"/>
            </a:pPr>
            <a:r>
              <a:rPr lang="hu-HU" dirty="0"/>
              <a:t>A csap elzárását ún. orvosi csaptelep esetén alkarral, vagy könyökkel végezzük, orvosi csaptelep hiányában a csapot papírtörölközővel zárjuk el.</a:t>
            </a:r>
          </a:p>
          <a:p>
            <a:pPr marL="514350" indent="-514350">
              <a:buClr>
                <a:schemeClr val="accent6">
                  <a:lumMod val="50000"/>
                </a:schemeClr>
              </a:buClr>
              <a:buFont typeface="+mj-lt"/>
              <a:buAutoNum type="arabicPeriod" startAt="7"/>
            </a:pPr>
            <a:r>
              <a:rPr lang="hu-HU" dirty="0"/>
              <a:t>A kezek szárítását papírtörölközővel, vagy automata, rolnis, egyszer használatos textiltörölközővel végezzük.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54</a:t>
            </a:fld>
            <a:endParaRPr lang="hu-HU"/>
          </a:p>
        </p:txBody>
      </p:sp>
      <p:pic>
        <p:nvPicPr>
          <p:cNvPr id="5" name="Kép 4" descr="Leírás: Leírás: Leírás: +¦j 21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4" y="4763120"/>
            <a:ext cx="2584174" cy="177579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6" name="Kép 5" descr="Leírás: Leírás: Leírás: +¦j 21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231" y="4439064"/>
            <a:ext cx="2498035" cy="191887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7" name="Kép 6" descr="2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291" y="4546944"/>
            <a:ext cx="1702490" cy="220814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8" name="Téglalap 7"/>
          <p:cNvSpPr/>
          <p:nvPr/>
        </p:nvSpPr>
        <p:spPr>
          <a:xfrm>
            <a:off x="4133205" y="6623863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0222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Alkoholos kéz-bedörzsölés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1381" y="1232035"/>
            <a:ext cx="11608067" cy="53940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Fontos, hogy a bedörzsölés időtartama alatt a kezeket víz nem érheti, a bedörzsölés egész időtartama alatt a bőrfelszínnek a fertőtlenítőszertől átitatottnak kell lennie!</a:t>
            </a:r>
          </a:p>
          <a:p>
            <a:pPr marL="514350" indent="-514350">
              <a:buClr>
                <a:srgbClr val="00B050"/>
              </a:buClr>
              <a:buFont typeface="+mj-lt"/>
              <a:buAutoNum type="arabicPeriod"/>
            </a:pPr>
            <a:endParaRPr lang="hu-HU" dirty="0"/>
          </a:p>
          <a:p>
            <a:pPr marL="514350" indent="-514350">
              <a:buClr>
                <a:srgbClr val="00B050"/>
              </a:buClr>
              <a:buFont typeface="+mj-lt"/>
              <a:buAutoNum type="arabicPeriod"/>
            </a:pPr>
            <a:r>
              <a:rPr lang="hu-HU" dirty="0"/>
              <a:t>Az alkoholos kéz-bedörzsölés első lépéseként tekintse meg a kezének felületét, hogy található-e rajta sérülés, szennyeződés. </a:t>
            </a:r>
          </a:p>
          <a:p>
            <a:pPr marL="514350" indent="-514350">
              <a:buClr>
                <a:srgbClr val="00B050"/>
              </a:buClr>
              <a:buFont typeface="+mj-lt"/>
              <a:buAutoNum type="arabicPeriod"/>
            </a:pPr>
            <a:r>
              <a:rPr lang="hu-HU" dirty="0"/>
              <a:t>Győződjön meg róla, hogy a körmei rövidek, lekerekítettek és simák. A körmök hosszára, állapotára vonatkozó szabályok ebben az esetben is kiemelkedő fontosságúak.</a:t>
            </a:r>
          </a:p>
          <a:p>
            <a:pPr marL="514350" indent="-514350">
              <a:buClr>
                <a:srgbClr val="00B050"/>
              </a:buClr>
              <a:buFont typeface="+mj-lt"/>
              <a:buAutoNum type="arabicPeriod"/>
            </a:pPr>
            <a:r>
              <a:rPr lang="hu-HU" dirty="0"/>
              <a:t>Tolja fel a karórát a karján, húzza fel a hosszú ujjú ruhát a csukló fölé. Ha visel gyűrűt, azt vegye le a kézhigiéne alatt (ellenőrizze az intézményi előírásokat).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230429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Alkoholos kéz-bedörzsölés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00B050"/>
              </a:buClr>
              <a:buFont typeface="+mj-lt"/>
              <a:buAutoNum type="arabicPeriod" startAt="4"/>
            </a:pPr>
            <a:r>
              <a:rPr lang="hu-HU" dirty="0"/>
              <a:t>Fali adagolóból, vagy a személyre szóló, kis kiszerelésű flakonból a gyártó/forgalmazó ajánlása szerint (a kéz méretétől függően) készítményt (oldat, vagy gél) juttatunk az egyik tenyérbe.</a:t>
            </a:r>
          </a:p>
          <a:p>
            <a:pPr marL="514350" indent="-514350">
              <a:buClr>
                <a:srgbClr val="00B050"/>
              </a:buClr>
              <a:buFont typeface="+mj-lt"/>
              <a:buAutoNum type="arabicPeriod" startAt="4"/>
            </a:pPr>
            <a:r>
              <a:rPr lang="hu-HU" dirty="0"/>
              <a:t>Ezt a kéz egész felületén eloszlatjuk úgy, hogy a kezeken kezeletlen rész ne maradjon és az alábbiak szerint kíméletesen a kéz bőrébe dörzsöljük száradásig.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56</a:t>
            </a:fld>
            <a:endParaRPr lang="hu-HU"/>
          </a:p>
        </p:txBody>
      </p:sp>
      <p:pic>
        <p:nvPicPr>
          <p:cNvPr id="5" name="Kép 4" descr="Leírás: Leírás: Leírás: IMG_009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0" y="3652078"/>
            <a:ext cx="1419225" cy="206209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6" name="Kép 5" descr="Leírás: Leírás: Leírás: IMG_01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882" y="4747417"/>
            <a:ext cx="1362075" cy="2038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7" name="Kép 6" descr="Leírás: Leírás: Leírás: IMG_010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207" y="3647279"/>
            <a:ext cx="1391997" cy="22002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8" name="Kép 7" descr="Leírás: Leírás: Leírás: Új kép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501" y="4683126"/>
            <a:ext cx="1396551" cy="2038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9" name="Kép 8" descr="Leírás: Leírás: Leírás: IMG_010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619" y="3663433"/>
            <a:ext cx="1369528" cy="218412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" name="Kép 9" descr="Leírás: Leírás: Leírás: IMG_0104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51" y="4683125"/>
            <a:ext cx="1440478" cy="203835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1" name="Kép 10" descr="Leírás: Leírás: Leírás: IMG_0106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806" y="3647278"/>
            <a:ext cx="1476375" cy="22002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2" name="Téglalap 11"/>
          <p:cNvSpPr/>
          <p:nvPr/>
        </p:nvSpPr>
        <p:spPr>
          <a:xfrm>
            <a:off x="4133205" y="6623863"/>
            <a:ext cx="4720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200" dirty="0">
                <a:solidFill>
                  <a:schemeClr val="bg1">
                    <a:lumMod val="50000"/>
                  </a:schemeClr>
                </a:solidFill>
              </a:rPr>
              <a:t>Oláh A. (2012) Az ápolástudomány </a:t>
            </a:r>
            <a:r>
              <a:rPr lang="sv-SE" sz="1200" dirty="0">
                <a:solidFill>
                  <a:schemeClr val="bg1">
                    <a:lumMod val="50000"/>
                  </a:schemeClr>
                </a:solidFill>
              </a:rPr>
              <a:t>tankonyve, Medicina, Budapest</a:t>
            </a:r>
            <a:endParaRPr lang="hu-HU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517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Kesztyűhasználat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00"/>
              </a:buClr>
            </a:pPr>
            <a:r>
              <a:rPr lang="hu-HU" dirty="0"/>
              <a:t>A gumikesztyűk két fajtája különböztethető meg: az </a:t>
            </a:r>
            <a:r>
              <a:rPr lang="hu-HU" b="1" dirty="0"/>
              <a:t>orvosi kesztyűket </a:t>
            </a:r>
            <a:r>
              <a:rPr lang="hu-HU" dirty="0"/>
              <a:t>(vizsgálatokhoz és sebészi beavatkozásokhoz) és a</a:t>
            </a:r>
            <a:r>
              <a:rPr lang="hu-HU" b="1" dirty="0"/>
              <a:t> védőkesztyűket</a:t>
            </a:r>
            <a:r>
              <a:rPr lang="hu-HU" dirty="0"/>
              <a:t>. </a:t>
            </a:r>
          </a:p>
          <a:p>
            <a:pPr>
              <a:buClr>
                <a:srgbClr val="FFFF00"/>
              </a:buClr>
            </a:pPr>
            <a:r>
              <a:rPr lang="hu-HU" dirty="0"/>
              <a:t>A vizsgálatokhoz alkalmazható kesztyűk steril és nem-steril formában is megtalálhatók, míg a sebészi kesztyűk sterilek operációkhoz és invazív beavatkozásokhoz.</a:t>
            </a:r>
          </a:p>
          <a:p>
            <a:pPr>
              <a:buClr>
                <a:srgbClr val="FFFF00"/>
              </a:buClr>
            </a:pPr>
            <a:r>
              <a:rPr lang="hu-HU" dirty="0"/>
              <a:t>A védőkesztyűk a veszélyes kémiai anyagok ellen alkalmazandók. 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57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13537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000" dirty="0"/>
              <a:t>Kötelező irodalom:</a:t>
            </a:r>
          </a:p>
          <a:p>
            <a:pPr lvl="1"/>
            <a:r>
              <a:rPr lang="hu-HU" sz="1100" dirty="0"/>
              <a:t>Szabados Tímea (2014): Aszepszis, antiszepszis - fertőtlenítési és </a:t>
            </a:r>
            <a:r>
              <a:rPr lang="hu-HU" sz="1100" dirty="0" err="1"/>
              <a:t>sterilizá-lási</a:t>
            </a:r>
            <a:r>
              <a:rPr lang="hu-HU" sz="1100" dirty="0"/>
              <a:t> alapismeretek </a:t>
            </a:r>
            <a:r>
              <a:rPr lang="hu-HU" sz="1100" dirty="0" err="1"/>
              <a:t>Kádix</a:t>
            </a:r>
            <a:r>
              <a:rPr lang="hu-HU" sz="1100" dirty="0"/>
              <a:t> Kiadó, Budapest</a:t>
            </a:r>
          </a:p>
          <a:p>
            <a:pPr lvl="1"/>
            <a:r>
              <a:rPr lang="hu-HU" sz="1100" dirty="0"/>
              <a:t>Oláh András (</a:t>
            </a:r>
            <a:r>
              <a:rPr lang="hu-HU" sz="1100" dirty="0" err="1"/>
              <a:t>szerk</a:t>
            </a:r>
            <a:r>
              <a:rPr lang="hu-HU" sz="1100" dirty="0"/>
              <a:t>.): Az ápolástudomány tankönyve, Medicina, Budapest, 2012. </a:t>
            </a:r>
          </a:p>
          <a:p>
            <a:pPr lvl="2"/>
            <a:r>
              <a:rPr lang="hu-HU" sz="1100" u="sng" dirty="0">
                <a:hlinkClick r:id="rId2"/>
              </a:rPr>
              <a:t>http://www.tankonyvtar.hu/hu/tartalom/tamop425/0061_apolastudomany-magyar/apolas_magyar_9_9.html</a:t>
            </a:r>
            <a:endParaRPr lang="hu-HU" sz="1100" dirty="0"/>
          </a:p>
          <a:p>
            <a:r>
              <a:rPr lang="hu-HU" sz="2000" dirty="0"/>
              <a:t>Felhasználható irodalom: </a:t>
            </a:r>
          </a:p>
          <a:p>
            <a:pPr lvl="1"/>
            <a:r>
              <a:rPr lang="hu-HU" sz="1100" dirty="0"/>
              <a:t>A 2020. évben azonosított új koronavírus (SARS-CoV-2) okozta fertőzések (COVID-19) megelőzésének és terápiájának kézikönyve (2020. március 25.)</a:t>
            </a:r>
          </a:p>
          <a:p>
            <a:pPr lvl="1"/>
            <a:r>
              <a:rPr lang="hu-HU" sz="1100" dirty="0" err="1"/>
              <a:t>Milassin</a:t>
            </a:r>
            <a:r>
              <a:rPr lang="hu-HU" sz="1100" dirty="0"/>
              <a:t> M., </a:t>
            </a:r>
            <a:r>
              <a:rPr lang="hu-HU" sz="1100" dirty="0" err="1"/>
              <a:t>Pechó</a:t>
            </a:r>
            <a:r>
              <a:rPr lang="hu-HU" sz="1100" dirty="0"/>
              <a:t> Z., Böröcz K. et al. (2010): Országos Epidemiológiai Központ, Módszertani levél, A kézhigiéné gyakorlata az egészségügyi és szociális szolgáltatásokban, Budapest.</a:t>
            </a:r>
          </a:p>
          <a:p>
            <a:pPr lvl="1"/>
            <a:r>
              <a:rPr lang="hu-HU" sz="1100" dirty="0"/>
              <a:t>EPINFO Izolációs óvintézkedések: a fertőző ágensek terjedésének megelőzése az egészségügyi intézményekben – CDC irányelv, USA, 2007, Bp., 2008.</a:t>
            </a:r>
          </a:p>
          <a:p>
            <a:endParaRPr lang="hu-HU" sz="1200" dirty="0"/>
          </a:p>
          <a:p>
            <a:pPr marL="0" indent="0">
              <a:buNone/>
            </a:pP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29705681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668761" y="681445"/>
            <a:ext cx="8825658" cy="3329581"/>
          </a:xfrm>
        </p:spPr>
        <p:txBody>
          <a:bodyPr/>
          <a:lstStyle/>
          <a:p>
            <a:pPr algn="ctr"/>
            <a:r>
              <a:rPr lang="hu-HU" dirty="0"/>
              <a:t>Ellenőrző kérdések</a:t>
            </a:r>
          </a:p>
        </p:txBody>
      </p:sp>
    </p:spTree>
    <p:extLst>
      <p:ext uri="{BB962C8B-B14F-4D97-AF65-F5344CB8AC3E}">
        <p14:creationId xmlns:p14="http://schemas.microsoft.com/office/powerpoint/2010/main" val="230541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Fertőzés IV.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sz="2600" b="1" dirty="0"/>
              <a:t>3</a:t>
            </a:r>
            <a:r>
              <a:rPr lang="hu-HU" dirty="0"/>
              <a:t>. </a:t>
            </a:r>
            <a:r>
              <a:rPr lang="hu-HU" sz="2600" b="1" u="sng" dirty="0"/>
              <a:t>Fogékony emberi szervezet:</a:t>
            </a:r>
            <a:r>
              <a:rPr lang="hu-HU" sz="2600" dirty="0"/>
              <a:t> függ az illető veleszületett vagy szerzett </a:t>
            </a:r>
            <a:r>
              <a:rPr lang="hu-HU" sz="2600" dirty="0" err="1"/>
              <a:t>immunizáltságától</a:t>
            </a:r>
            <a:r>
              <a:rPr lang="hu-HU" sz="2600" dirty="0"/>
              <a:t>, védettségétől. </a:t>
            </a:r>
          </a:p>
          <a:p>
            <a:pPr lvl="1"/>
            <a:r>
              <a:rPr lang="hu-HU" dirty="0"/>
              <a:t>A veleszületett védettséget az anyatejjel szerezzük meg, valamint egyes betegségeken átesve leszünk védettek. </a:t>
            </a:r>
          </a:p>
          <a:p>
            <a:pPr lvl="1"/>
            <a:r>
              <a:rPr lang="hu-HU" dirty="0"/>
              <a:t>A szerzett </a:t>
            </a:r>
            <a:r>
              <a:rPr lang="hu-HU" dirty="0" err="1"/>
              <a:t>immunizáltságot</a:t>
            </a:r>
            <a:r>
              <a:rPr lang="hu-HU" dirty="0"/>
              <a:t> az életkorhoz kötött kötelező védőoltásokkal kapjuk meg, illetve az életünk során kapott egyéb védőoltások biztosítják számunkra.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967303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4000" dirty="0">
                <a:latin typeface="Calibri" panose="020F0502020204030204"/>
              </a:rPr>
              <a:t>Melyik a sterilizálás formája?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lemosás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formaldehid gáz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meszelés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6468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permetezés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403210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4000" dirty="0">
                <a:latin typeface="Calibri" panose="020F0502020204030204"/>
              </a:rPr>
              <a:t>Az aszepszisre jellemző: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az antiszeptikumok használatával valósul meg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	célja a mikroorganizmusok távoltartása a nyitott testszövetetektől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célja a mikrobák elölése és szaporodásuk gátlása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nem része a higiénés kézfertőtlenítés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47282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4000" dirty="0">
                <a:latin typeface="Calibri" panose="020F0502020204030204"/>
              </a:rPr>
              <a:t>Melyik fertőtlenítő eljárás?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élettani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kombinált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struktúrált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biológiai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721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 antiszepszisre jellemző: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műtét előtti átöltözés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célja a mikrobák elölése és szaporodásuk gátlása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célja a mikroorganizmusok távoltartása a nyitott testszövetetektől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6468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alapeleme a higiénés kézfertőtlenítés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7600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326853" y="361712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steril gumikesztyű használata kötelező,</a:t>
            </a:r>
            <a:r>
              <a:rPr kumimoji="0" lang="hu-HU" altLang="hu-H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u-HU" altLang="hu-HU" sz="3200" b="0" i="0" u="sng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KIVÉVE:</a:t>
            </a:r>
            <a:endParaRPr kumimoji="0" lang="ru-RU" altLang="hu-HU" sz="3200" b="0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hólyagkatéterezés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9505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>
                <a:solidFill>
                  <a:prstClr val="white"/>
                </a:solidFill>
                <a:latin typeface="Arial Black" panose="020B0A04020102020204" pitchFamily="34" charset="0"/>
              </a:rPr>
              <a:t>Perifériás vénából történő vérvétel</a:t>
            </a:r>
            <a:endParaRPr lang="hu-H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>
                <a:solidFill>
                  <a:prstClr val="white"/>
                </a:solidFill>
                <a:latin typeface="Arial Black" panose="020B0A04020102020204" pitchFamily="34" charset="0"/>
              </a:rPr>
              <a:t>CVK bevezetése</a:t>
            </a:r>
            <a:endParaRPr lang="hu-H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Haemokultura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levétele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44572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558455" y="327231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 antiszepszis felfedezője és bevezetője: </a:t>
            </a:r>
            <a:r>
              <a:rPr kumimoji="0" lang="hu-HU" altLang="hu-HU" sz="3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ru-RU" altLang="hu-HU" sz="3200" b="0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William S.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Halsted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Joseph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Lister</a:t>
            </a:r>
            <a:endParaRPr lang="hu-H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Semmelweis Fülöp Ignác</a:t>
            </a:r>
            <a:endParaRPr kumimoji="0" lang="hu-H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Louis Pasteur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12160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805055" y="352881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gumikesztyű használatának bevezetője:</a:t>
            </a:r>
            <a:endParaRPr kumimoji="0" lang="ru-RU" altLang="hu-HU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Semmelweis Fülöp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Ignác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William S.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Halsted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Louis Pasteur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6468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Joseph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Lister</a:t>
            </a:r>
            <a:endParaRPr lang="hu-H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04837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 </a:t>
            </a:r>
            <a:r>
              <a:rPr kumimoji="0" lang="hu-HU" altLang="hu-HU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autoklávozásra</a:t>
            </a: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jellemző: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STERIS SYSTEM 1.TM berendezésben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proxiecetsav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és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innert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tartalmazó oldat fejti ki sterilizáló hatását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	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Sterilizálás túlnyomásos, telített vízgőzzel történik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Sterilizálás formaldehidgázzal történik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Sterilizálás cirkuláló száraz, forró levegővel történik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55879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3200" dirty="0">
                <a:latin typeface="+mn-lt"/>
              </a:rPr>
              <a:t>A </a:t>
            </a:r>
            <a:r>
              <a:rPr lang="hu-HU" altLang="hu-HU" sz="3200" dirty="0" err="1">
                <a:latin typeface="+mn-lt"/>
              </a:rPr>
              <a:t>nozokómiális</a:t>
            </a:r>
            <a:r>
              <a:rPr lang="hu-HU" altLang="hu-HU" sz="3200" dirty="0">
                <a:latin typeface="+mn-lt"/>
              </a:rPr>
              <a:t> fertőzésekre jellemző:</a:t>
            </a:r>
            <a:endParaRPr lang="ru-RU" altLang="hu-HU" sz="32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aspecifikusak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az intézmény belső adottságai is elősegíthetik kialakulásukat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a </a:t>
            </a:r>
            <a:r>
              <a:rPr lang="hu-HU" altLang="hu-HU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patogenezis</a:t>
            </a: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 szempontjából kizárólag endogén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fertőzésekről beszélhetünk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a fertőzések terjedése kizárólag közvetlen kontaktus által történhet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81084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74668" y="280740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dirty="0">
                <a:latin typeface="+mn-lt"/>
              </a:rPr>
              <a:t>A Nemzeti </a:t>
            </a:r>
            <a:r>
              <a:rPr lang="hu-HU" altLang="hu-HU" dirty="0" err="1">
                <a:latin typeface="+mn-lt"/>
              </a:rPr>
              <a:t>Nozokómiális</a:t>
            </a:r>
            <a:r>
              <a:rPr lang="hu-HU" altLang="hu-HU" dirty="0">
                <a:latin typeface="+mn-lt"/>
              </a:rPr>
              <a:t> </a:t>
            </a:r>
            <a:r>
              <a:rPr lang="hu-HU" altLang="hu-HU" dirty="0" err="1">
                <a:latin typeface="+mn-lt"/>
              </a:rPr>
              <a:t>Surveillance</a:t>
            </a:r>
            <a:r>
              <a:rPr lang="hu-HU" altLang="hu-HU" dirty="0">
                <a:latin typeface="+mn-lt"/>
              </a:rPr>
              <a:t> Rendszerre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dirty="0">
                <a:latin typeface="+mn-lt"/>
              </a:rPr>
              <a:t>jellemző, </a:t>
            </a:r>
            <a:r>
              <a:rPr lang="hu-HU" altLang="hu-HU" b="1" u="sng" dirty="0">
                <a:latin typeface="+mn-lt"/>
              </a:rPr>
              <a:t>KIVÉVE</a:t>
            </a:r>
            <a:r>
              <a:rPr lang="hu-HU" altLang="hu-HU" dirty="0">
                <a:latin typeface="+mn-lt"/>
              </a:rPr>
              <a:t>: </a:t>
            </a:r>
            <a:endParaRPr lang="ru-RU" altLang="hu-HU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epidemiológiai trendeket mutat ki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célja, hogy a betegeket érdekeltté tegye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a </a:t>
            </a:r>
            <a:r>
              <a:rPr lang="hu-HU" altLang="hu-HU" sz="2400" dirty="0" err="1">
                <a:solidFill>
                  <a:schemeClr val="bg1"/>
                </a:solidFill>
                <a:latin typeface="Arial Black" panose="020B0A04020102020204" pitchFamily="34" charset="0"/>
              </a:rPr>
              <a:t>nozokómiális</a:t>
            </a: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 fertőzések problémakörére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beazonosítja a kockázati tényezőket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chemeClr val="bg1"/>
                </a:solidFill>
                <a:latin typeface="Arial Black" panose="020B0A04020102020204" pitchFamily="34" charset="0"/>
              </a:rPr>
              <a:t>célja a minőség fejlesztése</a:t>
            </a:r>
            <a:endParaRPr lang="ru-RU" altLang="hu-H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577284" y="1252251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81597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Aszepszis</a:t>
            </a:r>
            <a:r>
              <a:rPr lang="hu-HU" dirty="0"/>
              <a:t>, antiszepszis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20164" y="1251914"/>
            <a:ext cx="5473739" cy="1262686"/>
          </a:xfrm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hu-HU" sz="1800" b="1" dirty="0"/>
              <a:t>Semmelweis Fülöp Ignác </a:t>
            </a:r>
            <a:r>
              <a:rPr lang="hu-HU" sz="1800" dirty="0"/>
              <a:t>a mikrobák ismerete előtt teremtette meg az </a:t>
            </a:r>
            <a:r>
              <a:rPr lang="hu-HU" sz="1800" i="1" dirty="0"/>
              <a:t>aszepszis alapjait</a:t>
            </a:r>
            <a:r>
              <a:rPr lang="hu-HU" sz="1800" dirty="0"/>
              <a:t>, valamint ő volt a </a:t>
            </a:r>
            <a:r>
              <a:rPr lang="hu-HU" sz="1800" i="1" dirty="0"/>
              <a:t>gyermekágyi láz kórokozójának és terápiájának felfedezője</a:t>
            </a:r>
            <a:r>
              <a:rPr lang="hu-HU" sz="1800" dirty="0"/>
              <a:t>. </a:t>
            </a:r>
          </a:p>
          <a:p>
            <a:pPr marL="0" indent="0" algn="just">
              <a:buNone/>
            </a:pPr>
            <a:endParaRPr lang="hu-HU" sz="18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7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6012037" y="4459559"/>
            <a:ext cx="4720047" cy="147732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hu-HU" b="1" dirty="0"/>
              <a:t>Louis Pasteur </a:t>
            </a:r>
            <a:r>
              <a:rPr lang="hu-HU" dirty="0"/>
              <a:t>munkájának eredményeképpen feltételezte, hogy a sebfertőzéseket a külvilágban található mikroszkopikus méretű részecskék okozzák (</a:t>
            </a:r>
            <a:r>
              <a:rPr lang="hu-HU" i="1" dirty="0"/>
              <a:t>mikrobák felfedezése</a:t>
            </a:r>
            <a:r>
              <a:rPr lang="hu-HU" dirty="0"/>
              <a:t>).</a:t>
            </a:r>
            <a:br>
              <a:rPr lang="hu-HU" dirty="0"/>
            </a:br>
            <a:endParaRPr lang="hu-HU" dirty="0"/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576" y="859690"/>
            <a:ext cx="2965273" cy="2427235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572" y="4034365"/>
            <a:ext cx="3424656" cy="2281307"/>
          </a:xfrm>
          <a:prstGeom prst="rect">
            <a:avLst/>
          </a:prstGeom>
        </p:spPr>
      </p:pic>
      <p:sp>
        <p:nvSpPr>
          <p:cNvPr id="13" name="Szövegdoboz 12"/>
          <p:cNvSpPr txBox="1"/>
          <p:nvPr/>
        </p:nvSpPr>
        <p:spPr>
          <a:xfrm>
            <a:off x="2041890" y="6430999"/>
            <a:ext cx="369345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" dirty="0"/>
              <a:t>https://cultura.hu/kultura/louis-pasteur-felfedezesei/</a:t>
            </a:r>
          </a:p>
        </p:txBody>
      </p:sp>
      <p:sp>
        <p:nvSpPr>
          <p:cNvPr id="14" name="Szövegdoboz 13"/>
          <p:cNvSpPr txBox="1"/>
          <p:nvPr/>
        </p:nvSpPr>
        <p:spPr>
          <a:xfrm>
            <a:off x="6108167" y="3429389"/>
            <a:ext cx="34525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" dirty="0"/>
              <a:t>https://www.origo.hu/tudomany/20180607-megmutatjuk-hogy-ketszaz-eve-miert-gyuloltek-annyira-a-kezmosast.html</a:t>
            </a:r>
          </a:p>
        </p:txBody>
      </p:sp>
    </p:spTree>
    <p:extLst>
      <p:ext uri="{BB962C8B-B14F-4D97-AF65-F5344CB8AC3E}">
        <p14:creationId xmlns:p14="http://schemas.microsoft.com/office/powerpoint/2010/main" val="27919763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326853" y="366484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latin typeface="Calibri" panose="020F0502020204030204"/>
              </a:rPr>
              <a:t>A CDC kritériumrendszerében milyen időhatár után jelentkeznek a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 err="1">
                <a:latin typeface="Calibri" panose="020F0502020204030204"/>
              </a:rPr>
              <a:t>nozokómiális</a:t>
            </a:r>
            <a:r>
              <a:rPr lang="hu-HU" altLang="hu-HU" sz="2400" dirty="0">
                <a:latin typeface="Calibri" panose="020F0502020204030204"/>
              </a:rPr>
              <a:t> fertőzés első tünetei a kórház felvételt követően?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72 óra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48 óra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24 óra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38 óra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141855" y="1267401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00890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044039" y="361712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endParaRPr lang="hu-HU" altLang="hu-HU" sz="3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Adatgyűjtés, elemzés, szállítás, interpretáció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Adatgyűjtés, elemzés, interpretáció,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feedback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Adatgyűjtés, tárolás, szállítás, elemzés,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</a:t>
            </a:r>
            <a:r>
              <a:rPr kumimoji="0" lang="hu-HU" altLang="hu-HU" sz="2400" b="0" i="0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feedback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Adatgyűjtés, elemzés,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feedback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150564" y="1339520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887285" y="358478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742950" lvl="0" indent="-742950" algn="ctr">
              <a:lnSpc>
                <a:spcPct val="100000"/>
              </a:lnSpc>
              <a:spcBef>
                <a:spcPct val="0"/>
              </a:spcBef>
              <a:buAutoNum type="arabicPeriod" startAt="7"/>
            </a:pP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4141959" y="420149"/>
            <a:ext cx="478368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3500" b="1" dirty="0">
                <a:latin typeface="Calibri Light" panose="020F0302020204030204"/>
                <a:ea typeface="+mj-ea"/>
                <a:cs typeface="+mj-cs"/>
              </a:rPr>
              <a:t>A </a:t>
            </a:r>
            <a:r>
              <a:rPr lang="hu-HU" sz="3500" b="1" dirty="0" err="1">
                <a:latin typeface="Calibri Light" panose="020F0302020204030204"/>
                <a:ea typeface="+mj-ea"/>
                <a:cs typeface="+mj-cs"/>
              </a:rPr>
              <a:t>surveillance</a:t>
            </a:r>
            <a:r>
              <a:rPr lang="hu-HU" sz="3500" b="1" dirty="0">
                <a:latin typeface="Calibri Light" panose="020F0302020204030204"/>
                <a:ea typeface="+mj-ea"/>
                <a:cs typeface="+mj-cs"/>
              </a:rPr>
              <a:t> alapelemei: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6892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dirty="0">
                <a:latin typeface="Calibri" panose="020F0502020204030204"/>
              </a:rPr>
              <a:t>A </a:t>
            </a:r>
            <a:r>
              <a:rPr lang="hu-HU" altLang="hu-HU" dirty="0" err="1">
                <a:latin typeface="Calibri" panose="020F0502020204030204"/>
              </a:rPr>
              <a:t>nozokomiális</a:t>
            </a:r>
            <a:r>
              <a:rPr lang="hu-HU" altLang="hu-HU" dirty="0">
                <a:latin typeface="Calibri" panose="020F0502020204030204"/>
              </a:rPr>
              <a:t> fertőzések kb. 40%-át: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Műtéti sebfertőzések teszik ki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húgyúti fertőzések teszik ki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 szepszis fertőzés teszi ki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>
                <a:solidFill>
                  <a:prstClr val="white"/>
                </a:solidFill>
                <a:latin typeface="Arial Black" panose="020B0A04020102020204" pitchFamily="34" charset="0"/>
              </a:rPr>
              <a:t>Pneumoniák teszik ki</a:t>
            </a:r>
            <a:endParaRPr lang="ru-RU" altLang="hu-HU" sz="2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4259121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044039" y="361712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hu-HU" altLang="hu-H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nozokómiális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fertőzések gyakorisága 3-10 %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 </a:t>
            </a:r>
            <a:r>
              <a:rPr lang="hu-HU" altLang="hu-HU" sz="2400" dirty="0" err="1">
                <a:solidFill>
                  <a:prstClr val="white"/>
                </a:solidFill>
                <a:latin typeface="Arial Black" panose="020B0A04020102020204" pitchFamily="34" charset="0"/>
              </a:rPr>
              <a:t>nozokómiális</a:t>
            </a: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 fertőzések gyakorisága 1-3 %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gyakori fertőzés 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sepsis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gyakori fertőzés 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pneumonia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150564" y="1339520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887285" y="358478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742950" marR="0" lvl="0" indent="-74295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rabicPeriod" startAt="7"/>
              <a:tabLst/>
              <a:defRPr/>
            </a:pP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églalap 1"/>
          <p:cNvSpPr/>
          <p:nvPr/>
        </p:nvSpPr>
        <p:spPr>
          <a:xfrm>
            <a:off x="2819593" y="581907"/>
            <a:ext cx="8461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2800" b="1" dirty="0"/>
              <a:t>A szülészeti osztályok </a:t>
            </a:r>
            <a:r>
              <a:rPr lang="hu-HU" sz="2800" b="1" dirty="0" err="1"/>
              <a:t>nozokómiális</a:t>
            </a:r>
            <a:r>
              <a:rPr lang="hu-HU" sz="2800" b="1" dirty="0"/>
              <a:t> helyzetére jellemző:</a:t>
            </a:r>
          </a:p>
        </p:txBody>
      </p:sp>
    </p:spTree>
    <p:extLst>
      <p:ext uri="{BB962C8B-B14F-4D97-AF65-F5344CB8AC3E}">
        <p14:creationId xmlns:p14="http://schemas.microsoft.com/office/powerpoint/2010/main" val="105936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Aszepszis</a:t>
            </a:r>
            <a:r>
              <a:rPr lang="hu-HU" dirty="0"/>
              <a:t>, antiszepszis II.</a:t>
            </a:r>
          </a:p>
        </p:txBody>
      </p:sp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0879" y="1438055"/>
            <a:ext cx="1639966" cy="2255716"/>
          </a:xfrm>
          <a:prstGeom prst="rect">
            <a:avLst/>
          </a:prstGeom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8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4098758" y="1438055"/>
            <a:ext cx="5125924" cy="1200329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hu-HU" b="1" dirty="0" err="1"/>
              <a:t>Jozeph</a:t>
            </a:r>
            <a:r>
              <a:rPr lang="hu-HU" b="1" dirty="0"/>
              <a:t> </a:t>
            </a:r>
            <a:r>
              <a:rPr lang="hu-HU" b="1" dirty="0" err="1"/>
              <a:t>Lister</a:t>
            </a:r>
            <a:r>
              <a:rPr lang="hu-HU" b="1" dirty="0"/>
              <a:t> </a:t>
            </a:r>
            <a:r>
              <a:rPr lang="hu-HU" dirty="0"/>
              <a:t>az antiszeptikus technika, az antiszepszis felfedezője és bevezetője 1865-ben bebizonyította, hogy a sebfertőzések </a:t>
            </a:r>
            <a:r>
              <a:rPr lang="hu-HU" dirty="0" err="1"/>
              <a:t>megelőzhetőek</a:t>
            </a:r>
            <a:r>
              <a:rPr lang="hu-HU" dirty="0"/>
              <a:t> a mikroorganizmusok elpusztításával. 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1389529" y="3792070"/>
            <a:ext cx="190948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" dirty="0"/>
              <a:t>http://www.jakd.hu/index.php?p=evfordulo&amp;id=2181</a:t>
            </a:r>
          </a:p>
        </p:txBody>
      </p:sp>
      <p:sp>
        <p:nvSpPr>
          <p:cNvPr id="8" name="Szövegdoboz 7"/>
          <p:cNvSpPr txBox="1"/>
          <p:nvPr/>
        </p:nvSpPr>
        <p:spPr>
          <a:xfrm>
            <a:off x="364959" y="5268260"/>
            <a:ext cx="5071745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b="1" dirty="0"/>
              <a:t>William S. </a:t>
            </a:r>
            <a:r>
              <a:rPr lang="hu-HU" b="1" dirty="0" err="1"/>
              <a:t>Halsted</a:t>
            </a:r>
            <a:r>
              <a:rPr lang="hu-HU" b="1" dirty="0"/>
              <a:t> </a:t>
            </a:r>
            <a:r>
              <a:rPr lang="hu-HU" dirty="0"/>
              <a:t>nevéhez fűződik a gumikesztyű alkalmazása a sebészi gyakorlatban. </a:t>
            </a: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330" y="3955864"/>
            <a:ext cx="3607359" cy="2583048"/>
          </a:xfrm>
          <a:prstGeom prst="rect">
            <a:avLst/>
          </a:prstGeom>
        </p:spPr>
      </p:pic>
      <p:sp>
        <p:nvSpPr>
          <p:cNvPr id="10" name="Szövegdoboz 9"/>
          <p:cNvSpPr txBox="1"/>
          <p:nvPr/>
        </p:nvSpPr>
        <p:spPr>
          <a:xfrm>
            <a:off x="6358979" y="6552198"/>
            <a:ext cx="370671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600" dirty="0"/>
              <a:t>https://akutszakaszpro.com/2019/06/01/az-orvosi-gumikesztyuk-tortenete-halsted-hampton-sztori/</a:t>
            </a:r>
          </a:p>
        </p:txBody>
      </p:sp>
    </p:spTree>
    <p:extLst>
      <p:ext uri="{BB962C8B-B14F-4D97-AF65-F5344CB8AC3E}">
        <p14:creationId xmlns:p14="http://schemas.microsoft.com/office/powerpoint/2010/main" val="2356950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Aszepszis</a:t>
            </a:r>
            <a:r>
              <a:rPr lang="hu-HU" dirty="0"/>
              <a:t>, antiszepszis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just"/>
            <a:r>
              <a:rPr lang="hu-HU" sz="2600" b="1" u="sng" dirty="0">
                <a:solidFill>
                  <a:prstClr val="black"/>
                </a:solidFill>
              </a:rPr>
              <a:t>Aszepszisnek</a:t>
            </a:r>
            <a:r>
              <a:rPr lang="hu-HU" sz="2600" b="1" dirty="0">
                <a:solidFill>
                  <a:prstClr val="black"/>
                </a:solidFill>
              </a:rPr>
              <a:t> </a:t>
            </a:r>
            <a:r>
              <a:rPr lang="hu-HU" sz="2600" dirty="0">
                <a:solidFill>
                  <a:prstClr val="black"/>
                </a:solidFill>
              </a:rPr>
              <a:t>nevezzük a betegellátás során alkalmazott munkamódszereknek, munkafolyamatoknak, eljárásoknak és magatartásformáknak összességét, amelyekkel a mikroorganizmusok a beteg nyitott </a:t>
            </a:r>
            <a:r>
              <a:rPr lang="hu-HU" sz="2600" dirty="0" err="1">
                <a:solidFill>
                  <a:prstClr val="black"/>
                </a:solidFill>
              </a:rPr>
              <a:t>testszöveteitől</a:t>
            </a:r>
            <a:r>
              <a:rPr lang="hu-HU" sz="2600" dirty="0">
                <a:solidFill>
                  <a:prstClr val="black"/>
                </a:solidFill>
              </a:rPr>
              <a:t>, nyálkahártyáitól, testüregeitől távol tarthatók.</a:t>
            </a:r>
          </a:p>
          <a:p>
            <a:pPr lvl="0" algn="just"/>
            <a:endParaRPr lang="hu-HU" sz="2600" dirty="0">
              <a:solidFill>
                <a:prstClr val="black"/>
              </a:solidFill>
            </a:endParaRPr>
          </a:p>
          <a:p>
            <a:pPr lvl="0" algn="just"/>
            <a:r>
              <a:rPr lang="hu-HU" sz="2600" dirty="0">
                <a:solidFill>
                  <a:prstClr val="black"/>
                </a:solidFill>
              </a:rPr>
              <a:t>Az aszepszis biztosítását szolgálja a steril eszközök, anyagok, </a:t>
            </a:r>
          </a:p>
          <a:p>
            <a:pPr marL="0" lvl="0" indent="0" algn="just">
              <a:buNone/>
            </a:pPr>
            <a:r>
              <a:rPr lang="hu-HU" sz="2600" dirty="0">
                <a:solidFill>
                  <a:prstClr val="black"/>
                </a:solidFill>
              </a:rPr>
              <a:t>műszerek alkalmazása, valamint a fertőtlenítéssel létrehozott </a:t>
            </a:r>
          </a:p>
          <a:p>
            <a:pPr marL="0" lvl="0" indent="0" algn="just">
              <a:buNone/>
            </a:pPr>
            <a:r>
              <a:rPr lang="hu-HU" sz="2600" dirty="0">
                <a:solidFill>
                  <a:prstClr val="black"/>
                </a:solidFill>
              </a:rPr>
              <a:t>mikrobaszegény környezet egyaránt.</a:t>
            </a:r>
          </a:p>
          <a:p>
            <a:pPr lvl="0" algn="just"/>
            <a:endParaRPr lang="hu-HU" sz="2600" dirty="0">
              <a:solidFill>
                <a:prstClr val="black"/>
              </a:solidFill>
            </a:endParaRPr>
          </a:p>
          <a:p>
            <a:pPr lvl="0" algn="just"/>
            <a:r>
              <a:rPr lang="hu-HU" sz="2600" dirty="0">
                <a:solidFill>
                  <a:prstClr val="black"/>
                </a:solidFill>
              </a:rPr>
              <a:t>Az aszepszis része a bőr és nyálkahártyák fertőtlenítése, az </a:t>
            </a:r>
            <a:r>
              <a:rPr lang="hu-HU" sz="2600" dirty="0" err="1">
                <a:solidFill>
                  <a:prstClr val="black"/>
                </a:solidFill>
              </a:rPr>
              <a:t>invazív</a:t>
            </a:r>
            <a:r>
              <a:rPr lang="hu-HU" sz="2600" dirty="0">
                <a:solidFill>
                  <a:prstClr val="black"/>
                </a:solidFill>
              </a:rPr>
              <a:t> </a:t>
            </a:r>
          </a:p>
          <a:p>
            <a:pPr marL="0" lvl="0" indent="0" algn="just">
              <a:buNone/>
            </a:pPr>
            <a:r>
              <a:rPr lang="hu-HU" sz="2600" dirty="0">
                <a:solidFill>
                  <a:prstClr val="black"/>
                </a:solidFill>
              </a:rPr>
              <a:t>vagy </a:t>
            </a:r>
            <a:r>
              <a:rPr lang="hu-HU" sz="2600" dirty="0" err="1">
                <a:solidFill>
                  <a:prstClr val="black"/>
                </a:solidFill>
              </a:rPr>
              <a:t>nonínvazív</a:t>
            </a:r>
            <a:r>
              <a:rPr lang="hu-HU" sz="2600" dirty="0">
                <a:solidFill>
                  <a:prstClr val="black"/>
                </a:solidFill>
              </a:rPr>
              <a:t> beavatkozások során használatos eszközök </a:t>
            </a:r>
          </a:p>
          <a:p>
            <a:pPr marL="0" lvl="0" indent="0" algn="just">
              <a:buNone/>
            </a:pPr>
            <a:r>
              <a:rPr lang="hu-HU" sz="2600" dirty="0">
                <a:solidFill>
                  <a:prstClr val="black"/>
                </a:solidFill>
              </a:rPr>
              <a:t>sterilizálása. </a:t>
            </a:r>
          </a:p>
          <a:p>
            <a:pPr lvl="0" algn="just"/>
            <a:endParaRPr lang="hu-HU" sz="2600" dirty="0">
              <a:solidFill>
                <a:prstClr val="black"/>
              </a:solidFill>
            </a:endParaRPr>
          </a:p>
          <a:p>
            <a:pPr lvl="0" algn="just"/>
            <a:endParaRPr lang="hu-HU" sz="2600" dirty="0">
              <a:solidFill>
                <a:prstClr val="black"/>
              </a:solidFill>
            </a:endParaRPr>
          </a:p>
          <a:p>
            <a:pPr algn="just"/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DC037-E7BD-4C73-8B08-BA96F3CF2969}" type="slidenum">
              <a:rPr lang="hu-HU" smtClean="0"/>
              <a:t>9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973" y="2591456"/>
            <a:ext cx="2390338" cy="3585507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9424194" y="6137669"/>
            <a:ext cx="2805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400"/>
              <a:t>Aszepszis megvalósulása a műtőben</a:t>
            </a: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25525254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63EFE49-B013-4248-A076-09735AE7C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22C7815-C7A0-4206-BEB2-30C313A8A7F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87C176-E869-48F9-B03C-A0682977992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</TotalTime>
  <Words>4232</Words>
  <Application>Microsoft Office PowerPoint</Application>
  <PresentationFormat>Szélesvásznú</PresentationFormat>
  <Paragraphs>542</Paragraphs>
  <Slides>73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73</vt:i4>
      </vt:variant>
    </vt:vector>
  </HeadingPairs>
  <TitlesOfParts>
    <vt:vector size="84" baseType="lpstr">
      <vt:lpstr>Arial</vt:lpstr>
      <vt:lpstr>Arial Black</vt:lpstr>
      <vt:lpstr>Calibri</vt:lpstr>
      <vt:lpstr>Calibri Light</vt:lpstr>
      <vt:lpstr>Century Gothic</vt:lpstr>
      <vt:lpstr>MyriadPro-Regular</vt:lpstr>
      <vt:lpstr>Symbol</vt:lpstr>
      <vt:lpstr>Times New Roman</vt:lpstr>
      <vt:lpstr>Tw Cen MT</vt:lpstr>
      <vt:lpstr>Wingdings 3</vt:lpstr>
      <vt:lpstr>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Higiénés, aszepszis, antiszepszis ismeretek </vt:lpstr>
      <vt:lpstr>Fertőzés I.</vt:lpstr>
      <vt:lpstr>Fertőzés II.</vt:lpstr>
      <vt:lpstr>Fertőzés III.</vt:lpstr>
      <vt:lpstr>Fertőzés IV.</vt:lpstr>
      <vt:lpstr>Aszepszis, antiszepszis I.</vt:lpstr>
      <vt:lpstr>Aszepszis, antiszepszis II.</vt:lpstr>
      <vt:lpstr>Aszepszis, antiszepszis III.</vt:lpstr>
      <vt:lpstr>Aszepszis, antiszepszis IV.</vt:lpstr>
      <vt:lpstr>Aszepszis, antiszepszis V.</vt:lpstr>
      <vt:lpstr>Aszepszis, antiszepszis VI.</vt:lpstr>
      <vt:lpstr>Aszepszis, antiszepszis VII.</vt:lpstr>
      <vt:lpstr>Fertőtlenítéstan I.</vt:lpstr>
      <vt:lpstr>Fertőtlenítéstan II.</vt:lpstr>
      <vt:lpstr>Fertőtlenítéstan III.</vt:lpstr>
      <vt:lpstr>Fertőtlenítéstan IV.</vt:lpstr>
      <vt:lpstr>Fertőtlenítéstan V.</vt:lpstr>
      <vt:lpstr>Fertőtlenítéstan VI.</vt:lpstr>
      <vt:lpstr>Fizikai fertőtlenítő eljárás</vt:lpstr>
      <vt:lpstr>Kémiai fertőtlenítő eljárás</vt:lpstr>
      <vt:lpstr>Kombinált fertőtlenítő eljárások I.</vt:lpstr>
      <vt:lpstr>Kombinált fertőtlenítő eljárások II.</vt:lpstr>
      <vt:lpstr>Sterilizálás I.</vt:lpstr>
      <vt:lpstr>Sterilizálás II.</vt:lpstr>
      <vt:lpstr>Sterilizálás III.</vt:lpstr>
      <vt:lpstr>Környezet takarítása és fertőtlenítése</vt:lpstr>
      <vt:lpstr>Többször használatos eszközök fertőtlenítése és sterilizálása</vt:lpstr>
      <vt:lpstr>Szennyes textíliák kezelése</vt:lpstr>
      <vt:lpstr>Egészségügyi dolgozók szennyes munkaruházata</vt:lpstr>
      <vt:lpstr>Nozokomiális fertőzések (NF)</vt:lpstr>
      <vt:lpstr>Nozokomiális fertőzések</vt:lpstr>
      <vt:lpstr>Nozokomiális fertőzések</vt:lpstr>
      <vt:lpstr>Nozokomiális fertőzések</vt:lpstr>
      <vt:lpstr>Nozokomiális fertőzések</vt:lpstr>
      <vt:lpstr>A nozokomiális fertőzések eloszlása</vt:lpstr>
      <vt:lpstr>A kórházi személyzet nozokomiális fertőzései</vt:lpstr>
      <vt:lpstr>A kórházi személyzet nozokomiális fertőzései</vt:lpstr>
      <vt:lpstr>Nozokomiális surveillance</vt:lpstr>
      <vt:lpstr>Nozokomiális surveillance</vt:lpstr>
      <vt:lpstr>A surveillance alapelemei</vt:lpstr>
      <vt:lpstr>A surveillance fajtái</vt:lpstr>
      <vt:lpstr>Kézhigiéne</vt:lpstr>
      <vt:lpstr>Alapfogalmak tisztázása</vt:lpstr>
      <vt:lpstr>Alapfogalmak tisztázása</vt:lpstr>
      <vt:lpstr>Alapfogalmak tisztázása</vt:lpstr>
      <vt:lpstr>A betegzóna és az egészségügyi ellátási zóna elhelyezkedése </vt:lpstr>
      <vt:lpstr>Kézhigiéne WHO 5 momentum</vt:lpstr>
      <vt:lpstr>Egyfázisú kézfertőtlenítés</vt:lpstr>
      <vt:lpstr>Kétfázisú kézfertőtlenítés</vt:lpstr>
      <vt:lpstr>Fertőtlenítő kézmosás</vt:lpstr>
      <vt:lpstr>Fertőtlenítő kézmosás</vt:lpstr>
      <vt:lpstr>Fertőtlenítő kézmosás</vt:lpstr>
      <vt:lpstr>Fertőtlenítő kézmosás</vt:lpstr>
      <vt:lpstr>Alkoholos kéz-bedörzsölés </vt:lpstr>
      <vt:lpstr>Alkoholos kéz-bedörzsölés </vt:lpstr>
      <vt:lpstr>Kesztyűhasználat</vt:lpstr>
      <vt:lpstr>Irodalomjegyzék</vt:lpstr>
      <vt:lpstr>Ellenőrző kérdések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gabor.varga</dc:creator>
  <cp:lastModifiedBy>Novák Emese</cp:lastModifiedBy>
  <cp:revision>158</cp:revision>
  <dcterms:created xsi:type="dcterms:W3CDTF">2020-03-12T12:44:42Z</dcterms:created>
  <dcterms:modified xsi:type="dcterms:W3CDTF">2021-06-01T06:59:18Z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