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8" r:id="rId5"/>
    <p:sldMasterId id="2147483696" r:id="rId6"/>
    <p:sldMasterId id="2147483714" r:id="rId7"/>
    <p:sldMasterId id="2147483732" r:id="rId8"/>
  </p:sldMasterIdLst>
  <p:sldIdLst>
    <p:sldId id="49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7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31" r:id="rId82"/>
    <p:sldId id="332" r:id="rId83"/>
    <p:sldId id="333" r:id="rId84"/>
    <p:sldId id="334" r:id="rId85"/>
    <p:sldId id="335" r:id="rId86"/>
    <p:sldId id="336" r:id="rId87"/>
    <p:sldId id="337" r:id="rId88"/>
    <p:sldId id="338" r:id="rId89"/>
    <p:sldId id="339" r:id="rId90"/>
    <p:sldId id="340" r:id="rId91"/>
    <p:sldId id="341" r:id="rId92"/>
    <p:sldId id="342" r:id="rId93"/>
    <p:sldId id="343" r:id="rId94"/>
    <p:sldId id="344" r:id="rId95"/>
    <p:sldId id="345" r:id="rId96"/>
    <p:sldId id="346" r:id="rId97"/>
    <p:sldId id="347" r:id="rId98"/>
    <p:sldId id="348" r:id="rId99"/>
    <p:sldId id="349" r:id="rId100"/>
    <p:sldId id="350" r:id="rId101"/>
    <p:sldId id="351" r:id="rId102"/>
    <p:sldId id="352" r:id="rId103"/>
    <p:sldId id="353" r:id="rId104"/>
    <p:sldId id="354" r:id="rId105"/>
    <p:sldId id="355" r:id="rId106"/>
    <p:sldId id="356" r:id="rId107"/>
    <p:sldId id="357" r:id="rId108"/>
    <p:sldId id="358" r:id="rId109"/>
    <p:sldId id="359" r:id="rId110"/>
    <p:sldId id="360" r:id="rId111"/>
    <p:sldId id="361" r:id="rId112"/>
    <p:sldId id="362" r:id="rId113"/>
    <p:sldId id="363" r:id="rId114"/>
    <p:sldId id="364" r:id="rId115"/>
    <p:sldId id="365" r:id="rId116"/>
    <p:sldId id="366" r:id="rId117"/>
    <p:sldId id="367" r:id="rId118"/>
    <p:sldId id="368" r:id="rId119"/>
    <p:sldId id="369" r:id="rId120"/>
    <p:sldId id="370" r:id="rId121"/>
    <p:sldId id="371" r:id="rId122"/>
    <p:sldId id="372" r:id="rId123"/>
    <p:sldId id="373" r:id="rId124"/>
    <p:sldId id="374" r:id="rId125"/>
    <p:sldId id="375" r:id="rId126"/>
    <p:sldId id="376" r:id="rId127"/>
    <p:sldId id="377" r:id="rId128"/>
    <p:sldId id="378" r:id="rId129"/>
    <p:sldId id="379" r:id="rId130"/>
    <p:sldId id="380" r:id="rId131"/>
    <p:sldId id="381" r:id="rId132"/>
    <p:sldId id="382" r:id="rId133"/>
    <p:sldId id="383" r:id="rId134"/>
    <p:sldId id="384" r:id="rId135"/>
    <p:sldId id="385" r:id="rId136"/>
    <p:sldId id="386" r:id="rId137"/>
    <p:sldId id="387" r:id="rId138"/>
    <p:sldId id="388" r:id="rId139"/>
    <p:sldId id="389" r:id="rId140"/>
    <p:sldId id="390" r:id="rId141"/>
    <p:sldId id="391" r:id="rId142"/>
    <p:sldId id="392" r:id="rId143"/>
    <p:sldId id="393" r:id="rId144"/>
    <p:sldId id="394" r:id="rId145"/>
    <p:sldId id="395" r:id="rId146"/>
    <p:sldId id="396" r:id="rId147"/>
    <p:sldId id="397" r:id="rId148"/>
    <p:sldId id="398" r:id="rId149"/>
    <p:sldId id="399" r:id="rId150"/>
    <p:sldId id="400" r:id="rId151"/>
    <p:sldId id="401" r:id="rId152"/>
    <p:sldId id="402" r:id="rId153"/>
    <p:sldId id="403" r:id="rId154"/>
    <p:sldId id="404" r:id="rId155"/>
    <p:sldId id="405" r:id="rId156"/>
    <p:sldId id="406" r:id="rId157"/>
    <p:sldId id="407" r:id="rId158"/>
    <p:sldId id="408" r:id="rId159"/>
    <p:sldId id="409" r:id="rId160"/>
    <p:sldId id="410" r:id="rId161"/>
    <p:sldId id="411" r:id="rId162"/>
    <p:sldId id="412" r:id="rId163"/>
    <p:sldId id="413" r:id="rId164"/>
    <p:sldId id="414" r:id="rId165"/>
    <p:sldId id="415" r:id="rId166"/>
    <p:sldId id="416" r:id="rId167"/>
    <p:sldId id="417" r:id="rId168"/>
    <p:sldId id="418" r:id="rId169"/>
    <p:sldId id="419" r:id="rId170"/>
    <p:sldId id="420" r:id="rId171"/>
    <p:sldId id="421" r:id="rId172"/>
    <p:sldId id="422" r:id="rId173"/>
    <p:sldId id="423" r:id="rId174"/>
    <p:sldId id="424" r:id="rId175"/>
    <p:sldId id="425" r:id="rId176"/>
    <p:sldId id="426" r:id="rId177"/>
    <p:sldId id="427" r:id="rId178"/>
    <p:sldId id="428" r:id="rId179"/>
    <p:sldId id="429" r:id="rId180"/>
    <p:sldId id="430" r:id="rId181"/>
    <p:sldId id="431" r:id="rId182"/>
    <p:sldId id="432" r:id="rId183"/>
    <p:sldId id="433" r:id="rId184"/>
    <p:sldId id="434" r:id="rId185"/>
    <p:sldId id="435" r:id="rId186"/>
    <p:sldId id="436" r:id="rId187"/>
    <p:sldId id="437" r:id="rId188"/>
    <p:sldId id="438" r:id="rId189"/>
    <p:sldId id="439" r:id="rId190"/>
    <p:sldId id="440" r:id="rId191"/>
    <p:sldId id="441" r:id="rId192"/>
    <p:sldId id="442" r:id="rId193"/>
    <p:sldId id="443" r:id="rId194"/>
    <p:sldId id="444" r:id="rId195"/>
    <p:sldId id="445" r:id="rId196"/>
    <p:sldId id="446" r:id="rId197"/>
    <p:sldId id="447" r:id="rId198"/>
    <p:sldId id="448" r:id="rId199"/>
    <p:sldId id="449" r:id="rId200"/>
    <p:sldId id="450" r:id="rId201"/>
    <p:sldId id="451" r:id="rId202"/>
    <p:sldId id="452" r:id="rId203"/>
    <p:sldId id="453" r:id="rId204"/>
    <p:sldId id="454" r:id="rId205"/>
    <p:sldId id="455" r:id="rId206"/>
    <p:sldId id="456" r:id="rId207"/>
    <p:sldId id="457" r:id="rId208"/>
    <p:sldId id="458" r:id="rId209"/>
    <p:sldId id="459" r:id="rId210"/>
    <p:sldId id="460" r:id="rId211"/>
    <p:sldId id="461" r:id="rId212"/>
    <p:sldId id="462" r:id="rId213"/>
    <p:sldId id="463" r:id="rId214"/>
    <p:sldId id="464" r:id="rId215"/>
    <p:sldId id="465" r:id="rId216"/>
    <p:sldId id="466" r:id="rId217"/>
    <p:sldId id="467" r:id="rId218"/>
    <p:sldId id="468" r:id="rId219"/>
    <p:sldId id="469" r:id="rId220"/>
    <p:sldId id="470" r:id="rId221"/>
    <p:sldId id="471" r:id="rId222"/>
    <p:sldId id="472" r:id="rId223"/>
    <p:sldId id="473" r:id="rId224"/>
    <p:sldId id="474" r:id="rId225"/>
    <p:sldId id="475" r:id="rId226"/>
    <p:sldId id="476" r:id="rId227"/>
    <p:sldId id="477" r:id="rId228"/>
    <p:sldId id="478" r:id="rId229"/>
    <p:sldId id="479" r:id="rId230"/>
    <p:sldId id="480" r:id="rId231"/>
    <p:sldId id="481" r:id="rId232"/>
    <p:sldId id="482" r:id="rId233"/>
    <p:sldId id="483" r:id="rId234"/>
    <p:sldId id="484" r:id="rId235"/>
    <p:sldId id="485" r:id="rId236"/>
    <p:sldId id="486" r:id="rId237"/>
    <p:sldId id="487" r:id="rId238"/>
    <p:sldId id="488" r:id="rId239"/>
    <p:sldId id="489" r:id="rId240"/>
    <p:sldId id="490" r:id="rId241"/>
    <p:sldId id="491" r:id="rId242"/>
    <p:sldId id="492" r:id="rId243"/>
    <p:sldId id="493" r:id="rId244"/>
    <p:sldId id="495" r:id="rId245"/>
    <p:sldId id="276" r:id="rId246"/>
    <p:sldId id="278" r:id="rId247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9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63" Type="http://schemas.openxmlformats.org/officeDocument/2006/relationships/slide" Target="slides/slide55.xml"/><Relationship Id="rId84" Type="http://schemas.openxmlformats.org/officeDocument/2006/relationships/slide" Target="slides/slide76.xml"/><Relationship Id="rId138" Type="http://schemas.openxmlformats.org/officeDocument/2006/relationships/slide" Target="slides/slide130.xml"/><Relationship Id="rId159" Type="http://schemas.openxmlformats.org/officeDocument/2006/relationships/slide" Target="slides/slide151.xml"/><Relationship Id="rId170" Type="http://schemas.openxmlformats.org/officeDocument/2006/relationships/slide" Target="slides/slide162.xml"/><Relationship Id="rId191" Type="http://schemas.openxmlformats.org/officeDocument/2006/relationships/slide" Target="slides/slide183.xml"/><Relationship Id="rId205" Type="http://schemas.openxmlformats.org/officeDocument/2006/relationships/slide" Target="slides/slide197.xml"/><Relationship Id="rId226" Type="http://schemas.openxmlformats.org/officeDocument/2006/relationships/slide" Target="slides/slide218.xml"/><Relationship Id="rId247" Type="http://schemas.openxmlformats.org/officeDocument/2006/relationships/slide" Target="slides/slide239.xml"/><Relationship Id="rId107" Type="http://schemas.openxmlformats.org/officeDocument/2006/relationships/slide" Target="slides/slide99.xml"/><Relationship Id="rId11" Type="http://schemas.openxmlformats.org/officeDocument/2006/relationships/slide" Target="slides/slide3.xml"/><Relationship Id="rId32" Type="http://schemas.openxmlformats.org/officeDocument/2006/relationships/slide" Target="slides/slide24.xml"/><Relationship Id="rId53" Type="http://schemas.openxmlformats.org/officeDocument/2006/relationships/slide" Target="slides/slide45.xml"/><Relationship Id="rId74" Type="http://schemas.openxmlformats.org/officeDocument/2006/relationships/slide" Target="slides/slide66.xml"/><Relationship Id="rId128" Type="http://schemas.openxmlformats.org/officeDocument/2006/relationships/slide" Target="slides/slide120.xml"/><Relationship Id="rId149" Type="http://schemas.openxmlformats.org/officeDocument/2006/relationships/slide" Target="slides/slide141.xml"/><Relationship Id="rId5" Type="http://schemas.openxmlformats.org/officeDocument/2006/relationships/slideMaster" Target="slideMasters/slideMaster2.xml"/><Relationship Id="rId95" Type="http://schemas.openxmlformats.org/officeDocument/2006/relationships/slide" Target="slides/slide87.xml"/><Relationship Id="rId160" Type="http://schemas.openxmlformats.org/officeDocument/2006/relationships/slide" Target="slides/slide152.xml"/><Relationship Id="rId181" Type="http://schemas.openxmlformats.org/officeDocument/2006/relationships/slide" Target="slides/slide173.xml"/><Relationship Id="rId216" Type="http://schemas.openxmlformats.org/officeDocument/2006/relationships/slide" Target="slides/slide208.xml"/><Relationship Id="rId237" Type="http://schemas.openxmlformats.org/officeDocument/2006/relationships/slide" Target="slides/slide229.xml"/><Relationship Id="rId22" Type="http://schemas.openxmlformats.org/officeDocument/2006/relationships/slide" Target="slides/slide14.xml"/><Relationship Id="rId43" Type="http://schemas.openxmlformats.org/officeDocument/2006/relationships/slide" Target="slides/slide35.xml"/><Relationship Id="rId64" Type="http://schemas.openxmlformats.org/officeDocument/2006/relationships/slide" Target="slides/slide56.xml"/><Relationship Id="rId118" Type="http://schemas.openxmlformats.org/officeDocument/2006/relationships/slide" Target="slides/slide110.xml"/><Relationship Id="rId139" Type="http://schemas.openxmlformats.org/officeDocument/2006/relationships/slide" Target="slides/slide131.xml"/><Relationship Id="rId85" Type="http://schemas.openxmlformats.org/officeDocument/2006/relationships/slide" Target="slides/slide77.xml"/><Relationship Id="rId150" Type="http://schemas.openxmlformats.org/officeDocument/2006/relationships/slide" Target="slides/slide142.xml"/><Relationship Id="rId171" Type="http://schemas.openxmlformats.org/officeDocument/2006/relationships/slide" Target="slides/slide163.xml"/><Relationship Id="rId192" Type="http://schemas.openxmlformats.org/officeDocument/2006/relationships/slide" Target="slides/slide184.xml"/><Relationship Id="rId206" Type="http://schemas.openxmlformats.org/officeDocument/2006/relationships/slide" Target="slides/slide198.xml"/><Relationship Id="rId227" Type="http://schemas.openxmlformats.org/officeDocument/2006/relationships/slide" Target="slides/slide219.xml"/><Relationship Id="rId248" Type="http://schemas.openxmlformats.org/officeDocument/2006/relationships/presProps" Target="presProps.xml"/><Relationship Id="rId12" Type="http://schemas.openxmlformats.org/officeDocument/2006/relationships/slide" Target="slides/slide4.xml"/><Relationship Id="rId33" Type="http://schemas.openxmlformats.org/officeDocument/2006/relationships/slide" Target="slides/slide25.xml"/><Relationship Id="rId108" Type="http://schemas.openxmlformats.org/officeDocument/2006/relationships/slide" Target="slides/slide100.xml"/><Relationship Id="rId129" Type="http://schemas.openxmlformats.org/officeDocument/2006/relationships/slide" Target="slides/slide121.xml"/><Relationship Id="rId54" Type="http://schemas.openxmlformats.org/officeDocument/2006/relationships/slide" Target="slides/slide46.xml"/><Relationship Id="rId75" Type="http://schemas.openxmlformats.org/officeDocument/2006/relationships/slide" Target="slides/slide67.xml"/><Relationship Id="rId96" Type="http://schemas.openxmlformats.org/officeDocument/2006/relationships/slide" Target="slides/slide88.xml"/><Relationship Id="rId140" Type="http://schemas.openxmlformats.org/officeDocument/2006/relationships/slide" Target="slides/slide132.xml"/><Relationship Id="rId161" Type="http://schemas.openxmlformats.org/officeDocument/2006/relationships/slide" Target="slides/slide153.xml"/><Relationship Id="rId182" Type="http://schemas.openxmlformats.org/officeDocument/2006/relationships/slide" Target="slides/slide174.xml"/><Relationship Id="rId217" Type="http://schemas.openxmlformats.org/officeDocument/2006/relationships/slide" Target="slides/slide209.xml"/><Relationship Id="rId6" Type="http://schemas.openxmlformats.org/officeDocument/2006/relationships/slideMaster" Target="slideMasters/slideMaster3.xml"/><Relationship Id="rId238" Type="http://schemas.openxmlformats.org/officeDocument/2006/relationships/slide" Target="slides/slide230.xml"/><Relationship Id="rId23" Type="http://schemas.openxmlformats.org/officeDocument/2006/relationships/slide" Target="slides/slide15.xml"/><Relationship Id="rId119" Type="http://schemas.openxmlformats.org/officeDocument/2006/relationships/slide" Target="slides/slide111.xml"/><Relationship Id="rId44" Type="http://schemas.openxmlformats.org/officeDocument/2006/relationships/slide" Target="slides/slide36.xml"/><Relationship Id="rId65" Type="http://schemas.openxmlformats.org/officeDocument/2006/relationships/slide" Target="slides/slide57.xml"/><Relationship Id="rId86" Type="http://schemas.openxmlformats.org/officeDocument/2006/relationships/slide" Target="slides/slide78.xml"/><Relationship Id="rId130" Type="http://schemas.openxmlformats.org/officeDocument/2006/relationships/slide" Target="slides/slide122.xml"/><Relationship Id="rId151" Type="http://schemas.openxmlformats.org/officeDocument/2006/relationships/slide" Target="slides/slide143.xml"/><Relationship Id="rId172" Type="http://schemas.openxmlformats.org/officeDocument/2006/relationships/slide" Target="slides/slide164.xml"/><Relationship Id="rId193" Type="http://schemas.openxmlformats.org/officeDocument/2006/relationships/slide" Target="slides/slide185.xml"/><Relationship Id="rId207" Type="http://schemas.openxmlformats.org/officeDocument/2006/relationships/slide" Target="slides/slide199.xml"/><Relationship Id="rId228" Type="http://schemas.openxmlformats.org/officeDocument/2006/relationships/slide" Target="slides/slide220.xml"/><Relationship Id="rId249" Type="http://schemas.openxmlformats.org/officeDocument/2006/relationships/viewProps" Target="viewProps.xml"/><Relationship Id="rId13" Type="http://schemas.openxmlformats.org/officeDocument/2006/relationships/slide" Target="slides/slide5.xml"/><Relationship Id="rId109" Type="http://schemas.openxmlformats.org/officeDocument/2006/relationships/slide" Target="slides/slide101.xml"/><Relationship Id="rId34" Type="http://schemas.openxmlformats.org/officeDocument/2006/relationships/slide" Target="slides/slide26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97" Type="http://schemas.openxmlformats.org/officeDocument/2006/relationships/slide" Target="slides/slide89.xml"/><Relationship Id="rId120" Type="http://schemas.openxmlformats.org/officeDocument/2006/relationships/slide" Target="slides/slide112.xml"/><Relationship Id="rId141" Type="http://schemas.openxmlformats.org/officeDocument/2006/relationships/slide" Target="slides/slide133.xml"/><Relationship Id="rId7" Type="http://schemas.openxmlformats.org/officeDocument/2006/relationships/slideMaster" Target="slideMasters/slideMaster4.xml"/><Relationship Id="rId162" Type="http://schemas.openxmlformats.org/officeDocument/2006/relationships/slide" Target="slides/slide154.xml"/><Relationship Id="rId183" Type="http://schemas.openxmlformats.org/officeDocument/2006/relationships/slide" Target="slides/slide175.xml"/><Relationship Id="rId218" Type="http://schemas.openxmlformats.org/officeDocument/2006/relationships/slide" Target="slides/slide210.xml"/><Relationship Id="rId239" Type="http://schemas.openxmlformats.org/officeDocument/2006/relationships/slide" Target="slides/slide231.xml"/><Relationship Id="rId250" Type="http://schemas.openxmlformats.org/officeDocument/2006/relationships/theme" Target="theme/theme1.xml"/><Relationship Id="rId24" Type="http://schemas.openxmlformats.org/officeDocument/2006/relationships/slide" Target="slides/slide16.xml"/><Relationship Id="rId45" Type="http://schemas.openxmlformats.org/officeDocument/2006/relationships/slide" Target="slides/slide37.xml"/><Relationship Id="rId66" Type="http://schemas.openxmlformats.org/officeDocument/2006/relationships/slide" Target="slides/slide58.xml"/><Relationship Id="rId87" Type="http://schemas.openxmlformats.org/officeDocument/2006/relationships/slide" Target="slides/slide79.xml"/><Relationship Id="rId110" Type="http://schemas.openxmlformats.org/officeDocument/2006/relationships/slide" Target="slides/slide102.xml"/><Relationship Id="rId131" Type="http://schemas.openxmlformats.org/officeDocument/2006/relationships/slide" Target="slides/slide123.xml"/><Relationship Id="rId152" Type="http://schemas.openxmlformats.org/officeDocument/2006/relationships/slide" Target="slides/slide144.xml"/><Relationship Id="rId173" Type="http://schemas.openxmlformats.org/officeDocument/2006/relationships/slide" Target="slides/slide165.xml"/><Relationship Id="rId194" Type="http://schemas.openxmlformats.org/officeDocument/2006/relationships/slide" Target="slides/slide186.xml"/><Relationship Id="rId208" Type="http://schemas.openxmlformats.org/officeDocument/2006/relationships/slide" Target="slides/slide200.xml"/><Relationship Id="rId229" Type="http://schemas.openxmlformats.org/officeDocument/2006/relationships/slide" Target="slides/slide221.xml"/><Relationship Id="rId240" Type="http://schemas.openxmlformats.org/officeDocument/2006/relationships/slide" Target="slides/slide232.xml"/><Relationship Id="rId14" Type="http://schemas.openxmlformats.org/officeDocument/2006/relationships/slide" Target="slides/slide6.xml"/><Relationship Id="rId35" Type="http://schemas.openxmlformats.org/officeDocument/2006/relationships/slide" Target="slides/slide27.xml"/><Relationship Id="rId56" Type="http://schemas.openxmlformats.org/officeDocument/2006/relationships/slide" Target="slides/slide48.xml"/><Relationship Id="rId77" Type="http://schemas.openxmlformats.org/officeDocument/2006/relationships/slide" Target="slides/slide69.xml"/><Relationship Id="rId100" Type="http://schemas.openxmlformats.org/officeDocument/2006/relationships/slide" Target="slides/slide92.xml"/><Relationship Id="rId8" Type="http://schemas.openxmlformats.org/officeDocument/2006/relationships/slideMaster" Target="slideMasters/slideMaster5.xml"/><Relationship Id="rId98" Type="http://schemas.openxmlformats.org/officeDocument/2006/relationships/slide" Target="slides/slide90.xml"/><Relationship Id="rId121" Type="http://schemas.openxmlformats.org/officeDocument/2006/relationships/slide" Target="slides/slide113.xml"/><Relationship Id="rId142" Type="http://schemas.openxmlformats.org/officeDocument/2006/relationships/slide" Target="slides/slide134.xml"/><Relationship Id="rId163" Type="http://schemas.openxmlformats.org/officeDocument/2006/relationships/slide" Target="slides/slide155.xml"/><Relationship Id="rId184" Type="http://schemas.openxmlformats.org/officeDocument/2006/relationships/slide" Target="slides/slide176.xml"/><Relationship Id="rId219" Type="http://schemas.openxmlformats.org/officeDocument/2006/relationships/slide" Target="slides/slide211.xml"/><Relationship Id="rId230" Type="http://schemas.openxmlformats.org/officeDocument/2006/relationships/slide" Target="slides/slide222.xml"/><Relationship Id="rId251" Type="http://schemas.openxmlformats.org/officeDocument/2006/relationships/tableStyles" Target="tableStyles.xml"/><Relationship Id="rId25" Type="http://schemas.openxmlformats.org/officeDocument/2006/relationships/slide" Target="slides/slide17.xml"/><Relationship Id="rId46" Type="http://schemas.openxmlformats.org/officeDocument/2006/relationships/slide" Target="slides/slide38.xml"/><Relationship Id="rId67" Type="http://schemas.openxmlformats.org/officeDocument/2006/relationships/slide" Target="slides/slide59.xml"/><Relationship Id="rId88" Type="http://schemas.openxmlformats.org/officeDocument/2006/relationships/slide" Target="slides/slide80.xml"/><Relationship Id="rId111" Type="http://schemas.openxmlformats.org/officeDocument/2006/relationships/slide" Target="slides/slide103.xml"/><Relationship Id="rId132" Type="http://schemas.openxmlformats.org/officeDocument/2006/relationships/slide" Target="slides/slide124.xml"/><Relationship Id="rId153" Type="http://schemas.openxmlformats.org/officeDocument/2006/relationships/slide" Target="slides/slide145.xml"/><Relationship Id="rId174" Type="http://schemas.openxmlformats.org/officeDocument/2006/relationships/slide" Target="slides/slide166.xml"/><Relationship Id="rId195" Type="http://schemas.openxmlformats.org/officeDocument/2006/relationships/slide" Target="slides/slide187.xml"/><Relationship Id="rId209" Type="http://schemas.openxmlformats.org/officeDocument/2006/relationships/slide" Target="slides/slide201.xml"/><Relationship Id="rId220" Type="http://schemas.openxmlformats.org/officeDocument/2006/relationships/slide" Target="slides/slide212.xml"/><Relationship Id="rId241" Type="http://schemas.openxmlformats.org/officeDocument/2006/relationships/slide" Target="slides/slide233.xml"/><Relationship Id="rId15" Type="http://schemas.openxmlformats.org/officeDocument/2006/relationships/slide" Target="slides/slide7.xml"/><Relationship Id="rId36" Type="http://schemas.openxmlformats.org/officeDocument/2006/relationships/slide" Target="slides/slide28.xml"/><Relationship Id="rId57" Type="http://schemas.openxmlformats.org/officeDocument/2006/relationships/slide" Target="slides/slide49.xml"/><Relationship Id="rId78" Type="http://schemas.openxmlformats.org/officeDocument/2006/relationships/slide" Target="slides/slide70.xml"/><Relationship Id="rId99" Type="http://schemas.openxmlformats.org/officeDocument/2006/relationships/slide" Target="slides/slide91.xml"/><Relationship Id="rId101" Type="http://schemas.openxmlformats.org/officeDocument/2006/relationships/slide" Target="slides/slide93.xml"/><Relationship Id="rId122" Type="http://schemas.openxmlformats.org/officeDocument/2006/relationships/slide" Target="slides/slide114.xml"/><Relationship Id="rId143" Type="http://schemas.openxmlformats.org/officeDocument/2006/relationships/slide" Target="slides/slide135.xml"/><Relationship Id="rId164" Type="http://schemas.openxmlformats.org/officeDocument/2006/relationships/slide" Target="slides/slide156.xml"/><Relationship Id="rId185" Type="http://schemas.openxmlformats.org/officeDocument/2006/relationships/slide" Target="slides/slide17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80" Type="http://schemas.openxmlformats.org/officeDocument/2006/relationships/slide" Target="slides/slide172.xml"/><Relationship Id="rId210" Type="http://schemas.openxmlformats.org/officeDocument/2006/relationships/slide" Target="slides/slide202.xml"/><Relationship Id="rId215" Type="http://schemas.openxmlformats.org/officeDocument/2006/relationships/slide" Target="slides/slide207.xml"/><Relationship Id="rId236" Type="http://schemas.openxmlformats.org/officeDocument/2006/relationships/slide" Target="slides/slide228.xml"/><Relationship Id="rId26" Type="http://schemas.openxmlformats.org/officeDocument/2006/relationships/slide" Target="slides/slide18.xml"/><Relationship Id="rId231" Type="http://schemas.openxmlformats.org/officeDocument/2006/relationships/slide" Target="slides/slide223.xml"/><Relationship Id="rId47" Type="http://schemas.openxmlformats.org/officeDocument/2006/relationships/slide" Target="slides/slide39.xml"/><Relationship Id="rId68" Type="http://schemas.openxmlformats.org/officeDocument/2006/relationships/slide" Target="slides/slide60.xml"/><Relationship Id="rId89" Type="http://schemas.openxmlformats.org/officeDocument/2006/relationships/slide" Target="slides/slide81.xml"/><Relationship Id="rId112" Type="http://schemas.openxmlformats.org/officeDocument/2006/relationships/slide" Target="slides/slide104.xml"/><Relationship Id="rId133" Type="http://schemas.openxmlformats.org/officeDocument/2006/relationships/slide" Target="slides/slide125.xml"/><Relationship Id="rId154" Type="http://schemas.openxmlformats.org/officeDocument/2006/relationships/slide" Target="slides/slide146.xml"/><Relationship Id="rId175" Type="http://schemas.openxmlformats.org/officeDocument/2006/relationships/slide" Target="slides/slide167.xml"/><Relationship Id="rId196" Type="http://schemas.openxmlformats.org/officeDocument/2006/relationships/slide" Target="slides/slide188.xml"/><Relationship Id="rId200" Type="http://schemas.openxmlformats.org/officeDocument/2006/relationships/slide" Target="slides/slide192.xml"/><Relationship Id="rId16" Type="http://schemas.openxmlformats.org/officeDocument/2006/relationships/slide" Target="slides/slide8.xml"/><Relationship Id="rId221" Type="http://schemas.openxmlformats.org/officeDocument/2006/relationships/slide" Target="slides/slide213.xml"/><Relationship Id="rId242" Type="http://schemas.openxmlformats.org/officeDocument/2006/relationships/slide" Target="slides/slide234.xml"/><Relationship Id="rId37" Type="http://schemas.openxmlformats.org/officeDocument/2006/relationships/slide" Target="slides/slide29.xml"/><Relationship Id="rId58" Type="http://schemas.openxmlformats.org/officeDocument/2006/relationships/slide" Target="slides/slide50.xml"/><Relationship Id="rId79" Type="http://schemas.openxmlformats.org/officeDocument/2006/relationships/slide" Target="slides/slide71.xml"/><Relationship Id="rId102" Type="http://schemas.openxmlformats.org/officeDocument/2006/relationships/slide" Target="slides/slide94.xml"/><Relationship Id="rId123" Type="http://schemas.openxmlformats.org/officeDocument/2006/relationships/slide" Target="slides/slide115.xml"/><Relationship Id="rId144" Type="http://schemas.openxmlformats.org/officeDocument/2006/relationships/slide" Target="slides/slide136.xml"/><Relationship Id="rId90" Type="http://schemas.openxmlformats.org/officeDocument/2006/relationships/slide" Target="slides/slide82.xml"/><Relationship Id="rId165" Type="http://schemas.openxmlformats.org/officeDocument/2006/relationships/slide" Target="slides/slide157.xml"/><Relationship Id="rId186" Type="http://schemas.openxmlformats.org/officeDocument/2006/relationships/slide" Target="slides/slide178.xml"/><Relationship Id="rId211" Type="http://schemas.openxmlformats.org/officeDocument/2006/relationships/slide" Target="slides/slide203.xml"/><Relationship Id="rId232" Type="http://schemas.openxmlformats.org/officeDocument/2006/relationships/slide" Target="slides/slide224.xml"/><Relationship Id="rId27" Type="http://schemas.openxmlformats.org/officeDocument/2006/relationships/slide" Target="slides/slide19.xml"/><Relationship Id="rId48" Type="http://schemas.openxmlformats.org/officeDocument/2006/relationships/slide" Target="slides/slide40.xml"/><Relationship Id="rId69" Type="http://schemas.openxmlformats.org/officeDocument/2006/relationships/slide" Target="slides/slide61.xml"/><Relationship Id="rId113" Type="http://schemas.openxmlformats.org/officeDocument/2006/relationships/slide" Target="slides/slide105.xml"/><Relationship Id="rId134" Type="http://schemas.openxmlformats.org/officeDocument/2006/relationships/slide" Target="slides/slide126.xml"/><Relationship Id="rId80" Type="http://schemas.openxmlformats.org/officeDocument/2006/relationships/slide" Target="slides/slide72.xml"/><Relationship Id="rId155" Type="http://schemas.openxmlformats.org/officeDocument/2006/relationships/slide" Target="slides/slide147.xml"/><Relationship Id="rId176" Type="http://schemas.openxmlformats.org/officeDocument/2006/relationships/slide" Target="slides/slide168.xml"/><Relationship Id="rId197" Type="http://schemas.openxmlformats.org/officeDocument/2006/relationships/slide" Target="slides/slide189.xml"/><Relationship Id="rId201" Type="http://schemas.openxmlformats.org/officeDocument/2006/relationships/slide" Target="slides/slide193.xml"/><Relationship Id="rId222" Type="http://schemas.openxmlformats.org/officeDocument/2006/relationships/slide" Target="slides/slide214.xml"/><Relationship Id="rId243" Type="http://schemas.openxmlformats.org/officeDocument/2006/relationships/slide" Target="slides/slide235.xml"/><Relationship Id="rId17" Type="http://schemas.openxmlformats.org/officeDocument/2006/relationships/slide" Target="slides/slide9.xml"/><Relationship Id="rId38" Type="http://schemas.openxmlformats.org/officeDocument/2006/relationships/slide" Target="slides/slide30.xml"/><Relationship Id="rId59" Type="http://schemas.openxmlformats.org/officeDocument/2006/relationships/slide" Target="slides/slide51.xml"/><Relationship Id="rId103" Type="http://schemas.openxmlformats.org/officeDocument/2006/relationships/slide" Target="slides/slide95.xml"/><Relationship Id="rId124" Type="http://schemas.openxmlformats.org/officeDocument/2006/relationships/slide" Target="slides/slide116.xml"/><Relationship Id="rId70" Type="http://schemas.openxmlformats.org/officeDocument/2006/relationships/slide" Target="slides/slide62.xml"/><Relationship Id="rId91" Type="http://schemas.openxmlformats.org/officeDocument/2006/relationships/slide" Target="slides/slide83.xml"/><Relationship Id="rId145" Type="http://schemas.openxmlformats.org/officeDocument/2006/relationships/slide" Target="slides/slide137.xml"/><Relationship Id="rId166" Type="http://schemas.openxmlformats.org/officeDocument/2006/relationships/slide" Target="slides/slide158.xml"/><Relationship Id="rId187" Type="http://schemas.openxmlformats.org/officeDocument/2006/relationships/slide" Target="slides/slide179.xml"/><Relationship Id="rId1" Type="http://schemas.openxmlformats.org/officeDocument/2006/relationships/customXml" Target="../customXml/item1.xml"/><Relationship Id="rId212" Type="http://schemas.openxmlformats.org/officeDocument/2006/relationships/slide" Target="slides/slide204.xml"/><Relationship Id="rId233" Type="http://schemas.openxmlformats.org/officeDocument/2006/relationships/slide" Target="slides/slide225.xml"/><Relationship Id="rId28" Type="http://schemas.openxmlformats.org/officeDocument/2006/relationships/slide" Target="slides/slide20.xml"/><Relationship Id="rId49" Type="http://schemas.openxmlformats.org/officeDocument/2006/relationships/slide" Target="slides/slide41.xml"/><Relationship Id="rId114" Type="http://schemas.openxmlformats.org/officeDocument/2006/relationships/slide" Target="slides/slide106.xml"/><Relationship Id="rId60" Type="http://schemas.openxmlformats.org/officeDocument/2006/relationships/slide" Target="slides/slide52.xml"/><Relationship Id="rId81" Type="http://schemas.openxmlformats.org/officeDocument/2006/relationships/slide" Target="slides/slide73.xml"/><Relationship Id="rId135" Type="http://schemas.openxmlformats.org/officeDocument/2006/relationships/slide" Target="slides/slide127.xml"/><Relationship Id="rId156" Type="http://schemas.openxmlformats.org/officeDocument/2006/relationships/slide" Target="slides/slide148.xml"/><Relationship Id="rId177" Type="http://schemas.openxmlformats.org/officeDocument/2006/relationships/slide" Target="slides/slide169.xml"/><Relationship Id="rId198" Type="http://schemas.openxmlformats.org/officeDocument/2006/relationships/slide" Target="slides/slide190.xml"/><Relationship Id="rId202" Type="http://schemas.openxmlformats.org/officeDocument/2006/relationships/slide" Target="slides/slide194.xml"/><Relationship Id="rId223" Type="http://schemas.openxmlformats.org/officeDocument/2006/relationships/slide" Target="slides/slide215.xml"/><Relationship Id="rId244" Type="http://schemas.openxmlformats.org/officeDocument/2006/relationships/slide" Target="slides/slide236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50" Type="http://schemas.openxmlformats.org/officeDocument/2006/relationships/slide" Target="slides/slide42.xml"/><Relationship Id="rId104" Type="http://schemas.openxmlformats.org/officeDocument/2006/relationships/slide" Target="slides/slide96.xml"/><Relationship Id="rId125" Type="http://schemas.openxmlformats.org/officeDocument/2006/relationships/slide" Target="slides/slide117.xml"/><Relationship Id="rId146" Type="http://schemas.openxmlformats.org/officeDocument/2006/relationships/slide" Target="slides/slide138.xml"/><Relationship Id="rId167" Type="http://schemas.openxmlformats.org/officeDocument/2006/relationships/slide" Target="slides/slide159.xml"/><Relationship Id="rId188" Type="http://schemas.openxmlformats.org/officeDocument/2006/relationships/slide" Target="slides/slide180.xml"/><Relationship Id="rId71" Type="http://schemas.openxmlformats.org/officeDocument/2006/relationships/slide" Target="slides/slide63.xml"/><Relationship Id="rId92" Type="http://schemas.openxmlformats.org/officeDocument/2006/relationships/slide" Target="slides/slide84.xml"/><Relationship Id="rId213" Type="http://schemas.openxmlformats.org/officeDocument/2006/relationships/slide" Target="slides/slide205.xml"/><Relationship Id="rId234" Type="http://schemas.openxmlformats.org/officeDocument/2006/relationships/slide" Target="slides/slide226.xml"/><Relationship Id="rId2" Type="http://schemas.openxmlformats.org/officeDocument/2006/relationships/customXml" Target="../customXml/item2.xml"/><Relationship Id="rId29" Type="http://schemas.openxmlformats.org/officeDocument/2006/relationships/slide" Target="slides/slide21.xml"/><Relationship Id="rId40" Type="http://schemas.openxmlformats.org/officeDocument/2006/relationships/slide" Target="slides/slide32.xml"/><Relationship Id="rId115" Type="http://schemas.openxmlformats.org/officeDocument/2006/relationships/slide" Target="slides/slide107.xml"/><Relationship Id="rId136" Type="http://schemas.openxmlformats.org/officeDocument/2006/relationships/slide" Target="slides/slide128.xml"/><Relationship Id="rId157" Type="http://schemas.openxmlformats.org/officeDocument/2006/relationships/slide" Target="slides/slide149.xml"/><Relationship Id="rId178" Type="http://schemas.openxmlformats.org/officeDocument/2006/relationships/slide" Target="slides/slide170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199" Type="http://schemas.openxmlformats.org/officeDocument/2006/relationships/slide" Target="slides/slide191.xml"/><Relationship Id="rId203" Type="http://schemas.openxmlformats.org/officeDocument/2006/relationships/slide" Target="slides/slide195.xml"/><Relationship Id="rId19" Type="http://schemas.openxmlformats.org/officeDocument/2006/relationships/slide" Target="slides/slide11.xml"/><Relationship Id="rId224" Type="http://schemas.openxmlformats.org/officeDocument/2006/relationships/slide" Target="slides/slide216.xml"/><Relationship Id="rId245" Type="http://schemas.openxmlformats.org/officeDocument/2006/relationships/slide" Target="slides/slide237.xml"/><Relationship Id="rId30" Type="http://schemas.openxmlformats.org/officeDocument/2006/relationships/slide" Target="slides/slide22.xml"/><Relationship Id="rId105" Type="http://schemas.openxmlformats.org/officeDocument/2006/relationships/slide" Target="slides/slide97.xml"/><Relationship Id="rId126" Type="http://schemas.openxmlformats.org/officeDocument/2006/relationships/slide" Target="slides/slide118.xml"/><Relationship Id="rId147" Type="http://schemas.openxmlformats.org/officeDocument/2006/relationships/slide" Target="slides/slide139.xml"/><Relationship Id="rId168" Type="http://schemas.openxmlformats.org/officeDocument/2006/relationships/slide" Target="slides/slide160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93" Type="http://schemas.openxmlformats.org/officeDocument/2006/relationships/slide" Target="slides/slide85.xml"/><Relationship Id="rId189" Type="http://schemas.openxmlformats.org/officeDocument/2006/relationships/slide" Target="slides/slide181.xml"/><Relationship Id="rId3" Type="http://schemas.openxmlformats.org/officeDocument/2006/relationships/customXml" Target="../customXml/item3.xml"/><Relationship Id="rId214" Type="http://schemas.openxmlformats.org/officeDocument/2006/relationships/slide" Target="slides/slide206.xml"/><Relationship Id="rId235" Type="http://schemas.openxmlformats.org/officeDocument/2006/relationships/slide" Target="slides/slide227.xml"/><Relationship Id="rId116" Type="http://schemas.openxmlformats.org/officeDocument/2006/relationships/slide" Target="slides/slide108.xml"/><Relationship Id="rId137" Type="http://schemas.openxmlformats.org/officeDocument/2006/relationships/slide" Target="slides/slide129.xml"/><Relationship Id="rId158" Type="http://schemas.openxmlformats.org/officeDocument/2006/relationships/slide" Target="slides/slide150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62" Type="http://schemas.openxmlformats.org/officeDocument/2006/relationships/slide" Target="slides/slide54.xml"/><Relationship Id="rId83" Type="http://schemas.openxmlformats.org/officeDocument/2006/relationships/slide" Target="slides/slide75.xml"/><Relationship Id="rId179" Type="http://schemas.openxmlformats.org/officeDocument/2006/relationships/slide" Target="slides/slide171.xml"/><Relationship Id="rId190" Type="http://schemas.openxmlformats.org/officeDocument/2006/relationships/slide" Target="slides/slide182.xml"/><Relationship Id="rId204" Type="http://schemas.openxmlformats.org/officeDocument/2006/relationships/slide" Target="slides/slide196.xml"/><Relationship Id="rId225" Type="http://schemas.openxmlformats.org/officeDocument/2006/relationships/slide" Target="slides/slide217.xml"/><Relationship Id="rId246" Type="http://schemas.openxmlformats.org/officeDocument/2006/relationships/slide" Target="slides/slide238.xml"/><Relationship Id="rId106" Type="http://schemas.openxmlformats.org/officeDocument/2006/relationships/slide" Target="slides/slide98.xml"/><Relationship Id="rId127" Type="http://schemas.openxmlformats.org/officeDocument/2006/relationships/slide" Target="slides/slide119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52" Type="http://schemas.openxmlformats.org/officeDocument/2006/relationships/slide" Target="slides/slide44.xml"/><Relationship Id="rId73" Type="http://schemas.openxmlformats.org/officeDocument/2006/relationships/slide" Target="slides/slide65.xml"/><Relationship Id="rId94" Type="http://schemas.openxmlformats.org/officeDocument/2006/relationships/slide" Target="slides/slide86.xml"/><Relationship Id="rId148" Type="http://schemas.openxmlformats.org/officeDocument/2006/relationships/slide" Target="slides/slide140.xml"/><Relationship Id="rId169" Type="http://schemas.openxmlformats.org/officeDocument/2006/relationships/slide" Target="slides/slide1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23F103-BC34-4FE4-A40E-EDDEECFDA5D0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236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3A1CC3-2375-41D4-9E03-427CAF2A4C1A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4181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F16868-8199-4C2C-A5B1-63AEE139F88E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151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D9FF7F-6988-44CC-821B-644E70CD2F73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8212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12C299-16B2-4475-990D-751901EACC14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8667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E86839-B9D8-4651-8783-F325ECE74E65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035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484F64-32F6-45C5-931F-ADC1662401D0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24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6D93-FCAC-47E0-A2EE-787E62CA814C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044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879A6-0FD0-4734-A311-86BFCA472E6E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6360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9145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705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C9CA7B-DFD4-44B5-8C60-D14B8CD1FB59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1451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3617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8618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05751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81194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4840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6047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4722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44243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77875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3793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E6425-0181-43F2-84FC-787E803FD2F8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47545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5223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8808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7302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56526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7364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23F103-BC34-4FE4-A40E-EDDEECFDA5D0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9964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C9CA7B-DFD4-44B5-8C60-D14B8CD1FB59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42053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4E6425-0181-43F2-84FC-787E803FD2F8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47449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B8791-F1B0-41E7-B7FD-A781E65C4266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88344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DD63B2-E120-4ED8-B27B-C685F510A5FE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3606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B8791-F1B0-41E7-B7FD-A781E65C4266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35307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18ACC-A947-437B-A130-35BD54FDF1E9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0129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8D7E02-BCB8-4D50-A234-369438C08659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396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86A4C-8E40-4F87-A4F0-01A0687C5742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9765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72C73-2D91-4E12-BA25-F0AA0C03599B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1742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3A1CC3-2375-41D4-9E03-427CAF2A4C1A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796506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F16868-8199-4C2C-A5B1-63AEE139F88E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8071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D9FF7F-6988-44CC-821B-644E70CD2F73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0950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12C299-16B2-4475-990D-751901EACC14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4737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E86839-B9D8-4651-8783-F325ECE74E65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327036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D484F64-32F6-45C5-931F-ADC1662401D0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95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DD63B2-E120-4ED8-B27B-C685F510A5FE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4235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6D93-FCAC-47E0-A2EE-787E62CA814C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151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A879A6-0FD0-4734-A311-86BFCA472E6E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80474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37292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29278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50319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27620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7927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98075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64831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5644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18ACC-A947-437B-A130-35BD54FDF1E9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2034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58811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40980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843493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5661688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9532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5778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36370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930811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13863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9427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8D7E02-BCB8-4D50-A234-369438C08659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06191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0867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92426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862997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732831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2593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80478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7016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30928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806813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478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6E86A4C-8E40-4F87-A4F0-01A0687C5742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54181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200" b="0" i="0" u="none" strike="noStrike" kern="1200" cap="none" spc="0" normalizeH="0" baseline="0" noProof="0" dirty="0">
                <a:ln>
                  <a:noFill/>
                </a:ln>
                <a:solidFill>
                  <a:srgbClr val="1E5155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851660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10589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182321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52338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2643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92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72C73-2D91-4E12-BA25-F0AA0C03599B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150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4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71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8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E451C3-0FF4-47C4-B829-773ADF60F88C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43162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7338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E451C3-0FF4-47C4-B829-773ADF60F88C}" type="datetimeFigureOut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5/27/2021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217C01CD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4195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4095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9DE2A4-356B-4397-9967-A6CEC5B2A3A2}" type="datetimeFigureOut">
              <a:rPr kumimoji="0" lang="hu-HU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  <a:alpha val="60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2021. 05. 27.</a:t>
            </a:fld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  <a:alpha val="60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C1B29C-8D07-41B0-AA0A-C691058B31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5336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3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3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36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6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3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0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0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37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40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0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0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0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0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5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5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5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0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0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5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5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0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5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5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0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0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79.jp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0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5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0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0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0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0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0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0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94.jpg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97.jpe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5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5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5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10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5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5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5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5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5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5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5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5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117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6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6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85DEF7-8A17-404F-8613-F92932B7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487" y="255375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hu-HU" sz="1600" b="1" dirty="0">
                <a:latin typeface="Tw Cen MT" panose="020B0602020104020603" pitchFamily="34" charset="-18"/>
              </a:rPr>
              <a:t>GINOP-5.3.5-18-2019-00115</a:t>
            </a:r>
            <a:br>
              <a:rPr lang="hu-HU" b="1" dirty="0">
                <a:latin typeface="Tw Cen MT" panose="020B0602020104020603" pitchFamily="34" charset="-18"/>
              </a:rPr>
            </a:br>
            <a:r>
              <a:rPr lang="hu-HU" sz="1600" b="1" dirty="0">
                <a:latin typeface="Tw Cen MT" panose="020B0602020104020603" pitchFamily="34" charset="-18"/>
              </a:rPr>
              <a:t>A munkaerőhiány és az elöregedő társadalom okozta, az egészségügyi intézményeket érintő foglalkoztatási válsághelyzetek megelőzése és kezelése az ápoló képzés szintjeinek és hatásköreinek fejlesztésével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E4384DD-F304-48D4-BED9-5B25415C09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6350" y="4371975"/>
            <a:ext cx="3295650" cy="248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19B4F11-6F5D-43DF-8094-4143BC5532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495550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22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Kórlefolyás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61366" y="739588"/>
            <a:ext cx="11779622" cy="5903259"/>
          </a:xfrm>
        </p:spPr>
        <p:txBody>
          <a:bodyPr/>
          <a:lstStyle/>
          <a:p>
            <a:pPr marL="0" indent="0">
              <a:buNone/>
            </a:pPr>
            <a:r>
              <a:rPr lang="hu-HU" dirty="0"/>
              <a:t> </a:t>
            </a:r>
            <a:r>
              <a:rPr lang="hu-HU" dirty="0" err="1"/>
              <a:t>Incubatio</a:t>
            </a:r>
            <a:r>
              <a:rPr lang="hu-HU" dirty="0"/>
              <a:t>: lappangás, tünet- és panaszmentes időszak</a:t>
            </a:r>
          </a:p>
          <a:p>
            <a:pPr marL="0" indent="0">
              <a:buNone/>
            </a:pPr>
            <a:r>
              <a:rPr lang="hu-HU" dirty="0"/>
              <a:t> </a:t>
            </a:r>
            <a:r>
              <a:rPr lang="hu-HU" dirty="0" err="1"/>
              <a:t>Prodroma</a:t>
            </a:r>
            <a:r>
              <a:rPr lang="hu-HU" dirty="0"/>
              <a:t>: bevezető szakasz, </a:t>
            </a:r>
            <a:r>
              <a:rPr lang="hu-HU" dirty="0" err="1"/>
              <a:t>aspecifikus</a:t>
            </a:r>
            <a:r>
              <a:rPr lang="hu-HU" dirty="0"/>
              <a:t> tünetekkel és panaszokkal</a:t>
            </a:r>
          </a:p>
          <a:p>
            <a:pPr marL="0" indent="0">
              <a:buNone/>
            </a:pPr>
            <a:r>
              <a:rPr lang="hu-HU" dirty="0"/>
              <a:t> </a:t>
            </a:r>
            <a:r>
              <a:rPr lang="hu-HU" dirty="0" err="1"/>
              <a:t>Manifestatio</a:t>
            </a:r>
            <a:r>
              <a:rPr lang="hu-HU" dirty="0"/>
              <a:t>: a kórfolyamat zajlása: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Hyperacut</a:t>
            </a:r>
            <a:r>
              <a:rPr lang="hu-HU" dirty="0"/>
              <a:t>: bevezető, rohamosan zajló szakasz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Acut</a:t>
            </a:r>
            <a:r>
              <a:rPr lang="hu-HU" dirty="0"/>
              <a:t>: heveny időszak:</a:t>
            </a:r>
          </a:p>
          <a:p>
            <a:pPr marL="0" indent="0">
              <a:buNone/>
            </a:pPr>
            <a:r>
              <a:rPr lang="hu-HU" dirty="0"/>
              <a:t> Rapid: gyorsan zajló</a:t>
            </a:r>
          </a:p>
          <a:p>
            <a:pPr marL="0" indent="0">
              <a:buNone/>
            </a:pPr>
            <a:r>
              <a:rPr lang="hu-HU" dirty="0"/>
              <a:t> </a:t>
            </a:r>
            <a:r>
              <a:rPr lang="hu-HU" dirty="0" err="1"/>
              <a:t>Fulminans</a:t>
            </a:r>
            <a:r>
              <a:rPr lang="hu-HU" dirty="0"/>
              <a:t>: nagyon gyors, visszafordíthatatlan, halállal végződő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Subacut</a:t>
            </a:r>
            <a:r>
              <a:rPr lang="hu-HU" dirty="0"/>
              <a:t>: az akut szakasz utáni, lassabban romló állapot</a:t>
            </a:r>
          </a:p>
          <a:p>
            <a:pPr marL="0" indent="0">
              <a:buNone/>
            </a:pPr>
            <a:r>
              <a:rPr lang="hu-HU" dirty="0"/>
              <a:t> Krónikus: stagnálás, állandó állapot és állapotingadozás</a:t>
            </a:r>
          </a:p>
          <a:p>
            <a:pPr marL="0" indent="0">
              <a:buNone/>
            </a:pPr>
            <a:r>
              <a:rPr lang="hu-HU" dirty="0"/>
              <a:t> </a:t>
            </a:r>
            <a:r>
              <a:rPr lang="hu-HU" dirty="0" err="1"/>
              <a:t>Remissio</a:t>
            </a:r>
            <a:r>
              <a:rPr lang="hu-HU" dirty="0"/>
              <a:t>: a krónikushoz képest javulás</a:t>
            </a:r>
          </a:p>
          <a:p>
            <a:pPr marL="0" indent="0">
              <a:buNone/>
            </a:pPr>
            <a:r>
              <a:rPr lang="hu-HU" dirty="0"/>
              <a:t> </a:t>
            </a:r>
            <a:r>
              <a:rPr lang="hu-HU" dirty="0" err="1"/>
              <a:t>Exacerbatio</a:t>
            </a:r>
            <a:r>
              <a:rPr lang="hu-HU" dirty="0"/>
              <a:t>: a krónikus állapot romlása</a:t>
            </a:r>
          </a:p>
          <a:p>
            <a:pPr marL="0" indent="0">
              <a:buNone/>
            </a:pPr>
            <a:r>
              <a:rPr lang="hu-HU" dirty="0"/>
              <a:t> </a:t>
            </a:r>
            <a:r>
              <a:rPr lang="hu-HU" dirty="0" err="1"/>
              <a:t>Relapsus</a:t>
            </a:r>
            <a:r>
              <a:rPr lang="hu-HU" dirty="0"/>
              <a:t>: </a:t>
            </a:r>
            <a:r>
              <a:rPr lang="hu-HU" dirty="0" err="1"/>
              <a:t>remissiót</a:t>
            </a:r>
            <a:r>
              <a:rPr lang="hu-HU" dirty="0"/>
              <a:t> követő visszaesés a krónikus állapotba</a:t>
            </a:r>
          </a:p>
        </p:txBody>
      </p:sp>
    </p:spTree>
    <p:extLst>
      <p:ext uri="{BB962C8B-B14F-4D97-AF65-F5344CB8AC3E}">
        <p14:creationId xmlns:p14="http://schemas.microsoft.com/office/powerpoint/2010/main" val="316617740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mellkasfal betegségei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713" y="1853248"/>
            <a:ext cx="5148263" cy="4122713"/>
          </a:xfrm>
        </p:spPr>
      </p:pic>
    </p:spTree>
    <p:extLst>
      <p:ext uri="{BB962C8B-B14F-4D97-AF65-F5344CB8AC3E}">
        <p14:creationId xmlns:p14="http://schemas.microsoft.com/office/powerpoint/2010/main" val="388113726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mellkasfal betegségei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2301" y="1461176"/>
            <a:ext cx="3664361" cy="4224855"/>
          </a:xfrm>
          <a:prstGeom prst="rect">
            <a:avLst/>
          </a:prstGeom>
        </p:spPr>
      </p:pic>
      <p:sp>
        <p:nvSpPr>
          <p:cNvPr id="5" name="Szövegdoboz 4"/>
          <p:cNvSpPr txBox="1"/>
          <p:nvPr/>
        </p:nvSpPr>
        <p:spPr>
          <a:xfrm>
            <a:off x="3228975" y="5986463"/>
            <a:ext cx="4757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Pectus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excavatum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60009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204854" y="352706"/>
            <a:ext cx="8524934" cy="833157"/>
          </a:xfrm>
        </p:spPr>
        <p:txBody>
          <a:bodyPr/>
          <a:lstStyle/>
          <a:p>
            <a:r>
              <a:rPr lang="hu-HU" dirty="0"/>
              <a:t>A mellkasfal betegségei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0643" y="2321129"/>
            <a:ext cx="3727194" cy="3824597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6943725" y="3486150"/>
            <a:ext cx="4500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Pectus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incarnatum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4756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Megfigyelés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0868" y="1975063"/>
            <a:ext cx="6074519" cy="419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6775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Inspectio</a:t>
            </a:r>
            <a:r>
              <a:rPr lang="hu-HU" dirty="0"/>
              <a:t>- hormon rendszer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8169" y="1714500"/>
            <a:ext cx="9692665" cy="4933949"/>
          </a:xfrm>
        </p:spPr>
        <p:txBody>
          <a:bodyPr>
            <a:normAutofit/>
          </a:bodyPr>
          <a:lstStyle/>
          <a:p>
            <a:r>
              <a:rPr lang="hu-HU" sz="2400" dirty="0"/>
              <a:t>Az </a:t>
            </a:r>
            <a:r>
              <a:rPr lang="hu-HU" sz="2400" dirty="0" err="1"/>
              <a:t>endocrin</a:t>
            </a:r>
            <a:r>
              <a:rPr lang="hu-HU" sz="2400" dirty="0"/>
              <a:t> rendszer:</a:t>
            </a:r>
          </a:p>
          <a:p>
            <a:pPr marL="0" indent="0">
              <a:buNone/>
            </a:pPr>
            <a:r>
              <a:rPr lang="hu-HU" sz="2400" dirty="0"/>
              <a:t> </a:t>
            </a:r>
            <a:r>
              <a:rPr lang="hu-HU" sz="2400" dirty="0" err="1"/>
              <a:t>Akromegalia</a:t>
            </a:r>
            <a:endParaRPr lang="hu-HU" sz="2400" dirty="0"/>
          </a:p>
          <a:p>
            <a:pPr marL="0" indent="0">
              <a:buNone/>
            </a:pPr>
            <a:r>
              <a:rPr lang="hu-HU" sz="2400" dirty="0"/>
              <a:t> </a:t>
            </a:r>
            <a:r>
              <a:rPr lang="hu-HU" sz="2400" dirty="0" err="1"/>
              <a:t>Cushing</a:t>
            </a:r>
            <a:r>
              <a:rPr lang="hu-HU" sz="2400" dirty="0"/>
              <a:t>-kór</a:t>
            </a:r>
          </a:p>
          <a:p>
            <a:pPr marL="0" indent="0">
              <a:buNone/>
            </a:pPr>
            <a:r>
              <a:rPr lang="hu-HU" sz="2400" dirty="0"/>
              <a:t> </a:t>
            </a:r>
            <a:r>
              <a:rPr lang="hu-HU" sz="2400" dirty="0" err="1"/>
              <a:t>Hyperthyreosis</a:t>
            </a:r>
            <a:endParaRPr lang="hu-HU" sz="2400" dirty="0"/>
          </a:p>
          <a:p>
            <a:pPr marL="0" indent="0">
              <a:buNone/>
            </a:pPr>
            <a:r>
              <a:rPr lang="hu-HU" sz="2400" dirty="0"/>
              <a:t> </a:t>
            </a:r>
            <a:r>
              <a:rPr lang="hu-HU" sz="2400" dirty="0" err="1"/>
              <a:t>Hypothyreosis</a:t>
            </a:r>
            <a:endParaRPr lang="hu-HU" sz="2400" dirty="0"/>
          </a:p>
          <a:p>
            <a:pPr marL="0" indent="0">
              <a:buNone/>
            </a:pPr>
            <a:r>
              <a:rPr lang="hu-HU" sz="2400" dirty="0"/>
              <a:t> Szőrzet nemi jellege</a:t>
            </a:r>
          </a:p>
          <a:p>
            <a:pPr marL="0" indent="0">
              <a:buNone/>
            </a:pPr>
            <a:r>
              <a:rPr lang="hu-HU" sz="2400" dirty="0"/>
              <a:t> </a:t>
            </a:r>
            <a:r>
              <a:rPr lang="hu-HU" sz="2400" dirty="0" err="1"/>
              <a:t>Hirsutismus</a:t>
            </a: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4939257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Hyperthyreosis</a:t>
            </a:r>
            <a:endParaRPr lang="hu-HU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862" y="1263676"/>
            <a:ext cx="3819787" cy="5478805"/>
          </a:xfrm>
        </p:spPr>
      </p:pic>
    </p:spTree>
    <p:extLst>
      <p:ext uri="{BB962C8B-B14F-4D97-AF65-F5344CB8AC3E}">
        <p14:creationId xmlns:p14="http://schemas.microsoft.com/office/powerpoint/2010/main" val="373879373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 err="1"/>
              <a:t>Hypothyreosis</a:t>
            </a:r>
            <a:endParaRPr lang="hu-HU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0165" y="1400530"/>
            <a:ext cx="3256509" cy="48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82855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Cushing</a:t>
            </a:r>
            <a:r>
              <a:rPr lang="hu-HU" dirty="0"/>
              <a:t>-szindróma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63" y="2081822"/>
            <a:ext cx="5257800" cy="3530785"/>
          </a:xfrm>
        </p:spPr>
      </p:pic>
    </p:spTree>
    <p:extLst>
      <p:ext uri="{BB962C8B-B14F-4D97-AF65-F5344CB8AC3E}">
        <p14:creationId xmlns:p14="http://schemas.microsoft.com/office/powerpoint/2010/main" val="27013659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Önellenőrző kérdések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Milyen látható alkati rendellenességeket ismer?</a:t>
            </a:r>
          </a:p>
          <a:p>
            <a:r>
              <a:rPr lang="hu-HU" dirty="0"/>
              <a:t>Milyen jellemzői vannak az anorexiának?</a:t>
            </a:r>
          </a:p>
          <a:p>
            <a:r>
              <a:rPr lang="hu-HU" dirty="0"/>
              <a:t>Mit lehet felfedezni </a:t>
            </a:r>
            <a:r>
              <a:rPr lang="hu-HU" dirty="0" err="1"/>
              <a:t>Cushing</a:t>
            </a:r>
            <a:r>
              <a:rPr lang="hu-HU" dirty="0"/>
              <a:t>-szindrómában?</a:t>
            </a:r>
          </a:p>
          <a:p>
            <a:r>
              <a:rPr lang="hu-HU" dirty="0"/>
              <a:t>Mely segédizmok segítik a belégzést?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0158988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Fizikális vizsgálat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95835" y="1143000"/>
            <a:ext cx="11631705" cy="5432612"/>
          </a:xfrm>
        </p:spPr>
        <p:txBody>
          <a:bodyPr>
            <a:normAutofit/>
          </a:bodyPr>
          <a:lstStyle/>
          <a:p>
            <a:r>
              <a:rPr lang="hu-HU" dirty="0"/>
              <a:t>A betegvizsgálatban felhasznált érzékszerveink a szem, a fül, a tapintó és hőérzékelő kezünk, de fontos a betegségekhez társuló szagok felismerése is (pl. </a:t>
            </a:r>
            <a:r>
              <a:rPr lang="hu-HU" dirty="0" err="1"/>
              <a:t>acetonaemia</a:t>
            </a:r>
            <a:r>
              <a:rPr lang="hu-HU" dirty="0"/>
              <a:t>, </a:t>
            </a:r>
            <a:r>
              <a:rPr lang="hu-HU" dirty="0" err="1"/>
              <a:t>foetor</a:t>
            </a:r>
            <a:r>
              <a:rPr lang="hu-HU" dirty="0"/>
              <a:t> </a:t>
            </a:r>
            <a:r>
              <a:rPr lang="hu-HU" dirty="0" err="1"/>
              <a:t>hepaticus</a:t>
            </a:r>
            <a:r>
              <a:rPr lang="hu-HU" dirty="0"/>
              <a:t>).</a:t>
            </a:r>
          </a:p>
          <a:p>
            <a:endParaRPr lang="hu-HU" dirty="0"/>
          </a:p>
          <a:p>
            <a:r>
              <a:rPr lang="hu-HU" dirty="0"/>
              <a:t>A szélesebb értelemben vett fizikális vizsgálatba tartozik azonban már néhány egyszerű eszköz használata is, pl. fonendoszkóp, vérnyomásmérő, reflexkalapács, lázmérő, </a:t>
            </a:r>
            <a:r>
              <a:rPr lang="hu-HU" dirty="0" err="1"/>
              <a:t>nyelvlapoc</a:t>
            </a:r>
            <a:r>
              <a:rPr lang="hu-HU" dirty="0"/>
              <a:t>, pupillalámpa, centiméterszalag.</a:t>
            </a:r>
          </a:p>
          <a:p>
            <a:endParaRPr lang="hu-HU" dirty="0"/>
          </a:p>
          <a:p>
            <a:r>
              <a:rPr lang="hu-HU" dirty="0"/>
              <a:t>A fizikális vizsgálat alapmódszerei a következők: </a:t>
            </a:r>
            <a:r>
              <a:rPr lang="hu-HU" b="1" dirty="0"/>
              <a:t>megtekintés (</a:t>
            </a:r>
            <a:r>
              <a:rPr lang="hu-HU" b="1" dirty="0" err="1"/>
              <a:t>inspectio</a:t>
            </a:r>
            <a:r>
              <a:rPr lang="hu-HU" b="1" dirty="0"/>
              <a:t>), tapintás (</a:t>
            </a:r>
            <a:r>
              <a:rPr lang="hu-HU" b="1" dirty="0" err="1"/>
              <a:t>palpatio</a:t>
            </a:r>
            <a:r>
              <a:rPr lang="hu-HU" b="1" dirty="0"/>
              <a:t>), kopogtatás (</a:t>
            </a:r>
            <a:r>
              <a:rPr lang="hu-HU" b="1" dirty="0" err="1"/>
              <a:t>percussio</a:t>
            </a:r>
            <a:r>
              <a:rPr lang="hu-HU" b="1" dirty="0"/>
              <a:t>), </a:t>
            </a:r>
            <a:r>
              <a:rPr lang="hu-HU" b="1" dirty="0" err="1"/>
              <a:t>hallgatózás</a:t>
            </a:r>
            <a:r>
              <a:rPr lang="hu-HU" b="1" dirty="0"/>
              <a:t> (</a:t>
            </a:r>
            <a:r>
              <a:rPr lang="hu-HU" b="1" dirty="0" err="1"/>
              <a:t>auscultatio</a:t>
            </a:r>
            <a:r>
              <a:rPr lang="hu-HU" b="1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8447670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Kimenetel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1024" y="900954"/>
            <a:ext cx="11766176" cy="5849470"/>
          </a:xfrm>
        </p:spPr>
        <p:txBody>
          <a:bodyPr>
            <a:normAutofit/>
          </a:bodyPr>
          <a:lstStyle/>
          <a:p>
            <a:r>
              <a:rPr lang="hu-HU" sz="2800" dirty="0"/>
              <a:t> </a:t>
            </a:r>
            <a:r>
              <a:rPr lang="hu-HU" sz="2800" dirty="0" err="1"/>
              <a:t>Rekonvaleszcencia</a:t>
            </a:r>
            <a:r>
              <a:rPr lang="hu-HU" sz="2800" dirty="0"/>
              <a:t>: Lábadozás, amely során az egészséges állapot fokozatosan visszatér</a:t>
            </a:r>
          </a:p>
          <a:p>
            <a:r>
              <a:rPr lang="hu-HU" sz="2800" dirty="0"/>
              <a:t> </a:t>
            </a:r>
            <a:r>
              <a:rPr lang="hu-HU" sz="2800" dirty="0" err="1"/>
              <a:t>Sanatio</a:t>
            </a:r>
            <a:r>
              <a:rPr lang="hu-HU" sz="2800" dirty="0"/>
              <a:t>: gyógyulás</a:t>
            </a:r>
          </a:p>
          <a:p>
            <a:r>
              <a:rPr lang="hu-HU" sz="2800" dirty="0"/>
              <a:t> </a:t>
            </a:r>
            <a:r>
              <a:rPr lang="hu-HU" sz="2800" dirty="0" err="1"/>
              <a:t>Restitutio</a:t>
            </a:r>
            <a:r>
              <a:rPr lang="hu-HU" sz="2800" dirty="0"/>
              <a:t> ad </a:t>
            </a:r>
            <a:r>
              <a:rPr lang="hu-HU" sz="2800" dirty="0" err="1"/>
              <a:t>integrum</a:t>
            </a:r>
            <a:r>
              <a:rPr lang="hu-HU" sz="2800" dirty="0"/>
              <a:t>: maradványtünetek nélküli gyógyulás</a:t>
            </a:r>
          </a:p>
          <a:p>
            <a:r>
              <a:rPr lang="hu-HU" sz="2800" dirty="0"/>
              <a:t> </a:t>
            </a:r>
            <a:r>
              <a:rPr lang="hu-HU" sz="2800" dirty="0" err="1"/>
              <a:t>Restitutio</a:t>
            </a:r>
            <a:r>
              <a:rPr lang="hu-HU" sz="2800" dirty="0"/>
              <a:t> an </a:t>
            </a:r>
            <a:r>
              <a:rPr lang="hu-HU" sz="2800" dirty="0" err="1"/>
              <a:t>functionem</a:t>
            </a:r>
            <a:r>
              <a:rPr lang="hu-HU" sz="2800" dirty="0"/>
              <a:t>: funkcionális eltérés nélküli gyógyulás (morfológiai elváltozás lehet!)</a:t>
            </a:r>
          </a:p>
          <a:p>
            <a:r>
              <a:rPr lang="hu-HU" sz="2800" dirty="0"/>
              <a:t> </a:t>
            </a:r>
            <a:r>
              <a:rPr lang="hu-HU" sz="2800" dirty="0" err="1"/>
              <a:t>Restitutio</a:t>
            </a:r>
            <a:r>
              <a:rPr lang="hu-HU" sz="2800" dirty="0"/>
              <a:t> cum </a:t>
            </a:r>
            <a:r>
              <a:rPr lang="hu-HU" sz="2800" dirty="0" err="1"/>
              <a:t>defectu</a:t>
            </a:r>
            <a:r>
              <a:rPr lang="hu-HU" sz="2800" dirty="0"/>
              <a:t>: maradványtünettel, elváltozással való gyógyulás </a:t>
            </a:r>
          </a:p>
          <a:p>
            <a:pPr marL="0" indent="0">
              <a:buNone/>
            </a:pPr>
            <a:r>
              <a:rPr lang="hu-HU" sz="2800" dirty="0">
                <a:sym typeface="Wingdings" panose="05000000000000000000" pitchFamily="2" charset="2"/>
              </a:rPr>
              <a:t> </a:t>
            </a:r>
            <a:r>
              <a:rPr lang="hu-HU" sz="2800" dirty="0"/>
              <a:t>új LMR keletkezik</a:t>
            </a:r>
          </a:p>
          <a:p>
            <a:r>
              <a:rPr lang="hu-HU" sz="2800" dirty="0"/>
              <a:t> </a:t>
            </a:r>
            <a:r>
              <a:rPr lang="hu-HU" sz="2800" dirty="0" err="1"/>
              <a:t>Exithus</a:t>
            </a:r>
            <a:r>
              <a:rPr lang="hu-HU" sz="2800" dirty="0"/>
              <a:t> </a:t>
            </a:r>
            <a:r>
              <a:rPr lang="hu-HU" sz="2800" dirty="0" err="1"/>
              <a:t>lethalis</a:t>
            </a:r>
            <a:r>
              <a:rPr lang="hu-HU" sz="2800" dirty="0"/>
              <a:t>: a beteg halála</a:t>
            </a:r>
          </a:p>
        </p:txBody>
      </p:sp>
    </p:spTree>
    <p:extLst>
      <p:ext uri="{BB962C8B-B14F-4D97-AF65-F5344CB8AC3E}">
        <p14:creationId xmlns:p14="http://schemas.microsoft.com/office/powerpoint/2010/main" val="405502736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Kopogtatás (</a:t>
            </a:r>
            <a:r>
              <a:rPr lang="hu-HU" dirty="0" err="1"/>
              <a:t>percussio</a:t>
            </a:r>
            <a:r>
              <a:rPr lang="hu-HU" dirty="0"/>
              <a:t>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2730" y="1008530"/>
            <a:ext cx="9727124" cy="5239870"/>
          </a:xfrm>
        </p:spPr>
        <p:txBody>
          <a:bodyPr/>
          <a:lstStyle/>
          <a:p>
            <a:r>
              <a:rPr lang="hu-HU" dirty="0"/>
              <a:t>Kopogtatáskor keletkező zörejt kopogtatási hangnak mondjuk</a:t>
            </a:r>
          </a:p>
          <a:p>
            <a:r>
              <a:rPr lang="hu-HU" dirty="0"/>
              <a:t>A kopogtatás lényege az, hogy a testet hirtelen ütögetéssel rezgésbe hozzuk, ez a rezgés áttevődik a levegőre, tehát hangot ad; ennek a hangnak a minőségéből következtetünk a megkopogtatott test állapotára.</a:t>
            </a:r>
          </a:p>
          <a:p>
            <a:r>
              <a:rPr lang="hu-HU" dirty="0"/>
              <a:t>A kopogtatás a kórismének fontos eleme, amelynek szerepe a képalkotó eljárásokkal csökkent ugyan, feleslegessé azonban nem vált, ma is nélkülözhetetlen módszer. </a:t>
            </a:r>
          </a:p>
          <a:p>
            <a:r>
              <a:rPr lang="hu-HU" dirty="0"/>
              <a:t>Kopogtatási hang függ: kopogtatás módja, érintett felület rugalmassága, megkopogtatott testüregben lévő szerv tömege, </a:t>
            </a:r>
            <a:r>
              <a:rPr lang="hu-HU" i="1" dirty="0"/>
              <a:t>légtartalma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6407437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49306"/>
            <a:ext cx="9412941" cy="730623"/>
          </a:xfrm>
        </p:spPr>
        <p:txBody>
          <a:bodyPr/>
          <a:lstStyle/>
          <a:p>
            <a:r>
              <a:rPr lang="hu-HU" sz="3200" dirty="0"/>
              <a:t>Jellemző kopogtatási hangok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7918" y="779929"/>
            <a:ext cx="11819964" cy="5889811"/>
          </a:xfrm>
        </p:spPr>
        <p:txBody>
          <a:bodyPr>
            <a:normAutofit fontScale="70000" lnSpcReduction="20000"/>
          </a:bodyPr>
          <a:lstStyle/>
          <a:p>
            <a:r>
              <a:rPr lang="hu-HU" dirty="0"/>
              <a:t>Tömör test (pl. izom) felett kopogtatva magas, halk és igen röviden hangzó hangot hallunk: ezt „tompa” hangnak nevezzük.</a:t>
            </a:r>
          </a:p>
          <a:p>
            <a:endParaRPr lang="hu-HU" dirty="0"/>
          </a:p>
          <a:p>
            <a:r>
              <a:rPr lang="hu-HU" dirty="0"/>
              <a:t>A légtartó egészséges tüdő felett kopogtatva a mellkast, mélyebb, hangosabb és hosszan hangzó hangot hallunk: ezt „éles” kopogtatási hangnak nevezzük (tüdőhang: éles, nem dobos kopogtatási hang).</a:t>
            </a:r>
          </a:p>
          <a:p>
            <a:endParaRPr lang="hu-HU" dirty="0"/>
          </a:p>
          <a:p>
            <a:r>
              <a:rPr lang="hu-HU" dirty="0"/>
              <a:t>A nagy, légtartó üreges szervek (gyomor, bél) felett kopogtatva éles, de a tüdőhangnál magasabb és zeneibb jellegű, úgynevezett </a:t>
            </a:r>
            <a:r>
              <a:rPr lang="hu-HU" dirty="0" err="1"/>
              <a:t>tympanicus</a:t>
            </a:r>
            <a:r>
              <a:rPr lang="hu-HU" dirty="0"/>
              <a:t> hangot hallunk: ezt nevezzük „dobos” kopogtatási hangnak (</a:t>
            </a:r>
            <a:r>
              <a:rPr lang="hu-HU" dirty="0" err="1"/>
              <a:t>tympanicus</a:t>
            </a:r>
            <a:r>
              <a:rPr lang="hu-HU" dirty="0"/>
              <a:t> hang: éles, dobos kopogtatási hang).</a:t>
            </a:r>
          </a:p>
          <a:p>
            <a:endParaRPr lang="hu-HU" dirty="0"/>
          </a:p>
          <a:p>
            <a:r>
              <a:rPr lang="hu-HU" dirty="0"/>
              <a:t>Tompa kopogtatási hangot kapunk akkor, ha nagyobb tömegű izom, tömör szerv (pl. máj, nagy lép), </a:t>
            </a:r>
            <a:r>
              <a:rPr lang="hu-HU" dirty="0" err="1"/>
              <a:t>folyadékgyülem</a:t>
            </a:r>
            <a:r>
              <a:rPr lang="hu-HU" dirty="0"/>
              <a:t> vagy légtelen tüdő (</a:t>
            </a:r>
            <a:r>
              <a:rPr lang="hu-HU" dirty="0" err="1"/>
              <a:t>atelectasia</a:t>
            </a:r>
            <a:r>
              <a:rPr lang="hu-HU" dirty="0"/>
              <a:t>, </a:t>
            </a:r>
            <a:r>
              <a:rPr lang="hu-HU" dirty="0" err="1"/>
              <a:t>pneumonia</a:t>
            </a:r>
            <a:r>
              <a:rPr lang="hu-HU" dirty="0"/>
              <a:t>) felett kopogtatunk.</a:t>
            </a:r>
          </a:p>
          <a:p>
            <a:endParaRPr lang="hu-HU" dirty="0"/>
          </a:p>
          <a:p>
            <a:r>
              <a:rPr lang="hu-HU" dirty="0"/>
              <a:t>Éles, nem dobos kopogtatási hangot hallhatunk az egészséges tüdő felett, amelyet a tüdő </a:t>
            </a:r>
            <a:r>
              <a:rPr lang="hu-HU" dirty="0" err="1"/>
              <a:t>alveolaris</a:t>
            </a:r>
            <a:r>
              <a:rPr lang="hu-HU" dirty="0"/>
              <a:t> szerkezete és légtartalma együtt adja.</a:t>
            </a:r>
          </a:p>
          <a:p>
            <a:endParaRPr lang="hu-HU" dirty="0"/>
          </a:p>
          <a:p>
            <a:r>
              <a:rPr lang="hu-HU" dirty="0"/>
              <a:t>Dobos kopogtatási hangot nagy, légtartó szervek (gyomor, bél, légmell) kopogtatásakor hallunk. Dobos jellegűvé válik a tüdő kopogtatási hangja akkor is, ha a tüdő ellazul (relaxáció) és így az </a:t>
            </a:r>
            <a:r>
              <a:rPr lang="hu-HU" dirty="0" err="1"/>
              <a:t>alveolusok</a:t>
            </a:r>
            <a:r>
              <a:rPr lang="hu-HU" dirty="0"/>
              <a:t> fala kevésbé vesz részt a levegő adta dobos kopogtatási hang módosításában. Az üreges szervek felett hallható dobos kopogtatási hang tompulttá válhat, ha az üregben lévő levegő feszülés alá kerül pl. </a:t>
            </a:r>
            <a:r>
              <a:rPr lang="hu-HU" dirty="0" err="1"/>
              <a:t>ventil-pneumothoraxban</a:t>
            </a:r>
            <a:r>
              <a:rPr lang="hu-HU" dirty="0"/>
              <a:t>.</a:t>
            </a:r>
          </a:p>
          <a:p>
            <a:endParaRPr lang="hu-HU" dirty="0"/>
          </a:p>
          <a:p>
            <a:r>
              <a:rPr lang="hu-HU" dirty="0"/>
              <a:t>Az </a:t>
            </a:r>
            <a:r>
              <a:rPr lang="hu-HU" dirty="0" err="1"/>
              <a:t>emphysemás</a:t>
            </a:r>
            <a:r>
              <a:rPr lang="hu-HU" dirty="0"/>
              <a:t> mellkas kopogtatási hangját dobozszerű (dobozos) vagy </a:t>
            </a:r>
            <a:r>
              <a:rPr lang="hu-HU" dirty="0" err="1"/>
              <a:t>hypersonor</a:t>
            </a:r>
            <a:r>
              <a:rPr lang="hu-HU" dirty="0"/>
              <a:t> kopogtatási hangnak nevezzük.</a:t>
            </a:r>
          </a:p>
        </p:txBody>
      </p:sp>
    </p:spTree>
    <p:extLst>
      <p:ext uri="{BB962C8B-B14F-4D97-AF65-F5344CB8AC3E}">
        <p14:creationId xmlns:p14="http://schemas.microsoft.com/office/powerpoint/2010/main" val="13926053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797858"/>
          </a:xfrm>
        </p:spPr>
        <p:txBody>
          <a:bodyPr/>
          <a:lstStyle/>
          <a:p>
            <a:r>
              <a:rPr lang="hu-HU" dirty="0"/>
              <a:t>A kopogtatás technikája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15154" y="954742"/>
            <a:ext cx="11645152" cy="5674658"/>
          </a:xfrm>
        </p:spPr>
        <p:txBody>
          <a:bodyPr/>
          <a:lstStyle/>
          <a:p>
            <a:r>
              <a:rPr lang="hu-HU" dirty="0"/>
              <a:t>bal kezünk harmadik ujját (leginkább középső percét) használjuk </a:t>
            </a:r>
            <a:r>
              <a:rPr lang="hu-HU" dirty="0" err="1"/>
              <a:t>plessziméterként</a:t>
            </a:r>
            <a:r>
              <a:rPr lang="hu-HU" dirty="0"/>
              <a:t> és erre kopogtatunk (közvetett módszer)</a:t>
            </a:r>
          </a:p>
          <a:p>
            <a:r>
              <a:rPr lang="hu-HU" dirty="0"/>
              <a:t>általában a jobb kéz középső ujjával kopogtatunk (</a:t>
            </a:r>
            <a:r>
              <a:rPr lang="hu-HU" dirty="0" err="1"/>
              <a:t>plesszorujj</a:t>
            </a:r>
            <a:r>
              <a:rPr lang="hu-HU" dirty="0"/>
              <a:t>)</a:t>
            </a:r>
          </a:p>
          <a:p>
            <a:r>
              <a:rPr lang="hu-HU" dirty="0"/>
              <a:t>kopogtatásnál csupán a </a:t>
            </a:r>
            <a:r>
              <a:rPr lang="hu-HU" dirty="0" err="1"/>
              <a:t>plessziméterként</a:t>
            </a:r>
            <a:r>
              <a:rPr lang="hu-HU" dirty="0"/>
              <a:t> szereplő egy ujjat helyezzük a testfelületre, mérsékelt nyomással, szorosan, hogy közte és a testfelület között ne maradjon légtér.</a:t>
            </a:r>
          </a:p>
          <a:p>
            <a:r>
              <a:rPr lang="hu-HU" dirty="0"/>
              <a:t>A kopogtatott ujjat optimális erővel kell a kopogtatott területre szorítanunk. Ha túl lazán fektetjük ujjunkat a vizsgálandó testfelületre, azt nem tudjuk kellőképpen rezgésbe hozni és így a kopogtatási hang halk lesz. Ha viszont túl erősen szorítjuk ujjunkat a testfelületre, akkor a keletkezett rezgéseket ujjunkkal jelentősen csillapítjuk és a hang túl rövid lesz. 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4784" y="4120781"/>
            <a:ext cx="4088715" cy="273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69365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779929"/>
          </a:xfrm>
        </p:spPr>
        <p:txBody>
          <a:bodyPr/>
          <a:lstStyle/>
          <a:p>
            <a:r>
              <a:rPr lang="hu-HU" dirty="0"/>
              <a:t>A kopogtatás típusai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779930"/>
            <a:ext cx="11524129" cy="5701552"/>
          </a:xfrm>
        </p:spPr>
        <p:txBody>
          <a:bodyPr>
            <a:normAutofit lnSpcReduction="10000"/>
          </a:bodyPr>
          <a:lstStyle/>
          <a:p>
            <a:r>
              <a:rPr lang="hu-HU" dirty="0"/>
              <a:t>részben arra használjuk, hogy az egyes szervek határát megállapítsuk (</a:t>
            </a:r>
            <a:r>
              <a:rPr lang="hu-HU" dirty="0" err="1"/>
              <a:t>topografikus</a:t>
            </a:r>
            <a:r>
              <a:rPr lang="hu-HU" dirty="0"/>
              <a:t> kopogtatás), részben pedig az egyes szervek légtartalmáról (összehasonlító vagy komparatív kopogtatás) nyerhetünk adatot.</a:t>
            </a:r>
          </a:p>
          <a:p>
            <a:r>
              <a:rPr lang="hu-HU" b="1" i="1" dirty="0" err="1"/>
              <a:t>Topografikus</a:t>
            </a:r>
            <a:r>
              <a:rPr lang="hu-HU" b="1" i="1" dirty="0"/>
              <a:t> kopogtatás</a:t>
            </a:r>
            <a:r>
              <a:rPr lang="hu-HU" b="1" dirty="0"/>
              <a:t>: </a:t>
            </a:r>
            <a:r>
              <a:rPr lang="hu-HU" dirty="0"/>
              <a:t>célja a test belsejében lévő szervek (tüdő, szív, lép) határának meghatározása. Kopogtatott ujjunkat (</a:t>
            </a:r>
            <a:r>
              <a:rPr lang="hu-HU" dirty="0" err="1"/>
              <a:t>plessziméter</a:t>
            </a:r>
            <a:r>
              <a:rPr lang="hu-HU" dirty="0"/>
              <a:t>) mindig merőlegesen helyezzük a kopogtatás irányára, és kopogtatás közben </a:t>
            </a:r>
            <a:r>
              <a:rPr lang="hu-HU" dirty="0" err="1"/>
              <a:t>plessziméter</a:t>
            </a:r>
            <a:r>
              <a:rPr lang="hu-HU" dirty="0"/>
              <a:t> ujjunkat a kopogtatandó terület felett mindig tovább visszük a várt határra merőleges irányban haladva.</a:t>
            </a:r>
          </a:p>
          <a:p>
            <a:r>
              <a:rPr lang="hu-HU" b="1" dirty="0"/>
              <a:t>Ö</a:t>
            </a:r>
            <a:r>
              <a:rPr lang="hu-HU" b="1" i="1" dirty="0"/>
              <a:t>sszehasonlító (komparatív) kopogtatás</a:t>
            </a:r>
            <a:r>
              <a:rPr lang="hu-HU" b="1" dirty="0"/>
              <a:t>: </a:t>
            </a:r>
            <a:r>
              <a:rPr lang="hu-HU" dirty="0"/>
              <a:t>a testfelület egy bizonyos pontjának kopogtatási hangját hasonlítjuk össze a másik oldali szimmetrikus hely kopogtatási hangjával. Az összehasonlító kopogtatás főleg a mellkason használatos, ahol a jobb és a bal mellkasfél szimmetrikus helyeit hasonlítjuk össze. Az összehasonlító kopogtatás előfeltétele az, hogy az egyik oldali tüdő és mellhártya ép legyen. Ha pl. a jobb oldalon más kopogtatási hangot kapunk, mint az ép bal oldalon, ebből a jobb mellkasfélben lejátszódó kóros folyamatra következtetünk. Az összehasonlító kopogtatás azért is fontos, mert az ép tüdő kopogtatási hangja egyénenként változik; az egyik ember tüdeje felett hallható éles kopogtatási hang nem teljesen azonos a másik ember tüdeje felett hallható éles kopogtatási hanggal. Az összehasonlító kopogtatásnál viszont nem emlékezetből idézzük az ép tüdő kopogtatási hangját, hanem az ellenkező oldal hangját használjuk fel viszonyítási alapként.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9511934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Önellenőrző kérdések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Mely képleteket vizsgálná kopogtatással?</a:t>
            </a:r>
          </a:p>
          <a:p>
            <a:r>
              <a:rPr lang="hu-HU" dirty="0"/>
              <a:t>Mi a szerepe a </a:t>
            </a:r>
            <a:r>
              <a:rPr lang="hu-HU" dirty="0" err="1"/>
              <a:t>plessimeter</a:t>
            </a:r>
            <a:r>
              <a:rPr lang="hu-HU" dirty="0"/>
              <a:t> ujj beiktatásának? </a:t>
            </a:r>
          </a:p>
          <a:p>
            <a:r>
              <a:rPr lang="hu-HU" dirty="0"/>
              <a:t>Mit jelent a </a:t>
            </a:r>
            <a:r>
              <a:rPr lang="hu-HU" dirty="0" err="1"/>
              <a:t>topografikus</a:t>
            </a:r>
            <a:r>
              <a:rPr lang="hu-HU" dirty="0"/>
              <a:t> kopogtatás?</a:t>
            </a:r>
          </a:p>
          <a:p>
            <a:r>
              <a:rPr lang="hu-HU" dirty="0"/>
              <a:t>Sorolja fel a tipikus kopogtatási hangokat! </a:t>
            </a:r>
          </a:p>
        </p:txBody>
      </p:sp>
    </p:spTree>
    <p:extLst>
      <p:ext uri="{BB962C8B-B14F-4D97-AF65-F5344CB8AC3E}">
        <p14:creationId xmlns:p14="http://schemas.microsoft.com/office/powerpoint/2010/main" val="142747367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Diagnosztikai ismeretek, állapotfelmérés </a:t>
            </a:r>
            <a:br>
              <a:rPr lang="hu-HU" dirty="0"/>
            </a:br>
            <a:r>
              <a:rPr lang="hu-HU" dirty="0"/>
              <a:t>II. 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1123073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918882"/>
          </a:xfrm>
        </p:spPr>
        <p:txBody>
          <a:bodyPr/>
          <a:lstStyle/>
          <a:p>
            <a:r>
              <a:rPr lang="hu-HU"/>
              <a:t>Diagnosztikai alapismeretek, módszerek (</a:t>
            </a:r>
            <a:r>
              <a:rPr lang="hu-HU" dirty="0" err="1"/>
              <a:t>eszöz</a:t>
            </a:r>
            <a:r>
              <a:rPr lang="hu-HU" dirty="0"/>
              <a:t> nélküli, eszközös)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Egyszerű eszközös diagnosztikai módszerek.  </a:t>
            </a:r>
          </a:p>
          <a:p>
            <a:r>
              <a:rPr lang="hu-HU" dirty="0"/>
              <a:t>A testtömeg-, testmagasság-,testarány-, testkörfogat mérés lépései.</a:t>
            </a:r>
          </a:p>
          <a:p>
            <a:r>
              <a:rPr lang="hu-HU" dirty="0"/>
              <a:t>Vitális paraméterek mérése, megfigyelése.</a:t>
            </a:r>
          </a:p>
          <a:p>
            <a:r>
              <a:rPr lang="hu-HU" dirty="0"/>
              <a:t>Az EKG vizsgálat elméleti alapjai és technikai kivitelezése.</a:t>
            </a:r>
          </a:p>
        </p:txBody>
      </p:sp>
    </p:spTree>
    <p:extLst>
      <p:ext uri="{BB962C8B-B14F-4D97-AF65-F5344CB8AC3E}">
        <p14:creationId xmlns:p14="http://schemas.microsoft.com/office/powerpoint/2010/main" val="417980367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testmagasság mérése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 1. A tápláltsági állapot: </a:t>
            </a:r>
          </a:p>
          <a:p>
            <a:r>
              <a:rPr lang="hu-HU" dirty="0"/>
              <a:t>a) lényege: az egészségi állapot része</a:t>
            </a:r>
          </a:p>
          <a:p>
            <a:r>
              <a:rPr lang="hu-HU" dirty="0"/>
              <a:t>b) összetevői: táplálkozás, emésztés, felszívódás</a:t>
            </a:r>
          </a:p>
          <a:p>
            <a:r>
              <a:rPr lang="hu-HU" dirty="0"/>
              <a:t>c) mérésének módszere: a testméretek vizsgálata (</a:t>
            </a:r>
            <a:r>
              <a:rPr lang="hu-HU" dirty="0" err="1"/>
              <a:t>szomatometria</a:t>
            </a:r>
            <a:r>
              <a:rPr lang="hu-HU" dirty="0"/>
              <a:t>)</a:t>
            </a:r>
          </a:p>
          <a:p>
            <a:pPr marL="0" indent="0">
              <a:buNone/>
            </a:pPr>
            <a:endParaRPr lang="hu-HU" dirty="0"/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Testmagasság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Testkörfogat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testtömeg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0631334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testmagasság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/>
              <a:t>A)a testmagasság lényege: az emberi termet mértékszámául szolgáló adat, amely a fejtető és a talp (talaj) közötti távolság hosszmértékegységben mérve</a:t>
            </a:r>
          </a:p>
          <a:p>
            <a:r>
              <a:rPr lang="hu-HU" dirty="0"/>
              <a:t>B) a testmagasság mérésének célja: a testtömeg értékkel együtt meghatározható a testtömeg – index (BMI) belőle számítható a testfelszín</a:t>
            </a:r>
          </a:p>
          <a:p>
            <a:r>
              <a:rPr lang="hu-HU" dirty="0"/>
              <a:t>C) a testmagasság mérés kivitelezése: előkészítés: mérőállvány (mérőszalag),</a:t>
            </a:r>
            <a:r>
              <a:rPr lang="hu-HU" dirty="0" err="1"/>
              <a:t>jegyzetfüzet,íróeszköz</a:t>
            </a:r>
            <a:endParaRPr lang="hu-HU" dirty="0"/>
          </a:p>
          <a:p>
            <a:r>
              <a:rPr lang="hu-HU" dirty="0"/>
              <a:t>Beteg előkészítése: </a:t>
            </a:r>
            <a:r>
              <a:rPr lang="hu-HU" dirty="0" err="1"/>
              <a:t>pszichés,szomatikus</a:t>
            </a:r>
            <a:endParaRPr lang="hu-HU" dirty="0"/>
          </a:p>
          <a:p>
            <a:r>
              <a:rPr lang="hu-HU" dirty="0"/>
              <a:t>A kliens háttal, lábbeli nélkül áll a mérőállványhoz, egyenesen áll de nem feszes háttal, kihúzza magát, sarkait összeilleszti lábai párhuzamosak, feje előre néz, a mért értéket abszolút számmal, centiméterben mérve a jegyzetfüzetben kell rögzíteni</a:t>
            </a:r>
          </a:p>
        </p:txBody>
      </p:sp>
    </p:spTree>
    <p:extLst>
      <p:ext uri="{BB962C8B-B14F-4D97-AF65-F5344CB8AC3E}">
        <p14:creationId xmlns:p14="http://schemas.microsoft.com/office/powerpoint/2010/main" val="153159520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testmagasság mérés nem vagy nehezen mozgó betegnél: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Fekvő testhossz: kemény, vízszintes felületen, hanyatt fekve, a lábak nyújtottak, a talpak derékszöget zárnak be a vízszintes felülettel, a fejtető és a sarok távolságát centiméterszalaggal kell megmérni</a:t>
            </a:r>
          </a:p>
        </p:txBody>
      </p:sp>
    </p:spTree>
    <p:extLst>
      <p:ext uri="{BB962C8B-B14F-4D97-AF65-F5344CB8AC3E}">
        <p14:creationId xmlns:p14="http://schemas.microsoft.com/office/powerpoint/2010/main" val="927230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68942" y="2622176"/>
            <a:ext cx="11618258" cy="40341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hu-H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ROKKANTSÁG                                                                    KRÓNIKUS ÁLLAPOT </a:t>
            </a:r>
          </a:p>
        </p:txBody>
      </p:sp>
      <p:cxnSp>
        <p:nvCxnSpPr>
          <p:cNvPr id="5" name="Egyenes összekötő nyíllal 4"/>
          <p:cNvCxnSpPr/>
          <p:nvPr/>
        </p:nvCxnSpPr>
        <p:spPr>
          <a:xfrm>
            <a:off x="4908176" y="2891118"/>
            <a:ext cx="2339788" cy="0"/>
          </a:xfrm>
          <a:prstGeom prst="straightConnector1">
            <a:avLst/>
          </a:prstGeom>
          <a:ln w="1301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Kép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811" y="0"/>
            <a:ext cx="2501153" cy="2501153"/>
          </a:xfrm>
          <a:prstGeom prst="rect">
            <a:avLst/>
          </a:prstGeom>
        </p:spPr>
      </p:pic>
      <p:sp>
        <p:nvSpPr>
          <p:cNvPr id="9" name="Szövegdoboz 8"/>
          <p:cNvSpPr txBox="1"/>
          <p:nvPr/>
        </p:nvSpPr>
        <p:spPr>
          <a:xfrm>
            <a:off x="5701552" y="3012142"/>
            <a:ext cx="15464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/>
                <a:ea typeface="+mn-ea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075235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 testfelszín (testfelület):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7576" y="1089212"/>
            <a:ext cx="9942277" cy="5159187"/>
          </a:xfrm>
        </p:spPr>
        <p:txBody>
          <a:bodyPr/>
          <a:lstStyle/>
          <a:p>
            <a:pPr marL="457200" indent="-457200">
              <a:buAutoNum type="alphaLcParenR"/>
            </a:pPr>
            <a:r>
              <a:rPr lang="hu-HU" dirty="0"/>
              <a:t>test külső felszínének terület mértékegységben kifejezett nagysága</a:t>
            </a:r>
          </a:p>
          <a:p>
            <a:pPr marL="457200" indent="-457200">
              <a:buAutoNum type="alphaLcParenR"/>
            </a:pPr>
            <a:r>
              <a:rPr lang="hu-HU" dirty="0"/>
              <a:t>testfelszín mértékének </a:t>
            </a:r>
            <a:r>
              <a:rPr lang="hu-HU" dirty="0" err="1"/>
              <a:t>szerepe:szervezet</a:t>
            </a:r>
            <a:r>
              <a:rPr lang="hu-HU" dirty="0"/>
              <a:t> működési állapotának jellemzésére szolgál (számos élettani érték a testfelszínnel arányos </a:t>
            </a:r>
            <a:r>
              <a:rPr lang="hu-HU" dirty="0" err="1"/>
              <a:t>pl</a:t>
            </a:r>
            <a:r>
              <a:rPr lang="hu-HU" dirty="0"/>
              <a:t>.:a szív által percenként a keringésbe juttatott vér mennyisége, a légzési kapacitás stb.)</a:t>
            </a:r>
          </a:p>
          <a:p>
            <a:pPr marL="457200" indent="-457200">
              <a:buAutoNum type="alphaLcParenR"/>
            </a:pPr>
            <a:r>
              <a:rPr lang="hu-HU" dirty="0"/>
              <a:t>a testfelszín mérése: képlet segítségével: </a:t>
            </a:r>
            <a:r>
              <a:rPr lang="nb-NO" dirty="0"/>
              <a:t>(testtömeg0,425 x testmagasság0,725) x 0,007184</a:t>
            </a:r>
            <a:endParaRPr lang="hu-HU" dirty="0"/>
          </a:p>
          <a:p>
            <a:pPr marL="457200" indent="-457200">
              <a:buAutoNum type="alphaLcParenR"/>
            </a:pPr>
            <a:r>
              <a:rPr lang="hu-HU" dirty="0"/>
              <a:t>táblázat segítségével: a testtömeg és a testmagasság ismeretében</a:t>
            </a:r>
          </a:p>
          <a:p>
            <a:pPr marL="457200" indent="-457200">
              <a:buAutoNum type="alphaLcParenR"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4947443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703729"/>
          </a:xfrm>
        </p:spPr>
        <p:txBody>
          <a:bodyPr/>
          <a:lstStyle/>
          <a:p>
            <a:r>
              <a:rPr lang="hu-HU" dirty="0"/>
              <a:t>A testtömeg mérése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4130" y="703730"/>
            <a:ext cx="9955724" cy="5544670"/>
          </a:xfrm>
        </p:spPr>
        <p:txBody>
          <a:bodyPr/>
          <a:lstStyle/>
          <a:p>
            <a:r>
              <a:rPr lang="hu-HU" dirty="0"/>
              <a:t> 1. A testtömegmérés (köznapi kifejezéssel testsúly): </a:t>
            </a:r>
          </a:p>
          <a:p>
            <a:pPr marL="457200" indent="-457200">
              <a:buAutoNum type="alphaLcParenR"/>
            </a:pPr>
            <a:r>
              <a:rPr lang="hu-HU" dirty="0"/>
              <a:t>testtömeg </a:t>
            </a:r>
            <a:r>
              <a:rPr lang="hu-HU" dirty="0" err="1"/>
              <a:t>lényege:az</a:t>
            </a:r>
            <a:r>
              <a:rPr lang="hu-HU" dirty="0"/>
              <a:t> emberi testalkat mértékszámául szolgáló adat, amely segítségével megítélhető a tápláltság, illetve hozzájárul egyes kezelések beállításához vagy hatásosságának megállapításához</a:t>
            </a:r>
          </a:p>
          <a:p>
            <a:pPr marL="457200" indent="-457200">
              <a:buAutoNum type="alphaLcParenR"/>
            </a:pPr>
            <a:r>
              <a:rPr lang="hu-HU" dirty="0"/>
              <a:t>Testtömeg mérés </a:t>
            </a:r>
            <a:r>
              <a:rPr lang="hu-HU" dirty="0" err="1"/>
              <a:t>célja:a</a:t>
            </a:r>
            <a:r>
              <a:rPr lang="hu-HU" dirty="0"/>
              <a:t> testmagasság értével együtt meghatározható a testtömeg-index, felhasználásra kerül a testfelszín számításnál, segítségéve kiszűrhetők a kóros súlyváltozások</a:t>
            </a:r>
          </a:p>
          <a:p>
            <a:pPr marL="457200" indent="-457200">
              <a:buAutoNum type="alphaLcParenR"/>
            </a:pPr>
            <a:r>
              <a:rPr lang="hu-HU" dirty="0"/>
              <a:t>A testtömeg mérés </a:t>
            </a:r>
            <a:r>
              <a:rPr lang="hu-HU" dirty="0" err="1"/>
              <a:t>kivitelezése:állómérleg</a:t>
            </a:r>
            <a:r>
              <a:rPr lang="hu-HU" dirty="0"/>
              <a:t> (tizedes mérleg, hordozható elektronikus mérleg)</a:t>
            </a:r>
          </a:p>
          <a:p>
            <a:pPr marL="457200" indent="-457200">
              <a:buAutoNum type="alphaLcParenR"/>
            </a:pPr>
            <a:r>
              <a:rPr lang="hu-HU" dirty="0"/>
              <a:t>Állásra képtelen beteg esetén: székmérleg, ágymérleg </a:t>
            </a:r>
          </a:p>
          <a:p>
            <a:pPr marL="457200" indent="-457200">
              <a:buAutoNum type="alphaLcParenR"/>
            </a:pPr>
            <a:r>
              <a:rPr lang="hu-HU" dirty="0"/>
              <a:t>a mért értéket abszolút számmal, kilogrammban mérve a jegyzetfüzetben kell rögzíteni vagy a lázlap megfelelő rovatában bejegyezni vagy súlygörbe formájában kell megrajzolni,</a:t>
            </a:r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9843735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testtömeg mérés </a:t>
            </a:r>
            <a:r>
              <a:rPr lang="hu-HU" dirty="0" err="1"/>
              <a:t>szabályai:mindig</a:t>
            </a:r>
            <a:r>
              <a:rPr lang="hu-HU" dirty="0"/>
              <a:t> azonos időben, ugyanazon napszakban kell végezni (legcélszerűbb a reggeli órákban), ugyanolyan körülmények között </a:t>
            </a:r>
            <a:r>
              <a:rPr lang="hu-HU" dirty="0" err="1"/>
              <a:t>történjen:a</a:t>
            </a:r>
            <a:r>
              <a:rPr lang="hu-HU" dirty="0"/>
              <a:t> kliens éhgyomorra legyen, vizelet és székletürítés után történjen, a kliens öltözéke ugyanaz legyen, ne legyen viseljen lábbelit</a:t>
            </a:r>
          </a:p>
          <a:p>
            <a:r>
              <a:rPr lang="hu-HU" dirty="0"/>
              <a:t>A testtömeg mérés gyakorisága: gyógyintézetbe való felvételkor, intézeti tartózkodás esetén általában hetente, csecsemőnél minden táplálkozás (szoptatás) után, vizelethajtás esetén reggel és este,</a:t>
            </a:r>
          </a:p>
        </p:txBody>
      </p:sp>
    </p:spTree>
    <p:extLst>
      <p:ext uri="{BB962C8B-B14F-4D97-AF65-F5344CB8AC3E}">
        <p14:creationId xmlns:p14="http://schemas.microsoft.com/office/powerpoint/2010/main" val="176345351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83042" y="149763"/>
            <a:ext cx="8946541" cy="4195481"/>
          </a:xfrm>
        </p:spPr>
        <p:txBody>
          <a:bodyPr/>
          <a:lstStyle/>
          <a:p>
            <a:r>
              <a:rPr lang="hu-HU" dirty="0"/>
              <a:t>Testtömegindex (rövidítve TTI, angolul </a:t>
            </a:r>
            <a:r>
              <a:rPr lang="hu-HU" dirty="0" err="1"/>
              <a:t>bady</a:t>
            </a:r>
            <a:r>
              <a:rPr lang="hu-HU" dirty="0"/>
              <a:t> </a:t>
            </a:r>
            <a:r>
              <a:rPr lang="hu-HU" dirty="0" err="1"/>
              <a:t>mass</a:t>
            </a:r>
            <a:r>
              <a:rPr lang="hu-HU" dirty="0"/>
              <a:t> index [BMI]):egy statisztikai mérőszám, mely a test elhízottságának fokát mutatja, a testsúlyt a testmagassághoz viszonyítja, és ez alapján pontosabban értékelhető az elhízás mértéke </a:t>
            </a:r>
          </a:p>
          <a:p>
            <a:r>
              <a:rPr lang="hu-HU" b="1" dirty="0" err="1"/>
              <a:t>kiszámítása:a</a:t>
            </a:r>
            <a:r>
              <a:rPr lang="hu-HU" b="1" dirty="0"/>
              <a:t> kilogrammban mért testtömeget osztva a méterben kifejezett magasság négyzetével (kg/m2)</a:t>
            </a:r>
          </a:p>
          <a:p>
            <a:r>
              <a:rPr lang="hu-HU" b="1" dirty="0"/>
              <a:t>testtömegindex kategóriák:</a:t>
            </a:r>
          </a:p>
          <a:p>
            <a:endParaRPr lang="hu-HU" dirty="0"/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/>
        </p:nvGraphicFramePr>
        <p:xfrm>
          <a:off x="3867990" y="3206536"/>
          <a:ext cx="4762500" cy="3017520"/>
        </p:xfrm>
        <a:graphic>
          <a:graphicData uri="http://schemas.openxmlformats.org/drawingml/2006/table">
            <a:tbl>
              <a:tblPr/>
              <a:tblGrid>
                <a:gridCol w="2381250">
                  <a:extLst>
                    <a:ext uri="{9D8B030D-6E8A-4147-A177-3AD203B41FA5}">
                      <a16:colId xmlns:a16="http://schemas.microsoft.com/office/drawing/2014/main" val="1550591447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val="110336249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 dirty="0">
                          <a:effectLst/>
                          <a:latin typeface="Verdana" panose="020B0604030504040204" pitchFamily="34" charset="0"/>
                        </a:rPr>
                        <a:t>testtömegindex</a:t>
                      </a:r>
                      <a:endParaRPr lang="hu-HU" dirty="0">
                        <a:effectLst/>
                      </a:endParaRPr>
                    </a:p>
                  </a:txBody>
                  <a:tcPr marL="0" marR="0" marT="0" marB="0" anchor="ctr">
                    <a:lnL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kategória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113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18,5 alatt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soványság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785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18,5-24,9 között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egészséges testtömeg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9672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25,0-29,9 között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túltápláltság, túlsúly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06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30,0-34,9 között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mérsékelten elhízott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798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35,0-39,9 között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súlyos elhízás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58374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>
                          <a:effectLst/>
                          <a:latin typeface="Verdana" panose="020B0604030504040204" pitchFamily="34" charset="0"/>
                        </a:rPr>
                        <a:t>40,0 felett</a:t>
                      </a:r>
                      <a:endParaRPr lang="hu-HU">
                        <a:effectLst/>
                      </a:endParaRPr>
                    </a:p>
                  </a:txBody>
                  <a:tcPr marL="0" marR="0" marT="0" marB="0" anchor="ctr">
                    <a:lnL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hu-HU" b="1" dirty="0">
                          <a:effectLst/>
                          <a:latin typeface="Verdana" panose="020B0604030504040204" pitchFamily="34" charset="0"/>
                        </a:rPr>
                        <a:t>igen súlyos fokú elhízás</a:t>
                      </a:r>
                      <a:endParaRPr lang="hu-HU" dirty="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dbl" algn="ctr">
                      <a:solidFill>
                        <a:srgbClr val="0000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15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739779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Testzsírszázalék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1677" y="700265"/>
            <a:ext cx="8946541" cy="4195481"/>
          </a:xfrm>
        </p:spPr>
        <p:txBody>
          <a:bodyPr/>
          <a:lstStyle/>
          <a:p>
            <a:pPr marL="457200" indent="-457200">
              <a:buAutoNum type="alphaLcParenR"/>
            </a:pPr>
            <a:r>
              <a:rPr lang="hu-HU" dirty="0"/>
              <a:t>lényege: 	a zsírszövet aránya a teljes testtömeghez viszonyítva, amely meg-mutatja hogy a testsúly izomtömegből vagy zsírból áll</a:t>
            </a:r>
          </a:p>
          <a:p>
            <a:pPr marL="457200" indent="-457200">
              <a:buAutoNum type="alphaLcParenR"/>
            </a:pPr>
            <a:r>
              <a:rPr lang="hu-HU" dirty="0"/>
              <a:t>Aránya függ: a genetikai hajlamtól, nemtől, életkortól, fizikai aktivitástól, környezeti hatásoktól (pl. hőmérséklet, stressz), táplálkozástól</a:t>
            </a:r>
          </a:p>
          <a:p>
            <a:pPr marL="457200" indent="-457200">
              <a:buAutoNum type="alphaLcParenR"/>
            </a:pPr>
            <a:r>
              <a:rPr lang="hu-HU" dirty="0"/>
              <a:t>Mérése: speciális mérőműszer segítségével: minimális (mágneses, </a:t>
            </a:r>
            <a:r>
              <a:rPr lang="hu-HU" dirty="0" err="1"/>
              <a:t>infra</a:t>
            </a:r>
            <a:r>
              <a:rPr lang="hu-HU" dirty="0"/>
              <a:t> v. elektromos) sugárzás testen történő átvezetésével a szövetek ellenállását méri és a testmagasság, testsúly, életkor és nem figyelembevételével bonyolult képletek alapján kiszámolja a mért személy testzsírszázalékának %-</a:t>
            </a:r>
            <a:r>
              <a:rPr lang="hu-HU" dirty="0" err="1"/>
              <a:t>ban</a:t>
            </a:r>
            <a:r>
              <a:rPr lang="hu-HU" dirty="0"/>
              <a:t> és kg-ban megadott értékét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517" y="4378318"/>
            <a:ext cx="3173060" cy="202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10335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44406" y="493059"/>
            <a:ext cx="8946541" cy="4195481"/>
          </a:xfrm>
        </p:spPr>
        <p:txBody>
          <a:bodyPr/>
          <a:lstStyle/>
          <a:p>
            <a:r>
              <a:rPr lang="hu-HU" dirty="0"/>
              <a:t>speciális mérőműszer segítségével: a bőr alatti zsírszövet vastagságának mérésére alkalmas, hasi típusú zsírtöbblet esetén a zsír egy része a bőr alatt </a:t>
            </a:r>
            <a:r>
              <a:rPr lang="hu-HU" dirty="0" err="1"/>
              <a:t>tárolódik</a:t>
            </a:r>
            <a:r>
              <a:rPr lang="hu-HU" dirty="0"/>
              <a:t>, másik része pedig a hasüregben helyezkedik el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403" y="1709798"/>
            <a:ext cx="3798607" cy="2873625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739588" y="5271247"/>
            <a:ext cx="9735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a mért zsírmennyiség nem jelent teljes egészében zsírfelesleget, kb.5-10% létfontosságú zsír!</a:t>
            </a:r>
          </a:p>
        </p:txBody>
      </p:sp>
    </p:spTree>
    <p:extLst>
      <p:ext uri="{BB962C8B-B14F-4D97-AF65-F5344CB8AC3E}">
        <p14:creationId xmlns:p14="http://schemas.microsoft.com/office/powerpoint/2010/main" val="409318525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690282"/>
          </a:xfrm>
        </p:spPr>
        <p:txBody>
          <a:bodyPr/>
          <a:lstStyle/>
          <a:p>
            <a:r>
              <a:rPr lang="hu-HU" dirty="0"/>
              <a:t>Testkörfogat mérése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42048" y="820271"/>
            <a:ext cx="11949952" cy="5822575"/>
          </a:xfrm>
        </p:spPr>
        <p:txBody>
          <a:bodyPr>
            <a:normAutofit fontScale="92500" lnSpcReduction="10000"/>
          </a:bodyPr>
          <a:lstStyle/>
          <a:p>
            <a:r>
              <a:rPr lang="hu-HU" dirty="0"/>
              <a:t>Testkörfogat: egy adott testrész kerületének meghatározása, amely segítséget nyújt betegségek megállapításában, következtetni lehet állapotok változásra, haskörfogat esetén a test tömegére is</a:t>
            </a:r>
          </a:p>
          <a:p>
            <a:r>
              <a:rPr lang="hu-HU" dirty="0"/>
              <a:t>Mérésre alkalmas eszközök: mérőszalag, testkörfogat mérő, íróeszköz, papír</a:t>
            </a:r>
          </a:p>
          <a:p>
            <a:r>
              <a:rPr lang="hu-HU" dirty="0"/>
              <a:t>has vagy derékkörfogat mérés esetén a klienst meg kell kérni, hogy menjen el a WC-re (széklet- és vizeletürítés), szabaddá a testrészen a mérési pontot meg kell jelölni (ez a későbbi mérések ellenőrző pontjaként szolgál)</a:t>
            </a:r>
          </a:p>
          <a:p>
            <a:r>
              <a:rPr lang="hu-HU" b="1" dirty="0"/>
              <a:t>has vagy derékkörfogat:</a:t>
            </a:r>
            <a:r>
              <a:rPr lang="pt-BR" b="1" dirty="0"/>
              <a:t>a méréshez a kliens feküdjön a hátára, ki kell tapintani a hónalj vonalban az utolsó borda alsó szélét, ugyanebben a vonalban a csípőlapát felső szélét, a két pont közötti távolság felénél (kb. a köldök felett két ujjnyival) kell a mérést elvégezni, a mérést kilégzés után, a hasfal elernyedt állapotában kell elvégezni, a mérőszalagot úgy kell keresztezni, hogy az ujjunk ne kerüljön a mérőszalag alá</a:t>
            </a:r>
            <a:endParaRPr lang="hu-HU" b="1" dirty="0"/>
          </a:p>
          <a:p>
            <a:r>
              <a:rPr lang="hu-HU" b="1" dirty="0" err="1"/>
              <a:t>csípőkörfogat:csípőtaréj</a:t>
            </a:r>
            <a:r>
              <a:rPr lang="hu-HU" b="1" dirty="0"/>
              <a:t> magasságában,</a:t>
            </a:r>
          </a:p>
          <a:p>
            <a:r>
              <a:rPr lang="hu-HU" dirty="0"/>
              <a:t> 	comb körfogat:</a:t>
            </a:r>
            <a:r>
              <a:rPr lang="es-ES" dirty="0"/>
              <a:t>mindkét lábon ugyanabban a magasságban combközép tájon,</a:t>
            </a:r>
            <a:endParaRPr lang="hu-HU" dirty="0"/>
          </a:p>
          <a:p>
            <a:r>
              <a:rPr lang="hu-HU" dirty="0"/>
              <a:t>lábszár körfogat:  	</a:t>
            </a:r>
          </a:p>
          <a:p>
            <a:r>
              <a:rPr lang="hu-HU" dirty="0"/>
              <a:t>a vádli legszélesebb részén, mindkét lábon, azonos magasságában,</a:t>
            </a:r>
          </a:p>
          <a:p>
            <a:r>
              <a:rPr lang="hu-HU" dirty="0"/>
              <a:t>egyéb helyen </a:t>
            </a:r>
            <a:r>
              <a:rPr lang="hu-HU" dirty="0" err="1"/>
              <a:t>pl</a:t>
            </a:r>
            <a:r>
              <a:rPr lang="hu-HU" dirty="0"/>
              <a:t>.:gyermekeknél fejkörfogat mérése, nyak körfogatának mérése pajzsmirigy betegségeiben</a:t>
            </a:r>
          </a:p>
        </p:txBody>
      </p:sp>
    </p:spTree>
    <p:extLst>
      <p:ext uri="{BB962C8B-B14F-4D97-AF65-F5344CB8AC3E}">
        <p14:creationId xmlns:p14="http://schemas.microsoft.com/office/powerpoint/2010/main" val="217405595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Vitális paraméterek mérése, megfigyelése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Hőmérséklet</a:t>
            </a:r>
          </a:p>
          <a:p>
            <a:r>
              <a:rPr lang="hu-HU" dirty="0"/>
              <a:t>Vérnyomás</a:t>
            </a:r>
          </a:p>
          <a:p>
            <a:r>
              <a:rPr lang="hu-HU" dirty="0"/>
              <a:t>Légzés</a:t>
            </a:r>
          </a:p>
          <a:p>
            <a:r>
              <a:rPr lang="hu-HU" dirty="0"/>
              <a:t>Pulzus</a:t>
            </a:r>
          </a:p>
          <a:p>
            <a:r>
              <a:rPr lang="hu-HU" dirty="0"/>
              <a:t>Oxigén </a:t>
            </a:r>
            <a:r>
              <a:rPr lang="hu-HU" dirty="0" err="1"/>
              <a:t>szaturáció</a:t>
            </a:r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386028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60421" y="1913072"/>
            <a:ext cx="11608067" cy="4944928"/>
          </a:xfrm>
        </p:spPr>
        <p:txBody>
          <a:bodyPr>
            <a:normAutofit/>
          </a:bodyPr>
          <a:lstStyle/>
          <a:p>
            <a:r>
              <a:rPr lang="hu-HU" dirty="0"/>
              <a:t>maghőmérséklet</a:t>
            </a:r>
          </a:p>
          <a:p>
            <a:r>
              <a:rPr lang="hu-HU" dirty="0"/>
              <a:t>köpenytemperatúra</a:t>
            </a:r>
          </a:p>
          <a:p>
            <a:endParaRPr lang="hu-HU" dirty="0"/>
          </a:p>
          <a:p>
            <a:r>
              <a:rPr lang="hu-HU" dirty="0"/>
              <a:t>a testhőmérsékletet befolyásoló tényezők</a:t>
            </a:r>
          </a:p>
          <a:p>
            <a:endParaRPr lang="hu-HU" dirty="0"/>
          </a:p>
          <a:p>
            <a:r>
              <a:rPr lang="hu-HU" dirty="0"/>
              <a:t>a maghőmérséklet értékére jellemző:</a:t>
            </a:r>
          </a:p>
          <a:p>
            <a:pPr lvl="1"/>
            <a:r>
              <a:rPr lang="hu-HU" dirty="0"/>
              <a:t>hőtermelés</a:t>
            </a:r>
          </a:p>
          <a:p>
            <a:pPr lvl="1"/>
            <a:r>
              <a:rPr lang="hu-HU" dirty="0" err="1"/>
              <a:t>hőleadás</a:t>
            </a:r>
            <a:endParaRPr lang="hu-HU" dirty="0"/>
          </a:p>
          <a:p>
            <a:pPr lvl="1"/>
            <a:r>
              <a:rPr lang="hu-HU" dirty="0"/>
              <a:t>hőszabályozás</a:t>
            </a:r>
          </a:p>
        </p:txBody>
      </p:sp>
    </p:spTree>
    <p:extLst>
      <p:ext uri="{BB962C8B-B14F-4D97-AF65-F5344CB8AC3E}">
        <p14:creationId xmlns:p14="http://schemas.microsoft.com/office/powerpoint/2010/main" val="5124490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Hypotermia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okok</a:t>
            </a:r>
          </a:p>
          <a:p>
            <a:r>
              <a:rPr lang="hu-HU" dirty="0"/>
              <a:t>kockázati tényezők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hu-HU" dirty="0"/>
              <a:t>mesterséges </a:t>
            </a:r>
            <a:r>
              <a:rPr lang="hu-HU" dirty="0" err="1"/>
              <a:t>hypotermia</a:t>
            </a:r>
            <a:r>
              <a:rPr lang="hu-HU" dirty="0"/>
              <a:t> (32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C)</a:t>
            </a:r>
          </a:p>
          <a:p>
            <a:r>
              <a:rPr lang="hu-HU" dirty="0"/>
              <a:t>mélységi fokozatok:</a:t>
            </a:r>
          </a:p>
          <a:p>
            <a:pPr lvl="1"/>
            <a:r>
              <a:rPr lang="hu-HU" dirty="0"/>
              <a:t>enyhe: 33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-35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pPr lvl="1"/>
            <a:r>
              <a:rPr lang="hu-HU" dirty="0"/>
              <a:t>mérséklet: 28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-32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pPr lvl="1"/>
            <a:r>
              <a:rPr lang="hu-HU" dirty="0"/>
              <a:t>súlyos: &lt;28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37386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Diagnózis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61366" y="833718"/>
            <a:ext cx="11524128" cy="58763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3200" dirty="0"/>
              <a:t> Diagnózis: logikai folyamat, mely során a cél a kórfolyamatok és betegségek beazonosítása, felismerése.</a:t>
            </a:r>
          </a:p>
          <a:p>
            <a:pPr marL="0" indent="0">
              <a:buNone/>
            </a:pPr>
            <a:r>
              <a:rPr lang="hu-HU" sz="3200" dirty="0"/>
              <a:t> Eredete: dia (</a:t>
            </a:r>
            <a:r>
              <a:rPr lang="el-GR" sz="3200" dirty="0"/>
              <a:t>διά=</a:t>
            </a:r>
            <a:r>
              <a:rPr lang="hu-HU" sz="3200" dirty="0"/>
              <a:t>át, keresztül) + </a:t>
            </a:r>
            <a:r>
              <a:rPr lang="hu-HU" sz="3200" dirty="0" err="1"/>
              <a:t>gnózisz</a:t>
            </a:r>
            <a:r>
              <a:rPr lang="hu-HU" sz="3200" dirty="0"/>
              <a:t> (</a:t>
            </a:r>
            <a:r>
              <a:rPr lang="el-GR" sz="3200" dirty="0"/>
              <a:t>γνωρίζω=</a:t>
            </a:r>
            <a:r>
              <a:rPr lang="hu-HU" sz="3200" dirty="0"/>
              <a:t>tudni, ismerni)</a:t>
            </a:r>
          </a:p>
        </p:txBody>
      </p:sp>
    </p:spTree>
    <p:extLst>
      <p:ext uri="{BB962C8B-B14F-4D97-AF65-F5344CB8AC3E}">
        <p14:creationId xmlns:p14="http://schemas.microsoft.com/office/powerpoint/2010/main" val="385299929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412" y="1146832"/>
            <a:ext cx="3851920" cy="4923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69" y="1004396"/>
            <a:ext cx="4931328" cy="3150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" y="4154967"/>
            <a:ext cx="4629146" cy="270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74010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81200" y="-27384"/>
            <a:ext cx="8229600" cy="1143000"/>
          </a:xfrm>
        </p:spPr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Hypotermia</a:t>
            </a:r>
            <a:endParaRPr lang="hu-HU" dirty="0"/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1631504" y="980729"/>
          <a:ext cx="8928992" cy="64008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4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4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Testhőmérséklet</a:t>
                      </a:r>
                      <a:endParaRPr lang="hu-H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Tünetek</a:t>
                      </a:r>
                      <a:endParaRPr lang="hu-H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9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36 </a:t>
                      </a:r>
                      <a:r>
                        <a:rPr lang="hu-HU" sz="2800" dirty="0">
                          <a:effectLst/>
                          <a:sym typeface="Symbol"/>
                        </a:rPr>
                        <a:t></a:t>
                      </a:r>
                      <a:r>
                        <a:rPr lang="hu-HU" sz="2800" dirty="0">
                          <a:effectLst/>
                        </a:rPr>
                        <a:t>C</a:t>
                      </a:r>
                      <a:endParaRPr lang="hu-H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Normál hőmérséklet</a:t>
                      </a:r>
                      <a:endParaRPr lang="hu-H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99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35 </a:t>
                      </a:r>
                      <a:r>
                        <a:rPr lang="hu-HU" sz="2800" dirty="0">
                          <a:effectLst/>
                          <a:sym typeface="Symbol"/>
                        </a:rPr>
                        <a:t></a:t>
                      </a:r>
                      <a:r>
                        <a:rPr lang="hu-HU" sz="2800" dirty="0">
                          <a:effectLst/>
                        </a:rPr>
                        <a:t>C</a:t>
                      </a:r>
                      <a:endParaRPr lang="hu-H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Perifériás </a:t>
                      </a:r>
                      <a:r>
                        <a:rPr lang="hu-HU" sz="2800" dirty="0" err="1">
                          <a:effectLst/>
                        </a:rPr>
                        <a:t>vasoconstrictio</a:t>
                      </a:r>
                      <a:r>
                        <a:rPr lang="hu-HU" sz="2800" dirty="0">
                          <a:effectLst/>
                        </a:rPr>
                        <a:t>, reszketés, beszédzavarok, </a:t>
                      </a:r>
                      <a:r>
                        <a:rPr lang="hu-HU" sz="2800" dirty="0" err="1">
                          <a:effectLst/>
                        </a:rPr>
                        <a:t>hyperreflexia</a:t>
                      </a:r>
                      <a:endParaRPr lang="hu-H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66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34 </a:t>
                      </a:r>
                      <a:r>
                        <a:rPr lang="hu-HU" sz="2800">
                          <a:effectLst/>
                          <a:sym typeface="Symbol"/>
                        </a:rPr>
                        <a:t></a:t>
                      </a:r>
                      <a:r>
                        <a:rPr lang="hu-HU" sz="2800">
                          <a:effectLst/>
                        </a:rPr>
                        <a:t>C</a:t>
                      </a:r>
                      <a:endParaRPr lang="hu-H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nehézkes mozgások, EKG elváltozás lehetősége: J-hullám (</a:t>
                      </a:r>
                      <a:r>
                        <a:rPr lang="hu-HU" sz="2800" dirty="0" err="1">
                          <a:effectLst/>
                        </a:rPr>
                        <a:t>Osborne-hullám</a:t>
                      </a:r>
                      <a:r>
                        <a:rPr lang="hu-HU" sz="2800" dirty="0">
                          <a:effectLst/>
                        </a:rPr>
                        <a:t>)</a:t>
                      </a:r>
                      <a:endParaRPr lang="hu-H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992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33-31 </a:t>
                      </a:r>
                      <a:r>
                        <a:rPr lang="hu-HU" sz="2800">
                          <a:effectLst/>
                          <a:sym typeface="Symbol"/>
                        </a:rPr>
                        <a:t></a:t>
                      </a:r>
                      <a:r>
                        <a:rPr lang="hu-HU" sz="2800">
                          <a:effectLst/>
                        </a:rPr>
                        <a:t>C</a:t>
                      </a:r>
                      <a:endParaRPr lang="hu-H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Retrográd amnézia, reszketés megszűnik, </a:t>
                      </a:r>
                      <a:r>
                        <a:rPr lang="hu-HU" sz="2800" dirty="0" err="1">
                          <a:effectLst/>
                        </a:rPr>
                        <a:t>hypotonia</a:t>
                      </a:r>
                      <a:r>
                        <a:rPr lang="hu-HU" sz="2800" dirty="0">
                          <a:effectLst/>
                        </a:rPr>
                        <a:t>, tág pupillák</a:t>
                      </a:r>
                      <a:endParaRPr lang="hu-H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81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30-28 </a:t>
                      </a:r>
                      <a:r>
                        <a:rPr lang="hu-HU" sz="2800">
                          <a:effectLst/>
                          <a:sym typeface="Symbol"/>
                        </a:rPr>
                        <a:t></a:t>
                      </a:r>
                      <a:r>
                        <a:rPr lang="hu-HU" sz="2800">
                          <a:effectLst/>
                        </a:rPr>
                        <a:t>C</a:t>
                      </a:r>
                      <a:endParaRPr lang="hu-H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Eszméletlenség, </a:t>
                      </a:r>
                      <a:r>
                        <a:rPr lang="hu-HU" sz="2800" dirty="0" err="1">
                          <a:effectLst/>
                        </a:rPr>
                        <a:t>izomrigiditás</a:t>
                      </a:r>
                      <a:r>
                        <a:rPr lang="hu-HU" sz="2800" dirty="0">
                          <a:effectLst/>
                        </a:rPr>
                        <a:t>, </a:t>
                      </a:r>
                      <a:r>
                        <a:rPr lang="hu-HU" sz="2800" dirty="0" err="1">
                          <a:effectLst/>
                        </a:rPr>
                        <a:t>bradypnoe</a:t>
                      </a:r>
                      <a:r>
                        <a:rPr lang="hu-HU" sz="2800" dirty="0">
                          <a:effectLst/>
                        </a:rPr>
                        <a:t>, </a:t>
                      </a:r>
                      <a:r>
                        <a:rPr lang="hu-HU" sz="2800" dirty="0" err="1">
                          <a:effectLst/>
                        </a:rPr>
                        <a:t>bradycardia</a:t>
                      </a:r>
                      <a:endParaRPr lang="hu-H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49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27-25 </a:t>
                      </a:r>
                      <a:r>
                        <a:rPr lang="hu-HU" sz="2800">
                          <a:effectLst/>
                          <a:sym typeface="Symbol"/>
                        </a:rPr>
                        <a:t></a:t>
                      </a:r>
                      <a:r>
                        <a:rPr lang="hu-HU" sz="2800">
                          <a:effectLst/>
                        </a:rPr>
                        <a:t>C</a:t>
                      </a:r>
                      <a:endParaRPr lang="hu-H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Reflexek nem kiválthatóak, </a:t>
                      </a:r>
                      <a:r>
                        <a:rPr lang="hu-HU" sz="2800" dirty="0" err="1">
                          <a:effectLst/>
                        </a:rPr>
                        <a:t>kamrafibrilláció</a:t>
                      </a:r>
                      <a:endParaRPr lang="hu-H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49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800">
                          <a:effectLst/>
                        </a:rPr>
                        <a:t>17 </a:t>
                      </a:r>
                      <a:r>
                        <a:rPr lang="hu-HU" sz="2800">
                          <a:effectLst/>
                          <a:sym typeface="Symbol"/>
                        </a:rPr>
                        <a:t></a:t>
                      </a:r>
                      <a:r>
                        <a:rPr lang="hu-HU" sz="2800">
                          <a:effectLst/>
                        </a:rPr>
                        <a:t>C</a:t>
                      </a:r>
                      <a:endParaRPr lang="hu-HU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hu-HU" sz="2800" dirty="0">
                          <a:effectLst/>
                        </a:rPr>
                        <a:t>Izoelektromos EKG</a:t>
                      </a:r>
                      <a:endParaRPr lang="hu-H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588898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3728920"/>
            <a:ext cx="4190507" cy="312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4" y="3480268"/>
            <a:ext cx="352425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2741" y="23696"/>
            <a:ext cx="4000500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286247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Hypotermia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Kezelés:</a:t>
            </a:r>
          </a:p>
          <a:p>
            <a:r>
              <a:rPr lang="hu-HU" dirty="0"/>
              <a:t>aktív és </a:t>
            </a:r>
            <a:r>
              <a:rPr lang="hu-HU" u="sng" dirty="0"/>
              <a:t>passzív</a:t>
            </a:r>
            <a:r>
              <a:rPr lang="hu-HU" dirty="0"/>
              <a:t> technikák</a:t>
            </a:r>
          </a:p>
          <a:p>
            <a:pPr lvl="1"/>
            <a:r>
              <a:rPr lang="hu-HU" dirty="0"/>
              <a:t>a külső környezet hőmérsékletének emelése</a:t>
            </a:r>
          </a:p>
          <a:p>
            <a:pPr lvl="1"/>
            <a:r>
              <a:rPr lang="hu-HU" dirty="0"/>
              <a:t>betakarás (legjobb a gyapjú)</a:t>
            </a:r>
          </a:p>
          <a:p>
            <a:pPr lvl="1"/>
            <a:r>
              <a:rPr lang="hu-HU" dirty="0"/>
              <a:t>előmelegített takarók és lepedők</a:t>
            </a:r>
          </a:p>
          <a:p>
            <a:pPr lvl="1"/>
            <a:r>
              <a:rPr lang="hu-HU" dirty="0"/>
              <a:t>az egész testen alkalmazzuk ezeket az eljárásokat</a:t>
            </a:r>
          </a:p>
          <a:p>
            <a:pPr lvl="1"/>
            <a:r>
              <a:rPr lang="hu-HU" dirty="0"/>
              <a:t>a fej legyen fedve</a:t>
            </a:r>
          </a:p>
        </p:txBody>
      </p:sp>
    </p:spTree>
    <p:extLst>
      <p:ext uri="{BB962C8B-B14F-4D97-AF65-F5344CB8AC3E}">
        <p14:creationId xmlns:p14="http://schemas.microsoft.com/office/powerpoint/2010/main" val="389802502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Hypotermia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Kezelés:</a:t>
            </a:r>
          </a:p>
          <a:p>
            <a:r>
              <a:rPr lang="hu-HU" u="sng" dirty="0"/>
              <a:t>aktív</a:t>
            </a:r>
            <a:r>
              <a:rPr lang="hu-HU" dirty="0"/>
              <a:t> és passzív technikák:</a:t>
            </a:r>
          </a:p>
          <a:p>
            <a:pPr lvl="1"/>
            <a:r>
              <a:rPr lang="hu-HU" dirty="0"/>
              <a:t>folyadék-, vagy levegő cirkulációs melegítő takaró</a:t>
            </a:r>
          </a:p>
          <a:p>
            <a:pPr lvl="1"/>
            <a:r>
              <a:rPr lang="hu-HU" dirty="0"/>
              <a:t>melegített takarók</a:t>
            </a:r>
          </a:p>
          <a:p>
            <a:pPr lvl="1"/>
            <a:r>
              <a:rPr lang="hu-HU" dirty="0"/>
              <a:t>melegített infúziók használata (kb. 40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C-ra)</a:t>
            </a:r>
          </a:p>
          <a:p>
            <a:pPr lvl="1"/>
            <a:r>
              <a:rPr lang="hu-HU" dirty="0"/>
              <a:t>melegített oxigén belélegeztetése</a:t>
            </a:r>
          </a:p>
          <a:p>
            <a:pPr lvl="1"/>
            <a:r>
              <a:rPr lang="hu-HU" dirty="0"/>
              <a:t>melegített folyadékos </a:t>
            </a:r>
            <a:r>
              <a:rPr lang="hu-HU" dirty="0" err="1"/>
              <a:t>mediastinális-</a:t>
            </a:r>
            <a:r>
              <a:rPr lang="hu-HU" dirty="0"/>
              <a:t>, </a:t>
            </a:r>
            <a:r>
              <a:rPr lang="hu-HU" dirty="0" err="1"/>
              <a:t>peritoneális</a:t>
            </a:r>
            <a:r>
              <a:rPr lang="hu-HU" dirty="0"/>
              <a:t> </a:t>
            </a:r>
            <a:r>
              <a:rPr lang="hu-HU" dirty="0" err="1"/>
              <a:t>lavage</a:t>
            </a:r>
            <a:endParaRPr lang="hu-HU" dirty="0"/>
          </a:p>
          <a:p>
            <a:pPr lvl="1"/>
            <a:r>
              <a:rPr lang="hu-HU" dirty="0"/>
              <a:t>a húgyhólyag és a gyomor öblítése melegített oldatokkal</a:t>
            </a:r>
          </a:p>
          <a:p>
            <a:pPr lvl="1"/>
            <a:r>
              <a:rPr lang="hu-HU" dirty="0" err="1"/>
              <a:t>melegvizes</a:t>
            </a:r>
            <a:r>
              <a:rPr lang="hu-HU" dirty="0"/>
              <a:t> beöntés</a:t>
            </a:r>
          </a:p>
          <a:p>
            <a:pPr lvl="1"/>
            <a:r>
              <a:rPr lang="hu-HU" dirty="0" err="1"/>
              <a:t>extracorporális</a:t>
            </a:r>
            <a:r>
              <a:rPr lang="hu-HU" dirty="0"/>
              <a:t> keringésen keresztüli melegítés</a:t>
            </a:r>
          </a:p>
          <a:p>
            <a:pPr lvl="1"/>
            <a:r>
              <a:rPr lang="hu-HU" dirty="0" err="1"/>
              <a:t>hemodialízis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9240857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Hypotermia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25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alatt spontán kialakul a </a:t>
            </a:r>
            <a:r>
              <a:rPr lang="hu-HU" dirty="0" err="1"/>
              <a:t>malignus</a:t>
            </a:r>
            <a:r>
              <a:rPr lang="hu-HU" dirty="0"/>
              <a:t> ritmuszavar</a:t>
            </a:r>
          </a:p>
          <a:p>
            <a:r>
              <a:rPr lang="hu-HU" dirty="0"/>
              <a:t>fontos a prevenció</a:t>
            </a:r>
          </a:p>
          <a:p>
            <a:r>
              <a:rPr lang="hu-HU" dirty="0"/>
              <a:t>intenzív monitorozása</a:t>
            </a:r>
          </a:p>
          <a:p>
            <a:r>
              <a:rPr lang="hu-HU" dirty="0"/>
              <a:t>készenléti kocsi </a:t>
            </a:r>
          </a:p>
          <a:p>
            <a:r>
              <a:rPr lang="hu-HU" dirty="0"/>
              <a:t>30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alatt a </a:t>
            </a:r>
            <a:r>
              <a:rPr lang="hu-HU" dirty="0" err="1"/>
              <a:t>defibrillációs</a:t>
            </a:r>
            <a:r>
              <a:rPr lang="hu-HU" dirty="0"/>
              <a:t> terápia, </a:t>
            </a:r>
            <a:r>
              <a:rPr lang="hu-HU" dirty="0" err="1"/>
              <a:t>vazoaktív</a:t>
            </a:r>
            <a:r>
              <a:rPr lang="hu-HU" dirty="0"/>
              <a:t> szerek és </a:t>
            </a:r>
            <a:r>
              <a:rPr lang="hu-HU" dirty="0" err="1"/>
              <a:t>antiarritmiás</a:t>
            </a:r>
            <a:r>
              <a:rPr lang="hu-HU" dirty="0"/>
              <a:t> készítmények sem hatásosak -&gt; testhőmérséklet emelése</a:t>
            </a:r>
          </a:p>
        </p:txBody>
      </p:sp>
    </p:spTree>
    <p:extLst>
      <p:ext uri="{BB962C8B-B14F-4D97-AF65-F5344CB8AC3E}">
        <p14:creationId xmlns:p14="http://schemas.microsoft.com/office/powerpoint/2010/main" val="129777493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fokozatai:</a:t>
            </a:r>
          </a:p>
          <a:p>
            <a:r>
              <a:rPr lang="hu-HU" dirty="0"/>
              <a:t>enyhe: </a:t>
            </a:r>
            <a:r>
              <a:rPr lang="hu-HU" dirty="0" err="1"/>
              <a:t>hőfáradtság</a:t>
            </a:r>
            <a:r>
              <a:rPr lang="hu-HU" dirty="0"/>
              <a:t>, </a:t>
            </a:r>
            <a:r>
              <a:rPr lang="hu-HU" dirty="0" err="1"/>
              <a:t>hőszinkopé</a:t>
            </a:r>
            <a:r>
              <a:rPr lang="hu-HU" dirty="0"/>
              <a:t>, </a:t>
            </a:r>
            <a:r>
              <a:rPr lang="hu-HU" dirty="0" err="1"/>
              <a:t>hőkimerültség</a:t>
            </a:r>
            <a:r>
              <a:rPr lang="hu-HU" dirty="0"/>
              <a:t>, napszúrás</a:t>
            </a:r>
          </a:p>
          <a:p>
            <a:r>
              <a:rPr lang="hu-HU" dirty="0"/>
              <a:t>súlyos: hőguta (</a:t>
            </a:r>
            <a:r>
              <a:rPr lang="hu-HU" dirty="0" err="1"/>
              <a:t>testhő</a:t>
            </a:r>
            <a:r>
              <a:rPr lang="hu-HU" dirty="0"/>
              <a:t> 40 C felett)</a:t>
            </a:r>
          </a:p>
          <a:p>
            <a:endParaRPr lang="hu-HU" dirty="0"/>
          </a:p>
          <a:p>
            <a:r>
              <a:rPr lang="hu-HU" dirty="0"/>
              <a:t>a kialakulás okai:</a:t>
            </a:r>
          </a:p>
          <a:p>
            <a:pPr lvl="1"/>
            <a:r>
              <a:rPr lang="hu-HU" dirty="0" err="1"/>
              <a:t>hőpangás</a:t>
            </a:r>
            <a:endParaRPr lang="hu-HU" dirty="0"/>
          </a:p>
          <a:p>
            <a:pPr lvl="1"/>
            <a:r>
              <a:rPr lang="hu-HU" dirty="0"/>
              <a:t>megnövekedett metabolikus aktivitás</a:t>
            </a:r>
          </a:p>
          <a:p>
            <a:pPr lvl="1"/>
            <a:r>
              <a:rPr lang="hu-HU" dirty="0"/>
              <a:t>csökkent </a:t>
            </a:r>
            <a:r>
              <a:rPr lang="hu-HU" dirty="0" err="1"/>
              <a:t>hőleadás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0857209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tünetek:</a:t>
            </a:r>
          </a:p>
          <a:p>
            <a:r>
              <a:rPr lang="hu-HU" dirty="0"/>
              <a:t>gyengeség érzése</a:t>
            </a:r>
          </a:p>
          <a:p>
            <a:r>
              <a:rPr lang="hu-HU" dirty="0"/>
              <a:t>hűvös nedves bőr</a:t>
            </a:r>
          </a:p>
          <a:p>
            <a:r>
              <a:rPr lang="hu-HU" dirty="0"/>
              <a:t>szapora gyenge pulzus</a:t>
            </a:r>
          </a:p>
          <a:p>
            <a:r>
              <a:rPr lang="hu-HU" dirty="0"/>
              <a:t>szédülés</a:t>
            </a:r>
          </a:p>
          <a:p>
            <a:r>
              <a:rPr lang="hu-HU" dirty="0"/>
              <a:t>sápadtság</a:t>
            </a:r>
          </a:p>
          <a:p>
            <a:r>
              <a:rPr lang="hu-HU" dirty="0"/>
              <a:t>végtagok izomgörcse</a:t>
            </a:r>
          </a:p>
          <a:p>
            <a:r>
              <a:rPr lang="hu-HU" dirty="0"/>
              <a:t>hasi görcs</a:t>
            </a:r>
          </a:p>
          <a:p>
            <a:r>
              <a:rPr lang="hu-HU" dirty="0"/>
              <a:t>hányinger</a:t>
            </a:r>
          </a:p>
          <a:p>
            <a:r>
              <a:rPr lang="hu-HU" dirty="0"/>
              <a:t>koordinációs zavarok</a:t>
            </a:r>
          </a:p>
          <a:p>
            <a:r>
              <a:rPr lang="hu-HU" dirty="0"/>
              <a:t>izzadás</a:t>
            </a:r>
          </a:p>
        </p:txBody>
      </p:sp>
    </p:spTree>
    <p:extLst>
      <p:ext uri="{BB962C8B-B14F-4D97-AF65-F5344CB8AC3E}">
        <p14:creationId xmlns:p14="http://schemas.microsoft.com/office/powerpoint/2010/main" val="378818499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hu-HU" dirty="0"/>
              <a:t>rizikócsoportok</a:t>
            </a:r>
          </a:p>
          <a:p>
            <a:endParaRPr lang="hu-HU" dirty="0"/>
          </a:p>
          <a:p>
            <a:r>
              <a:rPr lang="hu-HU" dirty="0"/>
              <a:t>kezelés:</a:t>
            </a:r>
          </a:p>
          <a:p>
            <a:pPr lvl="1"/>
            <a:r>
              <a:rPr lang="hu-HU" dirty="0"/>
              <a:t>azonnali hőelvonás</a:t>
            </a:r>
          </a:p>
          <a:p>
            <a:pPr lvl="1"/>
            <a:r>
              <a:rPr lang="hu-HU" dirty="0"/>
              <a:t>hűtés</a:t>
            </a:r>
          </a:p>
          <a:p>
            <a:pPr lvl="1"/>
            <a:r>
              <a:rPr lang="hu-HU" dirty="0"/>
              <a:t>társuló </a:t>
            </a:r>
            <a:r>
              <a:rPr lang="hu-HU" dirty="0" err="1"/>
              <a:t>hypotonia</a:t>
            </a:r>
            <a:r>
              <a:rPr lang="hu-HU" dirty="0"/>
              <a:t> kezelése és folyadékpótlás</a:t>
            </a:r>
          </a:p>
          <a:p>
            <a:pPr lvl="1"/>
            <a:endParaRPr lang="hu-HU" dirty="0"/>
          </a:p>
          <a:p>
            <a:r>
              <a:rPr lang="hu-HU" dirty="0"/>
              <a:t>prevenció:</a:t>
            </a:r>
          </a:p>
          <a:p>
            <a:pPr lvl="1"/>
            <a:r>
              <a:rPr lang="hu-HU" dirty="0"/>
              <a:t>közvetlen napsugárzástól való védelem</a:t>
            </a:r>
          </a:p>
          <a:p>
            <a:pPr lvl="1"/>
            <a:r>
              <a:rPr lang="hu-HU" dirty="0"/>
              <a:t>ventillátorok és </a:t>
            </a:r>
            <a:r>
              <a:rPr lang="hu-HU" dirty="0" err="1"/>
              <a:t>légkondícionálók</a:t>
            </a:r>
            <a:endParaRPr lang="hu-HU" dirty="0"/>
          </a:p>
          <a:p>
            <a:pPr lvl="1"/>
            <a:r>
              <a:rPr lang="hu-HU" dirty="0"/>
              <a:t>forszírozott folyadékbevitel</a:t>
            </a:r>
          </a:p>
        </p:txBody>
      </p:sp>
    </p:spTree>
    <p:extLst>
      <p:ext uri="{BB962C8B-B14F-4D97-AF65-F5344CB8AC3E}">
        <p14:creationId xmlns:p14="http://schemas.microsoft.com/office/powerpoint/2010/main" val="4114407097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A láz fokozatai:</a:t>
            </a:r>
            <a:endParaRPr lang="hu-HU" dirty="0"/>
          </a:p>
          <a:p>
            <a:r>
              <a:rPr lang="hu-HU" dirty="0"/>
              <a:t>Hőemelkedés (</a:t>
            </a:r>
            <a:r>
              <a:rPr lang="hu-HU" dirty="0" err="1"/>
              <a:t>subfebrilitas</a:t>
            </a:r>
            <a:r>
              <a:rPr lang="hu-HU" dirty="0"/>
              <a:t>): 37,5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-38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r>
              <a:rPr lang="hu-HU" dirty="0"/>
              <a:t>Láz (</a:t>
            </a:r>
            <a:r>
              <a:rPr lang="hu-HU" dirty="0" err="1"/>
              <a:t>febris</a:t>
            </a:r>
            <a:r>
              <a:rPr lang="hu-HU" dirty="0"/>
              <a:t>): 38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-39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r>
              <a:rPr lang="hu-HU" dirty="0"/>
              <a:t>Magas láz (</a:t>
            </a:r>
            <a:r>
              <a:rPr lang="hu-HU" dirty="0" err="1"/>
              <a:t>pyrexia</a:t>
            </a:r>
            <a:r>
              <a:rPr lang="hu-HU" dirty="0"/>
              <a:t>): 39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-40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r>
              <a:rPr lang="hu-HU" dirty="0"/>
              <a:t>Túl magas láz (</a:t>
            </a:r>
            <a:r>
              <a:rPr lang="hu-HU" dirty="0" err="1"/>
              <a:t>hyperpyrexia</a:t>
            </a:r>
            <a:r>
              <a:rPr lang="hu-HU" dirty="0"/>
              <a:t>): &gt;40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</a:t>
            </a:r>
          </a:p>
        </p:txBody>
      </p:sp>
    </p:spTree>
    <p:extLst>
      <p:ext uri="{BB962C8B-B14F-4D97-AF65-F5344CB8AC3E}">
        <p14:creationId xmlns:p14="http://schemas.microsoft.com/office/powerpoint/2010/main" val="3753182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b="1" dirty="0"/>
              <a:t>Diagnózis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7918" y="820272"/>
            <a:ext cx="11416553" cy="591670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hu-HU" sz="2800" dirty="0"/>
              <a:t> </a:t>
            </a:r>
            <a:r>
              <a:rPr lang="hu-HU" sz="2800" b="1" dirty="0"/>
              <a:t>Input:</a:t>
            </a:r>
          </a:p>
          <a:p>
            <a:pPr marL="0" indent="0">
              <a:buNone/>
            </a:pPr>
            <a:r>
              <a:rPr lang="hu-HU" sz="2800" dirty="0"/>
              <a:t> Panasz (szubjektív)</a:t>
            </a:r>
          </a:p>
          <a:p>
            <a:pPr marL="0" indent="0">
              <a:buNone/>
            </a:pPr>
            <a:r>
              <a:rPr lang="hu-HU" sz="2800" dirty="0"/>
              <a:t> Tünet (objektív)</a:t>
            </a:r>
          </a:p>
          <a:p>
            <a:pPr marL="0" indent="0">
              <a:buNone/>
            </a:pPr>
            <a:r>
              <a:rPr lang="hu-HU" sz="2800" dirty="0"/>
              <a:t>Eredhet:</a:t>
            </a:r>
          </a:p>
          <a:p>
            <a:pPr marL="0" indent="0">
              <a:buNone/>
            </a:pPr>
            <a:r>
              <a:rPr lang="hu-HU" sz="2800" dirty="0"/>
              <a:t> Közvetlen helyi jelenség</a:t>
            </a:r>
          </a:p>
          <a:p>
            <a:pPr marL="0" indent="0">
              <a:buNone/>
            </a:pPr>
            <a:r>
              <a:rPr lang="hu-HU" sz="2800" dirty="0"/>
              <a:t> A megbetegedés helyéről eredő, de távolabbra vezetett tünet</a:t>
            </a:r>
          </a:p>
          <a:p>
            <a:pPr marL="0" indent="0">
              <a:buNone/>
            </a:pPr>
            <a:r>
              <a:rPr lang="hu-HU" sz="2800" dirty="0"/>
              <a:t> </a:t>
            </a:r>
            <a:r>
              <a:rPr lang="hu-HU" sz="2800" dirty="0" err="1"/>
              <a:t>Patho</a:t>
            </a:r>
            <a:r>
              <a:rPr lang="hu-HU" sz="2800" dirty="0"/>
              <a:t>-funkcionális következmény</a:t>
            </a:r>
          </a:p>
          <a:p>
            <a:pPr marL="0" indent="0">
              <a:buNone/>
            </a:pPr>
            <a:r>
              <a:rPr lang="hu-HU" sz="2800" dirty="0"/>
              <a:t> Általános tünet vagy panasz</a:t>
            </a:r>
          </a:p>
        </p:txBody>
      </p:sp>
    </p:spTree>
    <p:extLst>
      <p:ext uri="{BB962C8B-B14F-4D97-AF65-F5344CB8AC3E}">
        <p14:creationId xmlns:p14="http://schemas.microsoft.com/office/powerpoint/2010/main" val="792916254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Láztípusok:</a:t>
            </a:r>
          </a:p>
          <a:p>
            <a:r>
              <a:rPr lang="hu-HU" b="1" i="1" dirty="0" err="1"/>
              <a:t>Continua</a:t>
            </a:r>
            <a:r>
              <a:rPr lang="hu-HU" b="1" i="1" dirty="0"/>
              <a:t> láztípusok</a:t>
            </a:r>
            <a:endParaRPr lang="hu-HU" dirty="0"/>
          </a:p>
          <a:p>
            <a:r>
              <a:rPr lang="hu-HU" i="1" u="sng" dirty="0" err="1"/>
              <a:t>Febricula</a:t>
            </a:r>
            <a:r>
              <a:rPr lang="hu-HU" i="1" dirty="0"/>
              <a:t>: </a:t>
            </a:r>
            <a:r>
              <a:rPr lang="hu-HU" dirty="0"/>
              <a:t>a „közönséges” láz egyik enyhe típusa, ami rövid ideig áll fenn. Nincs pontosan meghatározott oka, vagy jellegzetes patológiai velejárója.</a:t>
            </a:r>
          </a:p>
          <a:p>
            <a:r>
              <a:rPr lang="hu-HU" i="1" u="sng" dirty="0" err="1"/>
              <a:t>Febris</a:t>
            </a:r>
            <a:r>
              <a:rPr lang="hu-HU" i="1" u="sng" dirty="0"/>
              <a:t> </a:t>
            </a:r>
            <a:r>
              <a:rPr lang="hu-HU" i="1" u="sng" dirty="0" err="1"/>
              <a:t>continua</a:t>
            </a:r>
            <a:r>
              <a:rPr lang="hu-HU" i="1" u="sng" dirty="0"/>
              <a:t> (állandó láz):</a:t>
            </a:r>
            <a:r>
              <a:rPr lang="hu-HU" u="sng" dirty="0"/>
              <a:t> </a:t>
            </a:r>
            <a:r>
              <a:rPr lang="hu-HU" dirty="0"/>
              <a:t>a testhőmérséklet a normálisnál magasabb, de a napi ingadozás nem haladja meg az 1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C-ot. Ilyennel találkozhatunk </a:t>
            </a:r>
            <a:r>
              <a:rPr lang="hu-HU" dirty="0" err="1"/>
              <a:t>typhus</a:t>
            </a:r>
            <a:r>
              <a:rPr lang="hu-HU" dirty="0"/>
              <a:t> </a:t>
            </a:r>
            <a:r>
              <a:rPr lang="hu-HU" dirty="0" err="1"/>
              <a:t>abdominalis</a:t>
            </a:r>
            <a:r>
              <a:rPr lang="hu-HU" dirty="0"/>
              <a:t> vagy </a:t>
            </a:r>
            <a:r>
              <a:rPr lang="hu-HU" dirty="0" err="1"/>
              <a:t>pneumonia</a:t>
            </a:r>
            <a:r>
              <a:rPr lang="hu-HU" dirty="0"/>
              <a:t> esetén is.</a:t>
            </a:r>
          </a:p>
          <a:p>
            <a:r>
              <a:rPr lang="hu-HU" i="1" u="sng" dirty="0" err="1"/>
              <a:t>Febris</a:t>
            </a:r>
            <a:r>
              <a:rPr lang="hu-HU" i="1" u="sng" dirty="0"/>
              <a:t> </a:t>
            </a:r>
            <a:r>
              <a:rPr lang="hu-HU" i="1" u="sng" dirty="0" err="1"/>
              <a:t>intermittens</a:t>
            </a:r>
            <a:r>
              <a:rPr lang="hu-HU" i="1" u="sng" dirty="0"/>
              <a:t> (ugráló láz):</a:t>
            </a:r>
            <a:r>
              <a:rPr lang="hu-HU" u="sng" dirty="0"/>
              <a:t> </a:t>
            </a:r>
            <a:r>
              <a:rPr lang="hu-HU" dirty="0"/>
              <a:t>lázas és láztalan periódusok váltják egymást néhány óránként, napi két lázcsúcs figyelhető meg, a hőmérséklet ingadozása 1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C-nél nagyobb. Ilyen lázmenettel találkozhatunk például a </a:t>
            </a:r>
            <a:r>
              <a:rPr lang="hu-HU" dirty="0" err="1"/>
              <a:t>kala-azar</a:t>
            </a:r>
            <a:r>
              <a:rPr lang="hu-HU" dirty="0"/>
              <a:t> és elsősorban különböző trópusi megbetegedések esetén. </a:t>
            </a:r>
          </a:p>
        </p:txBody>
      </p:sp>
    </p:spTree>
    <p:extLst>
      <p:ext uri="{BB962C8B-B14F-4D97-AF65-F5344CB8AC3E}">
        <p14:creationId xmlns:p14="http://schemas.microsoft.com/office/powerpoint/2010/main" val="3870825214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ép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8" y="2235458"/>
            <a:ext cx="4571993" cy="4812624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4572000" cy="4812633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2207568" y="4941168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febris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continua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7104112" y="1484784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febris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intermittens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4645680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hu-HU" i="1" u="sng" dirty="0" err="1"/>
              <a:t>Febris</a:t>
            </a:r>
            <a:r>
              <a:rPr lang="hu-HU" i="1" u="sng" dirty="0"/>
              <a:t> </a:t>
            </a:r>
            <a:r>
              <a:rPr lang="hu-HU" i="1" u="sng" dirty="0" err="1"/>
              <a:t>remittens</a:t>
            </a:r>
            <a:r>
              <a:rPr lang="hu-HU" i="1" u="sng" dirty="0"/>
              <a:t> (ingadozó láz):</a:t>
            </a:r>
            <a:r>
              <a:rPr lang="hu-HU" u="sng" dirty="0"/>
              <a:t> </a:t>
            </a:r>
            <a:r>
              <a:rPr lang="hu-HU" dirty="0"/>
              <a:t>a testhőmérséklet a normális fölött van egész nap, nincs láztalan periódus, a hőmérséklet ingadozása meghaladja az 1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C-t, például </a:t>
            </a:r>
            <a:r>
              <a:rPr lang="hu-HU" dirty="0" err="1"/>
              <a:t>infektív</a:t>
            </a:r>
            <a:r>
              <a:rPr lang="hu-HU" dirty="0"/>
              <a:t> </a:t>
            </a:r>
            <a:r>
              <a:rPr lang="hu-HU" dirty="0" err="1"/>
              <a:t>endocarditisnél</a:t>
            </a:r>
            <a:r>
              <a:rPr lang="hu-HU" dirty="0"/>
              <a:t>, </a:t>
            </a:r>
            <a:r>
              <a:rPr lang="hu-HU" dirty="0" err="1"/>
              <a:t>sepsisnél</a:t>
            </a:r>
            <a:r>
              <a:rPr lang="hu-HU" dirty="0"/>
              <a:t>, </a:t>
            </a:r>
            <a:r>
              <a:rPr lang="hu-HU" dirty="0" err="1"/>
              <a:t>tuberculosisnál</a:t>
            </a:r>
            <a:r>
              <a:rPr lang="hu-HU" dirty="0"/>
              <a:t> fordulhat elő.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i="1" dirty="0" err="1"/>
              <a:t>Recurráló</a:t>
            </a:r>
            <a:r>
              <a:rPr lang="hu-HU" b="1" i="1" dirty="0"/>
              <a:t> láztípusok:</a:t>
            </a:r>
            <a:endParaRPr lang="hu-HU" dirty="0"/>
          </a:p>
          <a:p>
            <a:r>
              <a:rPr lang="hu-HU" i="1" u="sng" dirty="0"/>
              <a:t>Váltóláz –malária</a:t>
            </a:r>
            <a:r>
              <a:rPr lang="hu-HU" i="1" dirty="0"/>
              <a:t>:</a:t>
            </a:r>
            <a:r>
              <a:rPr lang="hu-HU" dirty="0"/>
              <a:t> A periodicitás szerint két-, három- és négynaponta megjelenő váltólázat lehet megkülönböztetni.</a:t>
            </a:r>
          </a:p>
          <a:p>
            <a:r>
              <a:rPr lang="hu-HU" i="1" u="sng" dirty="0" err="1"/>
              <a:t>Febris</a:t>
            </a:r>
            <a:r>
              <a:rPr lang="hu-HU" i="1" u="sng" dirty="0"/>
              <a:t> </a:t>
            </a:r>
            <a:r>
              <a:rPr lang="hu-HU" i="1" u="sng" dirty="0" err="1"/>
              <a:t>undulans</a:t>
            </a:r>
            <a:r>
              <a:rPr lang="hu-HU" i="1" u="sng" dirty="0"/>
              <a:t>:</a:t>
            </a:r>
            <a:r>
              <a:rPr lang="hu-HU" u="sng" dirty="0"/>
              <a:t> </a:t>
            </a:r>
            <a:r>
              <a:rPr lang="hu-HU" dirty="0"/>
              <a:t>lázas és láztalan periódusok váltják egymást több nap különbséggel (2-nél több), mindegyik 24 óránál tovább marad fenn, gyakran a Brucellózis az alapbetegség.</a:t>
            </a:r>
          </a:p>
        </p:txBody>
      </p:sp>
    </p:spTree>
    <p:extLst>
      <p:ext uri="{BB962C8B-B14F-4D97-AF65-F5344CB8AC3E}">
        <p14:creationId xmlns:p14="http://schemas.microsoft.com/office/powerpoint/2010/main" val="55883098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114" y="2132856"/>
            <a:ext cx="4488887" cy="4725144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981" y="0"/>
            <a:ext cx="4615028" cy="4857924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zövegdoboz 3"/>
          <p:cNvSpPr txBox="1"/>
          <p:nvPr/>
        </p:nvSpPr>
        <p:spPr>
          <a:xfrm>
            <a:off x="2064621" y="4844925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febris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remittens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7248128" y="162880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kétnaponta megjelenő váltóláz</a:t>
            </a:r>
          </a:p>
        </p:txBody>
      </p:sp>
    </p:spTree>
    <p:extLst>
      <p:ext uri="{BB962C8B-B14F-4D97-AF65-F5344CB8AC3E}">
        <p14:creationId xmlns:p14="http://schemas.microsoft.com/office/powerpoint/2010/main" val="320246144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rtalom helye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140125"/>
            <a:ext cx="6192688" cy="6518620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zövegdoboz 3"/>
          <p:cNvSpPr txBox="1"/>
          <p:nvPr/>
        </p:nvSpPr>
        <p:spPr>
          <a:xfrm>
            <a:off x="4871864" y="631482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febris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undulans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29669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11266"/>
            <a:ext cx="8229600" cy="1143000"/>
          </a:xfrm>
        </p:spPr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052736"/>
            <a:ext cx="8229600" cy="5688632"/>
          </a:xfrm>
        </p:spPr>
        <p:txBody>
          <a:bodyPr>
            <a:normAutofit/>
          </a:bodyPr>
          <a:lstStyle/>
          <a:p>
            <a:r>
              <a:rPr lang="hu-HU" i="1" u="sng" dirty="0" err="1"/>
              <a:t>Pel-Ebstein-féle</a:t>
            </a:r>
            <a:r>
              <a:rPr lang="hu-HU" i="1" u="sng" dirty="0"/>
              <a:t> lázmenet:</a:t>
            </a:r>
            <a:r>
              <a:rPr lang="hu-HU" b="1" u="sng" dirty="0"/>
              <a:t> </a:t>
            </a:r>
            <a:r>
              <a:rPr lang="hu-HU" dirty="0" err="1"/>
              <a:t>Hodgkin</a:t>
            </a:r>
            <a:r>
              <a:rPr lang="hu-HU" dirty="0"/>
              <a:t> </a:t>
            </a:r>
            <a:r>
              <a:rPr lang="hu-HU" dirty="0" err="1"/>
              <a:t>lymphoma</a:t>
            </a:r>
            <a:r>
              <a:rPr lang="hu-HU" dirty="0"/>
              <a:t> kapcsán alakul ki, egy hétig nagyon magas láza van a betegnek, aztán egy hétig láztalan és így tovább.</a:t>
            </a:r>
          </a:p>
          <a:p>
            <a:endParaRPr lang="hu-HU" i="1" dirty="0"/>
          </a:p>
          <a:p>
            <a:r>
              <a:rPr lang="hu-HU" i="1" u="sng" dirty="0" err="1"/>
              <a:t>Febris</a:t>
            </a:r>
            <a:r>
              <a:rPr lang="hu-HU" i="1" u="sng" dirty="0"/>
              <a:t> </a:t>
            </a:r>
            <a:r>
              <a:rPr lang="hu-HU" i="1" u="sng" dirty="0" err="1"/>
              <a:t>relapsing</a:t>
            </a:r>
            <a:r>
              <a:rPr lang="hu-HU" i="1" u="sng" dirty="0"/>
              <a:t>:</a:t>
            </a:r>
            <a:r>
              <a:rPr lang="hu-HU" u="sng" dirty="0"/>
              <a:t> </a:t>
            </a:r>
            <a:r>
              <a:rPr lang="hu-HU" dirty="0"/>
              <a:t>gyakori kórokozó a </a:t>
            </a:r>
            <a:r>
              <a:rPr lang="hu-HU" dirty="0" err="1"/>
              <a:t>Borellia</a:t>
            </a:r>
            <a:r>
              <a:rPr lang="hu-HU" dirty="0"/>
              <a:t>, </a:t>
            </a:r>
            <a:r>
              <a:rPr lang="hu-HU" dirty="0" err="1"/>
              <a:t>a</a:t>
            </a:r>
            <a:r>
              <a:rPr lang="hu-HU" dirty="0"/>
              <a:t> lázra jellemző, hogy több napig fönnáll a lázas állapot, majd több nap láztalanság, a láz esésével </a:t>
            </a:r>
            <a:r>
              <a:rPr lang="hu-HU" dirty="0" err="1"/>
              <a:t>hypotonia</a:t>
            </a:r>
            <a:r>
              <a:rPr lang="hu-HU" dirty="0"/>
              <a:t> és </a:t>
            </a:r>
            <a:r>
              <a:rPr lang="hu-HU" dirty="0" err="1"/>
              <a:t>shock</a:t>
            </a:r>
            <a:r>
              <a:rPr lang="hu-HU" dirty="0"/>
              <a:t> is kialakulhat, az újabb </a:t>
            </a:r>
            <a:r>
              <a:rPr lang="hu-HU" dirty="0" err="1"/>
              <a:t>relapszusok</a:t>
            </a:r>
            <a:r>
              <a:rPr lang="hu-HU" dirty="0"/>
              <a:t> általában enyhébb lefolyásúak.</a:t>
            </a:r>
          </a:p>
          <a:p>
            <a:endParaRPr lang="hu-HU" i="1" dirty="0"/>
          </a:p>
          <a:p>
            <a:r>
              <a:rPr lang="hu-HU" i="1" u="sng" dirty="0" err="1"/>
              <a:t>Neutropeniás</a:t>
            </a:r>
            <a:r>
              <a:rPr lang="hu-HU" i="1" u="sng" dirty="0"/>
              <a:t> láz:</a:t>
            </a:r>
            <a:r>
              <a:rPr lang="hu-HU" u="sng" dirty="0"/>
              <a:t> </a:t>
            </a:r>
            <a:r>
              <a:rPr lang="hu-HU" dirty="0"/>
              <a:t>immunrendszer károsodás, főként </a:t>
            </a:r>
            <a:r>
              <a:rPr lang="hu-HU" dirty="0" err="1"/>
              <a:t>chemoterápiával</a:t>
            </a:r>
            <a:r>
              <a:rPr lang="hu-HU" dirty="0"/>
              <a:t> kapcsolatosan alakul ki az ilyen típusú láz, sürgős ellátást igényel</a:t>
            </a:r>
          </a:p>
          <a:p>
            <a:endParaRPr lang="hu-HU" i="1" dirty="0"/>
          </a:p>
          <a:p>
            <a:r>
              <a:rPr lang="hu-HU" i="1" u="sng" dirty="0" err="1"/>
              <a:t>Septicus</a:t>
            </a:r>
            <a:r>
              <a:rPr lang="hu-HU" i="1" u="sng" dirty="0"/>
              <a:t> lázmenet:</a:t>
            </a:r>
            <a:r>
              <a:rPr lang="hu-HU" dirty="0"/>
              <a:t> </a:t>
            </a:r>
            <a:r>
              <a:rPr lang="hu-HU" dirty="0" err="1"/>
              <a:t>remittáló</a:t>
            </a:r>
            <a:r>
              <a:rPr lang="hu-HU" dirty="0"/>
              <a:t>+</a:t>
            </a:r>
            <a:r>
              <a:rPr lang="hu-HU" dirty="0" err="1"/>
              <a:t>intermittáló</a:t>
            </a:r>
            <a:r>
              <a:rPr lang="hu-HU" dirty="0"/>
              <a:t> jelenségekkel jár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53381418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00680"/>
            <a:ext cx="6192688" cy="6518620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zövegdoboz 3"/>
          <p:cNvSpPr txBox="1"/>
          <p:nvPr/>
        </p:nvSpPr>
        <p:spPr>
          <a:xfrm>
            <a:off x="4871864" y="623731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febris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relapsing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521490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i="1" dirty="0" err="1"/>
              <a:t>Postoperatív</a:t>
            </a:r>
            <a:r>
              <a:rPr lang="hu-HU" i="1" dirty="0"/>
              <a:t> láz:</a:t>
            </a:r>
            <a:r>
              <a:rPr lang="hu-HU" b="1" dirty="0"/>
              <a:t> </a:t>
            </a:r>
            <a:r>
              <a:rPr lang="hu-HU" dirty="0"/>
              <a:t>A </a:t>
            </a:r>
            <a:r>
              <a:rPr lang="hu-HU" dirty="0" err="1"/>
              <a:t>postoperatív</a:t>
            </a:r>
            <a:r>
              <a:rPr lang="hu-HU" dirty="0"/>
              <a:t> lázat a gyulladásos reakció, valamint az ezzel járó pszichés megterhelés okozhatja. Ezeken felül az anesztézia formája is hatással van, az </a:t>
            </a:r>
            <a:r>
              <a:rPr lang="hu-HU" dirty="0" err="1"/>
              <a:t>anesztetikumokon</a:t>
            </a:r>
            <a:r>
              <a:rPr lang="hu-HU" dirty="0"/>
              <a:t> kívül még egyéb gyógyszerkészítményeknek is immunmoduláló hatásuk van. </a:t>
            </a:r>
          </a:p>
        </p:txBody>
      </p:sp>
    </p:spTree>
    <p:extLst>
      <p:ext uri="{BB962C8B-B14F-4D97-AF65-F5344CB8AC3E}">
        <p14:creationId xmlns:p14="http://schemas.microsoft.com/office/powerpoint/2010/main" val="313822865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A láz okai:</a:t>
            </a:r>
            <a:endParaRPr lang="hu-HU" dirty="0"/>
          </a:p>
          <a:p>
            <a:pPr lvl="0"/>
            <a:r>
              <a:rPr lang="hu-HU" dirty="0"/>
              <a:t>Bakteriális fertőzés</a:t>
            </a:r>
          </a:p>
          <a:p>
            <a:pPr lvl="0"/>
            <a:r>
              <a:rPr lang="hu-HU" dirty="0" err="1"/>
              <a:t>Virális</a:t>
            </a:r>
            <a:r>
              <a:rPr lang="hu-HU" dirty="0"/>
              <a:t> fertőzés</a:t>
            </a:r>
          </a:p>
          <a:p>
            <a:pPr lvl="0"/>
            <a:r>
              <a:rPr lang="hu-HU" dirty="0"/>
              <a:t>Parazita-fertőzések</a:t>
            </a:r>
          </a:p>
          <a:p>
            <a:pPr lvl="0"/>
            <a:r>
              <a:rPr lang="hu-HU" dirty="0"/>
              <a:t>Ismeretlen eredetű</a:t>
            </a:r>
          </a:p>
          <a:p>
            <a:pPr lvl="0"/>
            <a:r>
              <a:rPr lang="hu-HU" dirty="0" err="1"/>
              <a:t>Malignus</a:t>
            </a:r>
            <a:r>
              <a:rPr lang="hu-HU" dirty="0"/>
              <a:t> </a:t>
            </a:r>
            <a:r>
              <a:rPr lang="hu-HU" dirty="0" err="1"/>
              <a:t>hypertemia</a:t>
            </a:r>
            <a:r>
              <a:rPr lang="hu-HU" dirty="0"/>
              <a:t>:</a:t>
            </a:r>
          </a:p>
          <a:p>
            <a:pPr lvl="1"/>
            <a:r>
              <a:rPr lang="hu-HU" dirty="0"/>
              <a:t>Olyan potenciálisan fatális kimenetelű, anesztézia kapcsán </a:t>
            </a:r>
            <a:r>
              <a:rPr lang="hu-HU" dirty="0" err="1"/>
              <a:t>rapidan</a:t>
            </a:r>
            <a:r>
              <a:rPr lang="hu-HU" dirty="0"/>
              <a:t> kialakuló lázas állapot, mely izommerevséggel, </a:t>
            </a:r>
            <a:r>
              <a:rPr lang="hu-HU" dirty="0" err="1"/>
              <a:t>tachycardiával</a:t>
            </a:r>
            <a:r>
              <a:rPr lang="hu-HU" dirty="0"/>
              <a:t> és </a:t>
            </a:r>
            <a:r>
              <a:rPr lang="hu-HU" dirty="0" err="1"/>
              <a:t>acidosissal</a:t>
            </a:r>
            <a:r>
              <a:rPr lang="hu-HU" dirty="0"/>
              <a:t> jár együtt</a:t>
            </a:r>
          </a:p>
        </p:txBody>
      </p:sp>
    </p:spTree>
    <p:extLst>
      <p:ext uri="{BB962C8B-B14F-4D97-AF65-F5344CB8AC3E}">
        <p14:creationId xmlns:p14="http://schemas.microsoft.com/office/powerpoint/2010/main" val="480526912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Ismeretlen eredetű láz (</a:t>
            </a:r>
            <a:r>
              <a:rPr lang="hu-HU" i="1" dirty="0" err="1"/>
              <a:t>Fever</a:t>
            </a:r>
            <a:r>
              <a:rPr lang="hu-HU" i="1" dirty="0"/>
              <a:t> of </a:t>
            </a:r>
            <a:r>
              <a:rPr lang="hu-HU" i="1" dirty="0" err="1"/>
              <a:t>Unknown</a:t>
            </a:r>
            <a:r>
              <a:rPr lang="hu-HU" i="1" dirty="0"/>
              <a:t> </a:t>
            </a:r>
            <a:r>
              <a:rPr lang="hu-HU" i="1" dirty="0" err="1"/>
              <a:t>Origin</a:t>
            </a:r>
            <a:r>
              <a:rPr lang="hu-HU" i="1" dirty="0"/>
              <a:t> – FUO)</a:t>
            </a:r>
          </a:p>
          <a:p>
            <a:r>
              <a:rPr lang="hu-HU" dirty="0"/>
              <a:t>testhőmérséklet 38,3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felett van legalább 3 héten keresztül</a:t>
            </a:r>
          </a:p>
          <a:p>
            <a:r>
              <a:rPr lang="hu-HU" dirty="0"/>
              <a:t>kivizsgálás után sem sikerül kideríteni a kiváltó okot</a:t>
            </a:r>
          </a:p>
          <a:p>
            <a:pPr lvl="1"/>
            <a:r>
              <a:rPr lang="hu-HU" dirty="0" err="1"/>
              <a:t>nozokómiális</a:t>
            </a:r>
            <a:r>
              <a:rPr lang="hu-HU" dirty="0"/>
              <a:t> </a:t>
            </a:r>
          </a:p>
          <a:p>
            <a:pPr lvl="1"/>
            <a:r>
              <a:rPr lang="hu-HU" dirty="0" err="1"/>
              <a:t>neutropenias</a:t>
            </a:r>
            <a:endParaRPr lang="hu-HU" dirty="0"/>
          </a:p>
          <a:p>
            <a:pPr lvl="1"/>
            <a:r>
              <a:rPr lang="hu-HU" dirty="0"/>
              <a:t>HIV</a:t>
            </a:r>
          </a:p>
          <a:p>
            <a:pPr lvl="1"/>
            <a:r>
              <a:rPr lang="hu-HU" dirty="0"/>
              <a:t>gyógyszerek indukálta</a:t>
            </a:r>
          </a:p>
        </p:txBody>
      </p:sp>
    </p:spTree>
    <p:extLst>
      <p:ext uri="{BB962C8B-B14F-4D97-AF65-F5344CB8AC3E}">
        <p14:creationId xmlns:p14="http://schemas.microsoft.com/office/powerpoint/2010/main" val="1280212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b="1" dirty="0"/>
              <a:t>Diagnózis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34472" y="847166"/>
            <a:ext cx="11725834" cy="57553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hu-HU" sz="2800" b="1" dirty="0"/>
              <a:t>Output:</a:t>
            </a:r>
          </a:p>
          <a:p>
            <a:pPr marL="0" indent="0">
              <a:buNone/>
            </a:pPr>
            <a:r>
              <a:rPr lang="hu-HU" sz="2800" dirty="0"/>
              <a:t> Kórok (</a:t>
            </a:r>
            <a:r>
              <a:rPr lang="hu-HU" sz="2800" dirty="0" err="1"/>
              <a:t>patogenetikai</a:t>
            </a:r>
            <a:r>
              <a:rPr lang="hu-HU" sz="2800" dirty="0"/>
              <a:t> – </a:t>
            </a:r>
            <a:r>
              <a:rPr lang="hu-HU" sz="2800" dirty="0" err="1"/>
              <a:t>patognosztikus</a:t>
            </a:r>
            <a:r>
              <a:rPr lang="hu-HU" sz="2800" dirty="0"/>
              <a:t> diagnózis)</a:t>
            </a:r>
          </a:p>
          <a:p>
            <a:pPr marL="0" indent="0">
              <a:buNone/>
            </a:pPr>
            <a:r>
              <a:rPr lang="hu-HU" sz="2800" dirty="0"/>
              <a:t> Hely (anatómiai diagnózis)</a:t>
            </a:r>
          </a:p>
          <a:p>
            <a:pPr marL="0" indent="0">
              <a:buNone/>
            </a:pPr>
            <a:r>
              <a:rPr lang="hu-HU" sz="2800" dirty="0"/>
              <a:t> Jelleg (patológiai diagnózis)</a:t>
            </a:r>
          </a:p>
          <a:p>
            <a:pPr marL="0" indent="0">
              <a:buNone/>
            </a:pPr>
            <a:r>
              <a:rPr lang="hu-HU" sz="2800" dirty="0"/>
              <a:t> Előrehaladottság (</a:t>
            </a:r>
            <a:r>
              <a:rPr lang="hu-HU" sz="2800" dirty="0" err="1"/>
              <a:t>staging</a:t>
            </a:r>
            <a:r>
              <a:rPr lang="hu-HU" sz="2800" dirty="0"/>
              <a:t> – stádium)</a:t>
            </a:r>
          </a:p>
          <a:p>
            <a:pPr marL="0" indent="0">
              <a:buNone/>
            </a:pPr>
            <a:r>
              <a:rPr lang="hu-HU" sz="2800" dirty="0"/>
              <a:t> Működészavar (funkcionális diagnózis)</a:t>
            </a:r>
          </a:p>
          <a:p>
            <a:pPr marL="0" indent="0">
              <a:buNone/>
            </a:pPr>
            <a:r>
              <a:rPr lang="hu-HU" sz="2800" dirty="0"/>
              <a:t> Lefolyás (prognosztikai diagnózis)</a:t>
            </a:r>
          </a:p>
          <a:p>
            <a:pPr marL="0" indent="0">
              <a:buNone/>
            </a:pPr>
            <a:r>
              <a:rPr lang="hu-HU" sz="2800" dirty="0"/>
              <a:t> Ex </a:t>
            </a:r>
            <a:r>
              <a:rPr lang="hu-HU" sz="2800" dirty="0" err="1"/>
              <a:t>juvantibus</a:t>
            </a:r>
            <a:r>
              <a:rPr lang="hu-HU" sz="2800" dirty="0"/>
              <a:t> diagnózis</a:t>
            </a:r>
          </a:p>
        </p:txBody>
      </p:sp>
    </p:spTree>
    <p:extLst>
      <p:ext uri="{BB962C8B-B14F-4D97-AF65-F5344CB8AC3E}">
        <p14:creationId xmlns:p14="http://schemas.microsoft.com/office/powerpoint/2010/main" val="609516425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052736"/>
            <a:ext cx="82296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u="sng" dirty="0"/>
              <a:t>Lázcsillapítás:</a:t>
            </a:r>
          </a:p>
          <a:p>
            <a:r>
              <a:rPr lang="hu-HU" dirty="0"/>
              <a:t>hasznos</a:t>
            </a:r>
          </a:p>
          <a:p>
            <a:r>
              <a:rPr lang="hu-HU" dirty="0"/>
              <a:t>a láz elveszti „jótékony” hatását &gt;40 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</a:t>
            </a:r>
          </a:p>
          <a:p>
            <a:r>
              <a:rPr lang="hu-HU" dirty="0"/>
              <a:t>42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 fölött szövetek károsodása, agykárosodás és </a:t>
            </a:r>
            <a:r>
              <a:rPr lang="hu-HU" dirty="0" err="1"/>
              <a:t>többszervi</a:t>
            </a:r>
            <a:r>
              <a:rPr lang="hu-HU" dirty="0"/>
              <a:t> elégtelenség alakulhat ki</a:t>
            </a:r>
          </a:p>
          <a:p>
            <a:r>
              <a:rPr lang="hu-HU" dirty="0"/>
              <a:t>1</a:t>
            </a:r>
            <a:r>
              <a:rPr lang="hu-HU" dirty="0">
                <a:sym typeface="Symbol"/>
              </a:rPr>
              <a:t></a:t>
            </a:r>
            <a:r>
              <a:rPr lang="hu-HU" dirty="0"/>
              <a:t>C-os testhőmérséklet emelkedés a szívfrekvenciát 10/perccel emeli</a:t>
            </a:r>
          </a:p>
          <a:p>
            <a:pPr lvl="1"/>
            <a:r>
              <a:rPr lang="hu-HU" dirty="0"/>
              <a:t>gyerekeknél a légzésszámot körülbelül 2,5/perccel emeli meg</a:t>
            </a:r>
          </a:p>
          <a:p>
            <a:pPr lvl="1"/>
            <a:r>
              <a:rPr lang="hu-HU" dirty="0"/>
              <a:t>felnőttek esetében ez az érték 5-6/perc</a:t>
            </a:r>
          </a:p>
          <a:p>
            <a:r>
              <a:rPr lang="hu-HU" dirty="0"/>
              <a:t>lázgörcs</a:t>
            </a:r>
          </a:p>
          <a:p>
            <a:r>
              <a:rPr lang="hu-HU" dirty="0"/>
              <a:t>lázfóbia</a:t>
            </a:r>
          </a:p>
        </p:txBody>
      </p:sp>
    </p:spTree>
    <p:extLst>
      <p:ext uri="{BB962C8B-B14F-4D97-AF65-F5344CB8AC3E}">
        <p14:creationId xmlns:p14="http://schemas.microsoft.com/office/powerpoint/2010/main" val="3752812917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u="sng" dirty="0"/>
              <a:t>Lázcsillapítás:</a:t>
            </a:r>
          </a:p>
          <a:p>
            <a:r>
              <a:rPr lang="hu-HU" dirty="0"/>
              <a:t>lázas beteg ellátása</a:t>
            </a:r>
          </a:p>
          <a:p>
            <a:pPr lvl="1"/>
            <a:r>
              <a:rPr lang="hu-HU" dirty="0"/>
              <a:t>lázgörbe </a:t>
            </a:r>
            <a:r>
              <a:rPr lang="hu-HU" dirty="0" err="1"/>
              <a:t>monitorizálása</a:t>
            </a:r>
            <a:endParaRPr lang="hu-HU" dirty="0"/>
          </a:p>
          <a:p>
            <a:pPr lvl="1"/>
            <a:r>
              <a:rPr lang="hu-HU" dirty="0"/>
              <a:t>vitális paraméterek</a:t>
            </a:r>
          </a:p>
          <a:p>
            <a:pPr lvl="1"/>
            <a:r>
              <a:rPr lang="hu-HU" dirty="0"/>
              <a:t>bőr állapota – hőmérséklete – verejtékezés</a:t>
            </a:r>
          </a:p>
          <a:p>
            <a:pPr lvl="1"/>
            <a:r>
              <a:rPr lang="hu-HU" dirty="0"/>
              <a:t>oxigénkínálat növelése</a:t>
            </a:r>
          </a:p>
          <a:p>
            <a:pPr lvl="1"/>
            <a:r>
              <a:rPr lang="hu-HU" dirty="0"/>
              <a:t>folyadék és ionok pótlása – folyadékegyenleg</a:t>
            </a:r>
          </a:p>
          <a:p>
            <a:pPr lvl="1"/>
            <a:r>
              <a:rPr lang="hu-HU" dirty="0"/>
              <a:t>komfortérzet fokozása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4137331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124744"/>
            <a:ext cx="82296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u="sng" dirty="0"/>
              <a:t>Lázcsillapítás:</a:t>
            </a:r>
          </a:p>
          <a:p>
            <a:r>
              <a:rPr lang="hu-HU" dirty="0"/>
              <a:t>fizikális hűtés (a </a:t>
            </a:r>
            <a:r>
              <a:rPr lang="hu-HU" dirty="0" err="1"/>
              <a:t>testhő</a:t>
            </a:r>
            <a:r>
              <a:rPr lang="hu-HU" dirty="0"/>
              <a:t> 38 °C–</a:t>
            </a:r>
            <a:r>
              <a:rPr lang="hu-HU" dirty="0" err="1"/>
              <a:t>ig</a:t>
            </a:r>
            <a:r>
              <a:rPr lang="hu-HU" dirty="0"/>
              <a:t> történő csökkenéséig tartsanak)</a:t>
            </a:r>
          </a:p>
          <a:p>
            <a:pPr lvl="1"/>
            <a:r>
              <a:rPr lang="hu-HU" i="1" dirty="0"/>
              <a:t>Szivaccsal történő langyos vizes lemosás</a:t>
            </a:r>
          </a:p>
          <a:p>
            <a:pPr lvl="1"/>
            <a:r>
              <a:rPr lang="hu-HU" i="1" dirty="0"/>
              <a:t>Hűtőfürdő</a:t>
            </a:r>
          </a:p>
          <a:p>
            <a:pPr lvl="1"/>
            <a:r>
              <a:rPr lang="hu-HU" i="1" dirty="0"/>
              <a:t>Vizes borogatás (priznic)</a:t>
            </a:r>
          </a:p>
          <a:p>
            <a:pPr lvl="2"/>
            <a:r>
              <a:rPr lang="hu-HU" i="1" dirty="0"/>
              <a:t>részleges</a:t>
            </a:r>
          </a:p>
          <a:p>
            <a:pPr lvl="2"/>
            <a:r>
              <a:rPr lang="hu-HU" i="1" dirty="0"/>
              <a:t>teljes</a:t>
            </a:r>
          </a:p>
          <a:p>
            <a:r>
              <a:rPr lang="hu-HU" dirty="0" err="1"/>
              <a:t>Invazív</a:t>
            </a:r>
            <a:r>
              <a:rPr lang="hu-HU" dirty="0"/>
              <a:t> testhőmérséklet csökkentő módszerek</a:t>
            </a:r>
          </a:p>
          <a:p>
            <a:pPr lvl="1"/>
            <a:r>
              <a:rPr lang="hu-HU" i="1" dirty="0"/>
              <a:t>Gyomor </a:t>
            </a:r>
            <a:r>
              <a:rPr lang="hu-HU" i="1" dirty="0" err="1"/>
              <a:t>lavage</a:t>
            </a:r>
            <a:endParaRPr lang="hu-HU" i="1" dirty="0"/>
          </a:p>
          <a:p>
            <a:pPr lvl="1"/>
            <a:r>
              <a:rPr lang="hu-HU" i="1" dirty="0" err="1"/>
              <a:t>Peritonealis</a:t>
            </a:r>
            <a:r>
              <a:rPr lang="hu-HU" i="1" dirty="0"/>
              <a:t> </a:t>
            </a:r>
            <a:r>
              <a:rPr lang="hu-HU" i="1" dirty="0" err="1"/>
              <a:t>lavage</a:t>
            </a:r>
            <a:endParaRPr lang="hu-HU" i="1" dirty="0"/>
          </a:p>
          <a:p>
            <a:pPr lvl="1"/>
            <a:r>
              <a:rPr lang="hu-HU" i="1" dirty="0" err="1"/>
              <a:t>Intravasculáris</a:t>
            </a:r>
            <a:r>
              <a:rPr lang="hu-HU" i="1" dirty="0"/>
              <a:t> hűtés</a:t>
            </a:r>
          </a:p>
          <a:p>
            <a:pPr lvl="1"/>
            <a:r>
              <a:rPr lang="hu-HU" i="1" dirty="0" err="1"/>
              <a:t>Intranazális</a:t>
            </a:r>
            <a:r>
              <a:rPr lang="hu-HU" i="1" dirty="0"/>
              <a:t> hűtés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6197720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/>
          <p:cNvSpPr txBox="1"/>
          <p:nvPr/>
        </p:nvSpPr>
        <p:spPr>
          <a:xfrm>
            <a:off x="7105650" y="4869161"/>
            <a:ext cx="33722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Priznic előkészület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-2716"/>
            <a:ext cx="5581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70269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524000" y="4304129"/>
            <a:ext cx="442798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Times New Roman" pitchFamily="18" charset="0"/>
                <a:cs typeface="+mn-cs"/>
              </a:rPr>
              <a:t>Szivaccsal történő langyos vizes lemosás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024" y="1"/>
            <a:ext cx="5571195" cy="3717032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894" y="3501008"/>
            <a:ext cx="5018106" cy="334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44681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7126646" y="4797152"/>
            <a:ext cx="3541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Hűtőfürdő kivitelezése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75" y="13066"/>
            <a:ext cx="45755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72469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u="sng" dirty="0"/>
              <a:t>Lázcsillapítás:</a:t>
            </a:r>
          </a:p>
          <a:p>
            <a:r>
              <a:rPr lang="hu-HU" dirty="0"/>
              <a:t>fizikális lázcsillapítás csecsemő és kisgyermekkorban</a:t>
            </a:r>
          </a:p>
          <a:p>
            <a:r>
              <a:rPr lang="hu-HU" dirty="0"/>
              <a:t>fizikális lázcsillapítás előnyei, hátrányai</a:t>
            </a:r>
          </a:p>
          <a:p>
            <a:r>
              <a:rPr lang="hu-HU" dirty="0"/>
              <a:t>fizikális és gyógyszeres lázcsillapítás kombinálása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56718152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916" y="3274163"/>
            <a:ext cx="5328084" cy="3552056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81200" y="-27384"/>
            <a:ext cx="8229600" cy="1143000"/>
          </a:xfrm>
        </p:spPr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847528" y="1038436"/>
            <a:ext cx="8229600" cy="47811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dirty="0"/>
              <a:t>Hőmérsékletmérés helyei, </a:t>
            </a:r>
            <a:r>
              <a:rPr lang="hu-HU" b="1" dirty="0" err="1"/>
              <a:t>non-invazív</a:t>
            </a:r>
            <a:r>
              <a:rPr lang="hu-HU" b="1" dirty="0"/>
              <a:t>, </a:t>
            </a:r>
            <a:r>
              <a:rPr lang="hu-HU" b="1" dirty="0" err="1"/>
              <a:t>invazív</a:t>
            </a:r>
            <a:r>
              <a:rPr lang="hu-HU" b="1" dirty="0"/>
              <a:t> eljárások:</a:t>
            </a:r>
            <a:endParaRPr lang="hu-HU" dirty="0"/>
          </a:p>
          <a:p>
            <a:r>
              <a:rPr lang="hu-HU" dirty="0"/>
              <a:t>Maghőmérséklet vs. </a:t>
            </a:r>
            <a:r>
              <a:rPr lang="hu-HU" dirty="0" err="1"/>
              <a:t>köpenytemperatura</a:t>
            </a:r>
            <a:endParaRPr lang="hu-HU" dirty="0"/>
          </a:p>
          <a:p>
            <a:endParaRPr lang="hu-HU" dirty="0"/>
          </a:p>
          <a:p>
            <a:r>
              <a:rPr lang="hu-HU" dirty="0"/>
              <a:t>Dobhártya</a:t>
            </a:r>
          </a:p>
          <a:p>
            <a:r>
              <a:rPr lang="hu-HU" dirty="0" err="1"/>
              <a:t>Rectális</a:t>
            </a:r>
            <a:endParaRPr lang="hu-HU" dirty="0"/>
          </a:p>
          <a:p>
            <a:r>
              <a:rPr lang="hu-HU" dirty="0" err="1"/>
              <a:t>Nasopharyngeális</a:t>
            </a:r>
            <a:endParaRPr lang="hu-HU" dirty="0"/>
          </a:p>
          <a:p>
            <a:r>
              <a:rPr lang="hu-HU" dirty="0" err="1"/>
              <a:t>Arteria</a:t>
            </a:r>
            <a:r>
              <a:rPr lang="hu-HU" dirty="0"/>
              <a:t> </a:t>
            </a:r>
            <a:r>
              <a:rPr lang="hu-HU" dirty="0" err="1"/>
              <a:t>pulmonalis</a:t>
            </a:r>
            <a:endParaRPr lang="hu-HU" dirty="0"/>
          </a:p>
          <a:p>
            <a:r>
              <a:rPr lang="hu-HU" dirty="0" err="1"/>
              <a:t>Arteria</a:t>
            </a:r>
            <a:r>
              <a:rPr lang="hu-HU" dirty="0"/>
              <a:t> </a:t>
            </a:r>
            <a:r>
              <a:rPr lang="hu-HU" dirty="0" err="1"/>
              <a:t>temporalis</a:t>
            </a:r>
            <a:endParaRPr lang="hu-HU" dirty="0"/>
          </a:p>
          <a:p>
            <a:r>
              <a:rPr lang="hu-HU" dirty="0" err="1"/>
              <a:t>Axillaris</a:t>
            </a:r>
            <a:endParaRPr lang="hu-HU" dirty="0"/>
          </a:p>
          <a:p>
            <a:r>
              <a:rPr lang="hu-HU" dirty="0" err="1"/>
              <a:t>Oralis</a:t>
            </a:r>
            <a:endParaRPr lang="hu-HU" dirty="0"/>
          </a:p>
          <a:p>
            <a:r>
              <a:rPr lang="hu-HU" dirty="0" err="1"/>
              <a:t>Oesophagus</a:t>
            </a:r>
            <a:endParaRPr lang="hu-HU" dirty="0"/>
          </a:p>
          <a:p>
            <a:r>
              <a:rPr lang="hu-HU" dirty="0"/>
              <a:t>Húgyhólyag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03654403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4072" y="23339"/>
            <a:ext cx="3923928" cy="2799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62" y="2874886"/>
            <a:ext cx="1480850" cy="3929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4289168"/>
            <a:ext cx="3864263" cy="2591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216" y="2874887"/>
            <a:ext cx="2624871" cy="3920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24786"/>
            <a:ext cx="3563888" cy="18643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3921675" cy="2454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7808732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052737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u="sng" dirty="0"/>
              <a:t>A hőmérők típusai</a:t>
            </a:r>
            <a:endParaRPr lang="hu-HU" sz="2400" dirty="0"/>
          </a:p>
          <a:p>
            <a:r>
              <a:rPr lang="hu-HU" sz="2400" b="1" dirty="0"/>
              <a:t>Kontakthőmérők</a:t>
            </a:r>
          </a:p>
          <a:p>
            <a:pPr lvl="1"/>
            <a:r>
              <a:rPr lang="hu-HU" sz="2400" b="1" dirty="0"/>
              <a:t>Üveg higanyos</a:t>
            </a:r>
            <a:endParaRPr lang="hu-HU" sz="2400" dirty="0"/>
          </a:p>
          <a:p>
            <a:pPr lvl="1"/>
            <a:r>
              <a:rPr lang="hu-HU" sz="2400" b="1" dirty="0"/>
              <a:t>Nem-higanyos, üveghőmérő</a:t>
            </a:r>
          </a:p>
          <a:p>
            <a:pPr lvl="1"/>
            <a:r>
              <a:rPr lang="hu-HU" sz="2400" b="1" dirty="0"/>
              <a:t>Folyadékkristály</a:t>
            </a:r>
            <a:endParaRPr lang="hu-H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4441757"/>
            <a:ext cx="3552825" cy="2368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759" y="4476750"/>
            <a:ext cx="3552825" cy="2381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5" y="1054425"/>
            <a:ext cx="2529911" cy="33572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076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Diagnózis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766482"/>
            <a:ext cx="11900647" cy="578223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sz="2800" b="1" dirty="0"/>
              <a:t>                                                       INPUT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sz="2800" b="1" dirty="0"/>
              <a:t>                                                      OUTPUT 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4074458" y="2931459"/>
            <a:ext cx="3671047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DIAGNÓZISALKOTÁS</a:t>
            </a:r>
          </a:p>
        </p:txBody>
      </p:sp>
      <p:sp>
        <p:nvSpPr>
          <p:cNvPr id="12" name="Lefelé nyíl 11"/>
          <p:cNvSpPr/>
          <p:nvPr/>
        </p:nvSpPr>
        <p:spPr>
          <a:xfrm>
            <a:off x="5916705" y="2167012"/>
            <a:ext cx="262219" cy="5244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13" name="Kép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5909981" y="3617863"/>
            <a:ext cx="323116" cy="54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68822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Hőmérséklet - </a:t>
            </a:r>
            <a:r>
              <a:rPr lang="hu-HU" dirty="0" err="1"/>
              <a:t>Hypertermia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u="sng" dirty="0"/>
              <a:t>A hőmérők típusai</a:t>
            </a:r>
            <a:endParaRPr lang="hu-HU" dirty="0"/>
          </a:p>
          <a:p>
            <a:r>
              <a:rPr lang="hu-HU" b="1" dirty="0"/>
              <a:t>Távhőmérők:</a:t>
            </a:r>
            <a:endParaRPr lang="hu-HU" dirty="0"/>
          </a:p>
          <a:p>
            <a:pPr lvl="1"/>
            <a:r>
              <a:rPr lang="hu-HU" b="1" dirty="0"/>
              <a:t>Dobhártya hőmérő</a:t>
            </a:r>
          </a:p>
          <a:p>
            <a:pPr lvl="1"/>
            <a:r>
              <a:rPr lang="hu-HU" b="1" dirty="0"/>
              <a:t>Infravörös kamera</a:t>
            </a:r>
            <a:endParaRPr lang="hu-HU" dirty="0"/>
          </a:p>
          <a:p>
            <a:pPr lvl="1"/>
            <a:endParaRPr lang="hu-HU" dirty="0"/>
          </a:p>
          <a:p>
            <a:pPr lvl="1"/>
            <a:endParaRPr lang="hu-HU" dirty="0"/>
          </a:p>
          <a:p>
            <a:pPr marL="0" indent="0">
              <a:buNone/>
            </a:pPr>
            <a:r>
              <a:rPr lang="hu-HU" dirty="0"/>
              <a:t>Diagnosztika:</a:t>
            </a:r>
          </a:p>
          <a:p>
            <a:r>
              <a:rPr lang="hu-HU" dirty="0" err="1"/>
              <a:t>haemokultúra</a:t>
            </a:r>
            <a:endParaRPr lang="hu-HU" dirty="0"/>
          </a:p>
          <a:p>
            <a:endParaRPr lang="hu-H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913" y="3933057"/>
            <a:ext cx="4346174" cy="29010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389139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/>
              <a:t>pulzusvizsgálat</a:t>
            </a:r>
          </a:p>
          <a:p>
            <a:r>
              <a:rPr lang="hu-HU" dirty="0"/>
              <a:t>tapintással</a:t>
            </a:r>
          </a:p>
          <a:p>
            <a:r>
              <a:rPr lang="hu-HU" dirty="0"/>
              <a:t>eszközös vizsgálattal</a:t>
            </a:r>
          </a:p>
          <a:p>
            <a:endParaRPr lang="hu-HU" dirty="0"/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/>
        </p:nvGraphicFramePr>
        <p:xfrm>
          <a:off x="3431705" y="3501011"/>
          <a:ext cx="5401047" cy="31977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0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0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Kor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Pulzusszám/perc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újszülött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120-160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1-12 hónap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80-140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1-2 év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80-130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3-6 év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75-120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7-12 év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75-110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6817"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13 év-felnőtt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60-100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352313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11266"/>
            <a:ext cx="8229600" cy="1143000"/>
          </a:xfrm>
        </p:spPr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4726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dirty="0"/>
              <a:t>A pulzusszámot befolyásoló tényezők:</a:t>
            </a:r>
          </a:p>
          <a:p>
            <a:pPr lvl="0"/>
            <a:r>
              <a:rPr lang="hu-HU" dirty="0"/>
              <a:t>Fizikai aktivitás</a:t>
            </a:r>
          </a:p>
          <a:p>
            <a:pPr lvl="0"/>
            <a:r>
              <a:rPr lang="hu-HU" dirty="0"/>
              <a:t>Életkor</a:t>
            </a:r>
          </a:p>
          <a:p>
            <a:pPr lvl="0"/>
            <a:r>
              <a:rPr lang="hu-HU" dirty="0"/>
              <a:t>Nem</a:t>
            </a:r>
          </a:p>
          <a:p>
            <a:pPr lvl="0"/>
            <a:r>
              <a:rPr lang="hu-HU" dirty="0"/>
              <a:t>Hormonális hatások</a:t>
            </a:r>
          </a:p>
          <a:p>
            <a:pPr lvl="0"/>
            <a:r>
              <a:rPr lang="hu-HU" dirty="0"/>
              <a:t>Hőmérséklet</a:t>
            </a:r>
          </a:p>
          <a:p>
            <a:pPr lvl="0"/>
            <a:r>
              <a:rPr lang="hu-HU" dirty="0"/>
              <a:t>Érzelmi hatás</a:t>
            </a:r>
          </a:p>
          <a:p>
            <a:pPr lvl="0"/>
            <a:r>
              <a:rPr lang="hu-HU" dirty="0"/>
              <a:t>Gyógyszerek</a:t>
            </a:r>
          </a:p>
          <a:p>
            <a:pPr lvl="0"/>
            <a:r>
              <a:rPr lang="hu-HU" dirty="0"/>
              <a:t>Vérzés, folyadékvesztés</a:t>
            </a:r>
          </a:p>
          <a:p>
            <a:pPr lvl="0"/>
            <a:r>
              <a:rPr lang="hu-HU" dirty="0"/>
              <a:t>Testhelyzetváltozás</a:t>
            </a:r>
          </a:p>
          <a:p>
            <a:pPr lvl="0"/>
            <a:r>
              <a:rPr lang="hu-HU" dirty="0" err="1"/>
              <a:t>Pulmonális</a:t>
            </a:r>
            <a:r>
              <a:rPr lang="hu-HU" dirty="0"/>
              <a:t> tényezők</a:t>
            </a:r>
          </a:p>
          <a:p>
            <a:pPr lvl="0"/>
            <a:r>
              <a:rPr lang="hu-HU" dirty="0" err="1"/>
              <a:t>Cardiális</a:t>
            </a:r>
            <a:r>
              <a:rPr lang="hu-HU" dirty="0"/>
              <a:t> tényezők</a:t>
            </a:r>
          </a:p>
          <a:p>
            <a:pPr lvl="0"/>
            <a:r>
              <a:rPr lang="hu-HU" dirty="0"/>
              <a:t>Stressz</a:t>
            </a:r>
          </a:p>
          <a:p>
            <a:r>
              <a:rPr lang="hu-HU" dirty="0"/>
              <a:t>Élvezeti szerek: dohányzás, koffein</a:t>
            </a:r>
          </a:p>
        </p:txBody>
      </p:sp>
    </p:spTree>
    <p:extLst>
      <p:ext uri="{BB962C8B-B14F-4D97-AF65-F5344CB8AC3E}">
        <p14:creationId xmlns:p14="http://schemas.microsoft.com/office/powerpoint/2010/main" val="422014127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124744"/>
            <a:ext cx="8229600" cy="554461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 err="1"/>
              <a:t>Tachycardiáról</a:t>
            </a:r>
            <a:r>
              <a:rPr lang="hu-HU" b="1" dirty="0"/>
              <a:t>, ha a felnőtt kliens pulzusa több mint 100/perc</a:t>
            </a:r>
          </a:p>
          <a:p>
            <a:pPr lvl="0"/>
            <a:r>
              <a:rPr lang="hu-HU" dirty="0" err="1"/>
              <a:t>Hypovolémia</a:t>
            </a:r>
            <a:r>
              <a:rPr lang="hu-HU" dirty="0"/>
              <a:t> – átmeneti kompenzációs mechanizmus kapcsán</a:t>
            </a:r>
          </a:p>
          <a:p>
            <a:pPr lvl="0"/>
            <a:r>
              <a:rPr lang="hu-HU" dirty="0"/>
              <a:t>Emelkedett testhőmérséklet</a:t>
            </a:r>
          </a:p>
          <a:p>
            <a:pPr lvl="0"/>
            <a:r>
              <a:rPr lang="hu-HU" dirty="0"/>
              <a:t>Stressz</a:t>
            </a:r>
          </a:p>
          <a:p>
            <a:pPr lvl="0"/>
            <a:r>
              <a:rPr lang="hu-HU" dirty="0"/>
              <a:t>Szívbetegség, szívelégtelenség, szívizomgyulladás</a:t>
            </a:r>
          </a:p>
          <a:p>
            <a:pPr lvl="0"/>
            <a:r>
              <a:rPr lang="hu-HU" dirty="0"/>
              <a:t>Fertőzés</a:t>
            </a:r>
          </a:p>
          <a:p>
            <a:pPr lvl="0"/>
            <a:r>
              <a:rPr lang="hu-HU" dirty="0"/>
              <a:t>Rövid fizikai aktivitás</a:t>
            </a:r>
          </a:p>
          <a:p>
            <a:pPr lvl="0"/>
            <a:r>
              <a:rPr lang="hu-HU" dirty="0"/>
              <a:t>Fájdalom akut szakasza </a:t>
            </a:r>
          </a:p>
          <a:p>
            <a:pPr lvl="0"/>
            <a:r>
              <a:rPr lang="hu-HU" dirty="0"/>
              <a:t>Szorongás, izgalom</a:t>
            </a:r>
          </a:p>
          <a:p>
            <a:pPr lvl="0"/>
            <a:r>
              <a:rPr lang="hu-HU" dirty="0"/>
              <a:t>Pozitív </a:t>
            </a:r>
            <a:r>
              <a:rPr lang="hu-HU" dirty="0" err="1"/>
              <a:t>chronotrop</a:t>
            </a:r>
            <a:r>
              <a:rPr lang="hu-HU" dirty="0"/>
              <a:t> gyógyszerek (pl. atropin)</a:t>
            </a:r>
          </a:p>
          <a:p>
            <a:pPr lvl="0"/>
            <a:r>
              <a:rPr lang="hu-HU" dirty="0"/>
              <a:t>Vérzés (</a:t>
            </a:r>
            <a:r>
              <a:rPr lang="hu-HU" dirty="0" err="1"/>
              <a:t>sympathicus</a:t>
            </a:r>
            <a:r>
              <a:rPr lang="hu-HU" dirty="0"/>
              <a:t> aktivitás fokozódik kompenzációs mechanizmusként)</a:t>
            </a:r>
          </a:p>
          <a:p>
            <a:pPr lvl="0"/>
            <a:r>
              <a:rPr lang="hu-HU" dirty="0"/>
              <a:t>Testhelyzet változása (állás, ülés)</a:t>
            </a:r>
          </a:p>
          <a:p>
            <a:pPr lvl="0"/>
            <a:r>
              <a:rPr lang="hu-HU" dirty="0" err="1"/>
              <a:t>Pulmonális</a:t>
            </a:r>
            <a:r>
              <a:rPr lang="hu-HU" dirty="0"/>
              <a:t> tényezők (rossz </a:t>
            </a:r>
            <a:r>
              <a:rPr lang="hu-HU" dirty="0" err="1"/>
              <a:t>oxigenizáció</a:t>
            </a:r>
            <a:r>
              <a:rPr lang="hu-HU" dirty="0"/>
              <a:t> következtében kompenzációs mechanizmus része)</a:t>
            </a:r>
          </a:p>
          <a:p>
            <a:pPr lvl="0"/>
            <a:r>
              <a:rPr lang="hu-HU" dirty="0"/>
              <a:t>Pajzsmirigy túlműködés</a:t>
            </a:r>
          </a:p>
        </p:txBody>
      </p:sp>
    </p:spTree>
    <p:extLst>
      <p:ext uri="{BB962C8B-B14F-4D97-AF65-F5344CB8AC3E}">
        <p14:creationId xmlns:p14="http://schemas.microsoft.com/office/powerpoint/2010/main" val="2884620286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Kezelés:</a:t>
            </a:r>
          </a:p>
          <a:p>
            <a:r>
              <a:rPr lang="hu-HU" dirty="0"/>
              <a:t>milyen esetekben kezeljük?</a:t>
            </a:r>
          </a:p>
          <a:p>
            <a:r>
              <a:rPr lang="hu-HU" dirty="0"/>
              <a:t>fontos mihamarabb kezelni (</a:t>
            </a:r>
            <a:r>
              <a:rPr lang="hu-HU" dirty="0" err="1"/>
              <a:t>malignus</a:t>
            </a:r>
            <a:r>
              <a:rPr lang="hu-HU" dirty="0"/>
              <a:t> ritmuszavar, </a:t>
            </a:r>
            <a:r>
              <a:rPr lang="hu-HU" dirty="0" err="1"/>
              <a:t>dyastole</a:t>
            </a:r>
            <a:r>
              <a:rPr lang="hu-HU" dirty="0"/>
              <a:t> rövidülése, …)</a:t>
            </a:r>
          </a:p>
          <a:p>
            <a:r>
              <a:rPr lang="hu-HU" dirty="0"/>
              <a:t>alapbetegség kezelés</a:t>
            </a:r>
          </a:p>
          <a:p>
            <a:r>
              <a:rPr lang="hu-HU" dirty="0" err="1"/>
              <a:t>vagus</a:t>
            </a:r>
            <a:r>
              <a:rPr lang="hu-HU" dirty="0"/>
              <a:t> </a:t>
            </a:r>
            <a:r>
              <a:rPr lang="hu-HU" dirty="0" err="1"/>
              <a:t>tonus</a:t>
            </a:r>
            <a:r>
              <a:rPr lang="hu-HU" dirty="0"/>
              <a:t> fokozása</a:t>
            </a:r>
          </a:p>
          <a:p>
            <a:pPr lvl="1"/>
            <a:r>
              <a:rPr lang="hu-HU" dirty="0" err="1"/>
              <a:t>Valsalva</a:t>
            </a:r>
            <a:r>
              <a:rPr lang="hu-HU" dirty="0"/>
              <a:t> manőver</a:t>
            </a:r>
          </a:p>
          <a:p>
            <a:pPr lvl="1"/>
            <a:r>
              <a:rPr lang="hu-HU" dirty="0" err="1"/>
              <a:t>carotis</a:t>
            </a:r>
            <a:r>
              <a:rPr lang="hu-HU" dirty="0"/>
              <a:t> </a:t>
            </a:r>
            <a:r>
              <a:rPr lang="hu-HU" dirty="0" err="1"/>
              <a:t>massage</a:t>
            </a:r>
            <a:endParaRPr lang="hu-HU" dirty="0"/>
          </a:p>
          <a:p>
            <a:pPr lvl="1"/>
            <a:r>
              <a:rPr lang="hu-HU" dirty="0"/>
              <a:t>szemgolyó masszírozása</a:t>
            </a:r>
          </a:p>
          <a:p>
            <a:r>
              <a:rPr lang="hu-HU" dirty="0"/>
              <a:t>elektromosan (</a:t>
            </a:r>
            <a:r>
              <a:rPr lang="hu-HU" dirty="0" err="1"/>
              <a:t>defibrillátor</a:t>
            </a:r>
            <a:r>
              <a:rPr lang="hu-HU" dirty="0"/>
              <a:t>)</a:t>
            </a:r>
          </a:p>
          <a:p>
            <a:r>
              <a:rPr lang="hu-HU" dirty="0"/>
              <a:t>gyógyszeresen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60949688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268760"/>
            <a:ext cx="8229600" cy="53285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 err="1"/>
              <a:t>Bradycardiáról</a:t>
            </a:r>
            <a:r>
              <a:rPr lang="hu-HU" b="1" dirty="0"/>
              <a:t>, ha a felnőtt kliens pulzusa kevesebb, mint 60/perc</a:t>
            </a:r>
            <a:endParaRPr lang="hu-HU" dirty="0"/>
          </a:p>
          <a:p>
            <a:pPr lvl="0"/>
            <a:r>
              <a:rPr lang="hu-HU" dirty="0"/>
              <a:t>Paraszimpatikus idegrendszer aktiválódása</a:t>
            </a:r>
          </a:p>
          <a:p>
            <a:pPr lvl="0"/>
            <a:r>
              <a:rPr lang="hu-HU" dirty="0"/>
              <a:t>Szívelégtelenség</a:t>
            </a:r>
          </a:p>
          <a:p>
            <a:pPr lvl="0"/>
            <a:r>
              <a:rPr lang="hu-HU" dirty="0"/>
              <a:t>Gyógyszerek</a:t>
            </a:r>
          </a:p>
          <a:p>
            <a:pPr lvl="0"/>
            <a:r>
              <a:rPr lang="hu-HU" dirty="0"/>
              <a:t>Ingerületvezető rendszer betegségei</a:t>
            </a:r>
          </a:p>
          <a:p>
            <a:pPr lvl="0"/>
            <a:r>
              <a:rPr lang="hu-HU" dirty="0"/>
              <a:t>Tartós fizikai megerőltetés, versenyszerűen sportolók </a:t>
            </a:r>
          </a:p>
          <a:p>
            <a:pPr lvl="0"/>
            <a:r>
              <a:rPr lang="hu-HU" dirty="0" err="1"/>
              <a:t>Hypothermia</a:t>
            </a:r>
            <a:endParaRPr lang="hu-HU" dirty="0"/>
          </a:p>
          <a:p>
            <a:pPr lvl="0"/>
            <a:r>
              <a:rPr lang="hu-HU" dirty="0"/>
              <a:t>Fekvés </a:t>
            </a:r>
          </a:p>
          <a:p>
            <a:pPr lvl="0"/>
            <a:r>
              <a:rPr lang="hu-HU" dirty="0"/>
              <a:t>Tartós nagyfokú fájdalom (</a:t>
            </a:r>
            <a:r>
              <a:rPr lang="hu-HU" dirty="0" err="1"/>
              <a:t>parasympathicus</a:t>
            </a:r>
            <a:r>
              <a:rPr lang="hu-HU" dirty="0"/>
              <a:t> aktivitás)</a:t>
            </a:r>
          </a:p>
          <a:p>
            <a:pPr lvl="0"/>
            <a:r>
              <a:rPr lang="hu-HU" dirty="0"/>
              <a:t>Relaxáció</a:t>
            </a:r>
          </a:p>
          <a:p>
            <a:pPr lvl="0"/>
            <a:r>
              <a:rPr lang="hu-HU" dirty="0"/>
              <a:t>Negatív </a:t>
            </a:r>
            <a:r>
              <a:rPr lang="hu-HU" dirty="0" err="1"/>
              <a:t>chronotrop</a:t>
            </a:r>
            <a:r>
              <a:rPr lang="hu-HU" dirty="0"/>
              <a:t> gyógyszerek (pl. </a:t>
            </a:r>
            <a:r>
              <a:rPr lang="hu-HU" dirty="0" err="1"/>
              <a:t>digitalis</a:t>
            </a:r>
            <a:r>
              <a:rPr lang="hu-HU" dirty="0"/>
              <a:t>)</a:t>
            </a:r>
          </a:p>
          <a:p>
            <a:pPr lvl="0"/>
            <a:r>
              <a:rPr lang="hu-HU" dirty="0"/>
              <a:t>Mérgek</a:t>
            </a:r>
          </a:p>
          <a:p>
            <a:pPr lvl="0"/>
            <a:r>
              <a:rPr lang="hu-HU" dirty="0"/>
              <a:t>Agynyomás fokozódás</a:t>
            </a:r>
          </a:p>
          <a:p>
            <a:r>
              <a:rPr lang="hu-HU" dirty="0" err="1"/>
              <a:t>Hypoxia</a:t>
            </a:r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0085259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27856"/>
            <a:ext cx="8229600" cy="1143000"/>
          </a:xfrm>
        </p:spPr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340768"/>
            <a:ext cx="8229600" cy="4752528"/>
          </a:xfrm>
        </p:spPr>
        <p:txBody>
          <a:bodyPr/>
          <a:lstStyle/>
          <a:p>
            <a:pPr marL="0" indent="0">
              <a:buNone/>
            </a:pPr>
            <a:r>
              <a:rPr lang="hu-HU" b="1" u="sng" dirty="0"/>
              <a:t>Kezelés</a:t>
            </a:r>
            <a:r>
              <a:rPr lang="hu-HU" dirty="0"/>
              <a:t>:</a:t>
            </a:r>
          </a:p>
          <a:p>
            <a:r>
              <a:rPr lang="hu-HU" dirty="0"/>
              <a:t>gyógyszeresen</a:t>
            </a:r>
          </a:p>
          <a:p>
            <a:r>
              <a:rPr lang="hu-HU" dirty="0"/>
              <a:t>elektromosan (pacemaker)</a:t>
            </a:r>
          </a:p>
          <a:p>
            <a:r>
              <a:rPr lang="hu-HU" dirty="0"/>
              <a:t>manuálisan (CPR)</a:t>
            </a:r>
          </a:p>
          <a:p>
            <a:endParaRPr lang="hu-HU" b="1" u="sng" dirty="0"/>
          </a:p>
        </p:txBody>
      </p:sp>
    </p:spTree>
    <p:extLst>
      <p:ext uri="{BB962C8B-B14F-4D97-AF65-F5344CB8AC3E}">
        <p14:creationId xmlns:p14="http://schemas.microsoft.com/office/powerpoint/2010/main" val="339075131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u="sng" dirty="0"/>
              <a:t>A pulzus </a:t>
            </a:r>
            <a:r>
              <a:rPr lang="hu-HU" b="1" u="sng" dirty="0" err="1"/>
              <a:t>qualitásainak</a:t>
            </a:r>
            <a:r>
              <a:rPr lang="hu-HU" b="1" u="sng" dirty="0"/>
              <a:t> megítélése:</a:t>
            </a:r>
          </a:p>
          <a:p>
            <a:r>
              <a:rPr lang="hu-HU" dirty="0"/>
              <a:t>ritmus</a:t>
            </a:r>
          </a:p>
          <a:p>
            <a:pPr lvl="1"/>
            <a:r>
              <a:rPr lang="hu-HU" dirty="0"/>
              <a:t>reguláris</a:t>
            </a:r>
          </a:p>
          <a:p>
            <a:pPr lvl="1"/>
            <a:r>
              <a:rPr lang="hu-HU" dirty="0"/>
              <a:t>irreguláris</a:t>
            </a:r>
          </a:p>
          <a:p>
            <a:pPr lvl="2"/>
            <a:r>
              <a:rPr lang="hu-HU" dirty="0"/>
              <a:t>szabályos</a:t>
            </a:r>
          </a:p>
          <a:p>
            <a:pPr lvl="3"/>
            <a:r>
              <a:rPr lang="hu-HU" dirty="0" err="1"/>
              <a:t>Bigeminia</a:t>
            </a:r>
            <a:r>
              <a:rPr lang="hu-HU" dirty="0"/>
              <a:t> (sinuscsomóból kiinduló szívütést egy kamrai eredetű </a:t>
            </a:r>
            <a:r>
              <a:rPr lang="hu-HU" dirty="0" err="1"/>
              <a:t>extrasystole</a:t>
            </a:r>
            <a:r>
              <a:rPr lang="hu-HU" dirty="0"/>
              <a:t> követ), </a:t>
            </a:r>
            <a:r>
              <a:rPr lang="hu-HU" dirty="0" err="1"/>
              <a:t>trigeminia</a:t>
            </a:r>
            <a:r>
              <a:rPr lang="hu-HU" dirty="0"/>
              <a:t>, </a:t>
            </a:r>
            <a:r>
              <a:rPr lang="hu-HU" dirty="0" err="1"/>
              <a:t>quadrigeminia</a:t>
            </a:r>
            <a:r>
              <a:rPr lang="hu-HU" dirty="0"/>
              <a:t>, kapcsolt </a:t>
            </a:r>
            <a:r>
              <a:rPr lang="hu-HU" dirty="0" err="1"/>
              <a:t>extrasystolek</a:t>
            </a:r>
            <a:endParaRPr lang="hu-HU" dirty="0"/>
          </a:p>
          <a:p>
            <a:pPr lvl="2"/>
            <a:r>
              <a:rPr lang="hu-HU" dirty="0"/>
              <a:t>szabálytalan</a:t>
            </a:r>
          </a:p>
          <a:p>
            <a:pPr lvl="3"/>
            <a:r>
              <a:rPr lang="hu-HU" dirty="0"/>
              <a:t>ES (</a:t>
            </a:r>
            <a:r>
              <a:rPr lang="hu-HU" dirty="0" err="1"/>
              <a:t>extrasystole</a:t>
            </a:r>
            <a:r>
              <a:rPr lang="hu-HU" dirty="0"/>
              <a:t>)</a:t>
            </a:r>
          </a:p>
          <a:p>
            <a:pPr lvl="3"/>
            <a:r>
              <a:rPr lang="hu-HU" dirty="0"/>
              <a:t>légzési </a:t>
            </a:r>
            <a:r>
              <a:rPr lang="hu-HU" dirty="0" err="1"/>
              <a:t>arritmia</a:t>
            </a:r>
            <a:endParaRPr lang="hu-HU" dirty="0"/>
          </a:p>
          <a:p>
            <a:pPr lvl="3"/>
            <a:r>
              <a:rPr lang="hu-HU" dirty="0"/>
              <a:t>sinus </a:t>
            </a:r>
            <a:r>
              <a:rPr lang="hu-HU" dirty="0" err="1"/>
              <a:t>arritmia</a:t>
            </a:r>
            <a:endParaRPr lang="hu-HU" dirty="0"/>
          </a:p>
          <a:p>
            <a:pPr lvl="3"/>
            <a:r>
              <a:rPr lang="hu-HU" dirty="0" err="1"/>
              <a:t>arritmia</a:t>
            </a:r>
            <a:r>
              <a:rPr lang="hu-HU" dirty="0"/>
              <a:t> </a:t>
            </a:r>
            <a:r>
              <a:rPr lang="hu-HU" dirty="0" err="1"/>
              <a:t>absoluta</a:t>
            </a:r>
            <a:r>
              <a:rPr lang="hu-HU" dirty="0"/>
              <a:t> (</a:t>
            </a:r>
            <a:r>
              <a:rPr lang="hu-HU" dirty="0" err="1"/>
              <a:t>arritmia</a:t>
            </a:r>
            <a:r>
              <a:rPr lang="hu-HU" dirty="0"/>
              <a:t> </a:t>
            </a:r>
            <a:r>
              <a:rPr lang="hu-HU" dirty="0" err="1"/>
              <a:t>perpetua</a:t>
            </a:r>
            <a:r>
              <a:rPr lang="hu-HU" dirty="0"/>
              <a:t>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549330639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116632"/>
            <a:ext cx="8229600" cy="1143000"/>
          </a:xfrm>
        </p:spPr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472608"/>
          </a:xfrm>
        </p:spPr>
        <p:txBody>
          <a:bodyPr>
            <a:normAutofit fontScale="92500" lnSpcReduction="20000"/>
          </a:bodyPr>
          <a:lstStyle/>
          <a:p>
            <a:r>
              <a:rPr lang="hu-HU" dirty="0"/>
              <a:t>frekvencia</a:t>
            </a:r>
          </a:p>
          <a:p>
            <a:pPr lvl="1"/>
            <a:r>
              <a:rPr lang="hu-HU" dirty="0"/>
              <a:t>szapora (</a:t>
            </a:r>
            <a:r>
              <a:rPr lang="hu-HU" dirty="0" err="1"/>
              <a:t>frequens</a:t>
            </a:r>
            <a:r>
              <a:rPr lang="hu-HU" dirty="0"/>
              <a:t>)</a:t>
            </a:r>
          </a:p>
          <a:p>
            <a:pPr lvl="1"/>
            <a:r>
              <a:rPr lang="hu-HU" dirty="0"/>
              <a:t>gyér (</a:t>
            </a:r>
            <a:r>
              <a:rPr lang="hu-HU" dirty="0" err="1"/>
              <a:t>rarus</a:t>
            </a:r>
            <a:r>
              <a:rPr lang="hu-HU" dirty="0"/>
              <a:t>)</a:t>
            </a:r>
          </a:p>
          <a:p>
            <a:r>
              <a:rPr lang="hu-HU" dirty="0" err="1"/>
              <a:t>amplitudó</a:t>
            </a:r>
            <a:endParaRPr lang="hu-HU" dirty="0"/>
          </a:p>
          <a:p>
            <a:pPr lvl="1"/>
            <a:r>
              <a:rPr lang="hu-HU" dirty="0"/>
              <a:t>magas (</a:t>
            </a:r>
            <a:r>
              <a:rPr lang="hu-HU" dirty="0" err="1"/>
              <a:t>altus</a:t>
            </a:r>
            <a:r>
              <a:rPr lang="hu-HU" dirty="0"/>
              <a:t>)</a:t>
            </a:r>
          </a:p>
          <a:p>
            <a:pPr lvl="1"/>
            <a:r>
              <a:rPr lang="hu-HU" dirty="0"/>
              <a:t>alacsony (</a:t>
            </a:r>
            <a:r>
              <a:rPr lang="hu-HU" dirty="0" err="1"/>
              <a:t>parvus</a:t>
            </a:r>
            <a:r>
              <a:rPr lang="hu-HU" dirty="0"/>
              <a:t>)</a:t>
            </a:r>
          </a:p>
          <a:p>
            <a:r>
              <a:rPr lang="hu-HU" dirty="0"/>
              <a:t>elnyomhatóság</a:t>
            </a:r>
          </a:p>
          <a:p>
            <a:pPr lvl="1"/>
            <a:r>
              <a:rPr lang="hu-HU" dirty="0"/>
              <a:t>feszes, telt (</a:t>
            </a:r>
            <a:r>
              <a:rPr lang="hu-HU" dirty="0" err="1"/>
              <a:t>durus</a:t>
            </a:r>
            <a:r>
              <a:rPr lang="hu-HU" dirty="0"/>
              <a:t>)</a:t>
            </a:r>
          </a:p>
          <a:p>
            <a:pPr lvl="1"/>
            <a:r>
              <a:rPr lang="hu-HU" dirty="0"/>
              <a:t>puha, könnyen elnyomható (</a:t>
            </a:r>
            <a:r>
              <a:rPr lang="hu-HU" dirty="0" err="1"/>
              <a:t>mollis</a:t>
            </a:r>
            <a:r>
              <a:rPr lang="hu-HU" dirty="0"/>
              <a:t>)</a:t>
            </a:r>
          </a:p>
          <a:p>
            <a:r>
              <a:rPr lang="hu-HU" dirty="0"/>
              <a:t>kitérés gyorsasága</a:t>
            </a:r>
          </a:p>
          <a:p>
            <a:pPr lvl="1"/>
            <a:r>
              <a:rPr lang="hu-HU" dirty="0"/>
              <a:t>gyors (</a:t>
            </a:r>
            <a:r>
              <a:rPr lang="hu-HU" dirty="0" err="1"/>
              <a:t>celer</a:t>
            </a:r>
            <a:r>
              <a:rPr lang="hu-HU" dirty="0"/>
              <a:t>)</a:t>
            </a:r>
          </a:p>
          <a:p>
            <a:pPr lvl="1"/>
            <a:r>
              <a:rPr lang="hu-HU" dirty="0"/>
              <a:t>lassú (</a:t>
            </a:r>
            <a:r>
              <a:rPr lang="hu-HU" dirty="0" err="1"/>
              <a:t>tardus</a:t>
            </a:r>
            <a:r>
              <a:rPr lang="hu-HU" dirty="0"/>
              <a:t>)</a:t>
            </a:r>
          </a:p>
          <a:p>
            <a:r>
              <a:rPr lang="hu-HU" dirty="0" err="1"/>
              <a:t>aequalitas</a:t>
            </a:r>
            <a:endParaRPr lang="hu-HU" dirty="0"/>
          </a:p>
          <a:p>
            <a:pPr lvl="1"/>
            <a:r>
              <a:rPr lang="hu-HU" dirty="0" err="1"/>
              <a:t>aequalis</a:t>
            </a:r>
            <a:endParaRPr lang="hu-HU" dirty="0"/>
          </a:p>
          <a:p>
            <a:pPr lvl="1"/>
            <a:r>
              <a:rPr lang="hu-HU" dirty="0" err="1"/>
              <a:t>inaequalis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80222459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u="sng" dirty="0"/>
              <a:t>A pulzusmérés helyei</a:t>
            </a:r>
          </a:p>
          <a:p>
            <a:r>
              <a:rPr lang="hu-HU" i="1" dirty="0"/>
              <a:t>Felső végtag:</a:t>
            </a:r>
            <a:endParaRPr lang="hu-HU" dirty="0"/>
          </a:p>
          <a:p>
            <a:pPr lvl="1"/>
            <a:r>
              <a:rPr lang="hu-HU" dirty="0" err="1"/>
              <a:t>Axilláris</a:t>
            </a:r>
            <a:r>
              <a:rPr lang="hu-HU" dirty="0"/>
              <a:t> pulzus (a. </a:t>
            </a:r>
            <a:r>
              <a:rPr lang="hu-HU" dirty="0" err="1"/>
              <a:t>axillaris</a:t>
            </a:r>
            <a:r>
              <a:rPr lang="hu-HU" dirty="0"/>
              <a:t>) </a:t>
            </a:r>
          </a:p>
          <a:p>
            <a:pPr lvl="1"/>
            <a:r>
              <a:rPr lang="hu-HU" dirty="0" err="1"/>
              <a:t>Brachiális</a:t>
            </a:r>
            <a:r>
              <a:rPr lang="hu-HU" dirty="0"/>
              <a:t> pulzus (a. </a:t>
            </a:r>
            <a:r>
              <a:rPr lang="hu-HU" dirty="0" err="1"/>
              <a:t>brachialis</a:t>
            </a:r>
            <a:r>
              <a:rPr lang="hu-HU" dirty="0"/>
              <a:t>) </a:t>
            </a:r>
          </a:p>
          <a:p>
            <a:pPr lvl="1"/>
            <a:r>
              <a:rPr lang="hu-HU" dirty="0"/>
              <a:t>Radiális pulzus (a. </a:t>
            </a:r>
            <a:r>
              <a:rPr lang="hu-HU" dirty="0" err="1"/>
              <a:t>radialis</a:t>
            </a:r>
            <a:r>
              <a:rPr lang="hu-HU" dirty="0"/>
              <a:t>) </a:t>
            </a:r>
          </a:p>
          <a:p>
            <a:pPr lvl="1"/>
            <a:r>
              <a:rPr lang="hu-HU" dirty="0" err="1"/>
              <a:t>Ulnáris</a:t>
            </a:r>
            <a:r>
              <a:rPr lang="hu-HU" dirty="0"/>
              <a:t> pulzus (a. </a:t>
            </a:r>
            <a:r>
              <a:rPr lang="hu-HU" dirty="0" err="1"/>
              <a:t>ulnaris</a:t>
            </a:r>
            <a:r>
              <a:rPr lang="hu-HU" dirty="0"/>
              <a:t>)</a:t>
            </a:r>
          </a:p>
          <a:p>
            <a:endParaRPr lang="hu-H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7" y="1916832"/>
            <a:ext cx="3992439" cy="4825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2566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b="1" dirty="0"/>
              <a:t>A diagnózisalkotás menete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4812" y="914400"/>
            <a:ext cx="11268635" cy="5741894"/>
          </a:xfrm>
        </p:spPr>
        <p:txBody>
          <a:bodyPr/>
          <a:lstStyle/>
          <a:p>
            <a:pPr marL="0" indent="0">
              <a:buNone/>
            </a:pPr>
            <a:r>
              <a:rPr lang="hu-HU" dirty="0"/>
              <a:t>Adatgyűjtés (vizsgálat, vizsgálódás)</a:t>
            </a:r>
          </a:p>
          <a:p>
            <a:pPr marL="0" indent="0">
              <a:buNone/>
            </a:pPr>
            <a:r>
              <a:rPr lang="hu-HU" dirty="0"/>
              <a:t> Első benyomások</a:t>
            </a:r>
          </a:p>
          <a:p>
            <a:pPr marL="0" indent="0">
              <a:buNone/>
            </a:pPr>
            <a:r>
              <a:rPr lang="hu-HU" dirty="0"/>
              <a:t> Kórelőzmény (</a:t>
            </a:r>
            <a:r>
              <a:rPr lang="hu-HU" dirty="0" err="1"/>
              <a:t>anamnaesis</a:t>
            </a:r>
            <a:r>
              <a:rPr lang="hu-HU" dirty="0"/>
              <a:t>)</a:t>
            </a:r>
          </a:p>
          <a:p>
            <a:pPr marL="0" indent="0">
              <a:buNone/>
            </a:pPr>
            <a:r>
              <a:rPr lang="hu-HU" dirty="0"/>
              <a:t> Fizikális vizsgálat</a:t>
            </a:r>
          </a:p>
          <a:p>
            <a:pPr marL="0" indent="0">
              <a:buNone/>
            </a:pPr>
            <a:r>
              <a:rPr lang="hu-HU" dirty="0"/>
              <a:t> Kiegészítő és eszközös vizsgálatok</a:t>
            </a:r>
          </a:p>
          <a:p>
            <a:pPr marL="0" indent="0">
              <a:buNone/>
            </a:pPr>
            <a:r>
              <a:rPr lang="hu-HU" dirty="0"/>
              <a:t> További és indikált vizsgálatok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Observatio</a:t>
            </a:r>
            <a:r>
              <a:rPr lang="hu-HU" dirty="0"/>
              <a:t> – </a:t>
            </a:r>
            <a:r>
              <a:rPr lang="hu-HU" dirty="0" err="1"/>
              <a:t>decursus</a:t>
            </a:r>
            <a:r>
              <a:rPr lang="hu-HU" dirty="0"/>
              <a:t>, </a:t>
            </a:r>
            <a:r>
              <a:rPr lang="hu-HU" dirty="0" err="1"/>
              <a:t>epicrisis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01638388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074" y="934117"/>
            <a:ext cx="3942184" cy="5913276"/>
          </a:xfrm>
          <a:prstGeom prst="rect">
            <a:avLst/>
          </a:prstGeom>
        </p:spPr>
      </p:pic>
      <p:sp>
        <p:nvSpPr>
          <p:cNvPr id="4" name="Téglalap 3"/>
          <p:cNvSpPr/>
          <p:nvPr/>
        </p:nvSpPr>
        <p:spPr>
          <a:xfrm>
            <a:off x="2990947" y="4050947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axillaris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7032105" y="5877272"/>
            <a:ext cx="19404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brachialis</a:t>
            </a:r>
            <a:endParaRPr kumimoji="0" lang="hu-HU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75" y="188641"/>
            <a:ext cx="5340413" cy="356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468298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2711625" y="5085185"/>
            <a:ext cx="18154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radialis</a:t>
            </a:r>
            <a:endParaRPr kumimoji="0" lang="hu-H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8184233" y="635497"/>
            <a:ext cx="1395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ulnaris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144016"/>
            <a:ext cx="3294112" cy="4941168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1370112"/>
            <a:ext cx="3654152" cy="54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74577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1" y="2831263"/>
            <a:ext cx="3478205" cy="402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25121"/>
            <a:ext cx="8229600" cy="1143000"/>
          </a:xfrm>
        </p:spPr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527270" y="82654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u="sng" dirty="0"/>
              <a:t>A pulzusmérés helyei</a:t>
            </a:r>
          </a:p>
          <a:p>
            <a:r>
              <a:rPr lang="hu-HU" sz="2400" i="1" dirty="0"/>
              <a:t>Alsó végtag:</a:t>
            </a:r>
            <a:endParaRPr lang="hu-HU" sz="2400" dirty="0"/>
          </a:p>
          <a:p>
            <a:pPr lvl="1"/>
            <a:r>
              <a:rPr lang="hu-HU" sz="2400" dirty="0" err="1"/>
              <a:t>Femorális</a:t>
            </a:r>
            <a:r>
              <a:rPr lang="hu-HU" sz="2400" dirty="0"/>
              <a:t> pulzus (a. </a:t>
            </a:r>
            <a:r>
              <a:rPr lang="hu-HU" sz="2400" dirty="0" err="1"/>
              <a:t>femoralis</a:t>
            </a:r>
            <a:r>
              <a:rPr lang="hu-HU" sz="2400" dirty="0"/>
              <a:t>) </a:t>
            </a:r>
          </a:p>
          <a:p>
            <a:pPr lvl="1"/>
            <a:r>
              <a:rPr lang="hu-HU" sz="2400" dirty="0" err="1"/>
              <a:t>Popliteális</a:t>
            </a:r>
            <a:r>
              <a:rPr lang="hu-HU" sz="2400" dirty="0"/>
              <a:t> pulzus (a. </a:t>
            </a:r>
            <a:r>
              <a:rPr lang="hu-HU" sz="2400" dirty="0" err="1"/>
              <a:t>poplitea</a:t>
            </a:r>
            <a:r>
              <a:rPr lang="hu-HU" sz="2400" dirty="0"/>
              <a:t>)</a:t>
            </a:r>
          </a:p>
          <a:p>
            <a:pPr lvl="1"/>
            <a:r>
              <a:rPr lang="hu-HU" sz="2400" dirty="0" err="1"/>
              <a:t>Tibialis</a:t>
            </a:r>
            <a:r>
              <a:rPr lang="hu-HU" sz="2400" dirty="0"/>
              <a:t> </a:t>
            </a:r>
            <a:r>
              <a:rPr lang="hu-HU" sz="2400" dirty="0" err="1"/>
              <a:t>posterior</a:t>
            </a:r>
            <a:r>
              <a:rPr lang="hu-HU" sz="2400" dirty="0"/>
              <a:t> pulzus (a. </a:t>
            </a:r>
            <a:r>
              <a:rPr lang="hu-HU" sz="2400" dirty="0" err="1"/>
              <a:t>tibialis</a:t>
            </a:r>
            <a:r>
              <a:rPr lang="hu-HU" sz="2400" dirty="0"/>
              <a:t> </a:t>
            </a:r>
            <a:r>
              <a:rPr lang="hu-HU" sz="2400" dirty="0" err="1"/>
              <a:t>posterior</a:t>
            </a:r>
            <a:r>
              <a:rPr lang="hu-HU" sz="2400" dirty="0"/>
              <a:t>)</a:t>
            </a:r>
          </a:p>
          <a:p>
            <a:pPr lvl="1"/>
            <a:r>
              <a:rPr lang="hu-HU" sz="2400" dirty="0" err="1"/>
              <a:t>Dorsalis</a:t>
            </a:r>
            <a:r>
              <a:rPr lang="hu-HU" sz="2400" dirty="0"/>
              <a:t> </a:t>
            </a:r>
            <a:r>
              <a:rPr lang="hu-HU" sz="2400" dirty="0" err="1"/>
              <a:t>pedis</a:t>
            </a:r>
            <a:r>
              <a:rPr lang="hu-HU" sz="2400" dirty="0"/>
              <a:t> pulzus (a. </a:t>
            </a:r>
            <a:r>
              <a:rPr lang="hu-HU" sz="2400" dirty="0" err="1"/>
              <a:t>dorsalis</a:t>
            </a:r>
            <a:r>
              <a:rPr lang="hu-HU" sz="2400" dirty="0"/>
              <a:t> </a:t>
            </a:r>
            <a:r>
              <a:rPr lang="hu-HU" sz="2400" dirty="0" err="1"/>
              <a:t>pedis</a:t>
            </a:r>
            <a:r>
              <a:rPr lang="hu-HU" sz="2400" dirty="0"/>
              <a:t>)</a:t>
            </a:r>
          </a:p>
          <a:p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43458583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2495601" y="4698722"/>
            <a:ext cx="19305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femoralis</a:t>
            </a:r>
            <a:endParaRPr kumimoji="0" lang="hu-H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7536161" y="1628800"/>
            <a:ext cx="17736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poplitea</a:t>
            </a:r>
            <a:endParaRPr kumimoji="0" lang="hu-H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14328"/>
            <a:ext cx="5076056" cy="3386681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824" y="3042538"/>
            <a:ext cx="5648176" cy="376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753511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>
            <a:off x="2495600" y="4149080"/>
            <a:ext cx="2975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tibialis</a:t>
            </a: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posterior</a:t>
            </a:r>
            <a:endParaRPr kumimoji="0" lang="hu-H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7536161" y="1124745"/>
            <a:ext cx="2226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</a:t>
            </a:r>
            <a:r>
              <a:rPr kumimoji="0" lang="hu-H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dorsalis</a:t>
            </a:r>
            <a:r>
              <a:rPr kumimoji="0" lang="hu-H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hu-H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pedis</a:t>
            </a:r>
            <a:endParaRPr kumimoji="0" lang="hu-H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3" y="116632"/>
            <a:ext cx="5143277" cy="3431530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1625123"/>
            <a:ext cx="3367906" cy="504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914767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631504" y="98072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u="sng" dirty="0"/>
              <a:t>A pulzusmérés helyei</a:t>
            </a:r>
          </a:p>
          <a:p>
            <a:r>
              <a:rPr lang="hu-HU" sz="2400" i="1" dirty="0"/>
              <a:t>Fej/ nyak:</a:t>
            </a:r>
            <a:endParaRPr lang="hu-HU" sz="2400" dirty="0"/>
          </a:p>
          <a:p>
            <a:pPr lvl="1"/>
            <a:r>
              <a:rPr lang="hu-HU" sz="2400" dirty="0" err="1"/>
              <a:t>Carotis</a:t>
            </a:r>
            <a:r>
              <a:rPr lang="hu-HU" sz="2400" dirty="0"/>
              <a:t> pulzus (</a:t>
            </a:r>
            <a:r>
              <a:rPr lang="hu-HU" sz="2400" dirty="0" err="1"/>
              <a:t>a.carotis</a:t>
            </a:r>
            <a:r>
              <a:rPr lang="hu-HU" sz="2400" dirty="0"/>
              <a:t>) </a:t>
            </a:r>
          </a:p>
          <a:p>
            <a:pPr lvl="1"/>
            <a:r>
              <a:rPr lang="hu-HU" sz="2400" dirty="0" err="1"/>
              <a:t>Faciális</a:t>
            </a:r>
            <a:r>
              <a:rPr lang="hu-HU" sz="2400" dirty="0"/>
              <a:t> pulzus (a. </a:t>
            </a:r>
            <a:r>
              <a:rPr lang="hu-HU" sz="2400" dirty="0" err="1"/>
              <a:t>facialis</a:t>
            </a:r>
            <a:r>
              <a:rPr lang="hu-HU" sz="2400" dirty="0"/>
              <a:t>)  </a:t>
            </a:r>
          </a:p>
          <a:p>
            <a:pPr lvl="1"/>
            <a:r>
              <a:rPr lang="hu-HU" sz="2400" dirty="0"/>
              <a:t>Temporális pulzus (a. </a:t>
            </a:r>
            <a:r>
              <a:rPr lang="hu-HU" sz="2400" dirty="0" err="1"/>
              <a:t>temporalis</a:t>
            </a:r>
            <a:r>
              <a:rPr lang="hu-HU" sz="2400" dirty="0"/>
              <a:t>)</a:t>
            </a:r>
          </a:p>
          <a:p>
            <a:pPr lvl="1"/>
            <a:endParaRPr lang="hu-HU" sz="2400" dirty="0"/>
          </a:p>
          <a:p>
            <a:r>
              <a:rPr lang="hu-HU" sz="2400" i="1" dirty="0"/>
              <a:t>Törzs:</a:t>
            </a:r>
            <a:endParaRPr lang="hu-HU" sz="2400" dirty="0"/>
          </a:p>
          <a:p>
            <a:pPr lvl="1"/>
            <a:r>
              <a:rPr lang="hu-HU" sz="2400" dirty="0" err="1"/>
              <a:t>Apicalis</a:t>
            </a:r>
            <a:r>
              <a:rPr lang="hu-HU" sz="2400" dirty="0"/>
              <a:t> pulzus (szívcsúcs)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826" y="2564905"/>
            <a:ext cx="4088175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1569962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u="sng" dirty="0"/>
              <a:t>pulzusvizsgálat</a:t>
            </a:r>
          </a:p>
          <a:p>
            <a:r>
              <a:rPr lang="hu-HU" dirty="0"/>
              <a:t>tapintással</a:t>
            </a:r>
          </a:p>
          <a:p>
            <a:r>
              <a:rPr lang="hu-HU" dirty="0"/>
              <a:t>hallgatózással</a:t>
            </a:r>
          </a:p>
          <a:p>
            <a:r>
              <a:rPr lang="hu-HU" dirty="0"/>
              <a:t>pulzusdeficit meghatározása</a:t>
            </a:r>
          </a:p>
          <a:p>
            <a:r>
              <a:rPr lang="hu-HU" dirty="0" err="1"/>
              <a:t>pulzoximetria</a:t>
            </a:r>
            <a:endParaRPr lang="hu-HU" dirty="0"/>
          </a:p>
          <a:p>
            <a:r>
              <a:rPr lang="hu-HU" dirty="0"/>
              <a:t>Doppler UH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60003269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33" y="15044"/>
            <a:ext cx="5868144" cy="3912096"/>
          </a:xfrm>
          <a:prstGeom prst="rect">
            <a:avLst/>
          </a:prstGeom>
        </p:spPr>
      </p:pic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144" y="2828051"/>
            <a:ext cx="5996856" cy="3997904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55918399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i="1" dirty="0"/>
              <a:t>A véráramlás vizsgálata</a:t>
            </a:r>
            <a:endParaRPr lang="hu-HU" dirty="0"/>
          </a:p>
          <a:p>
            <a:r>
              <a:rPr lang="hu-HU" dirty="0"/>
              <a:t>Lézer-Doppler áramlásmérés</a:t>
            </a:r>
          </a:p>
          <a:p>
            <a:pPr lvl="1"/>
            <a:r>
              <a:rPr lang="hu-HU" dirty="0"/>
              <a:t>A bőr </a:t>
            </a:r>
            <a:r>
              <a:rPr lang="hu-HU" dirty="0" err="1"/>
              <a:t>mikrokeringésének</a:t>
            </a:r>
            <a:r>
              <a:rPr lang="hu-HU" dirty="0"/>
              <a:t> vizsgálatára, </a:t>
            </a:r>
          </a:p>
          <a:p>
            <a:r>
              <a:rPr lang="hu-HU" dirty="0"/>
              <a:t>Doppler index (DI)</a:t>
            </a:r>
          </a:p>
          <a:p>
            <a:pPr lvl="1"/>
            <a:r>
              <a:rPr lang="hu-HU" dirty="0"/>
              <a:t>Az érintett alsó végtagi bokánál mért </a:t>
            </a:r>
            <a:r>
              <a:rPr lang="hu-HU" dirty="0" err="1"/>
              <a:t>systolés</a:t>
            </a:r>
            <a:r>
              <a:rPr lang="hu-HU" dirty="0"/>
              <a:t> vérnyomás és a felkari </a:t>
            </a:r>
            <a:r>
              <a:rPr lang="hu-HU" dirty="0" err="1"/>
              <a:t>systolés</a:t>
            </a:r>
            <a:r>
              <a:rPr lang="hu-HU" dirty="0"/>
              <a:t> nyomás hányadosa</a:t>
            </a:r>
          </a:p>
          <a:p>
            <a:r>
              <a:rPr lang="hu-HU" dirty="0"/>
              <a:t>Pulzus sebesség mérése</a:t>
            </a:r>
          </a:p>
          <a:p>
            <a:pPr lvl="1"/>
            <a:r>
              <a:rPr lang="hu-HU" dirty="0"/>
              <a:t>Egy vagy több artériás katéter segítségével történik, melyek egy </a:t>
            </a:r>
            <a:r>
              <a:rPr lang="hu-HU" dirty="0" err="1"/>
              <a:t>transzduceren</a:t>
            </a:r>
            <a:r>
              <a:rPr lang="hu-HU" dirty="0"/>
              <a:t> keresztül kapcsolódnak egy oszcilloszkóphoz</a:t>
            </a:r>
          </a:p>
          <a:p>
            <a:r>
              <a:rPr lang="hu-HU" dirty="0"/>
              <a:t>Kapilláris újratelődési idő</a:t>
            </a:r>
          </a:p>
        </p:txBody>
      </p:sp>
    </p:spTree>
    <p:extLst>
      <p:ext uri="{BB962C8B-B14F-4D97-AF65-F5344CB8AC3E}">
        <p14:creationId xmlns:p14="http://schemas.microsoft.com/office/powerpoint/2010/main" val="2582847452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u="sng" dirty="0"/>
              <a:t>Monitorrendszerek</a:t>
            </a:r>
          </a:p>
          <a:p>
            <a:r>
              <a:rPr lang="hu-HU" dirty="0"/>
              <a:t>riasztások</a:t>
            </a:r>
          </a:p>
          <a:p>
            <a:r>
              <a:rPr lang="hu-HU" dirty="0"/>
              <a:t>elvezetések (3-5 elektródás)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310338"/>
            <a:ext cx="3456384" cy="3456384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827" y="3337722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7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b="1" dirty="0"/>
              <a:t>A diagnózisalkotás menete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88260" y="847166"/>
            <a:ext cx="11618258" cy="5499846"/>
          </a:xfrm>
        </p:spPr>
        <p:txBody>
          <a:bodyPr/>
          <a:lstStyle/>
          <a:p>
            <a:pPr marL="0" indent="0">
              <a:buNone/>
            </a:pPr>
            <a:r>
              <a:rPr lang="hu-HU" dirty="0"/>
              <a:t>Szintézis és gondolkodás</a:t>
            </a:r>
          </a:p>
          <a:p>
            <a:pPr marL="0" indent="0">
              <a:buNone/>
            </a:pPr>
            <a:r>
              <a:rPr lang="hu-HU" dirty="0"/>
              <a:t> Eltérések (pozitív leletek) értékelése (</a:t>
            </a:r>
            <a:r>
              <a:rPr lang="hu-HU" dirty="0" err="1"/>
              <a:t>szimptomatika</a:t>
            </a:r>
            <a:r>
              <a:rPr lang="hu-HU" dirty="0"/>
              <a:t>)</a:t>
            </a:r>
          </a:p>
          <a:p>
            <a:pPr marL="0" indent="0">
              <a:buNone/>
            </a:pPr>
            <a:r>
              <a:rPr lang="hu-HU" dirty="0"/>
              <a:t> Tünetek rangsorolása, diagnosztikus értékű elváltozások szűrése</a:t>
            </a:r>
          </a:p>
          <a:p>
            <a:pPr marL="0" indent="0">
              <a:buNone/>
            </a:pPr>
            <a:r>
              <a:rPr lang="hu-HU" dirty="0"/>
              <a:t> Összefüggések vizsgálata (</a:t>
            </a:r>
            <a:r>
              <a:rPr lang="hu-HU" dirty="0" err="1"/>
              <a:t>szindrómatológia</a:t>
            </a:r>
            <a:r>
              <a:rPr lang="hu-HU" dirty="0"/>
              <a:t>)</a:t>
            </a:r>
          </a:p>
          <a:p>
            <a:pPr marL="0" indent="0">
              <a:buNone/>
            </a:pPr>
            <a:r>
              <a:rPr lang="hu-HU" dirty="0"/>
              <a:t> Hiányzó tünetek felülvizsgálata</a:t>
            </a:r>
          </a:p>
          <a:p>
            <a:pPr marL="0" indent="0">
              <a:buNone/>
            </a:pPr>
            <a:r>
              <a:rPr lang="hu-HU" dirty="0"/>
              <a:t> Illeszkedés vizsgálata</a:t>
            </a:r>
          </a:p>
          <a:p>
            <a:pPr marL="0" indent="0">
              <a:buNone/>
            </a:pPr>
            <a:r>
              <a:rPr lang="hu-HU" dirty="0"/>
              <a:t> Megbízhatóság, teljesség értékelése</a:t>
            </a:r>
          </a:p>
          <a:p>
            <a:pPr marL="0" indent="0">
              <a:buNone/>
            </a:pPr>
            <a:r>
              <a:rPr lang="hu-HU" dirty="0"/>
              <a:t> Problémaorientáció: minden szükséges input meglétének</a:t>
            </a:r>
          </a:p>
          <a:p>
            <a:pPr marL="0" indent="0">
              <a:buNone/>
            </a:pPr>
            <a:r>
              <a:rPr lang="hu-HU" dirty="0"/>
              <a:t>értékelése</a:t>
            </a:r>
          </a:p>
          <a:p>
            <a:pPr marL="0" indent="0">
              <a:buNone/>
            </a:pPr>
            <a:r>
              <a:rPr lang="hu-HU" dirty="0"/>
              <a:t> További vizsgálatok, kockázat/haszon arány értékelése</a:t>
            </a:r>
          </a:p>
          <a:p>
            <a:pPr marL="0" indent="0">
              <a:buNone/>
            </a:pPr>
            <a:r>
              <a:rPr lang="hu-HU" dirty="0"/>
              <a:t> Elkülönítő diagnosztika szükségessége (differenciáldiagnosztika)</a:t>
            </a:r>
          </a:p>
          <a:p>
            <a:pPr marL="0" indent="0">
              <a:buNone/>
            </a:pPr>
            <a:r>
              <a:rPr lang="hu-HU" dirty="0"/>
              <a:t> A diagnózis következményeinek értékelése</a:t>
            </a:r>
          </a:p>
        </p:txBody>
      </p:sp>
    </p:spTree>
    <p:extLst>
      <p:ext uri="{BB962C8B-B14F-4D97-AF65-F5344CB8AC3E}">
        <p14:creationId xmlns:p14="http://schemas.microsoft.com/office/powerpoint/2010/main" val="3180837422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7552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hu-HU" sz="1800" dirty="0"/>
              <a:t>IEC – International </a:t>
            </a:r>
            <a:r>
              <a:rPr lang="hu-HU" sz="1800" dirty="0" err="1"/>
              <a:t>Electrotechnicial</a:t>
            </a:r>
            <a:r>
              <a:rPr lang="hu-HU" sz="1800" dirty="0"/>
              <a:t> </a:t>
            </a:r>
            <a:r>
              <a:rPr lang="hu-HU" sz="1800" dirty="0" err="1"/>
              <a:t>Comission</a:t>
            </a:r>
            <a:br>
              <a:rPr lang="hu-HU" sz="1800" dirty="0"/>
            </a:br>
            <a:r>
              <a:rPr lang="hu-HU" sz="1800" dirty="0"/>
              <a:t>AAMI – </a:t>
            </a:r>
            <a:r>
              <a:rPr lang="hu-HU" sz="1800" dirty="0" err="1"/>
              <a:t>Association</a:t>
            </a:r>
            <a:r>
              <a:rPr lang="hu-HU" sz="1800" dirty="0"/>
              <a:t> </a:t>
            </a:r>
            <a:r>
              <a:rPr lang="hu-HU" sz="1800" dirty="0" err="1"/>
              <a:t>for</a:t>
            </a:r>
            <a:r>
              <a:rPr lang="hu-HU" sz="1800" dirty="0"/>
              <a:t> </a:t>
            </a:r>
            <a:r>
              <a:rPr lang="hu-HU" sz="1800" dirty="0" err="1"/>
              <a:t>the</a:t>
            </a:r>
            <a:r>
              <a:rPr lang="hu-HU" sz="1800" dirty="0"/>
              <a:t> </a:t>
            </a:r>
            <a:r>
              <a:rPr lang="hu-HU" sz="1800" dirty="0" err="1"/>
              <a:t>Advancement</a:t>
            </a:r>
            <a:r>
              <a:rPr lang="hu-HU" sz="1800" dirty="0"/>
              <a:t> of </a:t>
            </a:r>
            <a:r>
              <a:rPr lang="hu-HU" sz="1800" dirty="0" err="1"/>
              <a:t>Medical</a:t>
            </a:r>
            <a:r>
              <a:rPr lang="hu-HU" sz="1800" dirty="0"/>
              <a:t> </a:t>
            </a:r>
            <a:r>
              <a:rPr lang="hu-HU" sz="1800" dirty="0" err="1"/>
              <a:t>Instrumentation</a:t>
            </a:r>
            <a:endParaRPr lang="hu-HU" sz="1800" dirty="0"/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1775520" y="764704"/>
          <a:ext cx="8712968" cy="63703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784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3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4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77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effectLst/>
                        </a:rPr>
                        <a:t>Színkód</a:t>
                      </a:r>
                      <a:endParaRPr lang="hu-H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>
                          <a:effectLst/>
                        </a:rPr>
                        <a:t>Elhelyezés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>
                          <a:effectLst/>
                        </a:rPr>
                        <a:t> </a:t>
                      </a:r>
                      <a:endParaRPr lang="hu-HU" sz="2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7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effectLst/>
                        </a:rPr>
                        <a:t>AAMI szerinti</a:t>
                      </a:r>
                      <a:endParaRPr lang="hu-H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solidFill>
                            <a:schemeClr val="tx1"/>
                          </a:solidFill>
                          <a:effectLst/>
                        </a:rPr>
                        <a:t>IEC szerinti</a:t>
                      </a:r>
                      <a:endParaRPr lang="hu-H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7030A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15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>
                          <a:effectLst/>
                        </a:rPr>
                        <a:t>Fehér</a:t>
                      </a:r>
                      <a:endParaRPr lang="hu-HU" sz="2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solidFill>
                            <a:schemeClr val="tx1"/>
                          </a:solidFill>
                          <a:effectLst/>
                        </a:rPr>
                        <a:t>Piros</a:t>
                      </a:r>
                      <a:endParaRPr lang="hu-H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effectLst/>
                        </a:rPr>
                        <a:t>Jobb oldalon a </a:t>
                      </a:r>
                      <a:r>
                        <a:rPr lang="hu-HU" sz="2200" dirty="0" err="1">
                          <a:effectLst/>
                        </a:rPr>
                        <a:t>clavicula</a:t>
                      </a:r>
                      <a:r>
                        <a:rPr lang="hu-HU" sz="2200" dirty="0">
                          <a:effectLst/>
                        </a:rPr>
                        <a:t> alá</a:t>
                      </a:r>
                      <a:endParaRPr lang="hu-H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15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>
                          <a:effectLst/>
                        </a:rPr>
                        <a:t>Fekete</a:t>
                      </a:r>
                      <a:endParaRPr lang="hu-HU" sz="2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solidFill>
                            <a:schemeClr val="tx1"/>
                          </a:solidFill>
                          <a:effectLst/>
                        </a:rPr>
                        <a:t>Sárga</a:t>
                      </a:r>
                      <a:endParaRPr lang="hu-H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>
                          <a:effectLst/>
                        </a:rPr>
                        <a:t>Bal oldalon a clavicula alá</a:t>
                      </a:r>
                      <a:endParaRPr lang="hu-HU" sz="2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23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>
                          <a:effectLst/>
                        </a:rPr>
                        <a:t>Piros</a:t>
                      </a:r>
                      <a:endParaRPr lang="hu-HU" sz="2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solidFill>
                            <a:schemeClr val="tx1"/>
                          </a:solidFill>
                          <a:effectLst/>
                        </a:rPr>
                        <a:t>Zöld</a:t>
                      </a:r>
                      <a:endParaRPr lang="hu-H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>
                          <a:effectLst/>
                        </a:rPr>
                        <a:t>Bal oldalon bordaív alá az elülső hónaljvonalban</a:t>
                      </a:r>
                      <a:endParaRPr lang="hu-HU" sz="2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538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>
                          <a:effectLst/>
                        </a:rPr>
                        <a:t>Zöld</a:t>
                      </a:r>
                      <a:endParaRPr lang="hu-HU" sz="2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solidFill>
                            <a:schemeClr val="tx1"/>
                          </a:solidFill>
                          <a:effectLst/>
                        </a:rPr>
                        <a:t>Fekete</a:t>
                      </a:r>
                      <a:endParaRPr lang="hu-HU" sz="2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effectLst/>
                        </a:rPr>
                        <a:t>Jobb oldalon a törzs alsó részére szokás helyezni (valójában a test bármely pontján elhelyezkedhet)</a:t>
                      </a:r>
                      <a:endParaRPr lang="hu-H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538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>
                          <a:effectLst/>
                        </a:rPr>
                        <a:t>Barna </a:t>
                      </a:r>
                      <a:endParaRPr lang="hu-HU" sz="2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b="0">
                          <a:solidFill>
                            <a:schemeClr val="tx1"/>
                          </a:solidFill>
                          <a:effectLst/>
                        </a:rPr>
                        <a:t>Fehér</a:t>
                      </a:r>
                      <a:endParaRPr lang="hu-HU" sz="2200" b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200" dirty="0">
                          <a:effectLst/>
                        </a:rPr>
                        <a:t>Az elektróda felhelyezési pontja függ a monitoron megjeleníteni kívánt mellkasi elvezetéstől</a:t>
                      </a:r>
                      <a:endParaRPr lang="hu-HU" sz="2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1900798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4005065"/>
            <a:ext cx="415290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21745"/>
            <a:ext cx="4064000" cy="2711450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11" y="3893014"/>
            <a:ext cx="4208016" cy="2807536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19536" y="951233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hu-HU" b="1" u="sng" dirty="0"/>
              <a:t>Monitorrendszerek</a:t>
            </a:r>
          </a:p>
          <a:p>
            <a:r>
              <a:rPr lang="hu-HU" dirty="0"/>
              <a:t>betegágy melletti</a:t>
            </a:r>
          </a:p>
          <a:p>
            <a:r>
              <a:rPr lang="hu-HU" dirty="0"/>
              <a:t>központi</a:t>
            </a:r>
          </a:p>
          <a:p>
            <a:r>
              <a:rPr lang="hu-HU" dirty="0"/>
              <a:t>telemetria</a:t>
            </a:r>
          </a:p>
          <a:p>
            <a:r>
              <a:rPr lang="hu-HU" dirty="0"/>
              <a:t>moduláris </a:t>
            </a:r>
            <a:r>
              <a:rPr lang="hu-HU" dirty="0" err="1"/>
              <a:t>monitorrendsz</a:t>
            </a:r>
            <a:r>
              <a:rPr lang="hu-HU" dirty="0"/>
              <a:t>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76318132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58543" y="0"/>
            <a:ext cx="8229600" cy="1143000"/>
          </a:xfrm>
        </p:spPr>
        <p:txBody>
          <a:bodyPr/>
          <a:lstStyle/>
          <a:p>
            <a:r>
              <a:rPr lang="hu-HU" dirty="0"/>
              <a:t>Pulzus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052736"/>
            <a:ext cx="8229600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i="1" dirty="0"/>
              <a:t>Betegmegfigyelő monitorok által mért fontosabb paraméterek</a:t>
            </a:r>
          </a:p>
          <a:p>
            <a:r>
              <a:rPr lang="hu-HU" dirty="0"/>
              <a:t>hőmérséklet (köpeny, mag)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r>
              <a:rPr lang="hu-HU" dirty="0"/>
              <a:t>vérnyomás</a:t>
            </a:r>
          </a:p>
          <a:p>
            <a:r>
              <a:rPr lang="hu-HU" dirty="0" err="1"/>
              <a:t>oxigénszaturáció</a:t>
            </a:r>
            <a:endParaRPr lang="hu-HU" dirty="0"/>
          </a:p>
          <a:p>
            <a:r>
              <a:rPr lang="hu-HU" dirty="0"/>
              <a:t>EKG</a:t>
            </a:r>
          </a:p>
          <a:p>
            <a:r>
              <a:rPr lang="hu-HU" dirty="0" err="1"/>
              <a:t>Protocol</a:t>
            </a:r>
            <a:r>
              <a:rPr lang="hu-HU" dirty="0"/>
              <a:t> </a:t>
            </a:r>
            <a:r>
              <a:rPr lang="hu-HU" dirty="0" err="1"/>
              <a:t>watch</a:t>
            </a:r>
            <a:r>
              <a:rPr lang="hu-HU" dirty="0"/>
              <a:t> (szepszisfigyelő)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375" y="2348880"/>
            <a:ext cx="313372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5" y="2396506"/>
            <a:ext cx="326707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0237649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11266"/>
            <a:ext cx="8229600" cy="1143000"/>
          </a:xfrm>
        </p:spPr>
        <p:txBody>
          <a:bodyPr/>
          <a:lstStyle/>
          <a:p>
            <a:r>
              <a:rPr lang="hu-HU" dirty="0"/>
              <a:t>Légzés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052737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hu-HU" b="1" dirty="0" err="1"/>
              <a:t>Eupnoe</a:t>
            </a:r>
            <a:r>
              <a:rPr lang="hu-HU" b="1" dirty="0"/>
              <a:t>:</a:t>
            </a:r>
            <a:r>
              <a:rPr lang="hu-HU" dirty="0"/>
              <a:t> szabályos, ritmusos, egyenletes mélységű és időtartamú, nyugodt és zajtalan légzés</a:t>
            </a:r>
          </a:p>
          <a:p>
            <a:r>
              <a:rPr lang="hu-HU" dirty="0"/>
              <a:t>belégzés-kilégzés időaránya 2:3</a:t>
            </a:r>
          </a:p>
          <a:p>
            <a:r>
              <a:rPr lang="hu-HU" dirty="0"/>
              <a:t>a légzés és a pulzus aránya 1:4</a:t>
            </a:r>
          </a:p>
          <a:p>
            <a:endParaRPr lang="hu-HU" dirty="0"/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/>
        </p:nvGraphicFramePr>
        <p:xfrm>
          <a:off x="2063552" y="3861048"/>
          <a:ext cx="7865844" cy="290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932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29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9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Fiziológiás légzésszám életkoronként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Kor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Légzésszám/perc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Újszülött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35-40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Csecsemő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30-50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Kisded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25-32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Gyermek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20-30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Serdülő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16-19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2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Felnőtt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12-20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520052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Légzés - Kóros légzésminták/légzéstípusok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514116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hu-HU" b="1" dirty="0" err="1"/>
              <a:t>dyspnoe</a:t>
            </a:r>
            <a:endParaRPr lang="hu-HU" b="1" dirty="0"/>
          </a:p>
          <a:p>
            <a:pPr lvl="1"/>
            <a:r>
              <a:rPr lang="hu-HU" dirty="0"/>
              <a:t>objektív tünetek (légzésszám, légzés hangja, légzési segédizmok igénybevétele, </a:t>
            </a:r>
            <a:r>
              <a:rPr lang="hu-HU" dirty="0" err="1"/>
              <a:t>cyanosis</a:t>
            </a:r>
            <a:r>
              <a:rPr lang="hu-HU" dirty="0"/>
              <a:t>, PaO</a:t>
            </a:r>
            <a:r>
              <a:rPr lang="hu-HU" baseline="-25000" dirty="0"/>
              <a:t>2</a:t>
            </a:r>
            <a:r>
              <a:rPr lang="hu-HU" dirty="0"/>
              <a:t>-szint, </a:t>
            </a:r>
            <a:r>
              <a:rPr lang="hu-HU" dirty="0" err="1"/>
              <a:t>oxigénszaturáció</a:t>
            </a:r>
            <a:r>
              <a:rPr lang="hu-HU" dirty="0"/>
              <a:t> mértéke, pulzus, vérnyomás, stb.)</a:t>
            </a:r>
          </a:p>
          <a:p>
            <a:pPr lvl="1"/>
            <a:r>
              <a:rPr lang="hu-HU" dirty="0"/>
              <a:t>okok</a:t>
            </a:r>
          </a:p>
          <a:p>
            <a:pPr lvl="1"/>
            <a:r>
              <a:rPr lang="hu-HU" dirty="0"/>
              <a:t>különböző testhelyzetek</a:t>
            </a:r>
          </a:p>
          <a:p>
            <a:r>
              <a:rPr lang="hu-HU" dirty="0" err="1"/>
              <a:t>exspiratios</a:t>
            </a:r>
            <a:r>
              <a:rPr lang="hu-HU" dirty="0"/>
              <a:t> </a:t>
            </a:r>
            <a:r>
              <a:rPr lang="hu-HU" dirty="0" err="1"/>
              <a:t>dyspnoe</a:t>
            </a:r>
            <a:r>
              <a:rPr lang="hu-HU" dirty="0"/>
              <a:t>: a kilégzés nehezített, vagyis a levegő a fiziológiásnál lassabban áramlik ki a légutakból (pl.: </a:t>
            </a:r>
            <a:r>
              <a:rPr lang="hu-HU" dirty="0" err="1"/>
              <a:t>asthma</a:t>
            </a:r>
            <a:r>
              <a:rPr lang="hu-HU" dirty="0"/>
              <a:t> </a:t>
            </a:r>
            <a:r>
              <a:rPr lang="hu-HU" dirty="0" err="1"/>
              <a:t>bronchiale</a:t>
            </a:r>
            <a:r>
              <a:rPr lang="hu-HU" dirty="0"/>
              <a:t>, </a:t>
            </a:r>
            <a:r>
              <a:rPr lang="hu-HU" dirty="0" err="1"/>
              <a:t>obstruktív</a:t>
            </a:r>
            <a:r>
              <a:rPr lang="hu-HU" dirty="0"/>
              <a:t> bronchitis)</a:t>
            </a:r>
          </a:p>
          <a:p>
            <a:endParaRPr lang="hu-HU" dirty="0"/>
          </a:p>
          <a:p>
            <a:r>
              <a:rPr lang="hu-HU" dirty="0" err="1"/>
              <a:t>inspiratios</a:t>
            </a:r>
            <a:r>
              <a:rPr lang="hu-HU" dirty="0"/>
              <a:t> </a:t>
            </a:r>
            <a:r>
              <a:rPr lang="hu-HU" dirty="0" err="1"/>
              <a:t>dispnoe</a:t>
            </a:r>
            <a:r>
              <a:rPr lang="hu-HU" dirty="0"/>
              <a:t>: a belégzés nehezített, vagyis a levegő a fiziológiásnál lassabban áramlik be a tüdőbe (</a:t>
            </a:r>
            <a:r>
              <a:rPr lang="hu-HU" dirty="0" err="1"/>
              <a:t>epiglottis</a:t>
            </a:r>
            <a:r>
              <a:rPr lang="hu-HU" dirty="0"/>
              <a:t>, idegen test)</a:t>
            </a:r>
          </a:p>
        </p:txBody>
      </p:sp>
    </p:spTree>
    <p:extLst>
      <p:ext uri="{BB962C8B-B14F-4D97-AF65-F5344CB8AC3E}">
        <p14:creationId xmlns:p14="http://schemas.microsoft.com/office/powerpoint/2010/main" val="304349512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5789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dirty="0"/>
              <a:t>Légzés - Kóros légzésminták/légzéstípusok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412776"/>
            <a:ext cx="8229600" cy="5328592"/>
          </a:xfrm>
        </p:spPr>
        <p:txBody>
          <a:bodyPr>
            <a:normAutofit/>
          </a:bodyPr>
          <a:lstStyle/>
          <a:p>
            <a:r>
              <a:rPr lang="hu-HU" dirty="0" err="1"/>
              <a:t>effort</a:t>
            </a:r>
            <a:r>
              <a:rPr lang="hu-HU" dirty="0"/>
              <a:t> </a:t>
            </a:r>
            <a:r>
              <a:rPr lang="hu-HU" dirty="0" err="1"/>
              <a:t>dyspnoe</a:t>
            </a:r>
            <a:r>
              <a:rPr lang="hu-HU" dirty="0"/>
              <a:t>: terhelésre (</a:t>
            </a:r>
            <a:r>
              <a:rPr lang="hu-HU" dirty="0" err="1"/>
              <a:t>effort</a:t>
            </a:r>
            <a:r>
              <a:rPr lang="hu-HU" dirty="0"/>
              <a:t>) jelentkező nehézlégzést</a:t>
            </a:r>
          </a:p>
          <a:p>
            <a:endParaRPr lang="hu-HU" dirty="0"/>
          </a:p>
          <a:p>
            <a:r>
              <a:rPr lang="hu-HU" dirty="0" err="1"/>
              <a:t>orthopnoe</a:t>
            </a:r>
            <a:r>
              <a:rPr lang="hu-HU" dirty="0"/>
              <a:t>: vízszintes </a:t>
            </a:r>
            <a:r>
              <a:rPr lang="hu-HU" dirty="0" err="1"/>
              <a:t>testhelyhetben</a:t>
            </a:r>
            <a:r>
              <a:rPr lang="hu-HU" dirty="0"/>
              <a:t>, többnyire rövid idejű alvást követően alakul ki a nehézlégzés</a:t>
            </a:r>
          </a:p>
          <a:p>
            <a:endParaRPr lang="hu-HU" dirty="0"/>
          </a:p>
          <a:p>
            <a:r>
              <a:rPr lang="hu-HU" dirty="0" err="1"/>
              <a:t>paroxismalis</a:t>
            </a:r>
            <a:r>
              <a:rPr lang="hu-HU" dirty="0"/>
              <a:t> </a:t>
            </a:r>
            <a:r>
              <a:rPr lang="hu-HU" dirty="0" err="1"/>
              <a:t>nocturnalis</a:t>
            </a:r>
            <a:r>
              <a:rPr lang="hu-HU" dirty="0"/>
              <a:t> </a:t>
            </a:r>
            <a:r>
              <a:rPr lang="hu-HU" dirty="0" err="1"/>
              <a:t>dyspnoe</a:t>
            </a:r>
            <a:r>
              <a:rPr lang="hu-HU" dirty="0"/>
              <a:t>: éjszakai rohamokban jelentkező nehézlégzés</a:t>
            </a:r>
          </a:p>
          <a:p>
            <a:endParaRPr lang="hu-HU" dirty="0"/>
          </a:p>
          <a:p>
            <a:r>
              <a:rPr lang="hu-HU" dirty="0" err="1"/>
              <a:t>platypnea-orthodeoxia</a:t>
            </a:r>
            <a:r>
              <a:rPr lang="hu-HU" dirty="0"/>
              <a:t>: álló testhelyzetben kialakuló nehézlégzés</a:t>
            </a:r>
          </a:p>
          <a:p>
            <a:endParaRPr lang="hu-HU" dirty="0"/>
          </a:p>
          <a:p>
            <a:r>
              <a:rPr lang="hu-HU" dirty="0" err="1"/>
              <a:t>trepopnea</a:t>
            </a:r>
            <a:r>
              <a:rPr lang="hu-HU" dirty="0"/>
              <a:t>: a beteg egyik oldalára fordulva fekszik, míg a másik oldalára fordulva a nehézlégzés nem jelentkezik</a:t>
            </a:r>
          </a:p>
        </p:txBody>
      </p:sp>
    </p:spTree>
    <p:extLst>
      <p:ext uri="{BB962C8B-B14F-4D97-AF65-F5344CB8AC3E}">
        <p14:creationId xmlns:p14="http://schemas.microsoft.com/office/powerpoint/2010/main" val="1430657912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0" y="981778"/>
          <a:ext cx="5544616" cy="277517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771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2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0963">
                <a:tc gridSpan="2"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 dirty="0" err="1">
                          <a:effectLst/>
                        </a:rPr>
                        <a:t>Borg</a:t>
                      </a:r>
                      <a:r>
                        <a:rPr lang="hu-HU" sz="1800" dirty="0">
                          <a:effectLst/>
                        </a:rPr>
                        <a:t> Skála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A </a:t>
                      </a:r>
                      <a:r>
                        <a:rPr lang="hu-HU" sz="1800" dirty="0" err="1">
                          <a:effectLst/>
                        </a:rPr>
                        <a:t>dyspnoe</a:t>
                      </a:r>
                      <a:r>
                        <a:rPr lang="hu-HU" sz="1800" dirty="0">
                          <a:effectLst/>
                        </a:rPr>
                        <a:t> mértéke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Fokozat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Nagyon-nagyon enyhe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6 – 8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Nagyon enyhe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9 – 10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031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Enyhe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11 – 12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Kissé erős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13 – 14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Erős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15 – 16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 dirty="0">
                          <a:effectLst/>
                        </a:rPr>
                        <a:t>Nagyon erős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17 – 18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3168">
                <a:tc>
                  <a:txBody>
                    <a:bodyPr/>
                    <a:lstStyle/>
                    <a:p>
                      <a:pPr algn="ctr"/>
                      <a:r>
                        <a:rPr lang="hu-HU" sz="1800">
                          <a:effectLst/>
                        </a:rPr>
                        <a:t>Nagyon-nagyon erős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19 – 20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5" name="Táblázat 4"/>
          <p:cNvGraphicFramePr>
            <a:graphicFrameLocks noGrp="1"/>
          </p:cNvGraphicFramePr>
          <p:nvPr/>
        </p:nvGraphicFramePr>
        <p:xfrm>
          <a:off x="5262260" y="3094885"/>
          <a:ext cx="6929740" cy="42462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93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6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675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dirty="0" err="1">
                          <a:effectLst/>
                        </a:rPr>
                        <a:t>Medical</a:t>
                      </a:r>
                      <a:r>
                        <a:rPr lang="hu-HU" sz="1600" dirty="0">
                          <a:effectLst/>
                        </a:rPr>
                        <a:t> </a:t>
                      </a:r>
                      <a:r>
                        <a:rPr lang="hu-HU" sz="1600" dirty="0" err="1">
                          <a:effectLst/>
                        </a:rPr>
                        <a:t>Reseach</a:t>
                      </a:r>
                      <a:r>
                        <a:rPr lang="hu-HU" sz="1600" dirty="0">
                          <a:effectLst/>
                        </a:rPr>
                        <a:t> </a:t>
                      </a:r>
                      <a:r>
                        <a:rPr lang="hu-HU" sz="1600" dirty="0" err="1">
                          <a:effectLst/>
                        </a:rPr>
                        <a:t>Council</a:t>
                      </a:r>
                      <a:r>
                        <a:rPr lang="hu-HU" sz="1600" dirty="0">
                          <a:effectLst/>
                        </a:rPr>
                        <a:t> (MRC) 5 fokozatú </a:t>
                      </a:r>
                      <a:r>
                        <a:rPr lang="hu-HU" sz="1600" dirty="0" err="1">
                          <a:effectLst/>
                        </a:rPr>
                        <a:t>dyspnoe</a:t>
                      </a:r>
                      <a:r>
                        <a:rPr lang="hu-HU" sz="1600" dirty="0">
                          <a:effectLst/>
                        </a:rPr>
                        <a:t> skála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dirty="0">
                          <a:effectLst/>
                        </a:rPr>
                        <a:t>Fokozat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dirty="0">
                          <a:effectLst/>
                        </a:rPr>
                        <a:t>A </a:t>
                      </a:r>
                      <a:r>
                        <a:rPr lang="hu-HU" sz="1600" dirty="0" err="1">
                          <a:effectLst/>
                        </a:rPr>
                        <a:t>dyspnoe</a:t>
                      </a:r>
                      <a:r>
                        <a:rPr lang="hu-HU" sz="1600" dirty="0">
                          <a:effectLst/>
                        </a:rPr>
                        <a:t> mértéke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>
                          <a:effectLst/>
                        </a:rPr>
                        <a:t>1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600" dirty="0">
                          <a:effectLst/>
                        </a:rPr>
                        <a:t>Nem alakul ki </a:t>
                      </a:r>
                      <a:r>
                        <a:rPr lang="hu-HU" sz="1600" dirty="0" err="1">
                          <a:effectLst/>
                        </a:rPr>
                        <a:t>dyspnoe</a:t>
                      </a:r>
                      <a:r>
                        <a:rPr lang="hu-HU" sz="1600" dirty="0">
                          <a:effectLst/>
                        </a:rPr>
                        <a:t>, csak megerőltető testmozgás esetén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>
                          <a:effectLst/>
                        </a:rPr>
                        <a:t>2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600" dirty="0">
                          <a:effectLst/>
                        </a:rPr>
                        <a:t>Sietéskor vagy emelkedőn (dombon) felfelé járáskor </a:t>
                      </a:r>
                      <a:r>
                        <a:rPr lang="hu-HU" sz="1600" dirty="0" err="1">
                          <a:effectLst/>
                        </a:rPr>
                        <a:t>dyspnoe</a:t>
                      </a:r>
                      <a:r>
                        <a:rPr lang="hu-HU" sz="1600" dirty="0">
                          <a:effectLst/>
                        </a:rPr>
                        <a:t> alakul ki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9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>
                          <a:effectLst/>
                        </a:rPr>
                        <a:t>3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600" dirty="0">
                          <a:effectLst/>
                        </a:rPr>
                        <a:t>Kortársainál lassabban tud menni; vagy saját tempójával sem tud tartósan menni, mert </a:t>
                      </a:r>
                      <a:r>
                        <a:rPr lang="hu-HU" sz="1600" dirty="0" err="1">
                          <a:effectLst/>
                        </a:rPr>
                        <a:t>dyspnoe</a:t>
                      </a:r>
                      <a:r>
                        <a:rPr lang="hu-HU" sz="1600" dirty="0">
                          <a:effectLst/>
                        </a:rPr>
                        <a:t> alakul ki (az MRC </a:t>
                      </a:r>
                      <a:r>
                        <a:rPr lang="hu-HU" sz="1600" dirty="0" err="1">
                          <a:effectLst/>
                        </a:rPr>
                        <a:t>objektivizálható</a:t>
                      </a:r>
                      <a:r>
                        <a:rPr lang="hu-HU" sz="1600" dirty="0">
                          <a:effectLst/>
                        </a:rPr>
                        <a:t> paraméterként 1 mérföld/15 perc sebességű járást határoz meg)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3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>
                          <a:effectLst/>
                        </a:rPr>
                        <a:t>4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600" dirty="0">
                          <a:effectLst/>
                        </a:rPr>
                        <a:t>Kb. 100m vagy néhány perc sík terepen történő gyaloglás után </a:t>
                      </a:r>
                      <a:r>
                        <a:rPr lang="hu-HU" sz="1600" dirty="0" err="1">
                          <a:effectLst/>
                        </a:rPr>
                        <a:t>dyspnoe</a:t>
                      </a:r>
                      <a:r>
                        <a:rPr lang="hu-HU" sz="1600" dirty="0">
                          <a:effectLst/>
                        </a:rPr>
                        <a:t> alakul ki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3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>
                          <a:effectLst/>
                        </a:rPr>
                        <a:t>5</a:t>
                      </a:r>
                      <a:endParaRPr lang="hu-H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600" dirty="0">
                          <a:effectLst/>
                        </a:rPr>
                        <a:t>Minimális aktivitás (pl. öltözködés, lakásból való kilépés) esetén is kialakul a </a:t>
                      </a:r>
                      <a:r>
                        <a:rPr lang="hu-HU" sz="1600" dirty="0" err="1">
                          <a:effectLst/>
                        </a:rPr>
                        <a:t>dyspnoe</a:t>
                      </a:r>
                      <a:endParaRPr lang="hu-H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424209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036573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dirty="0"/>
              <a:t>Légzés - Kóros légzésminták/légzéstípusok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340768"/>
            <a:ext cx="8229600" cy="54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bradypnoe</a:t>
            </a:r>
            <a:r>
              <a:rPr lang="hu-HU" dirty="0"/>
              <a:t>: ritmusos, lassú légzés, alacsony légzésszám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tachypnoe</a:t>
            </a:r>
            <a:r>
              <a:rPr lang="hu-HU" dirty="0"/>
              <a:t>: ritmusos, gyors, felületes légzés, magas légzésszám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hyperpnoe</a:t>
            </a:r>
            <a:r>
              <a:rPr lang="hu-HU" dirty="0"/>
              <a:t>: gyors, mély légzés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hypopnoe</a:t>
            </a:r>
            <a:r>
              <a:rPr lang="hu-HU" dirty="0"/>
              <a:t>: a légzés átlagos térfogatának 50%-át meghaladó légzéscsökkenéssel járó túlságosan felületes légzés vagy alacsony légzésszám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/>
              <a:t>apnoe: a légzés átmeneti hiánya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hyperventillatio</a:t>
            </a:r>
            <a:r>
              <a:rPr lang="hu-HU" dirty="0"/>
              <a:t>: ritmusos, szapora, </a:t>
            </a:r>
            <a:r>
              <a:rPr lang="hu-HU" dirty="0" err="1"/>
              <a:t>erőltett</a:t>
            </a:r>
            <a:r>
              <a:rPr lang="hu-HU" dirty="0"/>
              <a:t>, mély légzés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hypoventillatio</a:t>
            </a:r>
            <a:r>
              <a:rPr lang="hu-HU" dirty="0"/>
              <a:t>: ritmusos, felületes légzés, alacsony légzésszám 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hu-HU" dirty="0" err="1"/>
              <a:t>Cheyne</a:t>
            </a:r>
            <a:r>
              <a:rPr lang="hu-HU" dirty="0"/>
              <a:t> – </a:t>
            </a:r>
            <a:r>
              <a:rPr lang="hu-HU" dirty="0" err="1"/>
              <a:t>Stokes</a:t>
            </a:r>
            <a:r>
              <a:rPr lang="hu-HU" dirty="0"/>
              <a:t> légzés: periodikus légzés, néhány másodpercig tartó </a:t>
            </a:r>
            <a:r>
              <a:rPr lang="hu-HU" dirty="0" err="1"/>
              <a:t>apnoet</a:t>
            </a:r>
            <a:r>
              <a:rPr lang="hu-HU" dirty="0"/>
              <a:t> felületes, majd mélyülő és utána ismét felületessé váló légzés követ</a:t>
            </a:r>
          </a:p>
          <a:p>
            <a:pPr marL="514350" indent="-514350">
              <a:buFont typeface="+mj-lt"/>
              <a:buAutoNum type="arabicPeriod" startAt="2"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38880370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78402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dirty="0"/>
              <a:t>Légzés - Kóros légzésminták/légzéstípusok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412776"/>
            <a:ext cx="8229600" cy="5256584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 startAt="10"/>
            </a:pPr>
            <a:r>
              <a:rPr lang="hu-HU" dirty="0" err="1"/>
              <a:t>Kussmaul</a:t>
            </a:r>
            <a:r>
              <a:rPr lang="hu-HU" dirty="0"/>
              <a:t> légzés: ritmusos, rendellenesen mély légzés, magas légzésszám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hu-HU" dirty="0"/>
              <a:t>Biot-légzés (</a:t>
            </a:r>
            <a:r>
              <a:rPr lang="hu-HU" dirty="0" err="1"/>
              <a:t>ataxiás</a:t>
            </a:r>
            <a:r>
              <a:rPr lang="hu-HU" dirty="0"/>
              <a:t> légzés; </a:t>
            </a:r>
            <a:r>
              <a:rPr lang="hu-HU" dirty="0" err="1"/>
              <a:t>cluster</a:t>
            </a:r>
            <a:r>
              <a:rPr lang="hu-HU" dirty="0"/>
              <a:t> </a:t>
            </a:r>
            <a:r>
              <a:rPr lang="hu-HU" dirty="0" err="1"/>
              <a:t>légzés</a:t>
            </a:r>
            <a:r>
              <a:rPr lang="hu-HU" dirty="0"/>
              <a:t>): szabálytalan ritmusú, hirtelen váltakozó felületes és mély légzés szabálytalan időközönként megjelenő </a:t>
            </a:r>
            <a:r>
              <a:rPr lang="hu-HU" dirty="0" err="1"/>
              <a:t>apnoeval</a:t>
            </a:r>
            <a:endParaRPr lang="hu-HU" dirty="0"/>
          </a:p>
          <a:p>
            <a:pPr marL="514350" indent="-514350">
              <a:buFont typeface="+mj-lt"/>
              <a:buAutoNum type="arabicPeriod" startAt="10"/>
            </a:pPr>
            <a:r>
              <a:rPr lang="hu-HU" dirty="0"/>
              <a:t>Paradox légzés: a mellkas belégzéskor befelé, kilégzéskor kifelé mozdul el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hu-HU" dirty="0" err="1"/>
              <a:t>Apneuziás</a:t>
            </a:r>
            <a:r>
              <a:rPr lang="hu-HU" dirty="0"/>
              <a:t> légzés: szabálytalan ritmusú, változó mélységű légvételek után, a kilégzés kezdete előtt néhány másodperces légzésmegállás belégzési állapotban (néhány vagy akár 10-20 másodpercig), rövid idejű kilégzésre ritkán kerül sor, melyet apnoe követ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hu-HU" dirty="0"/>
              <a:t>Hüppögő légzés: </a:t>
            </a:r>
            <a:r>
              <a:rPr lang="hu-HU" dirty="0" err="1"/>
              <a:t>mellkaskitéréssel</a:t>
            </a:r>
            <a:r>
              <a:rPr lang="hu-HU" dirty="0"/>
              <a:t> járó, belégzéskor hangot adó, elégtelen légzési volument eredményező légzés</a:t>
            </a:r>
          </a:p>
          <a:p>
            <a:pPr marL="514350" indent="-514350">
              <a:buFont typeface="+mj-lt"/>
              <a:buAutoNum type="arabicPeriod" startAt="10"/>
            </a:pPr>
            <a:r>
              <a:rPr lang="hu-HU" dirty="0" err="1"/>
              <a:t>Gaspolás</a:t>
            </a:r>
            <a:r>
              <a:rPr lang="hu-HU" dirty="0"/>
              <a:t>: folyamatos kilégzési állapot, amit időközönként gyors, rövid idejű belégzés szakít meg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05288318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Légzés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412776"/>
            <a:ext cx="822960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Abnormális légzési hangok</a:t>
            </a:r>
          </a:p>
          <a:p>
            <a:pPr lvl="0"/>
            <a:r>
              <a:rPr lang="hu-HU" dirty="0" err="1"/>
              <a:t>szörtyzörej</a:t>
            </a:r>
            <a:endParaRPr lang="hu-HU" dirty="0"/>
          </a:p>
          <a:p>
            <a:pPr lvl="0"/>
            <a:r>
              <a:rPr lang="hu-HU" dirty="0"/>
              <a:t>horkoló</a:t>
            </a:r>
          </a:p>
          <a:p>
            <a:pPr lvl="0"/>
            <a:r>
              <a:rPr lang="hu-HU" dirty="0"/>
              <a:t>hörgő (</a:t>
            </a:r>
            <a:r>
              <a:rPr lang="hu-HU" dirty="0" err="1"/>
              <a:t>stridor</a:t>
            </a:r>
            <a:r>
              <a:rPr lang="hu-HU" dirty="0"/>
              <a:t>)</a:t>
            </a:r>
          </a:p>
          <a:p>
            <a:pPr lvl="0"/>
            <a:r>
              <a:rPr lang="hu-HU" dirty="0"/>
              <a:t>ziháló (szuszogó)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dirty="0"/>
              <a:t>Csuklás </a:t>
            </a:r>
            <a:r>
              <a:rPr lang="hu-HU" dirty="0"/>
              <a:t>(rekeszizom akaratlan összehúzódása)</a:t>
            </a:r>
          </a:p>
          <a:p>
            <a:pPr marL="0" indent="0">
              <a:buNone/>
            </a:pPr>
            <a:r>
              <a:rPr lang="hu-HU" b="1" dirty="0"/>
              <a:t>Köhögés </a:t>
            </a:r>
            <a:r>
              <a:rPr lang="hu-HU" dirty="0"/>
              <a:t>(a levegő gyors hangos kiáramlása a tüdőből)</a:t>
            </a:r>
          </a:p>
          <a:p>
            <a:pPr marL="0" indent="0">
              <a:buNone/>
            </a:pPr>
            <a:r>
              <a:rPr lang="hu-HU" b="1" dirty="0"/>
              <a:t>Tüsszentés </a:t>
            </a:r>
            <a:r>
              <a:rPr lang="hu-HU" dirty="0"/>
              <a:t>(reflexmozgás, az orr nyálkahártyájában lévő idegvégződések ingerlése okoz)</a:t>
            </a:r>
          </a:p>
        </p:txBody>
      </p:sp>
    </p:spTree>
    <p:extLst>
      <p:ext uri="{BB962C8B-B14F-4D97-AF65-F5344CB8AC3E}">
        <p14:creationId xmlns:p14="http://schemas.microsoft.com/office/powerpoint/2010/main" val="2503335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b="1" dirty="0"/>
              <a:t>ADAT</a:t>
            </a:r>
            <a:r>
              <a:rPr lang="hu-HU" b="1" dirty="0">
                <a:sym typeface="Wingdings" panose="05000000000000000000" pitchFamily="2" charset="2"/>
              </a:rPr>
              <a:t>INFORMÁCIÓTUDÁS </a:t>
            </a:r>
            <a:endParaRPr lang="hu-HU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7576" y="927848"/>
            <a:ext cx="11981330" cy="5593976"/>
          </a:xfrm>
        </p:spPr>
        <p:txBody>
          <a:bodyPr/>
          <a:lstStyle/>
          <a:p>
            <a:pPr marL="0" indent="0">
              <a:buNone/>
            </a:pPr>
            <a:r>
              <a:rPr lang="hu-HU" dirty="0"/>
              <a:t> </a:t>
            </a:r>
            <a:r>
              <a:rPr lang="hu-HU" b="1" dirty="0"/>
              <a:t>Adat:</a:t>
            </a:r>
            <a:r>
              <a:rPr lang="hu-HU" dirty="0"/>
              <a:t> rögzített elemi ismeretek, amelyek alkalmasak arra, hogy</a:t>
            </a:r>
          </a:p>
          <a:p>
            <a:pPr marL="0" indent="0">
              <a:buNone/>
            </a:pPr>
            <a:r>
              <a:rPr lang="hu-HU" dirty="0"/>
              <a:t>emberek vagy automatikus eszközök továbbítsák, értelmezzék és/vagy</a:t>
            </a:r>
          </a:p>
          <a:p>
            <a:pPr marL="0" indent="0">
              <a:buNone/>
            </a:pPr>
            <a:r>
              <a:rPr lang="hu-HU" dirty="0"/>
              <a:t>feldolgozzák azokat</a:t>
            </a:r>
          </a:p>
          <a:p>
            <a:pPr marL="0" indent="0">
              <a:buNone/>
            </a:pPr>
            <a:r>
              <a:rPr lang="hu-HU" dirty="0"/>
              <a:t> </a:t>
            </a:r>
            <a:r>
              <a:rPr lang="hu-HU" b="1" dirty="0"/>
              <a:t>Információ: </a:t>
            </a:r>
            <a:r>
              <a:rPr lang="hu-HU" dirty="0"/>
              <a:t>adatok rendezett összeállítása</a:t>
            </a:r>
          </a:p>
          <a:p>
            <a:pPr marL="0" indent="0">
              <a:buNone/>
            </a:pPr>
            <a:r>
              <a:rPr lang="hu-HU" dirty="0"/>
              <a:t> </a:t>
            </a:r>
            <a:r>
              <a:rPr lang="hu-HU" b="1" dirty="0"/>
              <a:t>Tudás:</a:t>
            </a:r>
            <a:r>
              <a:rPr lang="hu-HU" dirty="0"/>
              <a:t> A tudás körülhatárolt tapasztalatok, értékek és összekapcsolt</a:t>
            </a:r>
          </a:p>
          <a:p>
            <a:pPr marL="0" indent="0">
              <a:buNone/>
            </a:pPr>
            <a:r>
              <a:rPr lang="hu-HU" dirty="0"/>
              <a:t>információk heterogén és folyton változó keveréke; szakértelem,</a:t>
            </a:r>
          </a:p>
          <a:p>
            <a:pPr marL="0" indent="0">
              <a:buNone/>
            </a:pPr>
            <a:r>
              <a:rPr lang="hu-HU" dirty="0"/>
              <a:t>amely keretet ad új tapasztalatok, információk elbírálásához és</a:t>
            </a:r>
          </a:p>
          <a:p>
            <a:pPr marL="0" indent="0">
              <a:buNone/>
            </a:pPr>
            <a:r>
              <a:rPr lang="hu-HU" dirty="0"/>
              <a:t>elsajátításához, s a tudással rendelkezők elméjében keletkezik és</a:t>
            </a:r>
          </a:p>
          <a:p>
            <a:pPr marL="0" indent="0">
              <a:buNone/>
            </a:pPr>
            <a:r>
              <a:rPr lang="hu-HU" dirty="0"/>
              <a:t>hasznosul.</a:t>
            </a:r>
          </a:p>
          <a:p>
            <a:pPr marL="0" indent="0">
              <a:buNone/>
            </a:pPr>
            <a:r>
              <a:rPr lang="hu-HU" dirty="0"/>
              <a:t> </a:t>
            </a:r>
            <a:r>
              <a:rPr lang="hu-HU" b="1" dirty="0"/>
              <a:t>Kommunikáció:</a:t>
            </a:r>
            <a:r>
              <a:rPr lang="hu-HU" dirty="0"/>
              <a:t> információcsere, információátadás</a:t>
            </a:r>
          </a:p>
          <a:p>
            <a:pPr marL="0" indent="0">
              <a:buNone/>
            </a:pPr>
            <a:r>
              <a:rPr lang="hu-HU" dirty="0"/>
              <a:t> </a:t>
            </a:r>
            <a:r>
              <a:rPr lang="hu-HU" b="1" dirty="0"/>
              <a:t>Dokumentum:</a:t>
            </a:r>
            <a:r>
              <a:rPr lang="hu-HU" dirty="0"/>
              <a:t> Az információ megjelenési formája a dokumentum:</a:t>
            </a:r>
          </a:p>
          <a:p>
            <a:pPr marL="0" indent="0">
              <a:buNone/>
            </a:pPr>
            <a:r>
              <a:rPr lang="hu-HU" dirty="0"/>
              <a:t>olyan önálló szellemi termék, független információegység, melynek</a:t>
            </a:r>
          </a:p>
          <a:p>
            <a:pPr marL="0" indent="0">
              <a:buNone/>
            </a:pPr>
            <a:r>
              <a:rPr lang="hu-HU" dirty="0"/>
              <a:t>célja az információ közlése, a tudás átadása.</a:t>
            </a:r>
          </a:p>
        </p:txBody>
      </p:sp>
    </p:spTree>
    <p:extLst>
      <p:ext uri="{BB962C8B-B14F-4D97-AF65-F5344CB8AC3E}">
        <p14:creationId xmlns:p14="http://schemas.microsoft.com/office/powerpoint/2010/main" val="2596269233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Légzés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472608"/>
          </a:xfrm>
        </p:spPr>
        <p:txBody>
          <a:bodyPr/>
          <a:lstStyle/>
          <a:p>
            <a:pPr marL="0" indent="0">
              <a:buNone/>
            </a:pPr>
            <a:r>
              <a:rPr lang="hu-HU" b="1" dirty="0"/>
              <a:t>Kellemetlen lehelet - szájszag – </a:t>
            </a:r>
            <a:r>
              <a:rPr lang="hu-HU" b="1" dirty="0" err="1"/>
              <a:t>halitózis-</a:t>
            </a:r>
            <a:r>
              <a:rPr lang="hu-HU" b="1" dirty="0"/>
              <a:t> </a:t>
            </a:r>
            <a:r>
              <a:rPr lang="hu-HU" b="1" dirty="0" err="1"/>
              <a:t>foetor</a:t>
            </a:r>
            <a:endParaRPr lang="hu-HU" b="1" dirty="0"/>
          </a:p>
          <a:p>
            <a:r>
              <a:rPr lang="hu-HU" dirty="0"/>
              <a:t>valódi </a:t>
            </a:r>
            <a:r>
              <a:rPr lang="hu-HU" dirty="0" err="1"/>
              <a:t>halitózis</a:t>
            </a:r>
            <a:endParaRPr lang="hu-HU" dirty="0"/>
          </a:p>
          <a:p>
            <a:pPr lvl="1"/>
            <a:r>
              <a:rPr lang="hu-HU" dirty="0"/>
              <a:t>fiziológiás  </a:t>
            </a:r>
          </a:p>
          <a:p>
            <a:pPr lvl="1"/>
            <a:r>
              <a:rPr lang="hu-HU" dirty="0"/>
              <a:t>patológiás</a:t>
            </a:r>
          </a:p>
          <a:p>
            <a:pPr lvl="2"/>
            <a:r>
              <a:rPr lang="hu-HU" dirty="0"/>
              <a:t>akut </a:t>
            </a:r>
          </a:p>
          <a:p>
            <a:pPr lvl="2"/>
            <a:r>
              <a:rPr lang="hu-HU" dirty="0"/>
              <a:t>krónikus</a:t>
            </a:r>
          </a:p>
          <a:p>
            <a:pPr lvl="3"/>
            <a:r>
              <a:rPr lang="hu-HU" dirty="0"/>
              <a:t>orális (kénvegyületeket termelő anaerob baktériumok okozzák)</a:t>
            </a:r>
          </a:p>
          <a:p>
            <a:pPr lvl="3"/>
            <a:r>
              <a:rPr lang="hu-HU" dirty="0" err="1"/>
              <a:t>extraorális</a:t>
            </a:r>
            <a:r>
              <a:rPr lang="hu-HU" dirty="0"/>
              <a:t> (</a:t>
            </a:r>
            <a:r>
              <a:rPr lang="hu-HU" dirty="0" err="1"/>
              <a:t>DM-acetonszagú</a:t>
            </a:r>
            <a:r>
              <a:rPr lang="hu-HU" dirty="0"/>
              <a:t>, </a:t>
            </a:r>
            <a:r>
              <a:rPr lang="hu-HU" dirty="0" err="1"/>
              <a:t>vesebet.-ammóniaszagú</a:t>
            </a:r>
            <a:r>
              <a:rPr lang="hu-HU" dirty="0"/>
              <a:t>, mandulagyulladás)</a:t>
            </a:r>
          </a:p>
          <a:p>
            <a:r>
              <a:rPr lang="hu-HU" dirty="0"/>
              <a:t>ál </a:t>
            </a:r>
            <a:r>
              <a:rPr lang="hu-HU" dirty="0" err="1"/>
              <a:t>halitózis</a:t>
            </a:r>
            <a:r>
              <a:rPr lang="hu-HU" dirty="0"/>
              <a:t> (inkább pszichés probléma)</a:t>
            </a:r>
          </a:p>
        </p:txBody>
      </p:sp>
    </p:spTree>
    <p:extLst>
      <p:ext uri="{BB962C8B-B14F-4D97-AF65-F5344CB8AC3E}">
        <p14:creationId xmlns:p14="http://schemas.microsoft.com/office/powerpoint/2010/main" val="2768295844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Légzés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u="sng" dirty="0"/>
              <a:t>Légzés megfigyelése: </a:t>
            </a:r>
          </a:p>
          <a:p>
            <a:r>
              <a:rPr lang="hu-HU" dirty="0"/>
              <a:t>Nem műszeres vizsgálatkor meg kell figyelni a légzésszámot, a légzés mélységét, a légzés hangját, a leheletet és a légzőmozgások ritmusát. </a:t>
            </a:r>
          </a:p>
          <a:p>
            <a:r>
              <a:rPr lang="hu-HU" dirty="0"/>
              <a:t>Fontos, hogy </a:t>
            </a:r>
            <a:r>
              <a:rPr lang="hu-HU" b="1" u="sng" dirty="0"/>
              <a:t>észrevétlenül kell végezni </a:t>
            </a:r>
            <a:r>
              <a:rPr lang="hu-HU" dirty="0"/>
              <a:t>a megfigyelést, ugyanis a páciens akaratlagosan befolyásolhatja a légvételeit, emiatt például a pulzusszámolást folytatható a légzés megfigyelésével, úgy mintha még a pulzust számolás történne. </a:t>
            </a:r>
          </a:p>
          <a:p>
            <a:r>
              <a:rPr lang="hu-HU" dirty="0"/>
              <a:t>A légzést </a:t>
            </a:r>
            <a:r>
              <a:rPr lang="hu-HU" b="1" u="sng" dirty="0"/>
              <a:t>60 másodpercig </a:t>
            </a:r>
            <a:r>
              <a:rPr lang="hu-HU" dirty="0"/>
              <a:t>kell figyelni és számolni. </a:t>
            </a:r>
          </a:p>
          <a:p>
            <a:r>
              <a:rPr lang="hu-HU" dirty="0"/>
              <a:t>Kóros légzés esetén néha több idő szükséges a vizsgálathoz. </a:t>
            </a: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9DC037-E7BD-4C73-8B08-BA96F3CF29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191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498009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Légzés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dirty="0"/>
              <a:t>Vizsgálatok:</a:t>
            </a:r>
          </a:p>
          <a:p>
            <a:r>
              <a:rPr lang="hu-HU" dirty="0"/>
              <a:t>fizikális vizsgálat</a:t>
            </a:r>
          </a:p>
          <a:p>
            <a:r>
              <a:rPr lang="hu-HU" dirty="0" err="1"/>
              <a:t>Spirometria</a:t>
            </a:r>
            <a:r>
              <a:rPr lang="hu-HU" dirty="0"/>
              <a:t> – </a:t>
            </a:r>
            <a:r>
              <a:rPr lang="hu-HU" sz="2600" dirty="0"/>
              <a:t>légzésfunkció vizsgálat</a:t>
            </a:r>
          </a:p>
          <a:p>
            <a:r>
              <a:rPr lang="hu-HU" dirty="0" err="1"/>
              <a:t>Testpletizmográfia</a:t>
            </a:r>
            <a:r>
              <a:rPr lang="hu-HU" dirty="0"/>
              <a:t> – </a:t>
            </a:r>
            <a:r>
              <a:rPr lang="hu-HU" sz="2600" dirty="0"/>
              <a:t>egy légmentes zárt kabinban végeznek, mely során pontosabb kép kapható a </a:t>
            </a:r>
            <a:r>
              <a:rPr lang="hu-HU" sz="2600" dirty="0" err="1"/>
              <a:t>tüdőkben</a:t>
            </a:r>
            <a:r>
              <a:rPr lang="hu-HU" sz="2600" dirty="0"/>
              <a:t> uralkodó térfogat- és áramlási viszonyokról</a:t>
            </a:r>
          </a:p>
          <a:p>
            <a:r>
              <a:rPr lang="hu-HU" dirty="0"/>
              <a:t>diffúziós kapacitás mérése – </a:t>
            </a:r>
            <a:r>
              <a:rPr lang="hu-HU" sz="2600" dirty="0"/>
              <a:t>a tüdő oxigénfelvevő és széndioxid- leadó vizsgálható az eljárással </a:t>
            </a:r>
          </a:p>
          <a:p>
            <a:r>
              <a:rPr lang="hu-HU" dirty="0"/>
              <a:t>Izomerőmérés – </a:t>
            </a:r>
            <a:r>
              <a:rPr lang="hu-HU" sz="2600" dirty="0"/>
              <a:t>erőteljes be – és kilégzést végez egy nyomásmérővel szemben</a:t>
            </a:r>
          </a:p>
          <a:p>
            <a:r>
              <a:rPr lang="hu-HU" dirty="0"/>
              <a:t>terheléses vizsgálat</a:t>
            </a:r>
          </a:p>
        </p:txBody>
      </p:sp>
    </p:spTree>
    <p:extLst>
      <p:ext uri="{BB962C8B-B14F-4D97-AF65-F5344CB8AC3E}">
        <p14:creationId xmlns:p14="http://schemas.microsoft.com/office/powerpoint/2010/main" val="1341722483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3719737" y="4941169"/>
            <a:ext cx="5795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Spirometriás</a:t>
            </a:r>
            <a:r>
              <a:rPr kumimoji="0" lang="hu-H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vizsgálat ábrázolása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980728"/>
            <a:ext cx="8676456" cy="347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80550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ím 1"/>
          <p:cNvSpPr txBox="1">
            <a:spLocks/>
          </p:cNvSpPr>
          <p:nvPr/>
        </p:nvSpPr>
        <p:spPr>
          <a:xfrm>
            <a:off x="838200" y="1308401"/>
            <a:ext cx="10515600" cy="8957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5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Vitális paraméterek- Vérnyomás– 4. hét</a:t>
            </a:r>
          </a:p>
        </p:txBody>
      </p:sp>
      <p:sp>
        <p:nvSpPr>
          <p:cNvPr id="8" name="Tartalom helye 2"/>
          <p:cNvSpPr txBox="1">
            <a:spLocks/>
          </p:cNvSpPr>
          <p:nvPr/>
        </p:nvSpPr>
        <p:spPr>
          <a:xfrm>
            <a:off x="838200" y="2903855"/>
            <a:ext cx="10515600" cy="2752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Vitális paraméterek: A vérnyomásmérők típusai, az alkalmazás lehetőségei az előnyök-hátrányok ismeretében, a </a:t>
            </a:r>
            <a:r>
              <a:rPr kumimoji="0" 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hypertonia</a:t>
            </a: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fokozatai, típusai, a vérnyomáskontroll lehetséges időpontjai a fokozatok tükrében. A </a:t>
            </a:r>
            <a:r>
              <a:rPr kumimoji="0" 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standrad</a:t>
            </a: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vérnyomásmérés menete, </a:t>
            </a:r>
            <a:r>
              <a:rPr kumimoji="0" 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invazív</a:t>
            </a: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vérnyomásmérés eszközrendszere.</a:t>
            </a:r>
            <a:endParaRPr kumimoji="0" lang="hu-H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9DC037-E7BD-4C73-8B08-BA96F3CF2969}" type="slidenum">
              <a:rPr kumimoji="0" lang="hu-HU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194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2469591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Vérnyomást befolyásoló tényezők:</a:t>
            </a:r>
            <a:endParaRPr lang="hu-HU" dirty="0"/>
          </a:p>
          <a:p>
            <a:r>
              <a:rPr lang="hu-HU" dirty="0"/>
              <a:t>az átáramló vérmennyiség</a:t>
            </a:r>
          </a:p>
          <a:p>
            <a:r>
              <a:rPr lang="hu-HU" dirty="0"/>
              <a:t>perifériás ellenállás</a:t>
            </a:r>
          </a:p>
          <a:p>
            <a:r>
              <a:rPr lang="hu-HU" dirty="0"/>
              <a:t>az erek idegi-, reflexes- és </a:t>
            </a:r>
            <a:r>
              <a:rPr lang="hu-HU" dirty="0" err="1"/>
              <a:t>humorális</a:t>
            </a:r>
            <a:r>
              <a:rPr lang="hu-HU" dirty="0"/>
              <a:t> szabályozása</a:t>
            </a:r>
          </a:p>
          <a:p>
            <a:r>
              <a:rPr lang="hu-HU" dirty="0"/>
              <a:t>életkor</a:t>
            </a:r>
          </a:p>
          <a:p>
            <a:r>
              <a:rPr lang="hu-HU" dirty="0"/>
              <a:t>izommunka</a:t>
            </a:r>
          </a:p>
          <a:p>
            <a:r>
              <a:rPr lang="hu-HU" dirty="0"/>
              <a:t>testhelyzet</a:t>
            </a:r>
          </a:p>
          <a:p>
            <a:r>
              <a:rPr lang="hu-HU" dirty="0"/>
              <a:t>terhesség</a:t>
            </a:r>
          </a:p>
          <a:p>
            <a:r>
              <a:rPr lang="hu-HU" dirty="0"/>
              <a:t>alvás</a:t>
            </a:r>
          </a:p>
          <a:p>
            <a:r>
              <a:rPr lang="hu-HU" dirty="0"/>
              <a:t>nem</a:t>
            </a:r>
          </a:p>
          <a:p>
            <a:r>
              <a:rPr lang="hu-HU" dirty="0"/>
              <a:t>érzelmi állapot – stressz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72574477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94" y="1130616"/>
            <a:ext cx="8389888" cy="503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39327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artalom helye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3" y="764705"/>
            <a:ext cx="8663457" cy="5198074"/>
          </a:xfrm>
        </p:spPr>
      </p:pic>
    </p:spTree>
    <p:extLst>
      <p:ext uri="{BB962C8B-B14F-4D97-AF65-F5344CB8AC3E}">
        <p14:creationId xmlns:p14="http://schemas.microsoft.com/office/powerpoint/2010/main" val="75184338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2063553" y="1052736"/>
          <a:ext cx="7992889" cy="527374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194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4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05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3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505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European Society of </a:t>
                      </a:r>
                      <a:r>
                        <a:rPr lang="hu-HU" sz="1800" dirty="0" err="1">
                          <a:effectLst/>
                        </a:rPr>
                        <a:t>Hypertension</a:t>
                      </a:r>
                      <a:r>
                        <a:rPr lang="hu-HU" sz="1800" dirty="0">
                          <a:effectLst/>
                        </a:rPr>
                        <a:t> és European Society of </a:t>
                      </a:r>
                      <a:r>
                        <a:rPr lang="hu-HU" sz="1800" dirty="0" err="1">
                          <a:effectLst/>
                        </a:rPr>
                        <a:t>Cardiology</a:t>
                      </a:r>
                      <a:r>
                        <a:rPr lang="hu-HU" sz="1800" dirty="0">
                          <a:effectLst/>
                        </a:rPr>
                        <a:t> felosztása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8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 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Systolés vérnyomás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(Hgmm)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 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Diastolés vérnyomás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(Hgmm)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Optimális vérnyomás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&lt;120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és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&lt;80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Normális vérnyomás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120–129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és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80–84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Emelkedett-normális vérnyomás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130–139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és/vagy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85–89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I. fokozatú hypertonia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140–159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és/vagy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90–99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II. fokozatú hypertonia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160–179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és/vagy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100–109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46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III. fokozatú hypertonia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&gt;180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és/vagy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&gt;110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Izolált diastolés hypertonia (IDH) 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&lt;140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 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&gt;89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89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Izolált systolés hypertonia (ISH) 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≥140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 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&lt;90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10139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 err="1"/>
              <a:t>hypertonia</a:t>
            </a:r>
            <a:r>
              <a:rPr lang="hu-HU" dirty="0"/>
              <a:t>:</a:t>
            </a:r>
          </a:p>
          <a:p>
            <a:r>
              <a:rPr lang="hu-HU" dirty="0"/>
              <a:t>rendelői környezetben, a vérnyomásmérés körülményeire vonatkozó előírásokat betartva, legalább három alkalommal, alkalmanként legalább kétszer mért vérnyomás átlaga a </a:t>
            </a:r>
            <a:r>
              <a:rPr lang="hu-HU" dirty="0" err="1"/>
              <a:t>systolés</a:t>
            </a:r>
            <a:r>
              <a:rPr lang="hu-HU" dirty="0"/>
              <a:t> érték tekintetében nagyobb egyenlő 140Hgmm vagy a </a:t>
            </a:r>
            <a:r>
              <a:rPr lang="hu-HU" dirty="0" err="1"/>
              <a:t>dyastoles</a:t>
            </a:r>
            <a:r>
              <a:rPr lang="hu-HU" dirty="0"/>
              <a:t> érték tekintetében nagyobb egyenlő 90 Hgmm</a:t>
            </a:r>
          </a:p>
          <a:p>
            <a:r>
              <a:rPr lang="hu-HU" dirty="0"/>
              <a:t>fehérköpeny </a:t>
            </a:r>
            <a:r>
              <a:rPr lang="hu-HU" dirty="0" err="1"/>
              <a:t>hypertonia</a:t>
            </a:r>
            <a:endParaRPr lang="hu-HU" dirty="0"/>
          </a:p>
          <a:p>
            <a:r>
              <a:rPr lang="hu-HU" dirty="0"/>
              <a:t>álcázott (</a:t>
            </a:r>
            <a:r>
              <a:rPr lang="hu-HU" dirty="0" err="1"/>
              <a:t>masked</a:t>
            </a:r>
            <a:r>
              <a:rPr lang="hu-HU" dirty="0"/>
              <a:t>) </a:t>
            </a:r>
            <a:r>
              <a:rPr lang="hu-HU" dirty="0" err="1"/>
              <a:t>hypertonia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4690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683171" y="2057400"/>
            <a:ext cx="8825658" cy="1970648"/>
          </a:xfrm>
        </p:spPr>
        <p:txBody>
          <a:bodyPr/>
          <a:lstStyle/>
          <a:p>
            <a:pPr algn="ctr"/>
            <a:r>
              <a:rPr lang="hu-HU" sz="3600" b="1" dirty="0"/>
              <a:t>Diagnosztikai ismeretek, állapotfelmérés I-II.</a:t>
            </a:r>
          </a:p>
        </p:txBody>
      </p:sp>
      <p:pic>
        <p:nvPicPr>
          <p:cNvPr id="4" name="Hang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6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43"/>
    </mc:Choice>
    <mc:Fallback xmlns="">
      <p:transition spd="slow" advTm="51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b="1" dirty="0"/>
              <a:t>Vizsgálatok</a:t>
            </a:r>
            <a:r>
              <a:rPr lang="hu-HU" dirty="0"/>
              <a:t> </a:t>
            </a:r>
            <a:r>
              <a:rPr lang="hu-HU" b="1" dirty="0"/>
              <a:t>értékelése</a:t>
            </a:r>
            <a:r>
              <a:rPr lang="hu-HU" dirty="0"/>
              <a:t>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9090" y="1272988"/>
            <a:ext cx="11658110" cy="5168153"/>
          </a:xfrm>
        </p:spPr>
        <p:txBody>
          <a:bodyPr>
            <a:noAutofit/>
          </a:bodyPr>
          <a:lstStyle/>
          <a:p>
            <a:r>
              <a:rPr lang="hu-HU" sz="2400" b="1" dirty="0"/>
              <a:t>Szenzitivitás:</a:t>
            </a:r>
            <a:r>
              <a:rPr lang="hu-HU" sz="2400" dirty="0"/>
              <a:t> annak a valószínűsége, hogy a diagnosztikus teszt értéke pozitív lesz egy olyan páciensen, akiben fennáll a betegség. A szenzitivitás azt </a:t>
            </a:r>
            <a:r>
              <a:rPr lang="hu-HU" sz="2400" dirty="0" err="1"/>
              <a:t>jellemzi</a:t>
            </a:r>
            <a:r>
              <a:rPr lang="hu-HU" sz="2400" dirty="0"/>
              <a:t>, hogy a teszt milyen megbízhatóan detektálja a betegség fennállását.</a:t>
            </a:r>
          </a:p>
          <a:p>
            <a:r>
              <a:rPr lang="hu-HU" sz="2400" b="1" dirty="0" err="1"/>
              <a:t>Specificitás</a:t>
            </a:r>
            <a:r>
              <a:rPr lang="hu-HU" sz="2400" b="1" dirty="0"/>
              <a:t>:</a:t>
            </a:r>
            <a:r>
              <a:rPr lang="hu-HU" sz="2400" dirty="0"/>
              <a:t>  annak a valószínűsége, hogy a diagnosztikus teszt értéke negatív lesz egy olyan páciensen, akiben nem áll fenn a vizsgált betegség. A </a:t>
            </a:r>
            <a:r>
              <a:rPr lang="hu-HU" sz="2400" dirty="0" err="1"/>
              <a:t>specificitás</a:t>
            </a:r>
            <a:r>
              <a:rPr lang="hu-HU" sz="2400" dirty="0"/>
              <a:t> tehát azt </a:t>
            </a:r>
            <a:r>
              <a:rPr lang="hu-HU" sz="2400" dirty="0" err="1"/>
              <a:t>jellemzi</a:t>
            </a:r>
            <a:r>
              <a:rPr lang="hu-HU" sz="2400" dirty="0"/>
              <a:t>, hogy a teszt milyen megbízhatóan azonosítja azokat, akikben nem kóros a vizsgált paraméter.</a:t>
            </a:r>
          </a:p>
        </p:txBody>
      </p:sp>
    </p:spTree>
    <p:extLst>
      <p:ext uri="{BB962C8B-B14F-4D97-AF65-F5344CB8AC3E}">
        <p14:creationId xmlns:p14="http://schemas.microsoft.com/office/powerpoint/2010/main" val="1491278435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Vérnyomás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2135558" y="1196753"/>
          <a:ext cx="7920880" cy="521320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802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0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02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6467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 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Kezdeti vérnyomásérték (Hgmm)a.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Ellenőrzés, követés b.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467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Systolés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Diastolés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6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Normális vérnyomás 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&lt;130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&lt;85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Legalább 2 évente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6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Emelkedett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130–139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85–89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Legalább évente c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1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Kóros vérnyomás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I. fokozat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 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140–159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90–99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2 hónapon belül c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65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II. fokozat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 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160–179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100–109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Kivizsgálás, ellátás vagy </a:t>
                      </a:r>
                      <a:r>
                        <a:rPr lang="hu-HU" sz="1400" dirty="0" err="1">
                          <a:effectLst/>
                        </a:rPr>
                        <a:t>ellenõrzés</a:t>
                      </a:r>
                      <a:r>
                        <a:rPr lang="hu-HU" sz="1400" dirty="0">
                          <a:effectLst/>
                        </a:rPr>
                        <a:t> 1 hónapon belül c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92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III. fokozat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>
                          <a:effectLst/>
                        </a:rPr>
                        <a:t>³180</a:t>
                      </a:r>
                      <a:endParaRPr lang="hu-H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³110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400" dirty="0">
                          <a:effectLst/>
                        </a:rPr>
                        <a:t>Kivizsgálás, ellátás vagy </a:t>
                      </a:r>
                      <a:r>
                        <a:rPr lang="hu-HU" sz="1400" dirty="0" err="1">
                          <a:effectLst/>
                        </a:rPr>
                        <a:t>ellenõrzés</a:t>
                      </a:r>
                      <a:r>
                        <a:rPr lang="hu-HU" sz="1400" dirty="0">
                          <a:effectLst/>
                        </a:rPr>
                        <a:t> 1 héten belül c </a:t>
                      </a:r>
                      <a:endParaRPr lang="hu-H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73185"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a. Amennyiben a </a:t>
                      </a:r>
                      <a:r>
                        <a:rPr lang="hu-HU" sz="1800" dirty="0" err="1">
                          <a:effectLst/>
                        </a:rPr>
                        <a:t>systolés</a:t>
                      </a:r>
                      <a:r>
                        <a:rPr lang="hu-HU" sz="1800" dirty="0">
                          <a:effectLst/>
                        </a:rPr>
                        <a:t> vagy </a:t>
                      </a:r>
                      <a:r>
                        <a:rPr lang="hu-HU" sz="1800" dirty="0" err="1">
                          <a:effectLst/>
                        </a:rPr>
                        <a:t>diastolés</a:t>
                      </a:r>
                      <a:r>
                        <a:rPr lang="hu-HU" sz="1800" dirty="0">
                          <a:effectLst/>
                        </a:rPr>
                        <a:t> kategória eltér, az </a:t>
                      </a:r>
                      <a:r>
                        <a:rPr lang="hu-HU" sz="1800" dirty="0" err="1">
                          <a:effectLst/>
                        </a:rPr>
                        <a:t>ellenõrzés</a:t>
                      </a:r>
                      <a:r>
                        <a:rPr lang="hu-HU" sz="1800" dirty="0">
                          <a:effectLst/>
                        </a:rPr>
                        <a:t> rövidebb </a:t>
                      </a:r>
                      <a:r>
                        <a:rPr lang="hu-HU" sz="1800" dirty="0" err="1">
                          <a:effectLst/>
                        </a:rPr>
                        <a:t>idõszakon</a:t>
                      </a:r>
                      <a:r>
                        <a:rPr lang="hu-HU" sz="1800" dirty="0">
                          <a:effectLst/>
                        </a:rPr>
                        <a:t> belül javasolt.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b. Az </a:t>
                      </a:r>
                      <a:r>
                        <a:rPr lang="hu-HU" sz="1800" dirty="0" err="1">
                          <a:effectLst/>
                        </a:rPr>
                        <a:t>anamnézisbõl</a:t>
                      </a:r>
                      <a:r>
                        <a:rPr lang="hu-HU" sz="1800" dirty="0">
                          <a:effectLst/>
                        </a:rPr>
                        <a:t> ismert vérnyomásérték, egyéb kardiovaszkuláris </a:t>
                      </a:r>
                      <a:r>
                        <a:rPr lang="hu-HU" sz="1800" dirty="0" err="1">
                          <a:effectLst/>
                        </a:rPr>
                        <a:t>rizikótényezõ</a:t>
                      </a:r>
                      <a:r>
                        <a:rPr lang="hu-HU" sz="1800" dirty="0">
                          <a:effectLst/>
                        </a:rPr>
                        <a:t> és célszervi károsodás esetén az </a:t>
                      </a:r>
                      <a:r>
                        <a:rPr lang="hu-HU" sz="1800" dirty="0" err="1">
                          <a:effectLst/>
                        </a:rPr>
                        <a:t>ellenõrzés</a:t>
                      </a:r>
                      <a:r>
                        <a:rPr lang="hu-HU" sz="1800" dirty="0">
                          <a:effectLst/>
                        </a:rPr>
                        <a:t> gyakorisága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módosulhat.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1800" dirty="0">
                          <a:effectLst/>
                        </a:rPr>
                        <a:t>c. Életmód-változtatás javaslata mellett.</a:t>
                      </a:r>
                      <a:endParaRPr lang="hu-H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1076924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 err="1"/>
              <a:t>hypotonia</a:t>
            </a:r>
            <a:r>
              <a:rPr lang="hu-HU" dirty="0"/>
              <a:t>:</a:t>
            </a:r>
          </a:p>
          <a:p>
            <a:r>
              <a:rPr lang="hu-HU" dirty="0"/>
              <a:t>ha a </a:t>
            </a:r>
            <a:r>
              <a:rPr lang="hu-HU" dirty="0" err="1"/>
              <a:t>systoles</a:t>
            </a:r>
            <a:r>
              <a:rPr lang="hu-HU" dirty="0"/>
              <a:t> vérnyomás tartósan nem haladja meg a 100 Hgmm-t</a:t>
            </a:r>
          </a:p>
          <a:p>
            <a:r>
              <a:rPr lang="hu-HU" dirty="0" err="1"/>
              <a:t>orthostaticus</a:t>
            </a:r>
            <a:r>
              <a:rPr lang="hu-HU" dirty="0"/>
              <a:t> </a:t>
            </a:r>
            <a:r>
              <a:rPr lang="hu-HU" dirty="0" err="1"/>
              <a:t>hypotonia</a:t>
            </a:r>
            <a:r>
              <a:rPr lang="hu-HU" dirty="0"/>
              <a:t>, vagy </a:t>
            </a:r>
            <a:r>
              <a:rPr lang="hu-HU" dirty="0" err="1"/>
              <a:t>posturális</a:t>
            </a:r>
            <a:r>
              <a:rPr lang="hu-HU" dirty="0"/>
              <a:t> </a:t>
            </a:r>
            <a:r>
              <a:rPr lang="hu-HU" dirty="0" err="1"/>
              <a:t>hypotenzió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8586778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87488" y="1052737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dirty="0"/>
              <a:t>Vérnyomásmérési technikák és a vérnyomásmérő készülékek (</a:t>
            </a:r>
            <a:r>
              <a:rPr lang="hu-HU" sz="2400" b="1" dirty="0" err="1"/>
              <a:t>sphygmomanometerek</a:t>
            </a:r>
            <a:r>
              <a:rPr lang="hu-HU" sz="2400" b="1" dirty="0"/>
              <a:t>) típusa</a:t>
            </a:r>
          </a:p>
          <a:p>
            <a:r>
              <a:rPr lang="hu-HU" sz="2400" u="sng" dirty="0" err="1"/>
              <a:t>non-invazív</a:t>
            </a:r>
            <a:r>
              <a:rPr lang="hu-HU" sz="2400" dirty="0"/>
              <a:t> és </a:t>
            </a:r>
            <a:r>
              <a:rPr lang="hu-HU" sz="2400" dirty="0" err="1"/>
              <a:t>invazív</a:t>
            </a:r>
            <a:endParaRPr lang="hu-HU" sz="2400" dirty="0"/>
          </a:p>
          <a:p>
            <a:pPr lvl="1"/>
            <a:r>
              <a:rPr lang="hu-HU" sz="2000" dirty="0" err="1"/>
              <a:t>Korotkov</a:t>
            </a:r>
            <a:r>
              <a:rPr lang="hu-HU" sz="2000" dirty="0"/>
              <a:t> hangok</a:t>
            </a:r>
          </a:p>
          <a:p>
            <a:pPr lvl="1"/>
            <a:endParaRPr lang="hu-HU" sz="2000" dirty="0"/>
          </a:p>
          <a:p>
            <a:r>
              <a:rPr lang="hu-HU" sz="1800" dirty="0" err="1"/>
              <a:t>auscultatios</a:t>
            </a:r>
            <a:r>
              <a:rPr lang="hu-HU" sz="1800" dirty="0"/>
              <a:t> módszer (</a:t>
            </a:r>
            <a:r>
              <a:rPr lang="hu-HU" sz="1800" dirty="0" err="1"/>
              <a:t>Riva-Rocci</a:t>
            </a:r>
            <a:r>
              <a:rPr lang="hu-HU" sz="1800" dirty="0"/>
              <a:t>, </a:t>
            </a:r>
            <a:r>
              <a:rPr lang="hu-HU" sz="1800" dirty="0" err="1"/>
              <a:t>Korotkov</a:t>
            </a:r>
            <a:r>
              <a:rPr lang="hu-HU" sz="1800" dirty="0"/>
              <a:t> </a:t>
            </a:r>
            <a:r>
              <a:rPr lang="hu-HU" sz="1800" dirty="0" err="1"/>
              <a:t>módszer</a:t>
            </a:r>
            <a:r>
              <a:rPr lang="hu-HU" sz="1800" dirty="0"/>
              <a:t>)</a:t>
            </a:r>
          </a:p>
          <a:p>
            <a:r>
              <a:rPr lang="hu-HU" sz="1800" dirty="0" err="1"/>
              <a:t>palpaciós</a:t>
            </a:r>
            <a:r>
              <a:rPr lang="hu-HU" sz="1800" dirty="0"/>
              <a:t> módszer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7" y="2045538"/>
            <a:ext cx="4812463" cy="481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6351708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063552" y="0"/>
            <a:ext cx="8229600" cy="1143000"/>
          </a:xfrm>
        </p:spPr>
        <p:txBody>
          <a:bodyPr/>
          <a:lstStyle/>
          <a:p>
            <a:r>
              <a:rPr lang="hu-HU" dirty="0"/>
              <a:t>A </a:t>
            </a:r>
            <a:r>
              <a:rPr lang="hu-HU" dirty="0" err="1"/>
              <a:t>Korotkov</a:t>
            </a:r>
            <a:r>
              <a:rPr lang="hu-HU" dirty="0"/>
              <a:t>- hangok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1704" y="1052736"/>
            <a:ext cx="5904656" cy="565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46342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124744"/>
            <a:ext cx="8229600" cy="5544616"/>
          </a:xfrm>
        </p:spPr>
        <p:txBody>
          <a:bodyPr>
            <a:normAutofit/>
          </a:bodyPr>
          <a:lstStyle/>
          <a:p>
            <a:r>
              <a:rPr lang="hu-HU" dirty="0" err="1"/>
              <a:t>non-invazív</a:t>
            </a:r>
            <a:endParaRPr lang="hu-HU" dirty="0"/>
          </a:p>
          <a:p>
            <a:pPr lvl="1"/>
            <a:r>
              <a:rPr lang="hu-HU" dirty="0"/>
              <a:t>higanyos vérnyomásmérési technika</a:t>
            </a:r>
          </a:p>
          <a:p>
            <a:pPr lvl="1"/>
            <a:r>
              <a:rPr lang="hu-HU" dirty="0"/>
              <a:t>aneroid vérnyomásmérési technika</a:t>
            </a:r>
          </a:p>
          <a:p>
            <a:pPr lvl="1"/>
            <a:r>
              <a:rPr lang="hu-HU" dirty="0" err="1"/>
              <a:t>oszcillometriás</a:t>
            </a:r>
            <a:r>
              <a:rPr lang="hu-HU" dirty="0"/>
              <a:t> módszer</a:t>
            </a:r>
          </a:p>
          <a:p>
            <a:pPr lvl="1"/>
            <a:r>
              <a:rPr lang="hu-HU" dirty="0"/>
              <a:t>ABPM</a:t>
            </a:r>
          </a:p>
          <a:p>
            <a:pPr lvl="1"/>
            <a:r>
              <a:rPr lang="hu-HU" dirty="0"/>
              <a:t>ultrahangos módszer</a:t>
            </a:r>
          </a:p>
          <a:p>
            <a:pPr lvl="1"/>
            <a:r>
              <a:rPr lang="hu-HU" dirty="0"/>
              <a:t>pulzushullám sebesség mérési módszer (PWV)</a:t>
            </a:r>
          </a:p>
          <a:p>
            <a:pPr lvl="1"/>
            <a:r>
              <a:rPr lang="hu-HU" dirty="0"/>
              <a:t>ér tehermentesítési módszer (</a:t>
            </a:r>
            <a:r>
              <a:rPr lang="hu-HU" dirty="0" err="1"/>
              <a:t>Penaz</a:t>
            </a:r>
            <a:r>
              <a:rPr lang="hu-HU" dirty="0"/>
              <a:t> vagy FINAPRES módszer)</a:t>
            </a:r>
          </a:p>
          <a:p>
            <a:pPr lvl="1"/>
            <a:r>
              <a:rPr lang="hu-HU" dirty="0" err="1"/>
              <a:t>tonometriás</a:t>
            </a:r>
            <a:r>
              <a:rPr lang="hu-HU" dirty="0"/>
              <a:t> módszer</a:t>
            </a:r>
          </a:p>
          <a:p>
            <a:pPr lvl="1"/>
            <a:r>
              <a:rPr lang="hu-HU" dirty="0"/>
              <a:t>elektronikus (piezoelektromos mikrofon) vérnyomásmérési módszer</a:t>
            </a:r>
          </a:p>
          <a:p>
            <a:pPr lvl="1"/>
            <a:endParaRPr lang="hu-HU" dirty="0"/>
          </a:p>
          <a:p>
            <a:pPr lvl="1"/>
            <a:r>
              <a:rPr lang="hu-HU" dirty="0"/>
              <a:t>pulzusnyomás mérése</a:t>
            </a:r>
          </a:p>
          <a:p>
            <a:pPr lvl="1"/>
            <a:r>
              <a:rPr lang="hu-HU" dirty="0"/>
              <a:t>artériás </a:t>
            </a:r>
            <a:r>
              <a:rPr lang="hu-HU" dirty="0" err="1"/>
              <a:t>stiffness</a:t>
            </a:r>
            <a:endParaRPr lang="hu-HU" dirty="0"/>
          </a:p>
          <a:p>
            <a:pPr lvl="1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41042749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Higanyos vérnyomásmérési technika:</a:t>
            </a:r>
          </a:p>
          <a:p>
            <a:r>
              <a:rPr lang="hu-HU" dirty="0"/>
              <a:t>„arany standard”</a:t>
            </a:r>
          </a:p>
          <a:p>
            <a:r>
              <a:rPr lang="hu-HU" dirty="0"/>
              <a:t>zárt rendszer</a:t>
            </a:r>
          </a:p>
          <a:p>
            <a:r>
              <a:rPr lang="hu-HU" dirty="0"/>
              <a:t>a higanyra gyakorolt nyomás változik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dirty="0"/>
              <a:t>Aneroid vérnyomásmérési technika:</a:t>
            </a:r>
          </a:p>
          <a:p>
            <a:r>
              <a:rPr lang="hu-HU" dirty="0"/>
              <a:t>mandzsetta nyomásváltozásával összhangban egy fémhenger összenyomódik vagy kitágul</a:t>
            </a:r>
          </a:p>
        </p:txBody>
      </p:sp>
    </p:spTree>
    <p:extLst>
      <p:ext uri="{BB962C8B-B14F-4D97-AF65-F5344CB8AC3E}">
        <p14:creationId xmlns:p14="http://schemas.microsoft.com/office/powerpoint/2010/main" val="2941363282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458" y="312031"/>
            <a:ext cx="4324023" cy="6486035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769842"/>
            <a:ext cx="3816424" cy="568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1236407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artalom helye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86" y="383116"/>
            <a:ext cx="3992439" cy="5988660"/>
          </a:xfr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224" y="2348880"/>
            <a:ext cx="4788024" cy="3192016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zövegdoboz 3"/>
          <p:cNvSpPr txBox="1"/>
          <p:nvPr/>
        </p:nvSpPr>
        <p:spPr>
          <a:xfrm>
            <a:off x="2135560" y="623731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aneroid vérnyomásmérő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6456040" y="6237312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oszcillometriás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vérnyomásmérő</a:t>
            </a:r>
          </a:p>
        </p:txBody>
      </p:sp>
    </p:spTree>
    <p:extLst>
      <p:ext uri="{BB962C8B-B14F-4D97-AF65-F5344CB8AC3E}">
        <p14:creationId xmlns:p14="http://schemas.microsoft.com/office/powerpoint/2010/main" val="1364711443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908720"/>
            <a:ext cx="82296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 err="1"/>
              <a:t>Oszcillometriás</a:t>
            </a:r>
            <a:r>
              <a:rPr lang="hu-HU" b="1" dirty="0"/>
              <a:t> módszer:</a:t>
            </a:r>
          </a:p>
          <a:p>
            <a:r>
              <a:rPr lang="hu-HU" dirty="0"/>
              <a:t>a módszer az artériás középnyomás közvetlen mérésére alkalmas</a:t>
            </a:r>
          </a:p>
          <a:p>
            <a:r>
              <a:rPr lang="hu-HU" dirty="0"/>
              <a:t>mikor nem megbízható?</a:t>
            </a:r>
          </a:p>
          <a:p>
            <a:r>
              <a:rPr lang="hu-HU" dirty="0"/>
              <a:t>ABPM, betegmegfigyelő monitorok, automata- félautomata vérnyomásmérők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dirty="0"/>
              <a:t>Ultrahangos módszer:</a:t>
            </a:r>
          </a:p>
          <a:p>
            <a:r>
              <a:rPr lang="hu-HU" dirty="0"/>
              <a:t>az artéria fal mozgása érzékelhető</a:t>
            </a:r>
          </a:p>
          <a:p>
            <a:r>
              <a:rPr lang="hu-HU" dirty="0"/>
              <a:t>áramlás sebessége és az érfal mozgása okozza a visszaverődő ultrahang változását</a:t>
            </a:r>
          </a:p>
          <a:p>
            <a:r>
              <a:rPr lang="hu-HU" dirty="0"/>
              <a:t>az adó – és vevő egység </a:t>
            </a:r>
            <a:r>
              <a:rPr lang="hu-HU" dirty="0" err="1"/>
              <a:t>transdermalisan</a:t>
            </a:r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0246964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rtalom helye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60649"/>
            <a:ext cx="4176464" cy="6259807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146438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Önellenőrző kérdések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Milyen formái lehetnek a betegségnek?</a:t>
            </a:r>
          </a:p>
          <a:p>
            <a:r>
              <a:rPr lang="hu-HU" dirty="0"/>
              <a:t>Mit jelent a </a:t>
            </a:r>
            <a:r>
              <a:rPr lang="hu-HU" dirty="0" err="1"/>
              <a:t>stagnáció</a:t>
            </a:r>
            <a:r>
              <a:rPr lang="hu-HU" dirty="0"/>
              <a:t>?</a:t>
            </a:r>
          </a:p>
          <a:p>
            <a:r>
              <a:rPr lang="hu-HU" dirty="0"/>
              <a:t>Mi az adat? </a:t>
            </a:r>
          </a:p>
          <a:p>
            <a:r>
              <a:rPr lang="hu-HU" dirty="0"/>
              <a:t>Mi az információ?</a:t>
            </a:r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21720034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11266"/>
            <a:ext cx="8229600" cy="1143000"/>
          </a:xfrm>
        </p:spPr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75520" y="1052736"/>
            <a:ext cx="864096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Pulzushullám sebesség mérési módszer (PWV):</a:t>
            </a:r>
          </a:p>
          <a:p>
            <a:r>
              <a:rPr lang="hu-HU" dirty="0"/>
              <a:t>a pulzushullám terjedési sebessége az artériás nyomással együtt változik</a:t>
            </a:r>
          </a:p>
          <a:p>
            <a:r>
              <a:rPr lang="hu-HU" dirty="0"/>
              <a:t>mandzsetta nyomásának csökkenésekor a pulzushullám sebessége nő</a:t>
            </a:r>
          </a:p>
          <a:p>
            <a:r>
              <a:rPr lang="hu-HU" dirty="0"/>
              <a:t>vérnyomás emelkedés esetén az érfal feszülése fokozódik</a:t>
            </a:r>
          </a:p>
          <a:p>
            <a:endParaRPr lang="hu-HU" dirty="0"/>
          </a:p>
          <a:p>
            <a:pPr marL="0" indent="0">
              <a:buNone/>
            </a:pPr>
            <a:r>
              <a:rPr lang="hu-HU" b="1" dirty="0"/>
              <a:t>Ér tehermentesítési módszer (</a:t>
            </a:r>
            <a:r>
              <a:rPr lang="hu-HU" b="1" dirty="0" err="1"/>
              <a:t>Penaz</a:t>
            </a:r>
            <a:r>
              <a:rPr lang="hu-HU" b="1" dirty="0"/>
              <a:t> vagy FINAPRES módszer):</a:t>
            </a:r>
          </a:p>
          <a:p>
            <a:r>
              <a:rPr lang="hu-HU" dirty="0"/>
              <a:t>ujjon történő vérnyomásmérés </a:t>
            </a:r>
          </a:p>
          <a:p>
            <a:r>
              <a:rPr lang="hu-HU" dirty="0"/>
              <a:t>a mandzsetta tehermentesíti az artériát</a:t>
            </a:r>
          </a:p>
          <a:p>
            <a:r>
              <a:rPr lang="hu-HU" dirty="0"/>
              <a:t>artériás térfogatváltozást transzmissziós </a:t>
            </a:r>
            <a:r>
              <a:rPr lang="hu-HU" dirty="0" err="1"/>
              <a:t>pletizmográf</a:t>
            </a:r>
            <a:r>
              <a:rPr lang="hu-HU" dirty="0"/>
              <a:t> érzékeli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52793260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116632"/>
            <a:ext cx="8229600" cy="1143000"/>
          </a:xfrm>
        </p:spPr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268760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 err="1"/>
              <a:t>Tonometriás</a:t>
            </a:r>
            <a:r>
              <a:rPr lang="hu-HU" b="1" dirty="0"/>
              <a:t> módszer:</a:t>
            </a:r>
          </a:p>
          <a:p>
            <a:r>
              <a:rPr lang="hu-HU" dirty="0"/>
              <a:t>csontos alapon futó felületi artéria összenyomott állapotban tartásához szükséges erő arányos az artériás vérnyomással</a:t>
            </a:r>
          </a:p>
          <a:p>
            <a:r>
              <a:rPr lang="hu-HU" dirty="0"/>
              <a:t>tapintófejet leggyakrabban a csuklóra helyezzük</a:t>
            </a:r>
          </a:p>
          <a:p>
            <a:r>
              <a:rPr lang="hu-HU" dirty="0" err="1"/>
              <a:t>arteria</a:t>
            </a:r>
            <a:r>
              <a:rPr lang="hu-HU" dirty="0"/>
              <a:t> </a:t>
            </a:r>
            <a:r>
              <a:rPr lang="hu-HU" dirty="0" err="1"/>
              <a:t>radialis</a:t>
            </a:r>
            <a:r>
              <a:rPr lang="hu-HU" dirty="0"/>
              <a:t> lenyomásához </a:t>
            </a:r>
            <a:r>
              <a:rPr lang="hu-HU" dirty="0" err="1"/>
              <a:t>elektropneumatikus</a:t>
            </a:r>
            <a:r>
              <a:rPr lang="hu-HU" dirty="0"/>
              <a:t> egység szükséges</a:t>
            </a:r>
          </a:p>
          <a:p>
            <a:endParaRPr lang="hu-HU" b="1" dirty="0"/>
          </a:p>
          <a:p>
            <a:pPr marL="0" indent="0">
              <a:buNone/>
            </a:pPr>
            <a:r>
              <a:rPr lang="hu-HU" b="1" dirty="0"/>
              <a:t>Elektronikus (piezoelektromos mikrofon) vérnyomásmérési módszer:</a:t>
            </a:r>
          </a:p>
          <a:p>
            <a:r>
              <a:rPr lang="hu-HU" dirty="0"/>
              <a:t>mandzsetta felfújása automatikusan</a:t>
            </a:r>
          </a:p>
          <a:p>
            <a:r>
              <a:rPr lang="hu-HU" dirty="0"/>
              <a:t>a </a:t>
            </a:r>
            <a:r>
              <a:rPr lang="hu-HU" dirty="0" err="1"/>
              <a:t>systoles</a:t>
            </a:r>
            <a:r>
              <a:rPr lang="hu-HU" dirty="0"/>
              <a:t> és </a:t>
            </a:r>
            <a:r>
              <a:rPr lang="hu-HU" dirty="0" err="1"/>
              <a:t>dyastoles</a:t>
            </a:r>
            <a:r>
              <a:rPr lang="hu-HU" dirty="0"/>
              <a:t> nyomás meghatározása beépített mikrofonnal történik</a:t>
            </a:r>
          </a:p>
          <a:p>
            <a:r>
              <a:rPr lang="hu-HU" dirty="0"/>
              <a:t>mikrofon pontos elhelyezése az </a:t>
            </a:r>
            <a:r>
              <a:rPr lang="hu-HU" dirty="0" err="1"/>
              <a:t>arteria</a:t>
            </a:r>
            <a:r>
              <a:rPr lang="hu-HU" dirty="0"/>
              <a:t> radiális felett </a:t>
            </a:r>
          </a:p>
        </p:txBody>
      </p:sp>
    </p:spTree>
    <p:extLst>
      <p:ext uri="{BB962C8B-B14F-4D97-AF65-F5344CB8AC3E}">
        <p14:creationId xmlns:p14="http://schemas.microsoft.com/office/powerpoint/2010/main" val="2441028501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/>
              <a:t>Speciális megfontolást igénylő betegcsoportok a vérnyomásmérés tekintetében</a:t>
            </a:r>
          </a:p>
          <a:p>
            <a:r>
              <a:rPr lang="hu-HU" dirty="0"/>
              <a:t>gyerekek</a:t>
            </a:r>
          </a:p>
          <a:p>
            <a:r>
              <a:rPr lang="hu-HU" dirty="0"/>
              <a:t>túlsúlyos betegek</a:t>
            </a:r>
          </a:p>
          <a:p>
            <a:r>
              <a:rPr lang="hu-HU" dirty="0" err="1"/>
              <a:t>arritmia</a:t>
            </a:r>
            <a:endParaRPr lang="hu-HU" dirty="0"/>
          </a:p>
          <a:p>
            <a:endParaRPr lang="hu-HU" dirty="0"/>
          </a:p>
          <a:p>
            <a:pPr marL="0" indent="0">
              <a:buNone/>
            </a:pPr>
            <a:r>
              <a:rPr lang="hu-HU" dirty="0"/>
              <a:t>a vérnyomásmérők minősítése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59881434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 - mérés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teendők vérnyomásmérés előtt</a:t>
            </a:r>
          </a:p>
          <a:p>
            <a:pPr lvl="1"/>
            <a:r>
              <a:rPr lang="hu-HU" dirty="0"/>
              <a:t>megfelelő mandzsetta méret</a:t>
            </a:r>
          </a:p>
          <a:p>
            <a:r>
              <a:rPr lang="hu-HU" dirty="0"/>
              <a:t>teendők vérnyomásmérés alatt</a:t>
            </a:r>
          </a:p>
          <a:p>
            <a:pPr lvl="1"/>
            <a:r>
              <a:rPr lang="hu-HU" dirty="0"/>
              <a:t>kartartás</a:t>
            </a:r>
          </a:p>
          <a:p>
            <a:pPr lvl="1"/>
            <a:r>
              <a:rPr lang="hu-HU" dirty="0"/>
              <a:t>testhelyzet</a:t>
            </a:r>
          </a:p>
          <a:p>
            <a:pPr lvl="1"/>
            <a:r>
              <a:rPr lang="hu-HU" dirty="0"/>
              <a:t>a vérnyomásmérés menete</a:t>
            </a:r>
          </a:p>
          <a:p>
            <a:r>
              <a:rPr lang="hu-HU" dirty="0"/>
              <a:t>teendők vérnyomásmérés után</a:t>
            </a:r>
          </a:p>
        </p:txBody>
      </p:sp>
    </p:spTree>
    <p:extLst>
      <p:ext uri="{BB962C8B-B14F-4D97-AF65-F5344CB8AC3E}">
        <p14:creationId xmlns:p14="http://schemas.microsoft.com/office/powerpoint/2010/main" val="2228226277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artalom helye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544" y="3421438"/>
            <a:ext cx="5122664" cy="3415110"/>
          </a:xfr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835" y="0"/>
            <a:ext cx="5220072" cy="3480048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361" y="836712"/>
            <a:ext cx="4113414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99346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églalap 5"/>
          <p:cNvSpPr/>
          <p:nvPr/>
        </p:nvSpPr>
        <p:spPr>
          <a:xfrm>
            <a:off x="2279576" y="6334780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Nem megfelelően kiválasztott mandzsetta méretek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285" y="244"/>
            <a:ext cx="5220072" cy="3480048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517" y="764704"/>
            <a:ext cx="4495710" cy="2999482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2974406"/>
            <a:ext cx="5040560" cy="336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970118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églalap 6"/>
          <p:cNvSpPr/>
          <p:nvPr/>
        </p:nvSpPr>
        <p:spPr>
          <a:xfrm>
            <a:off x="3359697" y="5877273"/>
            <a:ext cx="6391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Helytelen mandzsetta-felhelyezések 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332656"/>
            <a:ext cx="3222104" cy="4833156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333889"/>
            <a:ext cx="3294112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78938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347" y="3185932"/>
            <a:ext cx="5508104" cy="3672069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5364088" cy="3576059"/>
          </a:xfrm>
          <a:prstGeom prst="rect">
            <a:avLst/>
          </a:prstGeom>
        </p:spPr>
      </p:pic>
      <p:sp>
        <p:nvSpPr>
          <p:cNvPr id="4" name="Téglalap 3"/>
          <p:cNvSpPr/>
          <p:nvPr/>
        </p:nvSpPr>
        <p:spPr>
          <a:xfrm>
            <a:off x="2711624" y="3284984"/>
            <a:ext cx="5710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Helytelenül felhelyezett mandzsetták</a:t>
            </a:r>
          </a:p>
        </p:txBody>
      </p:sp>
    </p:spTree>
    <p:extLst>
      <p:ext uri="{BB962C8B-B14F-4D97-AF65-F5344CB8AC3E}">
        <p14:creationId xmlns:p14="http://schemas.microsoft.com/office/powerpoint/2010/main" val="634289747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"/>
            <a:ext cx="5364088" cy="3576059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3162917"/>
            <a:ext cx="5580112" cy="3720075"/>
          </a:xfrm>
          <a:prstGeom prst="rect">
            <a:avLst/>
          </a:prstGeom>
        </p:spPr>
      </p:pic>
      <p:sp>
        <p:nvSpPr>
          <p:cNvPr id="4" name="Téglalap 3"/>
          <p:cNvSpPr/>
          <p:nvPr/>
        </p:nvSpPr>
        <p:spPr>
          <a:xfrm>
            <a:off x="2783632" y="3429000"/>
            <a:ext cx="5710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Helytelenül felhelyezett mandzsetták</a:t>
            </a:r>
          </a:p>
        </p:txBody>
      </p:sp>
    </p:spTree>
    <p:extLst>
      <p:ext uri="{BB962C8B-B14F-4D97-AF65-F5344CB8AC3E}">
        <p14:creationId xmlns:p14="http://schemas.microsoft.com/office/powerpoint/2010/main" val="1172217595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9" y="559654"/>
            <a:ext cx="3033197" cy="4549796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2999657" y="5733257"/>
            <a:ext cx="6670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Helytelen vérnyomásmérési technikák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739" y="548680"/>
            <a:ext cx="3056134" cy="4580622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10" y="559654"/>
            <a:ext cx="3039116" cy="455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0482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Gyors betegvizsgálat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61366" y="995082"/>
            <a:ext cx="11873752" cy="5728447"/>
          </a:xfrm>
        </p:spPr>
        <p:txBody>
          <a:bodyPr/>
          <a:lstStyle/>
          <a:p>
            <a:r>
              <a:rPr lang="hu-HU" dirty="0"/>
              <a:t>A(Á)BCDE</a:t>
            </a:r>
          </a:p>
          <a:p>
            <a:endParaRPr lang="hu-HU" dirty="0"/>
          </a:p>
          <a:p>
            <a:endParaRPr lang="hu-HU" dirty="0"/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/>
        </p:nvGraphicFramePr>
        <p:xfrm>
          <a:off x="1468583" y="1953490"/>
          <a:ext cx="8880762" cy="4558144"/>
        </p:xfrm>
        <a:graphic>
          <a:graphicData uri="http://schemas.openxmlformats.org/drawingml/2006/table">
            <a:tbl>
              <a:tblPr/>
              <a:tblGrid>
                <a:gridCol w="2960254">
                  <a:extLst>
                    <a:ext uri="{9D8B030D-6E8A-4147-A177-3AD203B41FA5}">
                      <a16:colId xmlns:a16="http://schemas.microsoft.com/office/drawing/2014/main" val="4218640442"/>
                    </a:ext>
                  </a:extLst>
                </a:gridCol>
                <a:gridCol w="2960254">
                  <a:extLst>
                    <a:ext uri="{9D8B030D-6E8A-4147-A177-3AD203B41FA5}">
                      <a16:colId xmlns:a16="http://schemas.microsoft.com/office/drawing/2014/main" val="896529823"/>
                    </a:ext>
                  </a:extLst>
                </a:gridCol>
                <a:gridCol w="2960254">
                  <a:extLst>
                    <a:ext uri="{9D8B030D-6E8A-4147-A177-3AD203B41FA5}">
                      <a16:colId xmlns:a16="http://schemas.microsoft.com/office/drawing/2014/main" val="4132143579"/>
                    </a:ext>
                  </a:extLst>
                </a:gridCol>
              </a:tblGrid>
              <a:tr h="465117"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Airway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1" i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A</a:t>
                      </a:r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VPU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379783"/>
                  </a:ext>
                </a:extLst>
              </a:tr>
              <a:tr h="465117"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Á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1" i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Á</a:t>
                      </a:r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tjárható légút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064796"/>
                  </a:ext>
                </a:extLst>
              </a:tr>
              <a:tr h="465117"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Breathing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1" i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B</a:t>
                      </a:r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elégzés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141538"/>
                  </a:ext>
                </a:extLst>
              </a:tr>
              <a:tr h="818605"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Circulation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1" i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irkuláció (keringés)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2523564"/>
                  </a:ext>
                </a:extLst>
              </a:tr>
              <a:tr h="1172094"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Disability (neurologic status)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</a:t>
                      </a:r>
                      <a:r>
                        <a:rPr lang="hu-HU" sz="1900" b="1" i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D</a:t>
                      </a:r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egrendszer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637662"/>
                  </a:ext>
                </a:extLst>
              </a:tr>
              <a:tr h="1172094"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0" i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Exposure / environmental control </a:t>
                      </a:r>
                      <a:endParaRPr lang="hu-HU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hu-HU" sz="1900" b="1" i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E</a:t>
                      </a:r>
                      <a:r>
                        <a:rPr lang="hu-HU" sz="19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gész beteg (</a:t>
                      </a:r>
                      <a:r>
                        <a:rPr lang="hu-HU" sz="1900" b="0" i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incl</a:t>
                      </a:r>
                      <a:r>
                        <a:rPr lang="hu-HU" sz="1900" b="0" i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környezet)</a:t>
                      </a:r>
                      <a:endParaRPr lang="hu-HU" dirty="0">
                        <a:effectLst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837423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 flipV="1">
            <a:off x="51002" y="2023405"/>
            <a:ext cx="1894562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hu-HU" alt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endParaRPr kumimoji="0" lang="hu-HU" alt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3934235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2495600" y="6093296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vérnyomásmérést megelőző 5 perces pihenés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288032"/>
            <a:ext cx="3870176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61074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3071664" y="5877272"/>
            <a:ext cx="7110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Systoles</a:t>
            </a: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vérnyomás meghatározása tapintással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644" y="316176"/>
            <a:ext cx="8341646" cy="556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236313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3431704" y="6165304"/>
            <a:ext cx="63019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Vérnyomás meghatározása hallgatózással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116632"/>
            <a:ext cx="3942184" cy="591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813533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/>
          <p:cNvSpPr/>
          <p:nvPr/>
        </p:nvSpPr>
        <p:spPr>
          <a:xfrm>
            <a:off x="3734535" y="5949280"/>
            <a:ext cx="5026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Vérnyomásmérés fekvő betegnél</a:t>
            </a: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8640"/>
            <a:ext cx="8128000" cy="542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8707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4BBA6C-AD3B-4DE9-923B-8D6DD4B7FFD1}" type="slidenum">
              <a:rPr kumimoji="0" lang="hu-HU" sz="2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224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9680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219113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4BBA6C-AD3B-4DE9-923B-8D6DD4B7FFD1}" type="slidenum">
              <a:rPr kumimoji="0" lang="hu-HU" sz="2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225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9680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83931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4BBA6C-AD3B-4DE9-923B-8D6DD4B7FFD1}" type="slidenum">
              <a:rPr kumimoji="0" lang="hu-HU" sz="2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226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9680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03361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4BBA6C-AD3B-4DE9-923B-8D6DD4B7FFD1}" type="slidenum">
              <a:rPr kumimoji="0" lang="hu-HU" sz="2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227</a:t>
            </a:fld>
            <a:endParaRPr kumimoji="0" lang="hu-HU" sz="2800" b="0" i="0" u="none" strike="noStrike" kern="1200" cap="none" spc="0" normalizeH="0" baseline="0" noProof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9680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52517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 err="1"/>
              <a:t>invazív</a:t>
            </a:r>
            <a:r>
              <a:rPr lang="hu-HU" b="1" dirty="0"/>
              <a:t> technikák </a:t>
            </a:r>
            <a:r>
              <a:rPr lang="hu-HU" dirty="0"/>
              <a:t>(artériába vagy vénába)</a:t>
            </a:r>
            <a:endParaRPr lang="hu-HU" b="1" dirty="0"/>
          </a:p>
          <a:p>
            <a:r>
              <a:rPr lang="hu-HU" dirty="0" err="1"/>
              <a:t>extravascularis</a:t>
            </a:r>
            <a:r>
              <a:rPr lang="hu-HU" dirty="0"/>
              <a:t> nyomásérzékelő</a:t>
            </a:r>
          </a:p>
          <a:p>
            <a:r>
              <a:rPr lang="hu-HU" dirty="0" err="1"/>
              <a:t>intravascularis</a:t>
            </a:r>
            <a:r>
              <a:rPr lang="hu-HU" dirty="0"/>
              <a:t> nyomásérzékelő</a:t>
            </a:r>
          </a:p>
          <a:p>
            <a:r>
              <a:rPr lang="hu-HU" dirty="0" err="1"/>
              <a:t>Swan-Ganz</a:t>
            </a:r>
            <a:r>
              <a:rPr lang="hu-HU" dirty="0"/>
              <a:t> katéter</a:t>
            </a:r>
          </a:p>
          <a:p>
            <a:r>
              <a:rPr lang="hu-HU" dirty="0"/>
              <a:t>PICCO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37497646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ép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244" y="3675125"/>
            <a:ext cx="4669593" cy="3115494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606" y="2060848"/>
            <a:ext cx="4759434" cy="4759434"/>
          </a:xfrm>
          <a:prstGeom prst="rect">
            <a:avLst/>
          </a:prstGeom>
        </p:spPr>
      </p:pic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970" y="-3696"/>
            <a:ext cx="5264030" cy="3512095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06859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Gyors állapotfelmérés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1024" y="753035"/>
            <a:ext cx="11914094" cy="5943599"/>
          </a:xfrm>
        </p:spPr>
        <p:txBody>
          <a:bodyPr/>
          <a:lstStyle/>
          <a:p>
            <a:pPr marL="0" indent="0">
              <a:buNone/>
            </a:pPr>
            <a:r>
              <a:rPr lang="hu-HU" sz="2400" b="1" u="sng" dirty="0"/>
              <a:t>A</a:t>
            </a:r>
            <a:r>
              <a:rPr lang="hu-HU" sz="2400" dirty="0"/>
              <a:t>ÁBCDE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sz="2400" b="1" dirty="0"/>
              <a:t>AVPU-skála:</a:t>
            </a:r>
          </a:p>
          <a:p>
            <a:pPr marL="0" indent="0">
              <a:buNone/>
            </a:pPr>
            <a:r>
              <a:rPr lang="hu-HU" dirty="0"/>
              <a:t> A(</a:t>
            </a:r>
            <a:r>
              <a:rPr lang="hu-HU" dirty="0" err="1"/>
              <a:t>lert</a:t>
            </a:r>
            <a:r>
              <a:rPr lang="hu-HU" dirty="0"/>
              <a:t>)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éber</a:t>
            </a:r>
          </a:p>
          <a:p>
            <a:pPr marL="0" indent="0">
              <a:buNone/>
            </a:pPr>
            <a:r>
              <a:rPr lang="hu-HU" dirty="0"/>
              <a:t> V(</a:t>
            </a:r>
            <a:r>
              <a:rPr lang="hu-HU" dirty="0" err="1"/>
              <a:t>erbal</a:t>
            </a:r>
            <a:r>
              <a:rPr lang="hu-HU" dirty="0"/>
              <a:t>)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hangra reagál</a:t>
            </a:r>
          </a:p>
          <a:p>
            <a:pPr marL="0" indent="0">
              <a:buNone/>
            </a:pPr>
            <a:r>
              <a:rPr lang="hu-HU" dirty="0"/>
              <a:t> P(</a:t>
            </a:r>
            <a:r>
              <a:rPr lang="hu-HU" dirty="0" err="1"/>
              <a:t>ain</a:t>
            </a:r>
            <a:r>
              <a:rPr lang="hu-HU" dirty="0"/>
              <a:t>)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fájdalomra reagál</a:t>
            </a:r>
          </a:p>
          <a:p>
            <a:pPr marL="0" indent="0">
              <a:buNone/>
            </a:pPr>
            <a:r>
              <a:rPr lang="hu-HU" dirty="0"/>
              <a:t> U(</a:t>
            </a:r>
            <a:r>
              <a:rPr lang="hu-HU" dirty="0" err="1"/>
              <a:t>nresponsive</a:t>
            </a:r>
            <a:r>
              <a:rPr lang="hu-HU" dirty="0"/>
              <a:t>)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nem reagál</a:t>
            </a:r>
          </a:p>
        </p:txBody>
      </p:sp>
      <p:sp>
        <p:nvSpPr>
          <p:cNvPr id="4" name="Lefelé nyíl 3"/>
          <p:cNvSpPr/>
          <p:nvPr/>
        </p:nvSpPr>
        <p:spPr>
          <a:xfrm>
            <a:off x="645458" y="1400530"/>
            <a:ext cx="295836" cy="7530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990225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Vérnyomás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/>
              <a:t>Kevésbé </a:t>
            </a:r>
            <a:r>
              <a:rPr lang="hu-HU" dirty="0" err="1"/>
              <a:t>invazív</a:t>
            </a:r>
            <a:r>
              <a:rPr lang="hu-HU" dirty="0"/>
              <a:t> és </a:t>
            </a:r>
            <a:r>
              <a:rPr lang="hu-HU" dirty="0" err="1"/>
              <a:t>non-invaziv</a:t>
            </a:r>
            <a:r>
              <a:rPr lang="hu-HU" dirty="0"/>
              <a:t> </a:t>
            </a:r>
            <a:r>
              <a:rPr lang="hu-HU" dirty="0" err="1"/>
              <a:t>haemodynamikai</a:t>
            </a:r>
            <a:r>
              <a:rPr lang="hu-HU" dirty="0"/>
              <a:t> monitorok</a:t>
            </a:r>
          </a:p>
          <a:p>
            <a:r>
              <a:rPr lang="hu-HU" i="1" dirty="0"/>
              <a:t>Centrális vénás </a:t>
            </a:r>
            <a:r>
              <a:rPr lang="hu-HU" i="1" dirty="0" err="1"/>
              <a:t>oxigénszaturáció</a:t>
            </a:r>
            <a:r>
              <a:rPr lang="hu-HU" i="1" dirty="0"/>
              <a:t> folyamatos </a:t>
            </a:r>
            <a:r>
              <a:rPr lang="hu-HU" i="1" dirty="0" err="1"/>
              <a:t>monitorizálása</a:t>
            </a:r>
            <a:r>
              <a:rPr lang="hu-HU" i="1" dirty="0"/>
              <a:t> - </a:t>
            </a:r>
            <a:r>
              <a:rPr lang="hu-HU" i="1" dirty="0" err="1"/>
              <a:t>CeVOX</a:t>
            </a:r>
            <a:r>
              <a:rPr lang="hu-HU" i="1" dirty="0"/>
              <a:t> </a:t>
            </a:r>
          </a:p>
          <a:p>
            <a:r>
              <a:rPr lang="hu-HU" i="1" dirty="0" err="1"/>
              <a:t>Oesophageális</a:t>
            </a:r>
            <a:r>
              <a:rPr lang="hu-HU" i="1" dirty="0"/>
              <a:t> Doppler Monitorozás – ODM</a:t>
            </a:r>
          </a:p>
          <a:p>
            <a:r>
              <a:rPr lang="hu-HU" i="1" dirty="0" err="1"/>
              <a:t>Non-invazív</a:t>
            </a:r>
            <a:r>
              <a:rPr lang="hu-HU" i="1" dirty="0"/>
              <a:t> </a:t>
            </a:r>
            <a:r>
              <a:rPr lang="hu-HU" i="1" dirty="0" err="1"/>
              <a:t>cardiac</a:t>
            </a:r>
            <a:r>
              <a:rPr lang="hu-HU" i="1" dirty="0"/>
              <a:t> output mérés – NICO</a:t>
            </a:r>
          </a:p>
          <a:p>
            <a:r>
              <a:rPr lang="hu-HU" i="1" dirty="0" err="1"/>
              <a:t>Transthoracalis</a:t>
            </a:r>
            <a:r>
              <a:rPr lang="hu-HU" i="1" dirty="0"/>
              <a:t> </a:t>
            </a:r>
            <a:r>
              <a:rPr lang="hu-HU" i="1" dirty="0" err="1"/>
              <a:t>echocardiográfia</a:t>
            </a:r>
            <a:r>
              <a:rPr lang="hu-HU" i="1" dirty="0"/>
              <a:t> – TTE</a:t>
            </a:r>
          </a:p>
          <a:p>
            <a:r>
              <a:rPr lang="hu-HU" i="1" dirty="0" err="1"/>
              <a:t>Transoesophageális</a:t>
            </a:r>
            <a:r>
              <a:rPr lang="hu-HU" i="1" dirty="0"/>
              <a:t> </a:t>
            </a:r>
            <a:r>
              <a:rPr lang="hu-HU" i="1" dirty="0" err="1"/>
              <a:t>echocardiografia</a:t>
            </a:r>
            <a:r>
              <a:rPr lang="hu-HU" i="1" dirty="0"/>
              <a:t> - TEE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90420496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Az EKG vizsgálat elméleti alapjai és technikai kivitelezése.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elektrokardiogramm biofizikai alapjai, elvezetések. EKG vizsgálat célja, lényege, formái. A normál EKG görbe szakaszai. Az elektródák pozicionálásának módjai. A megfelelő pozicionálás jelentősége. Az EKG készítés szabályai, a kapcsolódó ápolói feladatok.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25313929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161366"/>
            <a:ext cx="11766176" cy="6521822"/>
          </a:xfrm>
        </p:spPr>
        <p:txBody>
          <a:bodyPr/>
          <a:lstStyle/>
          <a:p>
            <a:endParaRPr lang="hu-HU" dirty="0"/>
          </a:p>
          <a:p>
            <a:r>
              <a:rPr lang="hu-HU" dirty="0"/>
              <a:t>Az EKG tájékoztatást nyújt a szív ritmuszavarairól, az ingerképzési és ingerületvezetési zavarokról, az üregek nyomás és volumenterheléseiről, a kamrák falának megvastagodásáról, a </a:t>
            </a:r>
            <a:r>
              <a:rPr lang="hu-HU" dirty="0" err="1"/>
              <a:t>koronária</a:t>
            </a:r>
            <a:r>
              <a:rPr lang="hu-HU" dirty="0"/>
              <a:t> artériák szűkülete  miatti vérellátási zavarokról, a szívinfarktusról, a szívizom gyulladásos megbetegedéseiről, elektrolit zavarokról és gyógyszerhatásokról.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Az EKG vizsgálat (elektrokardiográfiai vizsgálat) alapvető kardiológiai vizsgálat, mely a szívizom működése közben keletkező elektromos potenciakülönbséget a készülék segítségével regisztrálja. Az áram mozgását rekeszekre bontják, minden résznek alfabetikus elnevezést adnak. Minden szívverés 1 impulzussal kezdődik, ami a szív ingerképző rendszeréből származik. A P hullám a pitvarok </a:t>
            </a:r>
            <a:r>
              <a:rPr lang="hu-HU" dirty="0" err="1"/>
              <a:t>aktivizációja</a:t>
            </a:r>
            <a:r>
              <a:rPr lang="hu-HU" dirty="0"/>
              <a:t>, ezután az áram az szív alsóbb üregeibe a kamrákba </a:t>
            </a:r>
            <a:r>
              <a:rPr lang="hu-HU" dirty="0" err="1"/>
              <a:t>vezetődik</a:t>
            </a:r>
            <a:r>
              <a:rPr lang="hu-HU" dirty="0"/>
              <a:t> -  QRS= kamrai </a:t>
            </a:r>
            <a:r>
              <a:rPr lang="hu-HU" dirty="0" err="1"/>
              <a:t>aktivizáció</a:t>
            </a:r>
            <a:r>
              <a:rPr lang="hu-HU" dirty="0"/>
              <a:t>. Ezután a kamrákon keresztül visszafelé átellenes irányban terjed. Ez a jel a </a:t>
            </a:r>
            <a:r>
              <a:rPr lang="hu-HU" dirty="0" err="1"/>
              <a:t>repolarizációs</a:t>
            </a:r>
            <a:r>
              <a:rPr lang="hu-HU" dirty="0"/>
              <a:t> hullám= T hullám. </a:t>
            </a:r>
            <a:br>
              <a:rPr lang="hu-HU" dirty="0"/>
            </a:br>
            <a:br>
              <a:rPr lang="hu-HU" dirty="0"/>
            </a:b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96039924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188260"/>
            <a:ext cx="11698941" cy="6387352"/>
          </a:xfrm>
        </p:spPr>
        <p:txBody>
          <a:bodyPr>
            <a:normAutofit lnSpcReduction="10000"/>
          </a:bodyPr>
          <a:lstStyle/>
          <a:p>
            <a:r>
              <a:rPr lang="hu-HU" dirty="0"/>
              <a:t>Leggyakoribb </a:t>
            </a:r>
            <a:r>
              <a:rPr lang="hu-HU" dirty="0" err="1"/>
              <a:t>alkalm</a:t>
            </a:r>
            <a:r>
              <a:rPr lang="hu-HU" dirty="0"/>
              <a:t>.: </a:t>
            </a:r>
            <a:r>
              <a:rPr lang="hu-HU" dirty="0" err="1"/>
              <a:t>Einthoven</a:t>
            </a:r>
            <a:r>
              <a:rPr lang="hu-HU" dirty="0"/>
              <a:t>-féle bipoláris elvezetések: a testre helyezett elektród egy-egy elektromosan aktív pólust képvisel.</a:t>
            </a:r>
          </a:p>
          <a:p>
            <a:r>
              <a:rPr lang="hu-HU" dirty="0"/>
              <a:t>Ezek: I. jobb és bal kar közötti</a:t>
            </a:r>
          </a:p>
          <a:p>
            <a:pPr marL="0" indent="0">
              <a:buNone/>
            </a:pPr>
            <a:r>
              <a:rPr lang="hu-HU" dirty="0"/>
              <a:t>  II. jobb kar és bal láb közötti</a:t>
            </a:r>
          </a:p>
          <a:p>
            <a:pPr marL="0" indent="0">
              <a:buNone/>
            </a:pPr>
            <a:r>
              <a:rPr lang="hu-HU" dirty="0"/>
              <a:t>III. bal kar és bal láb közötti feszültségingadozást regisztrálja. </a:t>
            </a:r>
          </a:p>
          <a:p>
            <a:r>
              <a:rPr lang="hu-HU" dirty="0"/>
              <a:t>Goldberger féle unipoláris végtagi elvezetések:</a:t>
            </a:r>
          </a:p>
          <a:p>
            <a:pPr marL="0" indent="0">
              <a:buNone/>
            </a:pPr>
            <a:r>
              <a:rPr lang="hu-HU" dirty="0"/>
              <a:t>Itt az egyik végtagra helyezett elektródon mérhető potenciaváltozást egy mesterségesen létrehozott „0” feszültségű ponthoz viszonyítják.</a:t>
            </a:r>
          </a:p>
          <a:p>
            <a:r>
              <a:rPr lang="hu-HU" dirty="0"/>
              <a:t>Ezek: VR= jobb kar, VL=bal kar, VF=bal láb</a:t>
            </a:r>
          </a:p>
          <a:p>
            <a:r>
              <a:rPr lang="hu-HU" dirty="0"/>
              <a:t>Mellkasi elvezetések: V1-V/-</a:t>
            </a:r>
            <a:r>
              <a:rPr lang="hu-HU" dirty="0" err="1"/>
              <a:t>ig</a:t>
            </a:r>
            <a:endParaRPr lang="hu-HU" dirty="0"/>
          </a:p>
          <a:p>
            <a:pPr>
              <a:buFont typeface="Wingdings" panose="05000000000000000000" pitchFamily="2" charset="2"/>
              <a:buChar char="q"/>
            </a:pPr>
            <a:r>
              <a:rPr lang="hu-HU" dirty="0"/>
              <a:t>V1 piros= IV bordaköz – </a:t>
            </a:r>
            <a:r>
              <a:rPr lang="hu-HU" dirty="0" err="1"/>
              <a:t>sternum</a:t>
            </a:r>
            <a:r>
              <a:rPr lang="hu-HU" dirty="0"/>
              <a:t> jobb széle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dirty="0"/>
              <a:t>V2 sárga=IV bordaköz – </a:t>
            </a:r>
            <a:r>
              <a:rPr lang="hu-HU" dirty="0" err="1"/>
              <a:t>sternum</a:t>
            </a:r>
            <a:r>
              <a:rPr lang="hu-HU" dirty="0"/>
              <a:t> bal széle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dirty="0"/>
              <a:t>V3 zöld= V2 és V4 felezőpontja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dirty="0"/>
              <a:t>V4 barna= kulcscsont közepén húzott </a:t>
            </a:r>
            <a:r>
              <a:rPr lang="hu-HU" dirty="0" err="1"/>
              <a:t>függ.felezővonal</a:t>
            </a:r>
            <a:r>
              <a:rPr lang="hu-HU" dirty="0"/>
              <a:t> és V.bordaköz találkozása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dirty="0"/>
              <a:t>V5 fekete= V.bordaköz elülső hónaljvonal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hu-HU" dirty="0"/>
              <a:t>V6 lila= V.bordaköz középső hónaljvonal</a:t>
            </a:r>
          </a:p>
        </p:txBody>
      </p:sp>
    </p:spTree>
    <p:extLst>
      <p:ext uri="{BB962C8B-B14F-4D97-AF65-F5344CB8AC3E}">
        <p14:creationId xmlns:p14="http://schemas.microsoft.com/office/powerpoint/2010/main" val="1022680367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10919012" cy="1400530"/>
          </a:xfrm>
        </p:spPr>
        <p:txBody>
          <a:bodyPr/>
          <a:lstStyle/>
          <a:p>
            <a:r>
              <a:rPr lang="hu-HU" dirty="0"/>
              <a:t>Ápolási feladatok EKG vizsgálat előtt: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Beteg előkészítése pszichésen: tájékoztatjuk a beteget a vizsgálat helyéről, idejéről, a vizsgálat menetéről, kérjük az </a:t>
            </a:r>
            <a:r>
              <a:rPr lang="hu-HU" dirty="0" err="1"/>
              <a:t>ügyüttműködését</a:t>
            </a:r>
            <a:r>
              <a:rPr lang="hu-HU" dirty="0"/>
              <a:t>. Non </a:t>
            </a:r>
            <a:r>
              <a:rPr lang="hu-HU" dirty="0" err="1"/>
              <a:t>invazív</a:t>
            </a:r>
            <a:r>
              <a:rPr lang="hu-HU" dirty="0"/>
              <a:t> vizsgálat, tehát nem okoz panaszt, fájdalmat. </a:t>
            </a:r>
          </a:p>
          <a:p>
            <a:r>
              <a:rPr lang="hu-HU" dirty="0"/>
              <a:t>Fizikális előkészítés: mobilizálható betegnél a vizsgálóban, fekvő betegnél a kórteremben.</a:t>
            </a:r>
          </a:p>
          <a:p>
            <a:r>
              <a:rPr lang="hu-HU" dirty="0"/>
              <a:t>Eszközök: EKG működőképességének ellenőrzése, van-e benne papír, épek-e az elektródák? </a:t>
            </a:r>
          </a:p>
          <a:p>
            <a:r>
              <a:rPr lang="hu-HU" dirty="0"/>
              <a:t>Tálcára készíteni: alkohol, papírtörlő , borotva.</a:t>
            </a:r>
          </a:p>
          <a:p>
            <a:r>
              <a:rPr lang="hu-HU" dirty="0"/>
              <a:t>Helyiség hőmérséklete megfelelő legyen a beteg ne fázzon!</a:t>
            </a:r>
          </a:p>
          <a:p>
            <a:endParaRPr lang="hu-HU" dirty="0"/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28007386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Vizsgálat menete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88259" y="900954"/>
            <a:ext cx="11833411" cy="5782234"/>
          </a:xfrm>
        </p:spPr>
        <p:txBody>
          <a:bodyPr>
            <a:normAutofit/>
          </a:bodyPr>
          <a:lstStyle/>
          <a:p>
            <a:r>
              <a:rPr lang="hu-HU" dirty="0"/>
              <a:t>beteg azonosítása, higiénés kézmosás, beteg végtagjait, mellkasát szabadd á tenni, kontaktanyagot tenni a végtagelvezetések helyére, majd felhelyezni az elektródákat a végtagokra:</a:t>
            </a:r>
          </a:p>
          <a:p>
            <a:r>
              <a:rPr lang="hu-HU" dirty="0"/>
              <a:t>Jobb kar – piros R (</a:t>
            </a:r>
            <a:r>
              <a:rPr lang="hu-HU" dirty="0" err="1"/>
              <a:t>right</a:t>
            </a:r>
            <a:r>
              <a:rPr lang="hu-HU" dirty="0"/>
              <a:t>)</a:t>
            </a:r>
          </a:p>
          <a:p>
            <a:r>
              <a:rPr lang="hu-HU" dirty="0"/>
              <a:t>Bal kar – sárga L (</a:t>
            </a:r>
            <a:r>
              <a:rPr lang="hu-HU" dirty="0" err="1"/>
              <a:t>left</a:t>
            </a:r>
            <a:r>
              <a:rPr lang="hu-HU" dirty="0"/>
              <a:t>)</a:t>
            </a:r>
          </a:p>
          <a:p>
            <a:r>
              <a:rPr lang="hu-HU" dirty="0"/>
              <a:t>Bal láb – zöld F (</a:t>
            </a:r>
            <a:r>
              <a:rPr lang="hu-HU" dirty="0" err="1"/>
              <a:t>food</a:t>
            </a:r>
            <a:r>
              <a:rPr lang="hu-HU" dirty="0"/>
              <a:t>)</a:t>
            </a:r>
          </a:p>
          <a:p>
            <a:r>
              <a:rPr lang="hu-HU" dirty="0"/>
              <a:t>Jobb láb fekete N (</a:t>
            </a:r>
            <a:r>
              <a:rPr lang="hu-HU" dirty="0" err="1"/>
              <a:t>neutral</a:t>
            </a:r>
            <a:r>
              <a:rPr lang="hu-HU" dirty="0"/>
              <a:t>)</a:t>
            </a:r>
          </a:p>
          <a:p>
            <a:r>
              <a:rPr lang="hu-HU" dirty="0"/>
              <a:t>Alkohollal letisztítani a mellkason az elvezetések helyét és kontaktanyag a mellkasra. Felhelyezni az elektródákat a megfelelő anatómiai pontokra V1-V6-ig. Bekapcsolni a készüléket, beállítani az érzékenységet, papírsebességet (25 mm/sec). Megkérjük a beteget, hogy néhány percig lazítson és feküdjön nyugodtan. Ügyeljünk, hogy ne fázzon, ha kell takarjuk be. </a:t>
            </a:r>
          </a:p>
          <a:p>
            <a:r>
              <a:rPr lang="hu-HU" dirty="0"/>
              <a:t>Felvétel után a készüléket kikapcsoljuk, elektródákat leszedjük, a beteget papírtörlővel letöröljük, nyugalomba helyezzük. EKG szalagot letépjük, beteg adatait ráírjuk, orvosnak átadjuk. Elhasznált anyagokat pótoljuk, dokumentálunk.</a:t>
            </a:r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68562045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Terheléses EKG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36176" y="1116106"/>
            <a:ext cx="11053483" cy="5486400"/>
          </a:xfrm>
        </p:spPr>
        <p:txBody>
          <a:bodyPr>
            <a:normAutofit/>
          </a:bodyPr>
          <a:lstStyle/>
          <a:p>
            <a:r>
              <a:rPr lang="hu-HU" dirty="0"/>
              <a:t>Fokozódó fizikai terhelés közben végzett vizsgálat, amely képet ad a szívizom vérellátásáról, oxigénellátásáról. </a:t>
            </a:r>
            <a:r>
              <a:rPr lang="hu-HU" dirty="0" err="1"/>
              <a:t>Kerékpárergométerrel</a:t>
            </a:r>
            <a:r>
              <a:rPr lang="hu-HU" dirty="0"/>
              <a:t> v. futószőnyegen végzik. Mozgást nehezítő technikákat (pl. fékezés) alkalmaznak.</a:t>
            </a:r>
          </a:p>
          <a:p>
            <a:r>
              <a:rPr lang="hu-HU" dirty="0"/>
              <a:t>Vizsgálat közben értékelik a panaszokat, vérnyomást mérnek, felvételt készítenek.</a:t>
            </a:r>
          </a:p>
          <a:p>
            <a:r>
              <a:rPr lang="hu-HU" dirty="0"/>
              <a:t>Vizsgálat előtt a beteg alkalmasságát mérlegelik. Rossz általános állapot, alsó végtag mozgáskorlátozottsága ellenjavallat. Jelentős fizikai igénybevétellel jár.</a:t>
            </a:r>
          </a:p>
          <a:p>
            <a:r>
              <a:rPr lang="hu-HU" dirty="0"/>
              <a:t>Fontos vizsgálat, mert a további terápiát meghatározhatja. Amennyiben a vizsgálat közben panasz, fáradtság v. szívtáji fájdalom jelentkezik, akkor a vizsgálatot megszakítják.</a:t>
            </a:r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79199365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Önellenőrző kérdések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Hány fokozata van a </a:t>
            </a:r>
            <a:r>
              <a:rPr lang="hu-HU" dirty="0" err="1"/>
              <a:t>hypothermiának</a:t>
            </a:r>
            <a:r>
              <a:rPr lang="hu-HU" dirty="0"/>
              <a:t>? </a:t>
            </a:r>
          </a:p>
          <a:p>
            <a:r>
              <a:rPr lang="hu-HU" dirty="0"/>
              <a:t>Milyen láztípusokat ismer? </a:t>
            </a:r>
          </a:p>
          <a:p>
            <a:r>
              <a:rPr lang="hu-HU" dirty="0"/>
              <a:t>Hogyan végezzük a részleges testborogatást? </a:t>
            </a:r>
          </a:p>
          <a:p>
            <a:r>
              <a:rPr lang="hu-HU" dirty="0"/>
              <a:t>Hogy vizsgáljuk a légzést? </a:t>
            </a:r>
          </a:p>
          <a:p>
            <a:r>
              <a:rPr lang="hu-HU" dirty="0"/>
              <a:t>Meddig vizsgáljuk a pulzust? </a:t>
            </a:r>
          </a:p>
          <a:p>
            <a:r>
              <a:rPr lang="hu-HU" dirty="0"/>
              <a:t>Miről ad képet az EKG vizsgálat? </a:t>
            </a:r>
          </a:p>
          <a:p>
            <a:r>
              <a:rPr lang="hu-HU" dirty="0"/>
              <a:t>Mit nevezünk testzsírszázaléknak? </a:t>
            </a:r>
          </a:p>
        </p:txBody>
      </p:sp>
    </p:spTree>
    <p:extLst>
      <p:ext uri="{BB962C8B-B14F-4D97-AF65-F5344CB8AC3E}">
        <p14:creationId xmlns:p14="http://schemas.microsoft.com/office/powerpoint/2010/main" val="130012988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Köszönöm a figyelmet! </a:t>
            </a:r>
            <a:br>
              <a:rPr lang="hu-HU" dirty="0"/>
            </a:b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4418457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Felhasznált irodalom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Oláh András </a:t>
            </a:r>
            <a:r>
              <a:rPr lang="hu-HU" dirty="0" err="1"/>
              <a:t>szerk</a:t>
            </a:r>
            <a:r>
              <a:rPr lang="hu-HU" dirty="0"/>
              <a:t>. (2009): </a:t>
            </a:r>
            <a:r>
              <a:rPr lang="hu-HU" dirty="0" err="1"/>
              <a:t>Diagnosz-tika</a:t>
            </a:r>
            <a:r>
              <a:rPr lang="hu-HU" dirty="0"/>
              <a:t> és terápia ETI Budapest</a:t>
            </a:r>
          </a:p>
        </p:txBody>
      </p:sp>
    </p:spTree>
    <p:extLst>
      <p:ext uri="{BB962C8B-B14F-4D97-AF65-F5344CB8AC3E}">
        <p14:creationId xmlns:p14="http://schemas.microsoft.com/office/powerpoint/2010/main" val="3615991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Gyors állapotfelmérés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9090" y="977153"/>
            <a:ext cx="11738792" cy="5585012"/>
          </a:xfrm>
        </p:spPr>
        <p:txBody>
          <a:bodyPr/>
          <a:lstStyle/>
          <a:p>
            <a:pPr marL="0" indent="0">
              <a:buNone/>
            </a:pPr>
            <a:r>
              <a:rPr lang="hu-HU" sz="2400" dirty="0"/>
              <a:t>A</a:t>
            </a:r>
            <a:r>
              <a:rPr lang="hu-HU" sz="2400" b="1" u="sng" dirty="0"/>
              <a:t>Á</a:t>
            </a:r>
            <a:r>
              <a:rPr lang="hu-HU" sz="2400" dirty="0"/>
              <a:t>BCDE</a:t>
            </a:r>
          </a:p>
          <a:p>
            <a:pPr marL="0" indent="0">
              <a:buNone/>
            </a:pPr>
            <a:endParaRPr lang="hu-HU" sz="2400" b="1" dirty="0"/>
          </a:p>
          <a:p>
            <a:r>
              <a:rPr lang="hu-HU" dirty="0" err="1"/>
              <a:t>Légút</a:t>
            </a:r>
            <a:r>
              <a:rPr lang="hu-HU" dirty="0"/>
              <a:t> átjárhatóságának vizsgálata</a:t>
            </a:r>
          </a:p>
          <a:p>
            <a:pPr marL="0" indent="0">
              <a:buNone/>
            </a:pPr>
            <a:r>
              <a:rPr lang="hu-HU" b="1" dirty="0"/>
              <a:t>Szabad füllel is hallható:</a:t>
            </a:r>
          </a:p>
          <a:p>
            <a:pPr marL="0" indent="0">
              <a:buNone/>
            </a:pPr>
            <a:r>
              <a:rPr lang="hu-HU" dirty="0"/>
              <a:t> Köhögés (produktív, improduktív, stb.)</a:t>
            </a:r>
          </a:p>
          <a:p>
            <a:pPr marL="0" indent="0">
              <a:buNone/>
            </a:pPr>
            <a:r>
              <a:rPr lang="hu-HU" dirty="0"/>
              <a:t> Sípolás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Stridor</a:t>
            </a:r>
            <a:endParaRPr lang="hu-HU" dirty="0"/>
          </a:p>
          <a:p>
            <a:pPr marL="0" indent="0">
              <a:buNone/>
            </a:pPr>
            <a:r>
              <a:rPr lang="hu-HU" b="1" dirty="0"/>
              <a:t>Szabad szemmel látható: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Juguláris</a:t>
            </a:r>
            <a:r>
              <a:rPr lang="hu-HU" dirty="0"/>
              <a:t> behúzódás</a:t>
            </a:r>
          </a:p>
          <a:p>
            <a:pPr marL="0" indent="0">
              <a:buNone/>
            </a:pPr>
            <a:r>
              <a:rPr lang="hu-HU" dirty="0"/>
              <a:t> Légzési segédizmok használata</a:t>
            </a:r>
          </a:p>
          <a:p>
            <a:pPr marL="0" indent="0">
              <a:buNone/>
            </a:pPr>
            <a:r>
              <a:rPr lang="hu-HU" dirty="0"/>
              <a:t> A beteg a nyakát fogja</a:t>
            </a:r>
          </a:p>
          <a:p>
            <a:pPr marL="0" indent="0">
              <a:buNone/>
            </a:pPr>
            <a:r>
              <a:rPr lang="hu-HU" dirty="0"/>
              <a:t> Környezetből származó információk</a:t>
            </a:r>
          </a:p>
        </p:txBody>
      </p:sp>
      <p:sp>
        <p:nvSpPr>
          <p:cNvPr id="4" name="Lefelé nyíl 3"/>
          <p:cNvSpPr/>
          <p:nvPr/>
        </p:nvSpPr>
        <p:spPr>
          <a:xfrm>
            <a:off x="914400" y="1400530"/>
            <a:ext cx="295835" cy="5492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40042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22412"/>
            <a:ext cx="9404723" cy="1400530"/>
          </a:xfrm>
        </p:spPr>
        <p:txBody>
          <a:bodyPr/>
          <a:lstStyle/>
          <a:p>
            <a:r>
              <a:rPr lang="hu-HU" dirty="0"/>
              <a:t>Gyors betegvizsgálat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21025" y="1089212"/>
            <a:ext cx="5190564" cy="5159187"/>
          </a:xfrm>
        </p:spPr>
        <p:txBody>
          <a:bodyPr/>
          <a:lstStyle/>
          <a:p>
            <a:pPr marL="0" indent="0">
              <a:buNone/>
            </a:pPr>
            <a:r>
              <a:rPr lang="hu-HU" sz="2400" dirty="0"/>
              <a:t>AÁ</a:t>
            </a:r>
            <a:r>
              <a:rPr lang="hu-HU" sz="2400" b="1" u="sng" dirty="0"/>
              <a:t>B</a:t>
            </a:r>
            <a:r>
              <a:rPr lang="hu-HU" sz="2400" dirty="0"/>
              <a:t>CDE</a:t>
            </a:r>
          </a:p>
          <a:p>
            <a:pPr marL="0" indent="0">
              <a:buNone/>
            </a:pPr>
            <a:endParaRPr lang="hu-HU" sz="2400" b="1" dirty="0"/>
          </a:p>
          <a:p>
            <a:r>
              <a:rPr lang="hu-HU" dirty="0"/>
              <a:t>Légzés megléte és paraméterei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pPr marL="0" indent="0">
              <a:buNone/>
            </a:pPr>
            <a:r>
              <a:rPr lang="hu-HU" dirty="0"/>
              <a:t>Hármas észlelés: látom, hallom, érzem 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6750424" y="3240741"/>
            <a:ext cx="44375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 Légzésszám (12-16/perc)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 Légzés mélysége (mellkaskitérés)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 Légzés típusa (kóros?)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 Nehézlégzés?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Oxigenizáció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Cyanosis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(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acro</a:t>
            </a: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-, stb.)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 Tudat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Pulsoxymetria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Lefelé nyíl 4"/>
          <p:cNvSpPr/>
          <p:nvPr/>
        </p:nvSpPr>
        <p:spPr>
          <a:xfrm>
            <a:off x="779929" y="1530519"/>
            <a:ext cx="268942" cy="6210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Jobbra nyíl 6"/>
          <p:cNvSpPr/>
          <p:nvPr/>
        </p:nvSpPr>
        <p:spPr>
          <a:xfrm rot="1487938">
            <a:off x="5103831" y="2667571"/>
            <a:ext cx="1300438" cy="3149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Lefelé nyíl 8"/>
          <p:cNvSpPr/>
          <p:nvPr/>
        </p:nvSpPr>
        <p:spPr>
          <a:xfrm>
            <a:off x="1035424" y="2628490"/>
            <a:ext cx="268942" cy="6210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94058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22412"/>
            <a:ext cx="9404723" cy="1400530"/>
          </a:xfrm>
        </p:spPr>
        <p:txBody>
          <a:bodyPr/>
          <a:lstStyle/>
          <a:p>
            <a:r>
              <a:rPr lang="hu-HU" dirty="0"/>
              <a:t>Kóros légzéstípusok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49624" y="1143000"/>
            <a:ext cx="9700229" cy="5105399"/>
          </a:xfrm>
        </p:spPr>
        <p:txBody>
          <a:bodyPr/>
          <a:lstStyle/>
          <a:p>
            <a:r>
              <a:rPr lang="hu-HU" dirty="0"/>
              <a:t>1. </a:t>
            </a:r>
            <a:r>
              <a:rPr lang="hu-HU" b="1" dirty="0" err="1"/>
              <a:t>dyspnoe</a:t>
            </a:r>
            <a:endParaRPr lang="hu-HU" b="1" dirty="0"/>
          </a:p>
          <a:p>
            <a:pPr marL="0" indent="0">
              <a:buNone/>
            </a:pPr>
            <a:r>
              <a:rPr lang="hu-HU" dirty="0"/>
              <a:t>–objektív tünetek (légzésszám, légzés hangja, légzési segédizmok igénybevétele, </a:t>
            </a:r>
            <a:r>
              <a:rPr lang="hu-HU" dirty="0" err="1"/>
              <a:t>cyanosis</a:t>
            </a:r>
            <a:r>
              <a:rPr lang="hu-HU" dirty="0"/>
              <a:t>, PaO2-szint, </a:t>
            </a:r>
            <a:r>
              <a:rPr lang="hu-HU" dirty="0" err="1"/>
              <a:t>oxigénszaturáció</a:t>
            </a:r>
            <a:r>
              <a:rPr lang="hu-HU" dirty="0"/>
              <a:t> mértéke, pulzus, vérnyomás, stb.)</a:t>
            </a:r>
          </a:p>
          <a:p>
            <a:pPr marL="0" indent="0">
              <a:buNone/>
            </a:pPr>
            <a:r>
              <a:rPr lang="hu-HU" dirty="0"/>
              <a:t>–okok</a:t>
            </a:r>
          </a:p>
          <a:p>
            <a:pPr marL="0" indent="0">
              <a:buNone/>
            </a:pPr>
            <a:r>
              <a:rPr lang="hu-HU" dirty="0"/>
              <a:t>–különböző testhelyzetek</a:t>
            </a:r>
          </a:p>
          <a:p>
            <a:pPr marL="0" indent="0">
              <a:buNone/>
            </a:pPr>
            <a:r>
              <a:rPr lang="hu-HU" dirty="0"/>
              <a:t>•</a:t>
            </a:r>
            <a:r>
              <a:rPr lang="hu-HU" dirty="0" err="1"/>
              <a:t>exspiratios</a:t>
            </a:r>
            <a:r>
              <a:rPr lang="hu-HU" dirty="0"/>
              <a:t> </a:t>
            </a:r>
            <a:r>
              <a:rPr lang="hu-HU" dirty="0" err="1"/>
              <a:t>dyspnoe</a:t>
            </a:r>
            <a:r>
              <a:rPr lang="hu-HU" dirty="0"/>
              <a:t>: a kilégzés nehezített, vagyis a levegő a fiziológiásnál lassabban áramlik ki a légutakból</a:t>
            </a:r>
          </a:p>
          <a:p>
            <a:pPr marL="0" indent="0">
              <a:buNone/>
            </a:pPr>
            <a:r>
              <a:rPr lang="hu-HU" dirty="0"/>
              <a:t>•</a:t>
            </a:r>
            <a:r>
              <a:rPr lang="hu-HU" dirty="0" err="1"/>
              <a:t>inspiratios</a:t>
            </a:r>
            <a:r>
              <a:rPr lang="hu-HU" dirty="0"/>
              <a:t> </a:t>
            </a:r>
            <a:r>
              <a:rPr lang="hu-HU" dirty="0" err="1"/>
              <a:t>dispnoe</a:t>
            </a:r>
            <a:r>
              <a:rPr lang="hu-HU" dirty="0"/>
              <a:t>: a belégzés nehezített, vagyis a levegő a fiziológiásnál lassabban áramlik be a tüdőbe</a:t>
            </a:r>
          </a:p>
        </p:txBody>
      </p:sp>
    </p:spTree>
    <p:extLst>
      <p:ext uri="{BB962C8B-B14F-4D97-AF65-F5344CB8AC3E}">
        <p14:creationId xmlns:p14="http://schemas.microsoft.com/office/powerpoint/2010/main" val="25710024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Kóros légzéstípusok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85763" y="1243014"/>
            <a:ext cx="11315699" cy="51149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800" dirty="0"/>
              <a:t>•</a:t>
            </a:r>
            <a:r>
              <a:rPr lang="hu-HU" sz="2800" dirty="0" err="1"/>
              <a:t>effort</a:t>
            </a:r>
            <a:r>
              <a:rPr lang="hu-HU" sz="2800" dirty="0"/>
              <a:t> </a:t>
            </a:r>
            <a:r>
              <a:rPr lang="hu-HU" sz="2800" dirty="0" err="1"/>
              <a:t>dyspnoe</a:t>
            </a:r>
            <a:r>
              <a:rPr lang="hu-HU" sz="2800" dirty="0"/>
              <a:t>: terhelésre (</a:t>
            </a:r>
            <a:r>
              <a:rPr lang="hu-HU" sz="2800" dirty="0" err="1"/>
              <a:t>effort</a:t>
            </a:r>
            <a:r>
              <a:rPr lang="hu-HU" sz="2800" dirty="0"/>
              <a:t>) jelentkező nehézlégzést</a:t>
            </a:r>
          </a:p>
          <a:p>
            <a:pPr marL="0" indent="0">
              <a:buNone/>
            </a:pPr>
            <a:r>
              <a:rPr lang="hu-HU" sz="2800" dirty="0"/>
              <a:t>•</a:t>
            </a:r>
            <a:r>
              <a:rPr lang="hu-HU" sz="2800" dirty="0" err="1"/>
              <a:t>orthopnoe</a:t>
            </a:r>
            <a:r>
              <a:rPr lang="hu-HU" sz="2800" dirty="0"/>
              <a:t>: vízszintes </a:t>
            </a:r>
            <a:r>
              <a:rPr lang="hu-HU" sz="2800" dirty="0" err="1"/>
              <a:t>testhelyhzetben</a:t>
            </a:r>
            <a:r>
              <a:rPr lang="hu-HU" sz="2800" dirty="0"/>
              <a:t>, többnyire rövid idejű alvást követően alakul ki a nehézlégzés</a:t>
            </a:r>
          </a:p>
          <a:p>
            <a:pPr marL="0" indent="0">
              <a:buNone/>
            </a:pPr>
            <a:r>
              <a:rPr lang="hu-HU" sz="2800" dirty="0"/>
              <a:t>•</a:t>
            </a:r>
            <a:r>
              <a:rPr lang="hu-HU" sz="2800" dirty="0" err="1"/>
              <a:t>paroxismalis</a:t>
            </a:r>
            <a:r>
              <a:rPr lang="hu-HU" sz="2800" dirty="0"/>
              <a:t> </a:t>
            </a:r>
            <a:r>
              <a:rPr lang="hu-HU" sz="2800" dirty="0" err="1"/>
              <a:t>nocturnalis</a:t>
            </a:r>
            <a:r>
              <a:rPr lang="hu-HU" sz="2800" dirty="0"/>
              <a:t> </a:t>
            </a:r>
            <a:r>
              <a:rPr lang="hu-HU" sz="2800" dirty="0" err="1"/>
              <a:t>dyspnoe</a:t>
            </a:r>
            <a:r>
              <a:rPr lang="hu-HU" sz="2800" dirty="0"/>
              <a:t>: éjszakai </a:t>
            </a:r>
            <a:r>
              <a:rPr lang="hu-HU" sz="2800" dirty="0" err="1"/>
              <a:t>rohamokbanjelentkező</a:t>
            </a:r>
            <a:r>
              <a:rPr lang="hu-HU" sz="2800" dirty="0"/>
              <a:t> nehézlégzés</a:t>
            </a:r>
          </a:p>
          <a:p>
            <a:pPr marL="0" indent="0">
              <a:buNone/>
            </a:pPr>
            <a:r>
              <a:rPr lang="hu-HU" sz="2800" dirty="0"/>
              <a:t>•</a:t>
            </a:r>
            <a:r>
              <a:rPr lang="hu-HU" sz="2800" dirty="0" err="1"/>
              <a:t>platypnea-orthodeoxia</a:t>
            </a:r>
            <a:r>
              <a:rPr lang="hu-HU" sz="2800" dirty="0"/>
              <a:t>: álló testhelyzetben kialakuló nehézlégzés</a:t>
            </a:r>
          </a:p>
          <a:p>
            <a:pPr marL="0" indent="0">
              <a:buNone/>
            </a:pPr>
            <a:r>
              <a:rPr lang="hu-HU" sz="2800" dirty="0"/>
              <a:t>•</a:t>
            </a:r>
            <a:r>
              <a:rPr lang="hu-HU" sz="2800" dirty="0" err="1"/>
              <a:t>trepopnea</a:t>
            </a:r>
            <a:r>
              <a:rPr lang="hu-HU" sz="2800" dirty="0"/>
              <a:t>: a beteg egyik oldalára fordulva fekszik, míg a másik oldalára fordulva a nehézlégzés nem jelentkezik</a:t>
            </a:r>
          </a:p>
        </p:txBody>
      </p:sp>
    </p:spTree>
    <p:extLst>
      <p:ext uri="{BB962C8B-B14F-4D97-AF65-F5344CB8AC3E}">
        <p14:creationId xmlns:p14="http://schemas.microsoft.com/office/powerpoint/2010/main" val="20402668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Kóros légzéstípusok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85738" y="914400"/>
            <a:ext cx="11687175" cy="5472113"/>
          </a:xfrm>
        </p:spPr>
        <p:txBody>
          <a:bodyPr>
            <a:noAutofit/>
          </a:bodyPr>
          <a:lstStyle/>
          <a:p>
            <a:r>
              <a:rPr lang="hu-HU" sz="2400" dirty="0"/>
              <a:t>2.  </a:t>
            </a:r>
            <a:r>
              <a:rPr lang="hu-HU" sz="2400" dirty="0" err="1"/>
              <a:t>bradypnoe</a:t>
            </a:r>
            <a:r>
              <a:rPr lang="hu-HU" sz="2400" dirty="0"/>
              <a:t>: ritmusos, lassú légzés, alacsony légzésszám</a:t>
            </a:r>
          </a:p>
          <a:p>
            <a:r>
              <a:rPr lang="hu-HU" sz="2400" dirty="0"/>
              <a:t>3.  </a:t>
            </a:r>
            <a:r>
              <a:rPr lang="hu-HU" sz="2400" dirty="0" err="1"/>
              <a:t>tachypnoe</a:t>
            </a:r>
            <a:r>
              <a:rPr lang="hu-HU" sz="2400" dirty="0"/>
              <a:t>: ritmusos, gyors, felületes légzés, magas légzésszám</a:t>
            </a:r>
          </a:p>
          <a:p>
            <a:r>
              <a:rPr lang="hu-HU" sz="2400" dirty="0"/>
              <a:t>4.  </a:t>
            </a:r>
            <a:r>
              <a:rPr lang="hu-HU" sz="2400" dirty="0" err="1"/>
              <a:t>hyperpnoe</a:t>
            </a:r>
            <a:r>
              <a:rPr lang="hu-HU" sz="2400" dirty="0"/>
              <a:t>: gyors, mély légzés</a:t>
            </a:r>
          </a:p>
          <a:p>
            <a:r>
              <a:rPr lang="hu-HU" sz="2400" dirty="0"/>
              <a:t>5.  </a:t>
            </a:r>
            <a:r>
              <a:rPr lang="hu-HU" sz="2400" dirty="0" err="1"/>
              <a:t>hypopnoe</a:t>
            </a:r>
            <a:r>
              <a:rPr lang="hu-HU" sz="2400" dirty="0"/>
              <a:t>: a légzés átlagos térfogatának 50%-át meghaladó légzéscsökkenéssel járó túlságosan felületes légzés vagy alacsony légzésszám</a:t>
            </a:r>
          </a:p>
          <a:p>
            <a:r>
              <a:rPr lang="hu-HU" sz="2400" dirty="0"/>
              <a:t>6.  apnoe: a légzés átmeneti hiánya</a:t>
            </a:r>
          </a:p>
          <a:p>
            <a:r>
              <a:rPr lang="hu-HU" sz="2400" dirty="0"/>
              <a:t>7.  </a:t>
            </a:r>
            <a:r>
              <a:rPr lang="hu-HU" sz="2400" dirty="0" err="1"/>
              <a:t>hyperventillatio</a:t>
            </a:r>
            <a:r>
              <a:rPr lang="hu-HU" sz="2400" dirty="0"/>
              <a:t>: ritmusos, szapora, </a:t>
            </a:r>
            <a:r>
              <a:rPr lang="hu-HU" sz="2400" dirty="0" err="1"/>
              <a:t>erőltett</a:t>
            </a:r>
            <a:r>
              <a:rPr lang="hu-HU" sz="2400" dirty="0"/>
              <a:t>, mély légzés</a:t>
            </a:r>
          </a:p>
          <a:p>
            <a:r>
              <a:rPr lang="hu-HU" sz="2400" dirty="0"/>
              <a:t>8.  </a:t>
            </a:r>
            <a:r>
              <a:rPr lang="hu-HU" sz="2400" dirty="0" err="1"/>
              <a:t>hypoventillatio</a:t>
            </a:r>
            <a:r>
              <a:rPr lang="hu-HU" sz="2400" dirty="0"/>
              <a:t>: ritmusos, felületes légzés, alacsony légzésszám </a:t>
            </a:r>
          </a:p>
          <a:p>
            <a:r>
              <a:rPr lang="hu-HU" sz="2400" dirty="0"/>
              <a:t>9.  </a:t>
            </a:r>
            <a:r>
              <a:rPr lang="hu-HU" sz="2400" dirty="0" err="1"/>
              <a:t>Cheyne</a:t>
            </a:r>
            <a:r>
              <a:rPr lang="hu-HU" sz="2400" dirty="0"/>
              <a:t> – </a:t>
            </a:r>
            <a:r>
              <a:rPr lang="hu-HU" sz="2400" dirty="0" err="1"/>
              <a:t>Stokes</a:t>
            </a:r>
            <a:r>
              <a:rPr lang="hu-HU" sz="2400" dirty="0"/>
              <a:t> légzés: periodikus légzés, néhány másodpercig tartó </a:t>
            </a:r>
            <a:r>
              <a:rPr lang="hu-HU" sz="2400" dirty="0" err="1"/>
              <a:t>apnoet</a:t>
            </a:r>
            <a:r>
              <a:rPr lang="hu-HU" sz="2400" dirty="0"/>
              <a:t> felületes, majd mélyülő és utána ismét felületessé váló légzés követ</a:t>
            </a:r>
          </a:p>
        </p:txBody>
      </p:sp>
    </p:spTree>
    <p:extLst>
      <p:ext uri="{BB962C8B-B14F-4D97-AF65-F5344CB8AC3E}">
        <p14:creationId xmlns:p14="http://schemas.microsoft.com/office/powerpoint/2010/main" val="20680203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Kóros légzéstípusok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842964"/>
            <a:ext cx="11901488" cy="5672136"/>
          </a:xfrm>
        </p:spPr>
        <p:txBody>
          <a:bodyPr>
            <a:normAutofit/>
          </a:bodyPr>
          <a:lstStyle/>
          <a:p>
            <a:r>
              <a:rPr lang="hu-HU" sz="2400" dirty="0"/>
              <a:t>10. </a:t>
            </a:r>
            <a:r>
              <a:rPr lang="hu-HU" sz="2400" dirty="0" err="1"/>
              <a:t>Kussmaul</a:t>
            </a:r>
            <a:r>
              <a:rPr lang="hu-HU" sz="2400" dirty="0"/>
              <a:t> légzés: ritmusos, rendellenesen mély légzés, magas légzésszám</a:t>
            </a:r>
          </a:p>
          <a:p>
            <a:r>
              <a:rPr lang="hu-HU" sz="2400" dirty="0"/>
              <a:t>11. Biot-légzés (</a:t>
            </a:r>
            <a:r>
              <a:rPr lang="hu-HU" sz="2400" dirty="0" err="1"/>
              <a:t>ataxiás</a:t>
            </a:r>
            <a:r>
              <a:rPr lang="hu-HU" sz="2400" dirty="0"/>
              <a:t> légzés; </a:t>
            </a:r>
            <a:r>
              <a:rPr lang="hu-HU" sz="2400" dirty="0" err="1"/>
              <a:t>cluster</a:t>
            </a:r>
            <a:r>
              <a:rPr lang="hu-HU" sz="2400" dirty="0"/>
              <a:t> légzés): szabálytalan ritmusú, hirtelen váltakozó felületes és mély légzés szabálytalan időközönként megjelenő </a:t>
            </a:r>
            <a:r>
              <a:rPr lang="hu-HU" sz="2400" dirty="0" err="1"/>
              <a:t>apnoeval</a:t>
            </a:r>
            <a:endParaRPr lang="hu-HU" sz="2400" dirty="0"/>
          </a:p>
          <a:p>
            <a:r>
              <a:rPr lang="hu-HU" sz="2400" dirty="0"/>
              <a:t>12. Paradox légzés: a mellkas belégzéskor befelé, kilégzéskor kifelé mozdul el</a:t>
            </a:r>
          </a:p>
          <a:p>
            <a:r>
              <a:rPr lang="hu-HU" sz="2400" dirty="0"/>
              <a:t>13. </a:t>
            </a:r>
            <a:r>
              <a:rPr lang="hu-HU" sz="2400" dirty="0" err="1"/>
              <a:t>Apneuziás</a:t>
            </a:r>
            <a:r>
              <a:rPr lang="hu-HU" sz="2400" dirty="0"/>
              <a:t> légzés: szabálytalan ritmusú, változó mélységűlégvételek után, a kilégzés kezdete előtt néhány másodperces légzésmegállás belégzési állapotban (néhány vagy akár 10-20 másodpercig), rövid idejű kilégzésre ritkán kerül sor, melyet apnoe követ</a:t>
            </a:r>
          </a:p>
          <a:p>
            <a:r>
              <a:rPr lang="hu-HU" sz="2400" dirty="0"/>
              <a:t>14. Hüppögő légzés: mellkaskitéréssel járó, belégzéskor hangot adó, elégtelen légzési volument eredményező légzés</a:t>
            </a:r>
          </a:p>
          <a:p>
            <a:r>
              <a:rPr lang="hu-HU" sz="2400" dirty="0"/>
              <a:t>15. </a:t>
            </a:r>
            <a:r>
              <a:rPr lang="hu-HU" sz="2400" dirty="0" err="1"/>
              <a:t>Gaspolás</a:t>
            </a:r>
            <a:r>
              <a:rPr lang="hu-HU" sz="2400" dirty="0"/>
              <a:t>: folyamatos kilégzési állapot, amit időközönként gyors, rövid idejű belégzés szakít meg</a:t>
            </a:r>
          </a:p>
        </p:txBody>
      </p:sp>
    </p:spTree>
    <p:extLst>
      <p:ext uri="{BB962C8B-B14F-4D97-AF65-F5344CB8AC3E}">
        <p14:creationId xmlns:p14="http://schemas.microsoft.com/office/powerpoint/2010/main" val="201023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Tantárgyak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46111" y="2079812"/>
            <a:ext cx="11088688" cy="4195481"/>
          </a:xfrm>
        </p:spPr>
        <p:txBody>
          <a:bodyPr>
            <a:normAutofit/>
          </a:bodyPr>
          <a:lstStyle/>
          <a:p>
            <a:r>
              <a:rPr lang="hu-HU" sz="2400" dirty="0"/>
              <a:t>Fizikális vizsgálatok</a:t>
            </a:r>
          </a:p>
          <a:p>
            <a:r>
              <a:rPr lang="hu-HU" sz="2400" dirty="0"/>
              <a:t>Diagnosztikai alapismeretek, módszerek (eszköz nélküli, eszközös)</a:t>
            </a:r>
          </a:p>
          <a:p>
            <a:r>
              <a:rPr lang="hu-HU" sz="2400" dirty="0"/>
              <a:t>Labordiagnosztikai alapismeretek</a:t>
            </a:r>
          </a:p>
          <a:p>
            <a:r>
              <a:rPr lang="hu-HU" sz="2400" dirty="0"/>
              <a:t>Testváladékmintavétel</a:t>
            </a:r>
          </a:p>
          <a:p>
            <a:r>
              <a:rPr lang="hu-HU" sz="2400" dirty="0"/>
              <a:t>Mikrobiológiai mintavétel</a:t>
            </a:r>
          </a:p>
          <a:p>
            <a:r>
              <a:rPr lang="hu-HU" sz="2400" dirty="0" err="1"/>
              <a:t>Biopsziák</a:t>
            </a:r>
            <a:r>
              <a:rPr lang="hu-HU" sz="2400" dirty="0"/>
              <a:t>, csapolások</a:t>
            </a:r>
          </a:p>
        </p:txBody>
      </p:sp>
      <p:pic>
        <p:nvPicPr>
          <p:cNvPr id="4" name="Hang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5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89"/>
    </mc:Choice>
    <mc:Fallback xmlns="">
      <p:transition spd="slow" advTm="21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Abnormális légzési hangok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46111" y="1595718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800" dirty="0"/>
              <a:t>•</a:t>
            </a:r>
            <a:r>
              <a:rPr lang="hu-HU" sz="2800" dirty="0" err="1"/>
              <a:t>szörtyzörej</a:t>
            </a:r>
            <a:endParaRPr lang="hu-HU" sz="2800" dirty="0"/>
          </a:p>
          <a:p>
            <a:pPr marL="0" indent="0">
              <a:buNone/>
            </a:pPr>
            <a:r>
              <a:rPr lang="hu-HU" sz="2800" dirty="0"/>
              <a:t>•horkoló</a:t>
            </a:r>
          </a:p>
          <a:p>
            <a:pPr marL="0" indent="0">
              <a:buNone/>
            </a:pPr>
            <a:r>
              <a:rPr lang="hu-HU" sz="2800" dirty="0"/>
              <a:t>•hörgő (</a:t>
            </a:r>
            <a:r>
              <a:rPr lang="hu-HU" sz="2800" dirty="0" err="1"/>
              <a:t>stridor</a:t>
            </a:r>
            <a:r>
              <a:rPr lang="hu-HU" sz="2800" dirty="0"/>
              <a:t>)</a:t>
            </a:r>
          </a:p>
          <a:p>
            <a:pPr marL="0" indent="0">
              <a:buNone/>
            </a:pPr>
            <a:r>
              <a:rPr lang="hu-HU" sz="2800" dirty="0"/>
              <a:t>•ziháló (szuszogó)</a:t>
            </a:r>
          </a:p>
          <a:p>
            <a:r>
              <a:rPr lang="hu-HU" sz="2800" dirty="0"/>
              <a:t>Csuklás</a:t>
            </a:r>
          </a:p>
          <a:p>
            <a:r>
              <a:rPr lang="hu-HU" sz="2800" dirty="0"/>
              <a:t>Köhögés</a:t>
            </a:r>
          </a:p>
          <a:p>
            <a:r>
              <a:rPr lang="hu-HU" sz="2800" dirty="0"/>
              <a:t>tüsszentés</a:t>
            </a:r>
          </a:p>
        </p:txBody>
      </p:sp>
    </p:spTree>
    <p:extLst>
      <p:ext uri="{BB962C8B-B14F-4D97-AF65-F5344CB8AC3E}">
        <p14:creationId xmlns:p14="http://schemas.microsoft.com/office/powerpoint/2010/main" val="26526402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Gyors állapotfelmérés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1450" y="957264"/>
            <a:ext cx="11687175" cy="5900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AÁB</a:t>
            </a:r>
            <a:r>
              <a:rPr lang="hu-HU" b="1" u="sng" dirty="0"/>
              <a:t>C</a:t>
            </a:r>
            <a:r>
              <a:rPr lang="hu-HU" dirty="0"/>
              <a:t>DE</a:t>
            </a:r>
          </a:p>
          <a:p>
            <a:r>
              <a:rPr lang="hu-HU" dirty="0"/>
              <a:t>Keringés meglétének vizsgálata: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Keringési jelek: légzés, mozgás (VAN KIVÉTEL!), csámcsogás, nyelés, stb.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A. </a:t>
            </a:r>
            <a:r>
              <a:rPr lang="hu-HU" dirty="0" err="1"/>
              <a:t>carotis</a:t>
            </a:r>
            <a:r>
              <a:rPr lang="hu-HU" dirty="0"/>
              <a:t> </a:t>
            </a:r>
            <a:r>
              <a:rPr lang="hu-HU" dirty="0" err="1"/>
              <a:t>communis</a:t>
            </a:r>
            <a:endParaRPr lang="hu-HU" dirty="0"/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Mechanikai működés vizsgálata: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 Pulzusszám és pulzuskvalitás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 Vérnyomás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 Kapilláris </a:t>
            </a:r>
            <a:r>
              <a:rPr lang="hu-HU" dirty="0" err="1"/>
              <a:t>újratelődés</a:t>
            </a:r>
            <a:r>
              <a:rPr lang="hu-HU" dirty="0"/>
              <a:t> (CRT  &lt;2)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 Elektromos működés:</a:t>
            </a:r>
          </a:p>
          <a:p>
            <a:pPr marL="0" indent="0">
              <a:buNone/>
            </a:pPr>
            <a:r>
              <a:rPr lang="hu-HU" dirty="0"/>
              <a:t> Quick </a:t>
            </a:r>
            <a:r>
              <a:rPr lang="hu-HU" dirty="0" err="1"/>
              <a:t>Look</a:t>
            </a:r>
            <a:r>
              <a:rPr lang="hu-HU" dirty="0"/>
              <a:t>, 12-elvezetéses EKG, speciális elvezetések</a:t>
            </a:r>
          </a:p>
        </p:txBody>
      </p:sp>
    </p:spTree>
    <p:extLst>
      <p:ext uri="{BB962C8B-B14F-4D97-AF65-F5344CB8AC3E}">
        <p14:creationId xmlns:p14="http://schemas.microsoft.com/office/powerpoint/2010/main" val="29705866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Gyors állapotfelmérés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57164" y="957263"/>
            <a:ext cx="11444286" cy="5586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dirty="0"/>
              <a:t>AÁBC</a:t>
            </a:r>
            <a:r>
              <a:rPr lang="hu-HU" b="1" u="sng" dirty="0"/>
              <a:t>D</a:t>
            </a:r>
            <a:r>
              <a:rPr lang="hu-HU" dirty="0"/>
              <a:t>E</a:t>
            </a:r>
          </a:p>
          <a:p>
            <a:r>
              <a:rPr lang="hu-HU" dirty="0"/>
              <a:t>Tudat és éberség szintjének (eszmélet) vizsgálata: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GCS</a:t>
            </a:r>
          </a:p>
          <a:p>
            <a:pPr>
              <a:buFont typeface="Wingdings" panose="05000000000000000000" pitchFamily="2" charset="2"/>
              <a:buChar char="v"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Idegrendszer vizsgálata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Reflexvizsgálat (kiválthatóság, szimmetria, kóros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reflexek)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 err="1"/>
              <a:t>Meningealis</a:t>
            </a:r>
            <a:r>
              <a:rPr lang="hu-HU" dirty="0"/>
              <a:t> </a:t>
            </a:r>
            <a:r>
              <a:rPr lang="hu-HU" dirty="0" err="1"/>
              <a:t>izgalmi</a:t>
            </a:r>
            <a:r>
              <a:rPr lang="hu-HU" dirty="0"/>
              <a:t> jelek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 err="1"/>
              <a:t>Oldaliság</a:t>
            </a:r>
            <a:r>
              <a:rPr lang="hu-HU" dirty="0"/>
              <a:t>: két oldal közti eltérés, gócjelek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Vércukormérés (!)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Testhőmérséklet meghatározása</a:t>
            </a:r>
          </a:p>
        </p:txBody>
      </p:sp>
    </p:spTree>
    <p:extLst>
      <p:ext uri="{BB962C8B-B14F-4D97-AF65-F5344CB8AC3E}">
        <p14:creationId xmlns:p14="http://schemas.microsoft.com/office/powerpoint/2010/main" val="27517204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GCS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945" y="289563"/>
            <a:ext cx="4097606" cy="6258875"/>
          </a:xfrm>
        </p:spPr>
      </p:pic>
    </p:spTree>
    <p:extLst>
      <p:ext uri="{BB962C8B-B14F-4D97-AF65-F5344CB8AC3E}">
        <p14:creationId xmlns:p14="http://schemas.microsoft.com/office/powerpoint/2010/main" val="26066726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Gyors állapotfelmérés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/>
              <a:t>AÁBCD</a:t>
            </a:r>
            <a:r>
              <a:rPr lang="hu-HU" b="1" u="sng" dirty="0"/>
              <a:t>E</a:t>
            </a:r>
          </a:p>
          <a:p>
            <a:r>
              <a:rPr lang="hu-HU" dirty="0"/>
              <a:t>Környezeti tényezők, veszélyek felismerése, részletes</a:t>
            </a:r>
          </a:p>
          <a:p>
            <a:r>
              <a:rPr lang="hu-HU" dirty="0"/>
              <a:t>vizsgálat (egész test)</a:t>
            </a:r>
          </a:p>
          <a:p>
            <a:r>
              <a:rPr lang="hu-HU" dirty="0"/>
              <a:t>A beteg teljes testét át kell vizsgálni  ez csak úgy</a:t>
            </a:r>
          </a:p>
          <a:p>
            <a:r>
              <a:rPr lang="hu-HU" dirty="0"/>
              <a:t>lehetséges, ha levetkőztetjük!</a:t>
            </a:r>
          </a:p>
          <a:p>
            <a:r>
              <a:rPr lang="hu-HU" dirty="0"/>
              <a:t>Védeni kell a külső állapotromlást elősegítő tényezőktől (pl. kihűlés, hőártalom, stb.)</a:t>
            </a:r>
          </a:p>
        </p:txBody>
      </p:sp>
    </p:spTree>
    <p:extLst>
      <p:ext uri="{BB962C8B-B14F-4D97-AF65-F5344CB8AC3E}">
        <p14:creationId xmlns:p14="http://schemas.microsoft.com/office/powerpoint/2010/main" val="36169051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Önellenőrző kérdések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Mit vizsgál a GCS skála?</a:t>
            </a:r>
          </a:p>
          <a:p>
            <a:r>
              <a:rPr lang="hu-HU" dirty="0"/>
              <a:t>Mit jelent az AVPU?</a:t>
            </a:r>
          </a:p>
          <a:p>
            <a:r>
              <a:rPr lang="hu-HU" dirty="0"/>
              <a:t>Az AÁBCDE skálából a B betű mit vizsgál? </a:t>
            </a:r>
          </a:p>
          <a:p>
            <a:r>
              <a:rPr lang="hu-HU" dirty="0"/>
              <a:t>Idegrendszeri gyors vizsgálat során miket figyelünk?</a:t>
            </a:r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317595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 betegvizsgálat lépései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85750" y="928688"/>
            <a:ext cx="10887075" cy="5557837"/>
          </a:xfrm>
        </p:spPr>
        <p:txBody>
          <a:bodyPr>
            <a:normAutofit lnSpcReduction="10000"/>
          </a:bodyPr>
          <a:lstStyle/>
          <a:p>
            <a:r>
              <a:rPr lang="hu-HU" b="1" dirty="0" err="1"/>
              <a:t>Anamnaesis</a:t>
            </a:r>
            <a:r>
              <a:rPr lang="hu-HU" b="1" dirty="0"/>
              <a:t>: </a:t>
            </a:r>
            <a:r>
              <a:rPr lang="hu-HU" dirty="0"/>
              <a:t>kórelőzmény = ½ diagnózis, ha …?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Környezeti </a:t>
            </a:r>
            <a:r>
              <a:rPr lang="hu-HU" dirty="0" err="1"/>
              <a:t>anamnaesis</a:t>
            </a:r>
            <a:r>
              <a:rPr lang="hu-HU" dirty="0"/>
              <a:t> („</a:t>
            </a:r>
            <a:r>
              <a:rPr lang="hu-HU" dirty="0" err="1"/>
              <a:t>KáVé</a:t>
            </a:r>
            <a:r>
              <a:rPr lang="hu-HU" dirty="0"/>
              <a:t>”)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Szociális </a:t>
            </a:r>
            <a:r>
              <a:rPr lang="hu-HU" dirty="0" err="1"/>
              <a:t>anamnaesis</a:t>
            </a:r>
            <a:endParaRPr lang="hu-HU" dirty="0"/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Foglalkozási </a:t>
            </a:r>
            <a:r>
              <a:rPr lang="hu-HU" dirty="0" err="1"/>
              <a:t>anamnaesis</a:t>
            </a:r>
            <a:endParaRPr lang="hu-HU" dirty="0"/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Családi </a:t>
            </a:r>
            <a:r>
              <a:rPr lang="hu-HU" dirty="0" err="1"/>
              <a:t>anamnaesis</a:t>
            </a:r>
            <a:endParaRPr lang="hu-HU" dirty="0"/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Klinikai és farmakológiai </a:t>
            </a:r>
            <a:r>
              <a:rPr lang="hu-HU" dirty="0" err="1"/>
              <a:t>anamnaesis</a:t>
            </a:r>
            <a:endParaRPr lang="hu-HU" dirty="0"/>
          </a:p>
          <a:p>
            <a:pPr>
              <a:buFont typeface="Wingdings" panose="05000000000000000000" pitchFamily="2" charset="2"/>
              <a:buChar char="ü"/>
            </a:pPr>
            <a:r>
              <a:rPr lang="hu-HU" b="1" dirty="0" err="1"/>
              <a:t>Autoanamnaesis</a:t>
            </a:r>
            <a:endParaRPr lang="hu-HU" b="1" dirty="0"/>
          </a:p>
          <a:p>
            <a:pPr>
              <a:buFont typeface="Courier New" panose="02070309020205020404" pitchFamily="49" charset="0"/>
              <a:buChar char="o"/>
            </a:pPr>
            <a:r>
              <a:rPr lang="hu-HU" dirty="0"/>
              <a:t>Betegtől nyert információk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hu-HU" b="1" dirty="0" err="1"/>
              <a:t>Heteroanamnaesis</a:t>
            </a:r>
            <a:endParaRPr lang="hu-HU" b="1" dirty="0"/>
          </a:p>
          <a:p>
            <a:pPr>
              <a:buFont typeface="Courier New" panose="02070309020205020404" pitchFamily="49" charset="0"/>
              <a:buChar char="o"/>
            </a:pPr>
            <a:r>
              <a:rPr lang="hu-HU" dirty="0"/>
              <a:t>Hozzátartozóktól, környezettől nyert információk (</a:t>
            </a:r>
            <a:r>
              <a:rPr lang="hu-HU" dirty="0" err="1"/>
              <a:t>Cave</a:t>
            </a:r>
            <a:r>
              <a:rPr lang="hu-HU" dirty="0"/>
              <a:t>: ne a beteg helyett beszéljen!)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dirty="0"/>
              <a:t>Korábbi dokumentációk</a:t>
            </a:r>
          </a:p>
          <a:p>
            <a:r>
              <a:rPr lang="hu-HU" dirty="0"/>
              <a:t>Fizikális vizsgálat</a:t>
            </a:r>
          </a:p>
          <a:p>
            <a:r>
              <a:rPr lang="hu-HU" dirty="0"/>
              <a:t>Eszközös betegvizsgálat</a:t>
            </a:r>
          </a:p>
        </p:txBody>
      </p:sp>
    </p:spTree>
    <p:extLst>
      <p:ext uri="{BB962C8B-B14F-4D97-AF65-F5344CB8AC3E}">
        <p14:creationId xmlns:p14="http://schemas.microsoft.com/office/powerpoint/2010/main" val="13083992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Anamnézis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42888" y="900113"/>
            <a:ext cx="11401425" cy="5586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u="sng" dirty="0"/>
              <a:t>Kiindulópontok:</a:t>
            </a:r>
          </a:p>
          <a:p>
            <a:r>
              <a:rPr lang="hu-HU" dirty="0"/>
              <a:t>Sok az adat, de miből lesz információ? → Irányított kommunikáció szükséges</a:t>
            </a:r>
          </a:p>
          <a:p>
            <a:r>
              <a:rPr lang="hu-HU" dirty="0"/>
              <a:t>Az irányított </a:t>
            </a:r>
            <a:r>
              <a:rPr lang="hu-HU" dirty="0" err="1"/>
              <a:t>anamnaesisfelvételhez</a:t>
            </a:r>
            <a:r>
              <a:rPr lang="hu-HU" dirty="0"/>
              <a:t> (kérdezéshez) empíria, vagyis tapasztalat szükséges → a kérdezést és a „tudományt” is tanulni kell</a:t>
            </a:r>
          </a:p>
          <a:p>
            <a:r>
              <a:rPr lang="hu-HU" dirty="0"/>
              <a:t>A jó </a:t>
            </a:r>
            <a:r>
              <a:rPr lang="hu-HU" dirty="0" err="1"/>
              <a:t>anamnaesis</a:t>
            </a:r>
            <a:r>
              <a:rPr lang="hu-HU" dirty="0"/>
              <a:t> fél diagnózis → helyesebben: átlagosan 64-71 %-</a:t>
            </a:r>
            <a:r>
              <a:rPr lang="hu-HU" dirty="0" err="1"/>
              <a:t>ban</a:t>
            </a:r>
            <a:r>
              <a:rPr lang="hu-HU" dirty="0"/>
              <a:t> helyesen felállított diagnózis, onkológiában 12 %, belgyógyászatban 49 %, intenzív ellátás során 91 %</a:t>
            </a:r>
          </a:p>
          <a:p>
            <a:r>
              <a:rPr lang="hu-HU" dirty="0"/>
              <a:t>Nem fáj és nem kellemetlen a betegnek → Érdemes elsajátítani a helyes módszertant</a:t>
            </a:r>
          </a:p>
        </p:txBody>
      </p:sp>
    </p:spTree>
    <p:extLst>
      <p:ext uri="{BB962C8B-B14F-4D97-AF65-F5344CB8AC3E}">
        <p14:creationId xmlns:p14="http://schemas.microsoft.com/office/powerpoint/2010/main" val="42069283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814388"/>
          </a:xfrm>
        </p:spPr>
        <p:txBody>
          <a:bodyPr/>
          <a:lstStyle/>
          <a:p>
            <a:r>
              <a:rPr lang="hu-HU" dirty="0"/>
              <a:t>Anamnézis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85750" y="814388"/>
            <a:ext cx="11372850" cy="5800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800" b="1" u="sng" dirty="0"/>
              <a:t>Ellenpontok:</a:t>
            </a:r>
          </a:p>
          <a:p>
            <a:r>
              <a:rPr lang="hu-HU" sz="2800" dirty="0"/>
              <a:t>Empátia ≠ érzelmek általi befolyásoltság</a:t>
            </a:r>
          </a:p>
          <a:p>
            <a:r>
              <a:rPr lang="hu-HU" sz="2800" dirty="0"/>
              <a:t>Információ ≠ nagy mennyiségű adat</a:t>
            </a:r>
          </a:p>
          <a:p>
            <a:r>
              <a:rPr lang="hu-HU" sz="2800" dirty="0"/>
              <a:t>Teljesség ≠ terjengősség</a:t>
            </a:r>
          </a:p>
          <a:p>
            <a:r>
              <a:rPr lang="hu-HU" sz="2800" dirty="0"/>
              <a:t>Kórelőzmény ≠ élettörténet</a:t>
            </a:r>
          </a:p>
          <a:p>
            <a:r>
              <a:rPr lang="hu-HU" sz="2800" dirty="0"/>
              <a:t>Problémaorientált (irányított) </a:t>
            </a:r>
            <a:r>
              <a:rPr lang="hu-HU" sz="2800" dirty="0" err="1"/>
              <a:t>anamnaesis</a:t>
            </a:r>
            <a:r>
              <a:rPr lang="hu-HU" sz="2800" dirty="0"/>
              <a:t> ≠ betegbe fojtott szó</a:t>
            </a:r>
          </a:p>
          <a:p>
            <a:r>
              <a:rPr lang="hu-HU" sz="2800" dirty="0" err="1"/>
              <a:t>Dichotómikus</a:t>
            </a:r>
            <a:r>
              <a:rPr lang="hu-HU" sz="2800" dirty="0"/>
              <a:t> (igen/nem) kérdések ≠ tesztvizsga</a:t>
            </a:r>
          </a:p>
        </p:txBody>
      </p:sp>
    </p:spTree>
    <p:extLst>
      <p:ext uri="{BB962C8B-B14F-4D97-AF65-F5344CB8AC3E}">
        <p14:creationId xmlns:p14="http://schemas.microsoft.com/office/powerpoint/2010/main" val="8908295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Anamnézis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57163" y="971550"/>
            <a:ext cx="11658599" cy="5557838"/>
          </a:xfrm>
        </p:spPr>
        <p:txBody>
          <a:bodyPr/>
          <a:lstStyle/>
          <a:p>
            <a:pPr marL="0" indent="0">
              <a:buNone/>
            </a:pPr>
            <a:r>
              <a:rPr lang="hu-HU" b="1" u="sng" dirty="0"/>
              <a:t>Célja:</a:t>
            </a:r>
          </a:p>
          <a:p>
            <a:r>
              <a:rPr lang="hu-HU" dirty="0"/>
              <a:t>Információ megszerzése</a:t>
            </a:r>
          </a:p>
          <a:p>
            <a:r>
              <a:rPr lang="hu-HU" dirty="0"/>
              <a:t>Értékelés</a:t>
            </a:r>
          </a:p>
          <a:p>
            <a:r>
              <a:rPr lang="hu-HU" dirty="0"/>
              <a:t>Dokumentálás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A beteg környezetéről: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Személyes és életrajzi adatok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Az egészségi állapotra hatni képes tényezők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számbavétele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Egészségügyi ellátórendszer igénybevételének (ind)oka,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a beteg érzése, véleménye (!)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Rizikófaktorok beazonosítása és a beteg tájékoztatása</a:t>
            </a:r>
          </a:p>
        </p:txBody>
      </p:sp>
      <p:sp>
        <p:nvSpPr>
          <p:cNvPr id="4" name="Lefelé nyíl 3"/>
          <p:cNvSpPr/>
          <p:nvPr/>
        </p:nvSpPr>
        <p:spPr>
          <a:xfrm>
            <a:off x="1585913" y="2628900"/>
            <a:ext cx="214312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131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Fizikális vizsgálatok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941294"/>
            <a:ext cx="12021671" cy="5741894"/>
          </a:xfrm>
        </p:spPr>
        <p:txBody>
          <a:bodyPr>
            <a:normAutofit fontScale="92500" lnSpcReduction="20000"/>
          </a:bodyPr>
          <a:lstStyle/>
          <a:p>
            <a:r>
              <a:rPr lang="hu-HU" sz="2800" dirty="0"/>
              <a:t>a betegségek kivizsgálása és ellátása során alkalmazott módszerek áttekintése, rendszerezése, asszisztensi/ápolói feladatok bemutatása.</a:t>
            </a:r>
          </a:p>
          <a:p>
            <a:r>
              <a:rPr lang="hu-HU" sz="2800" dirty="0"/>
              <a:t>diagnosztikai alapfogalmak, </a:t>
            </a:r>
            <a:r>
              <a:rPr lang="hu-HU" sz="2800" dirty="0" err="1"/>
              <a:t>Auto</a:t>
            </a:r>
            <a:r>
              <a:rPr lang="hu-HU" sz="2800" dirty="0"/>
              <a:t>-, </a:t>
            </a:r>
            <a:r>
              <a:rPr lang="hu-HU" sz="2800" dirty="0" err="1"/>
              <a:t>hetero</a:t>
            </a:r>
            <a:r>
              <a:rPr lang="hu-HU" sz="2800" dirty="0"/>
              <a:t> anamnézis, objektív tünet, szubjektív panaszok.</a:t>
            </a:r>
          </a:p>
          <a:p>
            <a:r>
              <a:rPr lang="hu-HU" sz="2800" dirty="0" err="1"/>
              <a:t>noninvazív-invazív</a:t>
            </a:r>
            <a:r>
              <a:rPr lang="hu-HU" sz="2800" dirty="0"/>
              <a:t> diagnosztikai módszerek alapjai,  működésük. </a:t>
            </a:r>
          </a:p>
          <a:p>
            <a:r>
              <a:rPr lang="hu-HU" sz="2800" dirty="0"/>
              <a:t>a  diagnosztikai beavatkozások biztonsági és higiénés szempontjai és szabályai.</a:t>
            </a:r>
          </a:p>
          <a:p>
            <a:r>
              <a:rPr lang="hu-HU" sz="2800" dirty="0"/>
              <a:t>egyszerű, eszköznélküli fizikális diagnosztikai módszerek (fizikális vizsgálatok). </a:t>
            </a:r>
          </a:p>
          <a:p>
            <a:r>
              <a:rPr lang="hu-HU" sz="2800" dirty="0"/>
              <a:t>egyszerű eszközös diagnosztikai módszerek.</a:t>
            </a:r>
          </a:p>
          <a:p>
            <a:r>
              <a:rPr lang="hu-HU" sz="2800" dirty="0"/>
              <a:t>a testtömeg-, testmagasság-,testarány-, testkörfogat mérés lépéseit.</a:t>
            </a:r>
          </a:p>
          <a:p>
            <a:r>
              <a:rPr lang="hu-HU" sz="2800" dirty="0"/>
              <a:t>vitális paraméterek mérése, megfigyelése.</a:t>
            </a:r>
          </a:p>
          <a:p>
            <a:r>
              <a:rPr lang="hu-HU" sz="2800" dirty="0"/>
              <a:t>az EKG vizsgálat elméleti alapjai és technikai kivitelezése. </a:t>
            </a:r>
          </a:p>
        </p:txBody>
      </p:sp>
      <p:pic>
        <p:nvPicPr>
          <p:cNvPr id="4" name="Hang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0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828"/>
    </mc:Choice>
    <mc:Fallback xmlns="">
      <p:transition spd="slow" advTm="778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Anamnézis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957264"/>
            <a:ext cx="11444288" cy="54578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800" dirty="0"/>
              <a:t>Egészségkárosodásokról</a:t>
            </a:r>
          </a:p>
          <a:p>
            <a:r>
              <a:rPr lang="hu-HU" sz="2800" dirty="0"/>
              <a:t>Jelen panaszok, észlelt tünetek (</a:t>
            </a:r>
            <a:r>
              <a:rPr lang="hu-HU" sz="2800" dirty="0" err="1"/>
              <a:t>heteroanamnaesis</a:t>
            </a:r>
            <a:r>
              <a:rPr lang="hu-HU" sz="2800" dirty="0"/>
              <a:t>)</a:t>
            </a:r>
          </a:p>
          <a:p>
            <a:r>
              <a:rPr lang="hu-HU" sz="2800" dirty="0"/>
              <a:t>Szokások (pl. székelési habitus)</a:t>
            </a:r>
          </a:p>
          <a:p>
            <a:r>
              <a:rPr lang="hu-HU" sz="2800" dirty="0"/>
              <a:t>Familiáris jellegek, betegségek</a:t>
            </a:r>
          </a:p>
          <a:p>
            <a:r>
              <a:rPr lang="hu-HU" sz="2800" dirty="0"/>
              <a:t>Korábbi betegségek</a:t>
            </a:r>
          </a:p>
          <a:p>
            <a:pPr marL="0" indent="0">
              <a:buNone/>
            </a:pPr>
            <a:r>
              <a:rPr lang="hu-HU" sz="2800" dirty="0"/>
              <a:t>Ezen felül hipotézis (iránydiagnózis) felállítása, a bizalmi viszony kialakítása és a beszélgetés terápiás hatásának kiaknázása</a:t>
            </a:r>
          </a:p>
        </p:txBody>
      </p:sp>
    </p:spTree>
    <p:extLst>
      <p:ext uri="{BB962C8B-B14F-4D97-AF65-F5344CB8AC3E}">
        <p14:creationId xmlns:p14="http://schemas.microsoft.com/office/powerpoint/2010/main" val="42676771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Anamnézis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14313" y="1014413"/>
            <a:ext cx="11358561" cy="5643561"/>
          </a:xfrm>
        </p:spPr>
        <p:txBody>
          <a:bodyPr/>
          <a:lstStyle/>
          <a:p>
            <a:pPr marL="0" indent="0">
              <a:buNone/>
            </a:pPr>
            <a:r>
              <a:rPr lang="hu-HU" b="1" dirty="0"/>
              <a:t>Szükséges feltételek:</a:t>
            </a:r>
          </a:p>
          <a:p>
            <a:r>
              <a:rPr lang="hu-HU" dirty="0"/>
              <a:t>A beteg részéről: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Nyitottság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Őszinteség (szimuláció: nem létező panaszok és tünetek megjelenítése [színlelés]; </a:t>
            </a:r>
            <a:r>
              <a:rPr lang="hu-HU" dirty="0" err="1"/>
              <a:t>disszimuláció</a:t>
            </a:r>
            <a:r>
              <a:rPr lang="hu-HU" dirty="0"/>
              <a:t>: meglévő panaszok eltitkolása; </a:t>
            </a:r>
            <a:r>
              <a:rPr lang="hu-HU" dirty="0" err="1"/>
              <a:t>agraváció</a:t>
            </a:r>
            <a:r>
              <a:rPr lang="hu-HU" dirty="0"/>
              <a:t>: meglévő panaszok súlyosabb képben történő feltüntetése [színezés])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Együttműködés (</a:t>
            </a:r>
            <a:r>
              <a:rPr lang="hu-HU" dirty="0" err="1"/>
              <a:t>compliance</a:t>
            </a:r>
            <a:r>
              <a:rPr lang="hu-HU" dirty="0"/>
              <a:t>)</a:t>
            </a:r>
          </a:p>
          <a:p>
            <a:r>
              <a:rPr lang="hu-HU" dirty="0"/>
              <a:t>A kérdező részéről: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Beszélgetés irányításának technikáját ismernie és alkalmaznia kell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Kórképek jellemző tüneteinek (</a:t>
            </a:r>
            <a:r>
              <a:rPr lang="hu-HU" dirty="0" err="1"/>
              <a:t>szimptomatika</a:t>
            </a:r>
            <a:r>
              <a:rPr lang="hu-HU" dirty="0"/>
              <a:t>) ismerete, köznyelvi megjelenéssel is (!): eszméletlen ≠ eszement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Információrendezés technikáját és a rendszerezés elveit ismernie kell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Naprakész tudással kell rendelkezzen</a:t>
            </a:r>
          </a:p>
        </p:txBody>
      </p:sp>
    </p:spTree>
    <p:extLst>
      <p:ext uri="{BB962C8B-B14F-4D97-AF65-F5344CB8AC3E}">
        <p14:creationId xmlns:p14="http://schemas.microsoft.com/office/powerpoint/2010/main" val="28048329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SAMPLE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2876" y="1042988"/>
            <a:ext cx="9906978" cy="5205411"/>
          </a:xfrm>
        </p:spPr>
        <p:txBody>
          <a:bodyPr>
            <a:normAutofit/>
          </a:bodyPr>
          <a:lstStyle/>
          <a:p>
            <a:r>
              <a:rPr lang="hu-HU" sz="3200" b="1" dirty="0"/>
              <a:t>S</a:t>
            </a:r>
            <a:r>
              <a:rPr lang="hu-HU" sz="3200" dirty="0"/>
              <a:t> </a:t>
            </a:r>
            <a:r>
              <a:rPr lang="hu-HU" sz="3200" dirty="0">
                <a:sym typeface="Wingdings" panose="05000000000000000000" pitchFamily="2" charset="2"/>
              </a:rPr>
              <a:t> </a:t>
            </a:r>
            <a:r>
              <a:rPr lang="hu-HU" sz="3200" dirty="0"/>
              <a:t>Szimptómák</a:t>
            </a:r>
          </a:p>
          <a:p>
            <a:r>
              <a:rPr lang="hu-HU" sz="3200" b="1" dirty="0"/>
              <a:t>A</a:t>
            </a:r>
            <a:r>
              <a:rPr lang="hu-HU" sz="3200" dirty="0"/>
              <a:t> </a:t>
            </a:r>
            <a:r>
              <a:rPr lang="hu-HU" sz="3200" dirty="0">
                <a:sym typeface="Wingdings" panose="05000000000000000000" pitchFamily="2" charset="2"/>
              </a:rPr>
              <a:t> </a:t>
            </a:r>
            <a:r>
              <a:rPr lang="hu-HU" sz="3200" dirty="0"/>
              <a:t>Allergia</a:t>
            </a:r>
          </a:p>
          <a:p>
            <a:r>
              <a:rPr lang="hu-HU" sz="3200" b="1" dirty="0"/>
              <a:t>M</a:t>
            </a:r>
            <a:r>
              <a:rPr lang="hu-HU" sz="3200" dirty="0"/>
              <a:t> </a:t>
            </a:r>
            <a:r>
              <a:rPr lang="hu-HU" sz="3200" dirty="0">
                <a:sym typeface="Wingdings" panose="05000000000000000000" pitchFamily="2" charset="2"/>
              </a:rPr>
              <a:t> </a:t>
            </a:r>
            <a:r>
              <a:rPr lang="hu-HU" sz="3200" dirty="0" err="1"/>
              <a:t>Medikáció</a:t>
            </a:r>
            <a:endParaRPr lang="hu-HU" sz="3200" dirty="0"/>
          </a:p>
          <a:p>
            <a:r>
              <a:rPr lang="hu-HU" sz="3200" b="1" dirty="0"/>
              <a:t>P</a:t>
            </a:r>
            <a:r>
              <a:rPr lang="hu-HU" sz="3200" dirty="0"/>
              <a:t> </a:t>
            </a:r>
            <a:r>
              <a:rPr lang="hu-HU" sz="3200" dirty="0">
                <a:sym typeface="Wingdings" panose="05000000000000000000" pitchFamily="2" charset="2"/>
              </a:rPr>
              <a:t> </a:t>
            </a:r>
            <a:r>
              <a:rPr lang="hu-HU" sz="3200" dirty="0" err="1"/>
              <a:t>Past</a:t>
            </a:r>
            <a:r>
              <a:rPr lang="hu-HU" sz="3200" dirty="0"/>
              <a:t> </a:t>
            </a:r>
            <a:r>
              <a:rPr lang="hu-HU" sz="3200" dirty="0" err="1"/>
              <a:t>history</a:t>
            </a:r>
            <a:endParaRPr lang="hu-HU" sz="3200" dirty="0"/>
          </a:p>
          <a:p>
            <a:r>
              <a:rPr lang="hu-HU" sz="3200" b="1" dirty="0"/>
              <a:t>L</a:t>
            </a:r>
            <a:r>
              <a:rPr lang="hu-HU" sz="3200" dirty="0"/>
              <a:t> </a:t>
            </a:r>
            <a:r>
              <a:rPr lang="hu-HU" sz="3200" dirty="0">
                <a:sym typeface="Wingdings" panose="05000000000000000000" pitchFamily="2" charset="2"/>
              </a:rPr>
              <a:t> </a:t>
            </a:r>
            <a:r>
              <a:rPr lang="hu-HU" sz="3200" dirty="0"/>
              <a:t>Legutolsó étkezés</a:t>
            </a:r>
          </a:p>
          <a:p>
            <a:r>
              <a:rPr lang="hu-HU" sz="3200" b="1" dirty="0"/>
              <a:t>E</a:t>
            </a:r>
            <a:r>
              <a:rPr lang="hu-HU" sz="3200" dirty="0"/>
              <a:t> </a:t>
            </a:r>
            <a:r>
              <a:rPr lang="hu-HU" sz="3200" dirty="0">
                <a:sym typeface="Wingdings" panose="05000000000000000000" pitchFamily="2" charset="2"/>
              </a:rPr>
              <a:t> </a:t>
            </a:r>
            <a:r>
              <a:rPr lang="hu-HU" sz="3200" dirty="0"/>
              <a:t>Egyéb környezeti tényezők</a:t>
            </a:r>
          </a:p>
        </p:txBody>
      </p:sp>
    </p:spTree>
    <p:extLst>
      <p:ext uri="{BB962C8B-B14F-4D97-AF65-F5344CB8AC3E}">
        <p14:creationId xmlns:p14="http://schemas.microsoft.com/office/powerpoint/2010/main" val="30916938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KV TEGYELE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85738" y="871538"/>
            <a:ext cx="11358562" cy="5815012"/>
          </a:xfrm>
        </p:spPr>
        <p:txBody>
          <a:bodyPr>
            <a:normAutofit/>
          </a:bodyPr>
          <a:lstStyle/>
          <a:p>
            <a:r>
              <a:rPr lang="hu-HU" sz="2800" dirty="0"/>
              <a:t>K </a:t>
            </a:r>
            <a:r>
              <a:rPr lang="hu-HU" sz="2800" dirty="0">
                <a:sym typeface="Wingdings" panose="05000000000000000000" pitchFamily="2" charset="2"/>
              </a:rPr>
              <a:t></a:t>
            </a:r>
            <a:r>
              <a:rPr lang="hu-HU" sz="2800" dirty="0"/>
              <a:t> Környezet</a:t>
            </a:r>
          </a:p>
          <a:p>
            <a:r>
              <a:rPr lang="hu-HU" sz="2800" dirty="0"/>
              <a:t>V </a:t>
            </a:r>
            <a:r>
              <a:rPr lang="hu-HU" sz="2800" dirty="0">
                <a:sym typeface="Wingdings" panose="05000000000000000000" pitchFamily="2" charset="2"/>
              </a:rPr>
              <a:t></a:t>
            </a:r>
            <a:r>
              <a:rPr lang="hu-HU" sz="2800" dirty="0"/>
              <a:t> Védelem</a:t>
            </a:r>
          </a:p>
          <a:p>
            <a:r>
              <a:rPr lang="hu-HU" sz="2800" dirty="0"/>
              <a:t>T </a:t>
            </a:r>
            <a:r>
              <a:rPr lang="hu-HU" sz="2800" dirty="0">
                <a:sym typeface="Wingdings" panose="05000000000000000000" pitchFamily="2" charset="2"/>
              </a:rPr>
              <a:t></a:t>
            </a:r>
            <a:r>
              <a:rPr lang="hu-HU" sz="2800" dirty="0"/>
              <a:t> Tünetek, panaszok</a:t>
            </a:r>
          </a:p>
          <a:p>
            <a:r>
              <a:rPr lang="hu-HU" sz="2800" dirty="0"/>
              <a:t>E </a:t>
            </a:r>
            <a:r>
              <a:rPr lang="hu-HU" sz="2800" dirty="0">
                <a:sym typeface="Wingdings" panose="05000000000000000000" pitchFamily="2" charset="2"/>
              </a:rPr>
              <a:t></a:t>
            </a:r>
            <a:r>
              <a:rPr lang="hu-HU" sz="2800" dirty="0"/>
              <a:t> Érzékenység</a:t>
            </a:r>
          </a:p>
          <a:p>
            <a:r>
              <a:rPr lang="hu-HU" sz="2800" dirty="0" err="1"/>
              <a:t>Gy</a:t>
            </a:r>
            <a:r>
              <a:rPr lang="hu-HU" sz="2800" dirty="0"/>
              <a:t> </a:t>
            </a:r>
            <a:r>
              <a:rPr lang="hu-HU" sz="2800" dirty="0">
                <a:sym typeface="Wingdings" panose="05000000000000000000" pitchFamily="2" charset="2"/>
              </a:rPr>
              <a:t></a:t>
            </a:r>
            <a:r>
              <a:rPr lang="hu-HU" sz="2800" dirty="0"/>
              <a:t> Gyógyszerek</a:t>
            </a:r>
          </a:p>
          <a:p>
            <a:r>
              <a:rPr lang="hu-HU" sz="2800" dirty="0"/>
              <a:t>E </a:t>
            </a:r>
            <a:r>
              <a:rPr lang="hu-HU" sz="2800" dirty="0">
                <a:sym typeface="Wingdings" panose="05000000000000000000" pitchFamily="2" charset="2"/>
              </a:rPr>
              <a:t></a:t>
            </a:r>
            <a:r>
              <a:rPr lang="hu-HU" sz="2800" dirty="0"/>
              <a:t> Előzmények (korábbiak)</a:t>
            </a:r>
          </a:p>
          <a:p>
            <a:r>
              <a:rPr lang="hu-HU" sz="2800" dirty="0"/>
              <a:t>L </a:t>
            </a:r>
            <a:r>
              <a:rPr lang="hu-HU" sz="2800" dirty="0">
                <a:sym typeface="Wingdings" panose="05000000000000000000" pitchFamily="2" charset="2"/>
              </a:rPr>
              <a:t></a:t>
            </a:r>
            <a:r>
              <a:rPr lang="hu-HU" sz="2800" dirty="0"/>
              <a:t>  Legutolsó étkezés</a:t>
            </a:r>
          </a:p>
          <a:p>
            <a:r>
              <a:rPr lang="hu-HU" sz="2800" dirty="0"/>
              <a:t>E </a:t>
            </a:r>
            <a:r>
              <a:rPr lang="hu-HU" sz="2800" dirty="0">
                <a:sym typeface="Wingdings" panose="05000000000000000000" pitchFamily="2" charset="2"/>
              </a:rPr>
              <a:t></a:t>
            </a:r>
            <a:r>
              <a:rPr lang="hu-HU" sz="2800" dirty="0"/>
              <a:t> Egész beteg</a:t>
            </a:r>
          </a:p>
        </p:txBody>
      </p:sp>
    </p:spTree>
    <p:extLst>
      <p:ext uri="{BB962C8B-B14F-4D97-AF65-F5344CB8AC3E}">
        <p14:creationId xmlns:p14="http://schemas.microsoft.com/office/powerpoint/2010/main" val="30055757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KV TEGYELE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8182" y="1400530"/>
            <a:ext cx="8946541" cy="4195481"/>
          </a:xfrm>
        </p:spPr>
        <p:txBody>
          <a:bodyPr>
            <a:normAutofit/>
          </a:bodyPr>
          <a:lstStyle/>
          <a:p>
            <a:r>
              <a:rPr lang="hu-HU" sz="2800" dirty="0"/>
              <a:t>KV:</a:t>
            </a:r>
            <a:br>
              <a:rPr lang="hu-HU" sz="2800" dirty="0"/>
            </a:br>
            <a:r>
              <a:rPr lang="hu-HU" sz="2800" dirty="0"/>
              <a:t> Kinek a biztonsága?</a:t>
            </a:r>
            <a:br>
              <a:rPr lang="hu-HU" sz="2800" dirty="0"/>
            </a:br>
            <a:r>
              <a:rPr lang="hu-HU" sz="2800" dirty="0"/>
              <a:t> Beteg</a:t>
            </a:r>
            <a:br>
              <a:rPr lang="hu-HU" sz="2800" dirty="0"/>
            </a:br>
            <a:r>
              <a:rPr lang="hu-HU" sz="2800" dirty="0"/>
              <a:t> Környezet</a:t>
            </a:r>
            <a:br>
              <a:rPr lang="hu-HU" sz="2800" dirty="0"/>
            </a:br>
            <a:r>
              <a:rPr lang="hu-HU" sz="2800" dirty="0"/>
              <a:t> Mentőerő</a:t>
            </a:r>
            <a:br>
              <a:rPr lang="hu-HU" sz="2800" dirty="0"/>
            </a:br>
            <a:r>
              <a:rPr lang="hu-HU" sz="2800" dirty="0"/>
              <a:t> Nézelődők </a:t>
            </a:r>
            <a:br>
              <a:rPr lang="hu-HU" sz="2800" dirty="0"/>
            </a:br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32484504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KV TEGYELE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57164" y="800100"/>
            <a:ext cx="11387136" cy="5614988"/>
          </a:xfrm>
        </p:spPr>
        <p:txBody>
          <a:bodyPr>
            <a:normAutofit fontScale="77500" lnSpcReduction="20000"/>
          </a:bodyPr>
          <a:lstStyle/>
          <a:p>
            <a:r>
              <a:rPr lang="hu-HU" b="1" dirty="0"/>
              <a:t>T</a:t>
            </a:r>
            <a:r>
              <a:rPr lang="hu-HU" dirty="0"/>
              <a:t>(</a:t>
            </a:r>
            <a:r>
              <a:rPr lang="hu-HU" dirty="0" err="1"/>
              <a:t>ünetek</a:t>
            </a:r>
            <a:r>
              <a:rPr lang="hu-HU" dirty="0"/>
              <a:t>, panaszok):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 Panasz: szubjektív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 Prezentációs panasz: aktuálisan ami miatt az illető jelentkezik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hu-HU" dirty="0"/>
              <a:t> Tünet: </a:t>
            </a:r>
            <a:r>
              <a:rPr lang="hu-HU" dirty="0" err="1"/>
              <a:t>objektivizálható</a:t>
            </a:r>
            <a:r>
              <a:rPr lang="hu-HU" dirty="0"/>
              <a:t>, mérhető</a:t>
            </a:r>
          </a:p>
          <a:p>
            <a:r>
              <a:rPr lang="hu-HU" dirty="0"/>
              <a:t>Lehetséges kérdések:</a:t>
            </a:r>
          </a:p>
          <a:p>
            <a:pPr marL="0" indent="0">
              <a:buNone/>
            </a:pPr>
            <a:r>
              <a:rPr lang="hu-HU" dirty="0"/>
              <a:t>- Mi az?</a:t>
            </a:r>
          </a:p>
          <a:p>
            <a:pPr marL="0" indent="0">
              <a:buNone/>
            </a:pPr>
            <a:r>
              <a:rPr lang="hu-HU" dirty="0"/>
              <a:t>- Mikor kezdődött?</a:t>
            </a:r>
          </a:p>
          <a:p>
            <a:pPr marL="0" indent="0">
              <a:buNone/>
            </a:pPr>
            <a:r>
              <a:rPr lang="hu-HU" dirty="0"/>
              <a:t>- Hogyan kezdődött?</a:t>
            </a:r>
          </a:p>
          <a:p>
            <a:pPr marL="0" indent="0">
              <a:buNone/>
            </a:pPr>
            <a:r>
              <a:rPr lang="hu-HU" dirty="0"/>
              <a:t>- Van-e kiváltó ok? Be tudja-e azonosítani a beteg?</a:t>
            </a:r>
          </a:p>
          <a:p>
            <a:pPr marL="0" indent="0">
              <a:buNone/>
            </a:pPr>
            <a:r>
              <a:rPr lang="hu-HU" dirty="0"/>
              <a:t>- Fájdalom van-e?</a:t>
            </a:r>
          </a:p>
          <a:p>
            <a:pPr marL="0" indent="0">
              <a:buNone/>
            </a:pPr>
            <a:r>
              <a:rPr lang="hu-HU" dirty="0"/>
              <a:t>- Ha van, akkor:</a:t>
            </a:r>
          </a:p>
          <a:p>
            <a:pPr marL="0" indent="0">
              <a:buNone/>
            </a:pPr>
            <a:r>
              <a:rPr lang="hu-HU" dirty="0"/>
              <a:t> Helye</a:t>
            </a:r>
          </a:p>
          <a:p>
            <a:pPr marL="0" indent="0">
              <a:buNone/>
            </a:pPr>
            <a:r>
              <a:rPr lang="hu-HU" dirty="0"/>
              <a:t> Ideje</a:t>
            </a:r>
          </a:p>
          <a:p>
            <a:pPr marL="0" indent="0">
              <a:buNone/>
            </a:pPr>
            <a:r>
              <a:rPr lang="hu-HU" dirty="0"/>
              <a:t> Jellege</a:t>
            </a:r>
          </a:p>
          <a:p>
            <a:pPr marL="0" indent="0">
              <a:buNone/>
            </a:pPr>
            <a:r>
              <a:rPr lang="hu-HU" dirty="0"/>
              <a:t> Kiválthatósága</a:t>
            </a:r>
          </a:p>
          <a:p>
            <a:pPr marL="0" indent="0">
              <a:buNone/>
            </a:pPr>
            <a:r>
              <a:rPr lang="hu-HU" dirty="0"/>
              <a:t> Lefolyása</a:t>
            </a:r>
          </a:p>
          <a:p>
            <a:pPr marL="0" indent="0">
              <a:buNone/>
            </a:pPr>
            <a:r>
              <a:rPr lang="hu-HU" dirty="0"/>
              <a:t> Megélése</a:t>
            </a:r>
          </a:p>
        </p:txBody>
      </p:sp>
    </p:spTree>
    <p:extLst>
      <p:ext uri="{BB962C8B-B14F-4D97-AF65-F5344CB8AC3E}">
        <p14:creationId xmlns:p14="http://schemas.microsoft.com/office/powerpoint/2010/main" val="32303755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KV TEGYELE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9090" y="1181380"/>
            <a:ext cx="8946541" cy="4195481"/>
          </a:xfrm>
        </p:spPr>
        <p:txBody>
          <a:bodyPr/>
          <a:lstStyle/>
          <a:p>
            <a:r>
              <a:rPr lang="hu-HU" sz="4000" b="1" dirty="0"/>
              <a:t>É </a:t>
            </a:r>
            <a:r>
              <a:rPr lang="hu-HU" dirty="0"/>
              <a:t>(</a:t>
            </a:r>
            <a:r>
              <a:rPr lang="hu-HU" dirty="0" err="1"/>
              <a:t>rzékenység</a:t>
            </a:r>
            <a:r>
              <a:rPr lang="hu-HU" dirty="0"/>
              <a:t>, allergia):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sz="2800" dirty="0"/>
              <a:t>Gyógyszer</a:t>
            </a:r>
          </a:p>
          <a:p>
            <a:pPr marL="0" indent="0">
              <a:buNone/>
            </a:pPr>
            <a:r>
              <a:rPr lang="hu-HU" sz="2800" dirty="0"/>
              <a:t> Pollen</a:t>
            </a:r>
          </a:p>
          <a:p>
            <a:pPr marL="0" indent="0">
              <a:buNone/>
            </a:pPr>
            <a:r>
              <a:rPr lang="hu-HU" sz="2800" dirty="0"/>
              <a:t> Rovar</a:t>
            </a:r>
          </a:p>
          <a:p>
            <a:pPr marL="0" indent="0">
              <a:buNone/>
            </a:pPr>
            <a:r>
              <a:rPr lang="hu-HU" sz="2800" dirty="0"/>
              <a:t> Vegyszer</a:t>
            </a:r>
          </a:p>
          <a:p>
            <a:pPr marL="0" indent="0">
              <a:buNone/>
            </a:pPr>
            <a:r>
              <a:rPr lang="hu-HU" sz="2800" dirty="0"/>
              <a:t> Stb.</a:t>
            </a:r>
          </a:p>
        </p:txBody>
      </p:sp>
    </p:spTree>
    <p:extLst>
      <p:ext uri="{BB962C8B-B14F-4D97-AF65-F5344CB8AC3E}">
        <p14:creationId xmlns:p14="http://schemas.microsoft.com/office/powerpoint/2010/main" val="18635300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KV TEGYELE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14300" y="914400"/>
            <a:ext cx="11601450" cy="5572125"/>
          </a:xfrm>
        </p:spPr>
        <p:txBody>
          <a:bodyPr>
            <a:normAutofit/>
          </a:bodyPr>
          <a:lstStyle/>
          <a:p>
            <a:r>
              <a:rPr lang="hu-HU" sz="3600" b="1" dirty="0" err="1"/>
              <a:t>Gy</a:t>
            </a:r>
            <a:r>
              <a:rPr lang="hu-HU" sz="2800" dirty="0"/>
              <a:t>(</a:t>
            </a:r>
            <a:r>
              <a:rPr lang="hu-HU" sz="2800" dirty="0" err="1"/>
              <a:t>ógyszerek</a:t>
            </a:r>
            <a:r>
              <a:rPr lang="hu-HU" sz="2800" dirty="0"/>
              <a:t>):</a:t>
            </a:r>
          </a:p>
          <a:p>
            <a:pPr marL="0" indent="0">
              <a:buNone/>
            </a:pPr>
            <a:r>
              <a:rPr lang="hu-HU" sz="2800" dirty="0"/>
              <a:t> Mit szed?</a:t>
            </a:r>
          </a:p>
          <a:p>
            <a:pPr marL="0" indent="0">
              <a:buNone/>
            </a:pPr>
            <a:r>
              <a:rPr lang="hu-HU" sz="2800" dirty="0"/>
              <a:t> Mióta?</a:t>
            </a:r>
          </a:p>
          <a:p>
            <a:pPr marL="0" indent="0">
              <a:buNone/>
            </a:pPr>
            <a:r>
              <a:rPr lang="hu-HU" sz="2800" dirty="0"/>
              <a:t> Mennyit?</a:t>
            </a:r>
          </a:p>
          <a:p>
            <a:pPr marL="0" indent="0">
              <a:buNone/>
            </a:pPr>
            <a:r>
              <a:rPr lang="hu-HU" sz="2800" dirty="0"/>
              <a:t> Most is bevette?</a:t>
            </a:r>
          </a:p>
          <a:p>
            <a:pPr marL="0" indent="0">
              <a:buNone/>
            </a:pPr>
            <a:r>
              <a:rPr lang="hu-HU" sz="2800" dirty="0"/>
              <a:t> Nem vett be többet vagy kevesebbet?</a:t>
            </a:r>
          </a:p>
          <a:p>
            <a:pPr marL="0" indent="0">
              <a:buNone/>
            </a:pPr>
            <a:r>
              <a:rPr lang="hu-HU" sz="2800" dirty="0"/>
              <a:t> Fogamzásgátló?</a:t>
            </a:r>
          </a:p>
        </p:txBody>
      </p:sp>
    </p:spTree>
    <p:extLst>
      <p:ext uri="{BB962C8B-B14F-4D97-AF65-F5344CB8AC3E}">
        <p14:creationId xmlns:p14="http://schemas.microsoft.com/office/powerpoint/2010/main" val="237267405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KV TEGYELE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85738" y="1000126"/>
            <a:ext cx="11287125" cy="5457824"/>
          </a:xfrm>
        </p:spPr>
        <p:txBody>
          <a:bodyPr>
            <a:normAutofit/>
          </a:bodyPr>
          <a:lstStyle/>
          <a:p>
            <a:r>
              <a:rPr lang="hu-HU" sz="3600" b="1" dirty="0"/>
              <a:t>E </a:t>
            </a:r>
            <a:r>
              <a:rPr lang="hu-HU" sz="2800" dirty="0"/>
              <a:t>(</a:t>
            </a:r>
            <a:r>
              <a:rPr lang="hu-HU" sz="2800" dirty="0" err="1"/>
              <a:t>lőzmények</a:t>
            </a:r>
            <a:r>
              <a:rPr lang="hu-HU" sz="2800" dirty="0"/>
              <a:t>):</a:t>
            </a:r>
          </a:p>
          <a:p>
            <a:pPr marL="0" indent="0">
              <a:buNone/>
            </a:pPr>
            <a:r>
              <a:rPr lang="hu-HU" sz="2800" dirty="0"/>
              <a:t> Előző megbetegedés?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sz="2800" dirty="0"/>
              <a:t>Milyen betegség?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sz="2800" dirty="0"/>
              <a:t>Mikor?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sz="2800" dirty="0"/>
              <a:t>Hasonlóság a jelen állapottal?</a:t>
            </a:r>
          </a:p>
          <a:p>
            <a:pPr marL="0" indent="0">
              <a:buNone/>
            </a:pPr>
            <a:r>
              <a:rPr lang="hu-HU" sz="2800" dirty="0"/>
              <a:t> Műtét volt-e?</a:t>
            </a:r>
          </a:p>
          <a:p>
            <a:pPr marL="0" indent="0">
              <a:buNone/>
            </a:pPr>
            <a:r>
              <a:rPr lang="hu-HU" sz="2800" dirty="0" err="1"/>
              <a:t>Komlikáció</a:t>
            </a:r>
            <a:r>
              <a:rPr lang="hu-HU" sz="2800" dirty="0"/>
              <a:t>?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sz="2800" dirty="0"/>
              <a:t>Vért kapott?</a:t>
            </a:r>
          </a:p>
        </p:txBody>
      </p:sp>
    </p:spTree>
    <p:extLst>
      <p:ext uri="{BB962C8B-B14F-4D97-AF65-F5344CB8AC3E}">
        <p14:creationId xmlns:p14="http://schemas.microsoft.com/office/powerpoint/2010/main" val="119147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KV TEGYELE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8600" y="900114"/>
            <a:ext cx="9821253" cy="5348286"/>
          </a:xfrm>
        </p:spPr>
        <p:txBody>
          <a:bodyPr>
            <a:normAutofit/>
          </a:bodyPr>
          <a:lstStyle/>
          <a:p>
            <a:r>
              <a:rPr lang="hu-HU" sz="3600" b="1" dirty="0"/>
              <a:t>L </a:t>
            </a:r>
            <a:r>
              <a:rPr lang="hu-HU" sz="2800" dirty="0"/>
              <a:t>(</a:t>
            </a:r>
            <a:r>
              <a:rPr lang="hu-HU" sz="2800" dirty="0" err="1"/>
              <a:t>egutolsó</a:t>
            </a:r>
            <a:r>
              <a:rPr lang="hu-HU" sz="2800" dirty="0"/>
              <a:t> étkezés):</a:t>
            </a:r>
          </a:p>
          <a:p>
            <a:pPr marL="0" indent="0">
              <a:buNone/>
            </a:pPr>
            <a:r>
              <a:rPr lang="hu-HU" sz="2800" dirty="0"/>
              <a:t> Mikor?</a:t>
            </a:r>
          </a:p>
          <a:p>
            <a:pPr marL="0" indent="0">
              <a:buNone/>
            </a:pPr>
            <a:r>
              <a:rPr lang="hu-HU" sz="2800" dirty="0"/>
              <a:t> Mit?</a:t>
            </a:r>
          </a:p>
          <a:p>
            <a:pPr marL="0" indent="0">
              <a:buNone/>
            </a:pPr>
            <a:r>
              <a:rPr lang="hu-HU" sz="2800" dirty="0"/>
              <a:t> Nemcsak étel, hanem ital is!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sz="2800" dirty="0"/>
              <a:t>Alkohol?</a:t>
            </a:r>
          </a:p>
        </p:txBody>
      </p:sp>
    </p:spTree>
    <p:extLst>
      <p:ext uri="{BB962C8B-B14F-4D97-AF65-F5344CB8AC3E}">
        <p14:creationId xmlns:p14="http://schemas.microsoft.com/office/powerpoint/2010/main" val="1295815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712694"/>
          </a:xfrm>
        </p:spPr>
        <p:txBody>
          <a:bodyPr/>
          <a:lstStyle/>
          <a:p>
            <a:r>
              <a:rPr lang="hu-HU" dirty="0"/>
              <a:t>Egészség-betegség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88260" y="860612"/>
            <a:ext cx="11577916" cy="5836023"/>
          </a:xfrm>
        </p:spPr>
        <p:txBody>
          <a:bodyPr>
            <a:normAutofit fontScale="85000" lnSpcReduction="10000"/>
          </a:bodyPr>
          <a:lstStyle/>
          <a:p>
            <a:r>
              <a:rPr lang="hu-HU" dirty="0"/>
              <a:t>Egészség a WHO definíciója szerint:</a:t>
            </a:r>
          </a:p>
          <a:p>
            <a:pPr marL="0" indent="0">
              <a:buNone/>
            </a:pPr>
            <a:r>
              <a:rPr lang="hu-HU" dirty="0"/>
              <a:t>„A teljes testi, lelki és szociális jólét állapota és nem csupán a betegség és a fogyatékosság hiánya.”</a:t>
            </a:r>
          </a:p>
          <a:p>
            <a:r>
              <a:rPr lang="hu-HU" dirty="0"/>
              <a:t>Ottawai Charta:</a:t>
            </a:r>
          </a:p>
          <a:p>
            <a:pPr marL="0" indent="0">
              <a:buNone/>
            </a:pPr>
            <a:r>
              <a:rPr lang="hu-HU" dirty="0"/>
              <a:t>„Az egészség annak a foka, amennyire az egyének és közösségek képesek önmaguk kiteljesítésére és</a:t>
            </a:r>
          </a:p>
          <a:p>
            <a:pPr marL="0" indent="0">
              <a:buNone/>
            </a:pPr>
            <a:r>
              <a:rPr lang="hu-HU" dirty="0"/>
              <a:t>szükségleteik teljesítésére, valamint megbirkózni a környezet kihívásaival.”</a:t>
            </a:r>
          </a:p>
          <a:p>
            <a:r>
              <a:rPr lang="hu-HU" dirty="0"/>
              <a:t>Kóros állapot:</a:t>
            </a:r>
          </a:p>
          <a:p>
            <a:pPr marL="0" indent="0">
              <a:buNone/>
            </a:pPr>
            <a:r>
              <a:rPr lang="hu-HU" dirty="0"/>
              <a:t>„Stabil homeosztatikus reguláció mellett az egészség hiánya.”</a:t>
            </a:r>
          </a:p>
          <a:p>
            <a:r>
              <a:rPr lang="hu-HU" dirty="0"/>
              <a:t>Betegség:</a:t>
            </a:r>
          </a:p>
          <a:p>
            <a:pPr marL="0" indent="0">
              <a:buNone/>
            </a:pPr>
            <a:r>
              <a:rPr lang="hu-HU" dirty="0"/>
              <a:t>„Olyan állapot, amelyben az életfolyamatok a normálistól jelentősen és tartósan eltérnek.”</a:t>
            </a:r>
          </a:p>
          <a:p>
            <a:pPr marL="0" indent="0">
              <a:buNone/>
            </a:pPr>
            <a:r>
              <a:rPr lang="hu-HU" dirty="0"/>
              <a:t>Normális: anatómia, szövettan, élettan, biokémia</a:t>
            </a:r>
          </a:p>
          <a:p>
            <a:pPr marL="0" indent="0">
              <a:buNone/>
            </a:pPr>
            <a:r>
              <a:rPr lang="hu-HU" dirty="0"/>
              <a:t>Eltérő: </a:t>
            </a:r>
            <a:r>
              <a:rPr lang="hu-HU" dirty="0" err="1"/>
              <a:t>patoanatómia</a:t>
            </a:r>
            <a:r>
              <a:rPr lang="hu-HU" dirty="0"/>
              <a:t>, </a:t>
            </a:r>
            <a:r>
              <a:rPr lang="hu-HU" dirty="0" err="1"/>
              <a:t>patohisztológia</a:t>
            </a:r>
            <a:r>
              <a:rPr lang="hu-HU" dirty="0"/>
              <a:t>, </a:t>
            </a:r>
            <a:r>
              <a:rPr lang="hu-HU" dirty="0" err="1"/>
              <a:t>patobiokémia</a:t>
            </a:r>
            <a:r>
              <a:rPr lang="hu-HU" dirty="0"/>
              <a:t>, </a:t>
            </a:r>
            <a:r>
              <a:rPr lang="hu-HU" dirty="0" err="1"/>
              <a:t>patofiziológia</a:t>
            </a:r>
            <a:endParaRPr lang="hu-HU" dirty="0"/>
          </a:p>
          <a:p>
            <a:r>
              <a:rPr lang="hu-HU" dirty="0"/>
              <a:t>Rokkantság:</a:t>
            </a:r>
          </a:p>
          <a:p>
            <a:pPr marL="0" indent="0">
              <a:buNone/>
            </a:pPr>
            <a:r>
              <a:rPr lang="hu-HU" dirty="0"/>
              <a:t>„Egy folyamat végpontjaként megjelenő, állandósult állapot, melyben az egyén érzékszervi, mozgásszervi, értelmi vagy kommunikációs képességei számottevően elmaradnak az emberek átlagától és a társadalmi életben való részvételét jelentősen korlátozza vagy lehetetlenné teszi.</a:t>
            </a:r>
          </a:p>
          <a:p>
            <a:pPr marL="0" indent="0">
              <a:buNone/>
            </a:pPr>
            <a:r>
              <a:rPr lang="hu-HU" dirty="0"/>
              <a:t>Lehet veleszületett, vagy okozhatja baleset, betegség, vagy öregedés.”</a:t>
            </a:r>
          </a:p>
        </p:txBody>
      </p:sp>
    </p:spTree>
    <p:extLst>
      <p:ext uri="{BB962C8B-B14F-4D97-AF65-F5344CB8AC3E}">
        <p14:creationId xmlns:p14="http://schemas.microsoft.com/office/powerpoint/2010/main" val="303697577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KV TEGYELE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57164" y="885826"/>
            <a:ext cx="9892690" cy="5362574"/>
          </a:xfrm>
        </p:spPr>
        <p:txBody>
          <a:bodyPr>
            <a:normAutofit/>
          </a:bodyPr>
          <a:lstStyle/>
          <a:p>
            <a:r>
              <a:rPr lang="hu-HU" sz="3600" b="1" dirty="0"/>
              <a:t>E </a:t>
            </a:r>
            <a:r>
              <a:rPr lang="hu-HU" sz="2800" dirty="0"/>
              <a:t>(</a:t>
            </a:r>
            <a:r>
              <a:rPr lang="hu-HU" sz="2800" dirty="0" err="1"/>
              <a:t>gyéb</a:t>
            </a:r>
            <a:r>
              <a:rPr lang="hu-HU" sz="2800" dirty="0"/>
              <a:t> információk):</a:t>
            </a:r>
          </a:p>
          <a:p>
            <a:pPr marL="0" indent="0">
              <a:buNone/>
            </a:pPr>
            <a:r>
              <a:rPr lang="hu-HU" sz="2800" dirty="0"/>
              <a:t> Környezetről</a:t>
            </a:r>
          </a:p>
          <a:p>
            <a:pPr marL="0" indent="0">
              <a:buNone/>
            </a:pPr>
            <a:r>
              <a:rPr lang="hu-HU" sz="2800" dirty="0"/>
              <a:t>Speciális kérdések:</a:t>
            </a:r>
          </a:p>
          <a:p>
            <a:pPr marL="0" indent="0">
              <a:buNone/>
            </a:pPr>
            <a:r>
              <a:rPr lang="hu-HU" sz="2800" dirty="0"/>
              <a:t> Széklet</a:t>
            </a:r>
          </a:p>
          <a:p>
            <a:pPr marL="0" indent="0">
              <a:buNone/>
            </a:pPr>
            <a:r>
              <a:rPr lang="hu-HU" sz="2800" dirty="0"/>
              <a:t> Vizelet</a:t>
            </a:r>
          </a:p>
          <a:p>
            <a:pPr marL="0" indent="0">
              <a:buNone/>
            </a:pPr>
            <a:r>
              <a:rPr lang="hu-HU" sz="2800" dirty="0"/>
              <a:t> Stb.</a:t>
            </a:r>
          </a:p>
        </p:txBody>
      </p:sp>
    </p:spTree>
    <p:extLst>
      <p:ext uri="{BB962C8B-B14F-4D97-AF65-F5344CB8AC3E}">
        <p14:creationId xmlns:p14="http://schemas.microsoft.com/office/powerpoint/2010/main" val="39742656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Önellenőrző kérdések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Milyen típusai vannak az anamnézisnek?</a:t>
            </a:r>
          </a:p>
          <a:p>
            <a:r>
              <a:rPr lang="hu-HU" dirty="0"/>
              <a:t>Mi a célja az anamnézisnek?</a:t>
            </a:r>
          </a:p>
          <a:p>
            <a:r>
              <a:rPr lang="hu-HU"/>
              <a:t>Mi az a SAMPLE?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300726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800100"/>
          </a:xfrm>
        </p:spPr>
        <p:txBody>
          <a:bodyPr/>
          <a:lstStyle/>
          <a:p>
            <a:r>
              <a:rPr lang="hu-HU" dirty="0"/>
              <a:t>Az anamnézisfelvétel menete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0014" y="800100"/>
            <a:ext cx="11387136" cy="5772150"/>
          </a:xfrm>
        </p:spPr>
        <p:txBody>
          <a:bodyPr>
            <a:normAutofit/>
          </a:bodyPr>
          <a:lstStyle/>
          <a:p>
            <a:r>
              <a:rPr lang="hu-HU" b="1" dirty="0"/>
              <a:t>ÜDVÖZLÉS és KAPCSOLATFELVÉTEL</a:t>
            </a:r>
          </a:p>
          <a:p>
            <a:r>
              <a:rPr lang="hu-HU" b="1" dirty="0"/>
              <a:t>Mi a fő panasza? </a:t>
            </a:r>
            <a:r>
              <a:rPr lang="hu-HU" dirty="0"/>
              <a:t>(prezentációs panasz/tünet, de a beteg diagnózist is mondhat!)</a:t>
            </a:r>
          </a:p>
          <a:p>
            <a:pPr marL="0" indent="0">
              <a:buNone/>
            </a:pPr>
            <a:r>
              <a:rPr lang="hu-HU" dirty="0"/>
              <a:t> beteg intellektusának megfelelően kérdezzünk: a beteg pontosan értse, mire gondolunk</a:t>
            </a:r>
          </a:p>
          <a:p>
            <a:pPr marL="0" indent="0">
              <a:buNone/>
            </a:pPr>
            <a:r>
              <a:rPr lang="hu-HU" dirty="0"/>
              <a:t> ebbe az irányba kell terelni a beteget (de nem megzavarni)</a:t>
            </a:r>
          </a:p>
          <a:p>
            <a:pPr marL="0" indent="0">
              <a:buNone/>
            </a:pPr>
            <a:r>
              <a:rPr lang="hu-HU" dirty="0"/>
              <a:t> ha valamit mond, azt részletez(tet)ni kell</a:t>
            </a:r>
          </a:p>
          <a:p>
            <a:pPr marL="0" indent="0">
              <a:buNone/>
            </a:pPr>
            <a:r>
              <a:rPr lang="hu-HU" dirty="0"/>
              <a:t> a panaszokra kell helyezni a hangsúlyt (nyitott kérdések)</a:t>
            </a:r>
          </a:p>
          <a:p>
            <a:r>
              <a:rPr lang="hu-HU" b="1" dirty="0"/>
              <a:t>Vezető panasz részletesebb kifejtése (kialakulásra vonatkozó információk):</a:t>
            </a:r>
          </a:p>
          <a:p>
            <a:pPr marL="0" indent="0">
              <a:buNone/>
            </a:pPr>
            <a:r>
              <a:rPr lang="hu-HU" dirty="0"/>
              <a:t> mikor kezdődött</a:t>
            </a:r>
          </a:p>
          <a:p>
            <a:pPr marL="0" indent="0">
              <a:buNone/>
            </a:pPr>
            <a:r>
              <a:rPr lang="hu-HU" dirty="0"/>
              <a:t> mi váltja ki, mi szünteti meg, változik-e, súlyosbodik-e</a:t>
            </a:r>
          </a:p>
          <a:p>
            <a:pPr marL="0" indent="0">
              <a:buNone/>
            </a:pPr>
            <a:r>
              <a:rPr lang="hu-HU" dirty="0"/>
              <a:t> mikor került ellátásra vagy kórházba, pontosan miért, rögtön ide hozták-e (vagy máshonnan küldték)</a:t>
            </a:r>
          </a:p>
          <a:p>
            <a:pPr marL="0" indent="0">
              <a:buNone/>
            </a:pPr>
            <a:r>
              <a:rPr lang="hu-HU" dirty="0"/>
              <a:t> panasz jellegzetessége</a:t>
            </a:r>
          </a:p>
          <a:p>
            <a:pPr marL="0" indent="0">
              <a:buNone/>
            </a:pPr>
            <a:r>
              <a:rPr lang="hu-HU" dirty="0"/>
              <a:t> minőségi jellemzők: tisztázni kell, hogy ugyanazt értjük-e az adott </a:t>
            </a:r>
            <a:r>
              <a:rPr lang="hu-HU" dirty="0" err="1"/>
              <a:t>fogalomalatt</a:t>
            </a:r>
            <a:r>
              <a:rPr lang="hu-HU" dirty="0"/>
              <a:t>, mint a beteg</a:t>
            </a:r>
          </a:p>
        </p:txBody>
      </p:sp>
    </p:spTree>
    <p:extLst>
      <p:ext uri="{BB962C8B-B14F-4D97-AF65-F5344CB8AC3E}">
        <p14:creationId xmlns:p14="http://schemas.microsoft.com/office/powerpoint/2010/main" val="178336486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 fájdalom jellemzői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9090" y="967068"/>
            <a:ext cx="8946541" cy="4195481"/>
          </a:xfrm>
        </p:spPr>
        <p:txBody>
          <a:bodyPr>
            <a:normAutofit/>
          </a:bodyPr>
          <a:lstStyle/>
          <a:p>
            <a:r>
              <a:rPr lang="hu-HU" sz="2800" dirty="0"/>
              <a:t>HELYE</a:t>
            </a:r>
          </a:p>
          <a:p>
            <a:r>
              <a:rPr lang="hu-HU" sz="2800" dirty="0"/>
              <a:t>IDEJE</a:t>
            </a:r>
          </a:p>
          <a:p>
            <a:r>
              <a:rPr lang="hu-HU" sz="2800" dirty="0"/>
              <a:t>JELLEGE</a:t>
            </a:r>
          </a:p>
          <a:p>
            <a:r>
              <a:rPr lang="hu-HU" sz="2800" dirty="0"/>
              <a:t>KIVÁLTHATÓSÁGA</a:t>
            </a:r>
          </a:p>
          <a:p>
            <a:r>
              <a:rPr lang="hu-HU" sz="2800" dirty="0"/>
              <a:t>LEFOLYÁSA</a:t>
            </a:r>
          </a:p>
          <a:p>
            <a:r>
              <a:rPr lang="hu-HU" sz="2800" dirty="0"/>
              <a:t>MEGÉLÉSE</a:t>
            </a:r>
          </a:p>
        </p:txBody>
      </p:sp>
    </p:spTree>
    <p:extLst>
      <p:ext uri="{BB962C8B-B14F-4D97-AF65-F5344CB8AC3E}">
        <p14:creationId xmlns:p14="http://schemas.microsoft.com/office/powerpoint/2010/main" val="288325180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fájdalom helye </a:t>
            </a:r>
          </a:p>
        </p:txBody>
      </p:sp>
      <p:graphicFrame>
        <p:nvGraphicFramePr>
          <p:cNvPr id="8" name="Tartalom helye 7"/>
          <p:cNvGraphicFramePr>
            <a:graphicFrameLocks noGrp="1"/>
          </p:cNvGraphicFramePr>
          <p:nvPr>
            <p:ph idx="1"/>
          </p:nvPr>
        </p:nvGraphicFramePr>
        <p:xfrm>
          <a:off x="374650" y="1609726"/>
          <a:ext cx="10883900" cy="4203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1950">
                  <a:extLst>
                    <a:ext uri="{9D8B030D-6E8A-4147-A177-3AD203B41FA5}">
                      <a16:colId xmlns:a16="http://schemas.microsoft.com/office/drawing/2014/main" val="1764288546"/>
                    </a:ext>
                  </a:extLst>
                </a:gridCol>
                <a:gridCol w="5441950">
                  <a:extLst>
                    <a:ext uri="{9D8B030D-6E8A-4147-A177-3AD203B41FA5}">
                      <a16:colId xmlns:a16="http://schemas.microsoft.com/office/drawing/2014/main" val="1050281384"/>
                    </a:ext>
                  </a:extLst>
                </a:gridCol>
              </a:tblGrid>
              <a:tr h="1004887">
                <a:tc>
                  <a:txBody>
                    <a:bodyPr/>
                    <a:lstStyle/>
                    <a:p>
                      <a:r>
                        <a:rPr lang="hu-HU" dirty="0"/>
                        <a:t>Kérdés a beteghez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Megjegyzés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973718"/>
                  </a:ext>
                </a:extLst>
              </a:tr>
              <a:tr h="1004887">
                <a:tc>
                  <a:txBody>
                    <a:bodyPr/>
                    <a:lstStyle/>
                    <a:p>
                      <a:r>
                        <a:rPr lang="hu-HU" dirty="0"/>
                        <a:t>Hol érzi a fájdalmat?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Lehetőleg mutassa meg! Figyeljük a</a:t>
                      </a:r>
                    </a:p>
                    <a:p>
                      <a:r>
                        <a:rPr lang="hu-HU" dirty="0"/>
                        <a:t>fájdalmas terület nagyságát, illetve</a:t>
                      </a:r>
                    </a:p>
                    <a:p>
                      <a:r>
                        <a:rPr lang="hu-HU" dirty="0"/>
                        <a:t>azt, hogy egy újjal meg tudja-e</a:t>
                      </a:r>
                    </a:p>
                    <a:p>
                      <a:r>
                        <a:rPr lang="hu-HU" dirty="0"/>
                        <a:t>mutatni.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2300742"/>
                  </a:ext>
                </a:extLst>
              </a:tr>
              <a:tr h="1004887">
                <a:tc>
                  <a:txBody>
                    <a:bodyPr/>
                    <a:lstStyle/>
                    <a:p>
                      <a:r>
                        <a:rPr lang="hu-HU" dirty="0"/>
                        <a:t>Hova sugárzik a fájdalom?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Törekedjünk a pontos lokalizáció</a:t>
                      </a:r>
                    </a:p>
                    <a:p>
                      <a:r>
                        <a:rPr lang="hu-HU" dirty="0"/>
                        <a:t>meghatározására, ha kell, segítsünk a</a:t>
                      </a:r>
                    </a:p>
                    <a:p>
                      <a:r>
                        <a:rPr lang="hu-HU" dirty="0"/>
                        <a:t>betegnek a tájékok megnevezésében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6508415"/>
                  </a:ext>
                </a:extLst>
              </a:tr>
              <a:tr h="1004887">
                <a:tc>
                  <a:txBody>
                    <a:bodyPr/>
                    <a:lstStyle/>
                    <a:p>
                      <a:r>
                        <a:rPr lang="hu-HU" dirty="0"/>
                        <a:t>Ugyanitt kezdődött a fájdalom, esetleg</a:t>
                      </a:r>
                    </a:p>
                    <a:p>
                      <a:r>
                        <a:rPr lang="hu-HU" dirty="0"/>
                        <a:t>máshonnan indult ki?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Fontos kérdés, hogy a fájdalom</a:t>
                      </a:r>
                    </a:p>
                    <a:p>
                      <a:r>
                        <a:rPr lang="hu-HU" dirty="0"/>
                        <a:t>jelenlegi helye a kezdeti lokalizációval</a:t>
                      </a:r>
                    </a:p>
                    <a:p>
                      <a:r>
                        <a:rPr lang="hu-HU" dirty="0"/>
                        <a:t>(kiindulási hellyel) egybeesik-e.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7856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8919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Fájdalom kisugárzása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2876" y="771526"/>
            <a:ext cx="3557587" cy="6086474"/>
          </a:xfr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/>
          <a:lstStyle/>
          <a:p>
            <a:pPr marL="0" indent="0">
              <a:buNone/>
            </a:pPr>
            <a:r>
              <a:rPr lang="hu-HU" b="1" u="sng" dirty="0"/>
              <a:t>Szegycsont mögött:</a:t>
            </a:r>
          </a:p>
          <a:p>
            <a:pPr marL="0" indent="0">
              <a:buNone/>
            </a:pPr>
            <a:r>
              <a:rPr lang="hu-HU" dirty="0"/>
              <a:t>•Szívizom-infarktus</a:t>
            </a:r>
          </a:p>
          <a:p>
            <a:pPr marL="0" indent="0">
              <a:buNone/>
            </a:pPr>
            <a:r>
              <a:rPr lang="hu-HU" dirty="0"/>
              <a:t>•Aorta </a:t>
            </a:r>
            <a:r>
              <a:rPr lang="hu-HU" dirty="0" err="1"/>
              <a:t>disszekció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•Angina </a:t>
            </a:r>
            <a:r>
              <a:rPr lang="hu-HU" dirty="0" err="1"/>
              <a:t>pectoris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•Tüdőembólia</a:t>
            </a:r>
          </a:p>
          <a:p>
            <a:pPr marL="0" indent="0">
              <a:buNone/>
            </a:pPr>
            <a:r>
              <a:rPr lang="hu-HU" dirty="0"/>
              <a:t>•</a:t>
            </a:r>
            <a:r>
              <a:rPr lang="hu-HU" dirty="0" err="1"/>
              <a:t>Mitralis</a:t>
            </a:r>
            <a:r>
              <a:rPr lang="hu-HU" dirty="0"/>
              <a:t> </a:t>
            </a:r>
            <a:r>
              <a:rPr lang="hu-HU" dirty="0" err="1"/>
              <a:t>prolapszus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•Spontán PTX</a:t>
            </a:r>
          </a:p>
          <a:p>
            <a:pPr marL="0" indent="0">
              <a:buNone/>
            </a:pPr>
            <a:r>
              <a:rPr lang="hu-HU" dirty="0"/>
              <a:t>•</a:t>
            </a:r>
            <a:r>
              <a:rPr lang="hu-HU" dirty="0" err="1"/>
              <a:t>Perikarditisz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•</a:t>
            </a:r>
            <a:r>
              <a:rPr lang="hu-HU" dirty="0" err="1"/>
              <a:t>Pneumonia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•GORB</a:t>
            </a:r>
          </a:p>
          <a:p>
            <a:pPr marL="0" indent="0">
              <a:buNone/>
            </a:pPr>
            <a:r>
              <a:rPr lang="hu-HU" dirty="0"/>
              <a:t>•</a:t>
            </a:r>
            <a:r>
              <a:rPr lang="hu-HU" dirty="0" err="1"/>
              <a:t>Tietze</a:t>
            </a:r>
            <a:r>
              <a:rPr lang="hu-HU" dirty="0"/>
              <a:t> szindróma</a:t>
            </a:r>
          </a:p>
          <a:p>
            <a:pPr marL="0" indent="0">
              <a:buNone/>
            </a:pPr>
            <a:r>
              <a:rPr lang="hu-HU" dirty="0"/>
              <a:t>•</a:t>
            </a:r>
            <a:r>
              <a:rPr lang="hu-HU" dirty="0" err="1"/>
              <a:t>Herpes</a:t>
            </a:r>
            <a:r>
              <a:rPr lang="hu-HU" dirty="0"/>
              <a:t> </a:t>
            </a:r>
            <a:r>
              <a:rPr lang="hu-HU" dirty="0" err="1"/>
              <a:t>zoster</a:t>
            </a: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4043363" y="785813"/>
            <a:ext cx="2886075" cy="20313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Hát: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•Szívizom-infarktus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•Aorta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disszekció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Perikarditisz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•GORB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•Spontán PTX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Pneumonia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4043363" y="2937600"/>
            <a:ext cx="2971800" cy="175432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Bal váll: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•Szívizom-infarktus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•Angina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pectoris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Perikarditisz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•Aorta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disszekció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•Zsigeri perforáció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7429500" y="971550"/>
            <a:ext cx="2514600" cy="92333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Bal kar: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•Szívizom-infarktus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•Angina 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pectoris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7472363" y="2557463"/>
            <a:ext cx="2814637" cy="92333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Has: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•Szívizom-infarktus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•Zsigeri perforáció</a:t>
            </a:r>
          </a:p>
        </p:txBody>
      </p:sp>
    </p:spTree>
    <p:extLst>
      <p:ext uri="{BB962C8B-B14F-4D97-AF65-F5344CB8AC3E}">
        <p14:creationId xmlns:p14="http://schemas.microsoft.com/office/powerpoint/2010/main" val="87647421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 fájdalom idő jellemzői </a:t>
            </a:r>
          </a:p>
        </p:txBody>
      </p:sp>
      <p:graphicFrame>
        <p:nvGraphicFramePr>
          <p:cNvPr id="5" name="Tartalom helye 4"/>
          <p:cNvGraphicFramePr>
            <a:graphicFrameLocks noGrp="1"/>
          </p:cNvGraphicFramePr>
          <p:nvPr>
            <p:ph idx="1"/>
          </p:nvPr>
        </p:nvGraphicFramePr>
        <p:xfrm>
          <a:off x="428622" y="814565"/>
          <a:ext cx="10801352" cy="5826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676">
                  <a:extLst>
                    <a:ext uri="{9D8B030D-6E8A-4147-A177-3AD203B41FA5}">
                      <a16:colId xmlns:a16="http://schemas.microsoft.com/office/drawing/2014/main" val="2339822397"/>
                    </a:ext>
                  </a:extLst>
                </a:gridCol>
                <a:gridCol w="5400676">
                  <a:extLst>
                    <a:ext uri="{9D8B030D-6E8A-4147-A177-3AD203B41FA5}">
                      <a16:colId xmlns:a16="http://schemas.microsoft.com/office/drawing/2014/main" val="3944522870"/>
                    </a:ext>
                  </a:extLst>
                </a:gridCol>
              </a:tblGrid>
              <a:tr h="901337">
                <a:tc>
                  <a:txBody>
                    <a:bodyPr/>
                    <a:lstStyle/>
                    <a:p>
                      <a:r>
                        <a:rPr lang="hu-HU" dirty="0"/>
                        <a:t>Kérdés a beteghez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Megjegyzés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6902511"/>
                  </a:ext>
                </a:extLst>
              </a:tr>
              <a:tr h="1857506">
                <a:tc>
                  <a:txBody>
                    <a:bodyPr/>
                    <a:lstStyle/>
                    <a:p>
                      <a:r>
                        <a:rPr lang="hu-HU" dirty="0"/>
                        <a:t>Mikor kezdődött a fájdalma?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Próbáljunk pontos időpontot</a:t>
                      </a:r>
                    </a:p>
                    <a:p>
                      <a:r>
                        <a:rPr lang="hu-HU" dirty="0"/>
                        <a:t>meghatározni! Számos protokoll (mint</a:t>
                      </a:r>
                    </a:p>
                    <a:p>
                      <a:r>
                        <a:rPr lang="hu-HU" dirty="0"/>
                        <a:t>majd látni fogjuk) a fájdalom kezdetéhez</a:t>
                      </a:r>
                    </a:p>
                    <a:p>
                      <a:r>
                        <a:rPr lang="hu-HU" dirty="0"/>
                        <a:t>köti a folyamatszabályozást. Segítés</a:t>
                      </a:r>
                    </a:p>
                    <a:p>
                      <a:r>
                        <a:rPr lang="hu-HU" dirty="0"/>
                        <a:t>lehet, ha a fájdalom jelentkezése közbeni</a:t>
                      </a:r>
                    </a:p>
                    <a:p>
                      <a:r>
                        <a:rPr lang="hu-HU" dirty="0"/>
                        <a:t>történéseket eleveníttetjük fel a beteggel</a:t>
                      </a:r>
                    </a:p>
                    <a:p>
                      <a:r>
                        <a:rPr lang="hu-HU" dirty="0"/>
                        <a:t>(például éppen a híreket hallgattam, stb.),</a:t>
                      </a:r>
                    </a:p>
                    <a:p>
                      <a:r>
                        <a:rPr lang="hu-HU" dirty="0"/>
                        <a:t>így behatárolható a pontosabb időpont.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2982324"/>
                  </a:ext>
                </a:extLst>
              </a:tr>
              <a:tr h="1411705">
                <a:tc>
                  <a:txBody>
                    <a:bodyPr/>
                    <a:lstStyle/>
                    <a:p>
                      <a:r>
                        <a:rPr lang="hu-HU" dirty="0"/>
                        <a:t>Ha már elmúlt, mennyi ideig tartott a</a:t>
                      </a:r>
                    </a:p>
                    <a:p>
                      <a:r>
                        <a:rPr lang="hu-HU" dirty="0"/>
                        <a:t>fájdalom?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Ez a kérdés azért is fontos lehet, mert a</a:t>
                      </a:r>
                    </a:p>
                    <a:p>
                      <a:r>
                        <a:rPr lang="hu-HU" dirty="0"/>
                        <a:t>fájdalom ismételt jelentkezésekor egyes</a:t>
                      </a:r>
                    </a:p>
                    <a:p>
                      <a:r>
                        <a:rPr lang="hu-HU" dirty="0"/>
                        <a:t>kórképek esetén (például húgyúti kő)</a:t>
                      </a:r>
                    </a:p>
                    <a:p>
                      <a:r>
                        <a:rPr lang="hu-HU" dirty="0"/>
                        <a:t>hasonló lecsengési időre kell</a:t>
                      </a:r>
                    </a:p>
                    <a:p>
                      <a:r>
                        <a:rPr lang="hu-HU" dirty="0"/>
                        <a:t>számítanunk. Ha eltérés tapasztalható, az</a:t>
                      </a:r>
                    </a:p>
                    <a:p>
                      <a:r>
                        <a:rPr lang="hu-HU" dirty="0"/>
                        <a:t>kórjelző.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8787328"/>
                  </a:ext>
                </a:extLst>
              </a:tr>
              <a:tr h="901337">
                <a:tc>
                  <a:txBody>
                    <a:bodyPr/>
                    <a:lstStyle/>
                    <a:p>
                      <a:r>
                        <a:rPr lang="hu-HU" dirty="0"/>
                        <a:t>Az idő múlásával változik-e a fájdalom</a:t>
                      </a:r>
                    </a:p>
                    <a:p>
                      <a:r>
                        <a:rPr lang="hu-HU" dirty="0"/>
                        <a:t>(jellege, intenzitása esetleg helye)?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A folyamat progresszivitására utalhat.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6188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6357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 fájdalom jellege 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385763" y="942975"/>
          <a:ext cx="11444288" cy="5445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22144">
                  <a:extLst>
                    <a:ext uri="{9D8B030D-6E8A-4147-A177-3AD203B41FA5}">
                      <a16:colId xmlns:a16="http://schemas.microsoft.com/office/drawing/2014/main" val="2447656711"/>
                    </a:ext>
                  </a:extLst>
                </a:gridCol>
                <a:gridCol w="5722144">
                  <a:extLst>
                    <a:ext uri="{9D8B030D-6E8A-4147-A177-3AD203B41FA5}">
                      <a16:colId xmlns:a16="http://schemas.microsoft.com/office/drawing/2014/main" val="1039015473"/>
                    </a:ext>
                  </a:extLst>
                </a:gridCol>
              </a:tblGrid>
              <a:tr h="400050">
                <a:tc>
                  <a:txBody>
                    <a:bodyPr/>
                    <a:lstStyle/>
                    <a:p>
                      <a:r>
                        <a:rPr lang="hu-HU" dirty="0"/>
                        <a:t>Kérdés a beteghez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Megjegyzés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5307239"/>
                  </a:ext>
                </a:extLst>
              </a:tr>
              <a:tr h="1662113">
                <a:tc>
                  <a:txBody>
                    <a:bodyPr/>
                    <a:lstStyle/>
                    <a:p>
                      <a:r>
                        <a:rPr lang="hu-HU" dirty="0"/>
                        <a:t>Milyen jellegű a fájdalom?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1200" dirty="0"/>
                        <a:t>Első megközelítésben hagyjuk, hogy a beteg saját szavaival próbálja meg</a:t>
                      </a:r>
                    </a:p>
                    <a:p>
                      <a:r>
                        <a:rPr lang="hu-HU" sz="1200" dirty="0"/>
                        <a:t>leírni! Ha ez nem megy (és valljuk meg őszintén, hogy az esetek jelentős</a:t>
                      </a:r>
                    </a:p>
                    <a:p>
                      <a:r>
                        <a:rPr lang="hu-HU" sz="1200" dirty="0"/>
                        <a:t>arányában ezzel állunk szemben), mondjuk lehetőségeket a betegnek,</a:t>
                      </a:r>
                    </a:p>
                    <a:p>
                      <a:r>
                        <a:rPr lang="hu-HU" sz="1200" dirty="0"/>
                        <a:t>úgymint:</a:t>
                      </a:r>
                    </a:p>
                    <a:p>
                      <a:r>
                        <a:rPr lang="hu-HU" sz="1200" dirty="0"/>
                        <a:t> Nyomó?</a:t>
                      </a:r>
                    </a:p>
                    <a:p>
                      <a:r>
                        <a:rPr lang="hu-HU" sz="1200" dirty="0"/>
                        <a:t> Szorító?</a:t>
                      </a:r>
                    </a:p>
                    <a:p>
                      <a:r>
                        <a:rPr lang="hu-HU" sz="1200" dirty="0"/>
                        <a:t> Égő?</a:t>
                      </a:r>
                    </a:p>
                    <a:p>
                      <a:r>
                        <a:rPr lang="hu-HU" sz="1200" dirty="0"/>
                        <a:t> Késszúrás szerű?</a:t>
                      </a:r>
                    </a:p>
                    <a:p>
                      <a:r>
                        <a:rPr lang="hu-HU" sz="1200" dirty="0"/>
                        <a:t> Tompa?</a:t>
                      </a:r>
                    </a:p>
                    <a:p>
                      <a:r>
                        <a:rPr lang="hu-HU" sz="1200" dirty="0"/>
                        <a:t> Görcsös?</a:t>
                      </a:r>
                    </a:p>
                    <a:p>
                      <a:r>
                        <a:rPr lang="hu-HU" sz="1200" dirty="0"/>
                        <a:t> Szúró?</a:t>
                      </a:r>
                    </a:p>
                    <a:p>
                      <a:r>
                        <a:rPr lang="hu-HU" sz="1200" dirty="0"/>
                        <a:t> Feszítő?</a:t>
                      </a:r>
                    </a:p>
                    <a:p>
                      <a:r>
                        <a:rPr lang="hu-HU" sz="1200" dirty="0"/>
                        <a:t> Égő/égető?</a:t>
                      </a:r>
                    </a:p>
                    <a:p>
                      <a:r>
                        <a:rPr lang="hu-HU" sz="1200" dirty="0"/>
                        <a:t>A beteg hajlamos azt a választ adni, amit a vizsgáló hallani akar. Ennek</a:t>
                      </a:r>
                    </a:p>
                    <a:p>
                      <a:r>
                        <a:rPr lang="hu-HU" sz="1200" dirty="0"/>
                        <a:t>elkerülése céljából mindig kínáljunk fel több lehetőséget, ami közül a</a:t>
                      </a:r>
                    </a:p>
                    <a:p>
                      <a:r>
                        <a:rPr lang="hu-HU" sz="1200" dirty="0"/>
                        <a:t>beteg választhat. Figyeljünk arra, hogy az általunk elképzelt, vagy hallani</a:t>
                      </a:r>
                    </a:p>
                    <a:p>
                      <a:r>
                        <a:rPr lang="hu-HU" sz="1200" dirty="0"/>
                        <a:t>akart választ ne elsőként és ne is utolsóként említsük, </a:t>
                      </a:r>
                      <a:r>
                        <a:rPr lang="hu-HU" sz="1200" dirty="0" err="1"/>
                        <a:t>rejtsük</a:t>
                      </a:r>
                      <a:r>
                        <a:rPr lang="hu-HU" sz="1200" dirty="0"/>
                        <a:t> el inkább a</a:t>
                      </a:r>
                    </a:p>
                    <a:p>
                      <a:r>
                        <a:rPr lang="hu-HU" sz="1200" dirty="0"/>
                        <a:t>többi válasz között.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296416"/>
                  </a:ext>
                </a:extLst>
              </a:tr>
              <a:tr h="1662113">
                <a:tc>
                  <a:txBody>
                    <a:bodyPr/>
                    <a:lstStyle/>
                    <a:p>
                      <a:r>
                        <a:rPr lang="hu-HU" dirty="0"/>
                        <a:t>Milyen jellegű a kisugárzott</a:t>
                      </a:r>
                    </a:p>
                    <a:p>
                      <a:r>
                        <a:rPr lang="hu-HU" dirty="0"/>
                        <a:t>(vezetett) fájdalom?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Hasonlóan járjunk el, mint az előző kérdésnél!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448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09704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 fájdalom kiválthatósága 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200025" y="971550"/>
          <a:ext cx="10858500" cy="510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9250">
                  <a:extLst>
                    <a:ext uri="{9D8B030D-6E8A-4147-A177-3AD203B41FA5}">
                      <a16:colId xmlns:a16="http://schemas.microsoft.com/office/drawing/2014/main" val="2697061324"/>
                    </a:ext>
                  </a:extLst>
                </a:gridCol>
                <a:gridCol w="5429250">
                  <a:extLst>
                    <a:ext uri="{9D8B030D-6E8A-4147-A177-3AD203B41FA5}">
                      <a16:colId xmlns:a16="http://schemas.microsoft.com/office/drawing/2014/main" val="2355972038"/>
                    </a:ext>
                  </a:extLst>
                </a:gridCol>
              </a:tblGrid>
              <a:tr h="1020128">
                <a:tc>
                  <a:txBody>
                    <a:bodyPr/>
                    <a:lstStyle/>
                    <a:p>
                      <a:r>
                        <a:rPr lang="hu-HU" dirty="0"/>
                        <a:t>Kérdés a beteghez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Megjegyzés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31776"/>
                  </a:ext>
                </a:extLst>
              </a:tr>
              <a:tr h="1020128">
                <a:tc>
                  <a:txBody>
                    <a:bodyPr/>
                    <a:lstStyle/>
                    <a:p>
                      <a:r>
                        <a:rPr lang="hu-HU" dirty="0"/>
                        <a:t>Milyen tevékenység közben jelentkezik</a:t>
                      </a:r>
                    </a:p>
                    <a:p>
                      <a:r>
                        <a:rPr lang="hu-HU" dirty="0"/>
                        <a:t>vagy erősödik a fájdalom?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Ne csak fizikai tevékenységekre</a:t>
                      </a:r>
                    </a:p>
                    <a:p>
                      <a:r>
                        <a:rPr lang="hu-HU" dirty="0"/>
                        <a:t>gondoljunk!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675972"/>
                  </a:ext>
                </a:extLst>
              </a:tr>
              <a:tr h="1020128">
                <a:tc>
                  <a:txBody>
                    <a:bodyPr/>
                    <a:lstStyle/>
                    <a:p>
                      <a:r>
                        <a:rPr lang="hu-HU" dirty="0"/>
                        <a:t>Minek a hatására csökken a fájdalom?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Törekedjünk a pontos lokalizáció</a:t>
                      </a:r>
                    </a:p>
                    <a:p>
                      <a:r>
                        <a:rPr lang="hu-HU" dirty="0"/>
                        <a:t>meghatározására, ha kell, segítsünk a</a:t>
                      </a:r>
                    </a:p>
                    <a:p>
                      <a:r>
                        <a:rPr lang="hu-HU" dirty="0"/>
                        <a:t>betegnek a tájékok megnevezésében.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0568125"/>
                  </a:ext>
                </a:extLst>
              </a:tr>
              <a:tr h="1020128">
                <a:tc>
                  <a:txBody>
                    <a:bodyPr/>
                    <a:lstStyle/>
                    <a:p>
                      <a:r>
                        <a:rPr lang="hu-HU" dirty="0"/>
                        <a:t>Fájdalma összefügg a mozgással?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Érdemes külön is rákérdezni!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668085"/>
                  </a:ext>
                </a:extLst>
              </a:tr>
              <a:tr h="1020128">
                <a:tc>
                  <a:txBody>
                    <a:bodyPr/>
                    <a:lstStyle/>
                    <a:p>
                      <a:r>
                        <a:rPr lang="hu-HU" dirty="0"/>
                        <a:t>Fájdalma összefügg a légzéssel?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Érdemes külön is rákérdezni!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851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5955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fájdalom lefolyása 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646111" y="1452562"/>
          <a:ext cx="10641012" cy="5158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20506">
                  <a:extLst>
                    <a:ext uri="{9D8B030D-6E8A-4147-A177-3AD203B41FA5}">
                      <a16:colId xmlns:a16="http://schemas.microsoft.com/office/drawing/2014/main" val="2921670816"/>
                    </a:ext>
                  </a:extLst>
                </a:gridCol>
                <a:gridCol w="5320506">
                  <a:extLst>
                    <a:ext uri="{9D8B030D-6E8A-4147-A177-3AD203B41FA5}">
                      <a16:colId xmlns:a16="http://schemas.microsoft.com/office/drawing/2014/main" val="3520408027"/>
                    </a:ext>
                  </a:extLst>
                </a:gridCol>
              </a:tblGrid>
              <a:tr h="923925">
                <a:tc>
                  <a:txBody>
                    <a:bodyPr/>
                    <a:lstStyle/>
                    <a:p>
                      <a:r>
                        <a:rPr lang="hu-HU" dirty="0"/>
                        <a:t>Kérdés a beteghez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Megjegyzés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8129260"/>
                  </a:ext>
                </a:extLst>
              </a:tr>
              <a:tr h="923925">
                <a:tc>
                  <a:txBody>
                    <a:bodyPr/>
                    <a:lstStyle/>
                    <a:p>
                      <a:r>
                        <a:rPr lang="hu-HU" dirty="0"/>
                        <a:t>Változott-e a fájdalom helye?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Tudjuk meg azt is, hogy a kisugárzás</a:t>
                      </a:r>
                    </a:p>
                    <a:p>
                      <a:r>
                        <a:rPr lang="hu-HU" dirty="0"/>
                        <a:t>helye változott-e!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3293943"/>
                  </a:ext>
                </a:extLst>
              </a:tr>
              <a:tr h="923925">
                <a:tc>
                  <a:txBody>
                    <a:bodyPr/>
                    <a:lstStyle/>
                    <a:p>
                      <a:r>
                        <a:rPr lang="hu-HU" dirty="0"/>
                        <a:t>Változott-e a fájdalom intenzitása</a:t>
                      </a:r>
                    </a:p>
                    <a:p>
                      <a:r>
                        <a:rPr lang="hu-HU" dirty="0"/>
                        <a:t>(erőssége)?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Itt is célravezető a </a:t>
                      </a:r>
                      <a:r>
                        <a:rPr lang="hu-HU" dirty="0" err="1"/>
                        <a:t>fájdalomobjektivizáló</a:t>
                      </a:r>
                      <a:r>
                        <a:rPr lang="hu-HU" dirty="0"/>
                        <a:t> skálák alkalmazása.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4320400"/>
                  </a:ext>
                </a:extLst>
              </a:tr>
              <a:tr h="923925">
                <a:tc>
                  <a:txBody>
                    <a:bodyPr/>
                    <a:lstStyle/>
                    <a:p>
                      <a:r>
                        <a:rPr lang="hu-HU" dirty="0"/>
                        <a:t>Megszűnt-e a fájdalom?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A beteg obszervációja (megfigyelése)</a:t>
                      </a:r>
                    </a:p>
                    <a:p>
                      <a:r>
                        <a:rPr lang="hu-HU" dirty="0"/>
                        <a:t>alkalmával gyakran megfeledkezünk</a:t>
                      </a:r>
                    </a:p>
                    <a:p>
                      <a:r>
                        <a:rPr lang="hu-HU" dirty="0"/>
                        <a:t>arról, hogy nem csak a fájdalom</a:t>
                      </a:r>
                    </a:p>
                    <a:p>
                      <a:r>
                        <a:rPr lang="hu-HU" dirty="0"/>
                        <a:t>erősödése, hanem annak megszűnése</a:t>
                      </a:r>
                    </a:p>
                    <a:p>
                      <a:r>
                        <a:rPr lang="hu-HU" dirty="0"/>
                        <a:t>is kórjelző lehet!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9768190"/>
                  </a:ext>
                </a:extLst>
              </a:tr>
              <a:tr h="923925">
                <a:tc>
                  <a:txBody>
                    <a:bodyPr/>
                    <a:lstStyle/>
                    <a:p>
                      <a:r>
                        <a:rPr lang="hu-HU" dirty="0"/>
                        <a:t>Csillapodik, erősödik, vagy nem</a:t>
                      </a:r>
                    </a:p>
                    <a:p>
                      <a:r>
                        <a:rPr lang="hu-HU" dirty="0"/>
                        <a:t>változik a fájdalma az idő múlásával?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Érdemes külön is rákérdezni!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5271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9510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824753"/>
          </a:xfrm>
        </p:spPr>
        <p:txBody>
          <a:bodyPr/>
          <a:lstStyle/>
          <a:p>
            <a:r>
              <a:rPr lang="hu-HU" dirty="0"/>
              <a:t>Betegség formái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34471" y="1210236"/>
            <a:ext cx="11793069" cy="5338482"/>
          </a:xfrm>
        </p:spPr>
        <p:txBody>
          <a:bodyPr>
            <a:normAutofit/>
          </a:bodyPr>
          <a:lstStyle/>
          <a:p>
            <a:r>
              <a:rPr lang="hu-HU" b="1" dirty="0"/>
              <a:t>Organikus:</a:t>
            </a:r>
          </a:p>
          <a:p>
            <a:pPr marL="0" indent="0">
              <a:buNone/>
            </a:pPr>
            <a:r>
              <a:rPr lang="hu-HU" dirty="0"/>
              <a:t>Szervi, morfológiai elváltozás</a:t>
            </a:r>
          </a:p>
          <a:p>
            <a:r>
              <a:rPr lang="hu-HU" b="1" dirty="0"/>
              <a:t>Funkcionális:</a:t>
            </a:r>
          </a:p>
          <a:p>
            <a:pPr marL="0" indent="0">
              <a:buNone/>
            </a:pPr>
            <a:r>
              <a:rPr lang="hu-HU" dirty="0"/>
              <a:t>Az organikus elváltozástól független működészavar:</a:t>
            </a:r>
          </a:p>
          <a:p>
            <a:pPr marL="0" indent="0">
              <a:buNone/>
            </a:pPr>
            <a:r>
              <a:rPr lang="hu-HU" dirty="0"/>
              <a:t> </a:t>
            </a:r>
            <a:r>
              <a:rPr lang="hu-HU" dirty="0" err="1"/>
              <a:t>Hyperfunkció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 </a:t>
            </a:r>
            <a:r>
              <a:rPr lang="hu-HU" dirty="0" err="1"/>
              <a:t>Hypofunkció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 </a:t>
            </a:r>
            <a:r>
              <a:rPr lang="hu-HU" dirty="0" err="1"/>
              <a:t>Afunkció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 </a:t>
            </a:r>
            <a:r>
              <a:rPr lang="hu-HU" dirty="0" err="1"/>
              <a:t>Dysfunkció</a:t>
            </a:r>
            <a:r>
              <a:rPr lang="hu-HU" dirty="0"/>
              <a:t> (ez minőségi működéscsökkenés!)</a:t>
            </a:r>
          </a:p>
          <a:p>
            <a:pPr marL="0" indent="0">
              <a:buNone/>
            </a:pPr>
            <a:r>
              <a:rPr lang="hu-HU" dirty="0"/>
              <a:t> A kétféle betegségtípus külön-külön, vagy együtt is felléphet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ide példák!</a:t>
            </a:r>
          </a:p>
        </p:txBody>
      </p:sp>
    </p:spTree>
    <p:extLst>
      <p:ext uri="{BB962C8B-B14F-4D97-AF65-F5344CB8AC3E}">
        <p14:creationId xmlns:p14="http://schemas.microsoft.com/office/powerpoint/2010/main" val="13095336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fájdalom megélése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Fájdalom megélési skála (PSS)</a:t>
            </a:r>
          </a:p>
          <a:p>
            <a:r>
              <a:rPr lang="hu-HU" dirty="0" err="1"/>
              <a:t>Vizual</a:t>
            </a:r>
            <a:r>
              <a:rPr lang="hu-HU" dirty="0"/>
              <a:t> </a:t>
            </a:r>
            <a:r>
              <a:rPr lang="hu-HU" dirty="0" err="1"/>
              <a:t>analog</a:t>
            </a:r>
            <a:r>
              <a:rPr lang="hu-HU" dirty="0"/>
              <a:t> skála </a:t>
            </a:r>
          </a:p>
          <a:p>
            <a:r>
              <a:rPr lang="hu-HU" dirty="0"/>
              <a:t>Verbális fájdalom skála </a:t>
            </a:r>
          </a:p>
          <a:p>
            <a:r>
              <a:rPr lang="hu-HU" dirty="0" err="1"/>
              <a:t>Wong</a:t>
            </a:r>
            <a:r>
              <a:rPr lang="hu-HU" dirty="0"/>
              <a:t>-Baker arckifejezés skála </a:t>
            </a:r>
          </a:p>
          <a:p>
            <a:r>
              <a:rPr lang="hu-HU" dirty="0" err="1"/>
              <a:t>Aktivitásbeli</a:t>
            </a:r>
            <a:r>
              <a:rPr lang="hu-HU" dirty="0"/>
              <a:t> tolerancia skála </a:t>
            </a:r>
          </a:p>
        </p:txBody>
      </p:sp>
    </p:spTree>
    <p:extLst>
      <p:ext uri="{BB962C8B-B14F-4D97-AF65-F5344CB8AC3E}">
        <p14:creationId xmlns:p14="http://schemas.microsoft.com/office/powerpoint/2010/main" val="286074067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Konstans kérdések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/>
              <a:t> Étvágy?</a:t>
            </a:r>
          </a:p>
          <a:p>
            <a:pPr marL="0" indent="0">
              <a:buNone/>
            </a:pPr>
            <a:r>
              <a:rPr lang="hu-HU" dirty="0"/>
              <a:t> Testsúly?</a:t>
            </a:r>
          </a:p>
          <a:p>
            <a:pPr marL="0" indent="0">
              <a:buNone/>
            </a:pPr>
            <a:r>
              <a:rPr lang="hu-HU" dirty="0"/>
              <a:t> Vizelet?</a:t>
            </a:r>
          </a:p>
          <a:p>
            <a:pPr marL="0" indent="0">
              <a:buNone/>
            </a:pPr>
            <a:r>
              <a:rPr lang="hu-HU" dirty="0"/>
              <a:t> Széklet?</a:t>
            </a:r>
          </a:p>
          <a:p>
            <a:pPr marL="0" indent="0">
              <a:buNone/>
            </a:pPr>
            <a:r>
              <a:rPr lang="hu-HU" dirty="0"/>
              <a:t> Vérzés, vért kapott-e?</a:t>
            </a:r>
          </a:p>
          <a:p>
            <a:pPr marL="0" indent="0">
              <a:buNone/>
            </a:pPr>
            <a:r>
              <a:rPr lang="hu-HU" dirty="0"/>
              <a:t> Gyógyszerek?</a:t>
            </a:r>
          </a:p>
          <a:p>
            <a:pPr marL="0" indent="0">
              <a:buNone/>
            </a:pPr>
            <a:r>
              <a:rPr lang="hu-HU" dirty="0"/>
              <a:t> Életmód (rizikófaktorok)?</a:t>
            </a:r>
          </a:p>
        </p:txBody>
      </p:sp>
    </p:spTree>
    <p:extLst>
      <p:ext uri="{BB962C8B-B14F-4D97-AF65-F5344CB8AC3E}">
        <p14:creationId xmlns:p14="http://schemas.microsoft.com/office/powerpoint/2010/main" val="2134870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Étvágy-éhség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1389063" y="1609725"/>
          <a:ext cx="8947150" cy="431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3575">
                  <a:extLst>
                    <a:ext uri="{9D8B030D-6E8A-4147-A177-3AD203B41FA5}">
                      <a16:colId xmlns:a16="http://schemas.microsoft.com/office/drawing/2014/main" val="327293492"/>
                    </a:ext>
                  </a:extLst>
                </a:gridCol>
                <a:gridCol w="4473575">
                  <a:extLst>
                    <a:ext uri="{9D8B030D-6E8A-4147-A177-3AD203B41FA5}">
                      <a16:colId xmlns:a16="http://schemas.microsoft.com/office/drawing/2014/main" val="806630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Étvágy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Éhség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88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Kvalitatív jellegű érzet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Kvantitatív jellegű érzet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134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Volumenbevitel nem csökkenti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Volumenbevitel csökkenti (például</a:t>
                      </a:r>
                    </a:p>
                    <a:p>
                      <a:r>
                        <a:rPr lang="hu-HU" dirty="0"/>
                        <a:t>táplálékul nem szolgáló anyagok</a:t>
                      </a:r>
                    </a:p>
                    <a:p>
                      <a:r>
                        <a:rPr lang="hu-HU" dirty="0"/>
                        <a:t>bevitele – fogyókúra)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071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Nem lokalizált érzet, idegrendszeri</a:t>
                      </a:r>
                    </a:p>
                    <a:p>
                      <a:r>
                        <a:rPr lang="hu-HU" dirty="0"/>
                        <a:t>folyamat, közérzetet határoz meg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 err="1"/>
                        <a:t>Epigastriumra</a:t>
                      </a:r>
                      <a:r>
                        <a:rPr lang="hu-HU" dirty="0"/>
                        <a:t> lokalizálódó éhségkontrakcióban nyilvánul meg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6395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Nem válik kellemetlen érzetté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Fájdalommá fokozódhat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356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Étkezés után is megmarad(hat)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Fokozódása vegetatív tünetekkel</a:t>
                      </a:r>
                    </a:p>
                    <a:p>
                      <a:r>
                        <a:rPr lang="hu-HU" dirty="0"/>
                        <a:t>kísért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514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Ellentéte az ételundor (kórjelző:</a:t>
                      </a:r>
                    </a:p>
                    <a:p>
                      <a:r>
                        <a:rPr lang="hu-HU" dirty="0"/>
                        <a:t>például húsundor!)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dirty="0"/>
                        <a:t>Idővel volumenbevitel nélkül is</a:t>
                      </a:r>
                    </a:p>
                    <a:p>
                      <a:r>
                        <a:rPr lang="hu-HU" dirty="0"/>
                        <a:t>megszűnik (alkalmazkodás)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2400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/>
                        <a:t>Hiánya az anorexia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651214"/>
                  </a:ext>
                </a:extLst>
              </a:tr>
            </a:tbl>
          </a:graphicData>
        </a:graphic>
      </p:graphicFrame>
      <p:sp>
        <p:nvSpPr>
          <p:cNvPr id="5" name="Szövegdoboz 4"/>
          <p:cNvSpPr txBox="1"/>
          <p:nvPr/>
        </p:nvSpPr>
        <p:spPr>
          <a:xfrm>
            <a:off x="1114425" y="6286500"/>
            <a:ext cx="9758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Étkezés után az éhség megszűnik, de az étvágy fennmarad(hat), vagyis éhség nélkül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is van étvágy, mint ahogy étvágytalan állapotban is fellép az éhség!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0091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Étvágy, testsúly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2875" y="857250"/>
            <a:ext cx="5586413" cy="5743575"/>
          </a:xfrm>
        </p:spPr>
        <p:txBody>
          <a:bodyPr>
            <a:noAutofit/>
          </a:bodyPr>
          <a:lstStyle/>
          <a:p>
            <a:r>
              <a:rPr lang="hu-HU" sz="1800" dirty="0"/>
              <a:t>Étvágy és annak változása (például húsundor)</a:t>
            </a:r>
          </a:p>
          <a:p>
            <a:r>
              <a:rPr lang="hu-HU" sz="1800" dirty="0"/>
              <a:t> Testsúly változása: mennyit, mennyi idő alatt (jelentős: 6 hónapon belül 5-10%-</a:t>
            </a:r>
            <a:r>
              <a:rPr lang="hu-HU" sz="1800" dirty="0" err="1"/>
              <a:t>nál</a:t>
            </a:r>
            <a:r>
              <a:rPr lang="hu-HU" sz="1800" dirty="0"/>
              <a:t> nagyobb)</a:t>
            </a:r>
          </a:p>
          <a:p>
            <a:pPr marL="0" indent="0">
              <a:buNone/>
            </a:pPr>
            <a:r>
              <a:rPr lang="hu-HU" sz="1800" dirty="0"/>
              <a:t> ha valaki 1 hét alatt 1-2 kg-nál többet fogy, annak nagy része valószínűleg víz</a:t>
            </a:r>
          </a:p>
          <a:p>
            <a:pPr marL="0" indent="0">
              <a:buNone/>
            </a:pPr>
            <a:r>
              <a:rPr lang="hu-HU" sz="1800" dirty="0"/>
              <a:t> táplálkozási nehézségek</a:t>
            </a:r>
          </a:p>
          <a:p>
            <a:pPr marL="0" indent="0">
              <a:buNone/>
            </a:pPr>
            <a:r>
              <a:rPr lang="hu-HU" sz="1800" dirty="0"/>
              <a:t> </a:t>
            </a:r>
            <a:r>
              <a:rPr lang="hu-HU" sz="1800" dirty="0" err="1"/>
              <a:t>dysphagia</a:t>
            </a:r>
            <a:r>
              <a:rPr lang="hu-HU" sz="1800" dirty="0"/>
              <a:t>: nyelési nehézség, lehet progresszív (végül már csak folyadékot tud lenyelni)</a:t>
            </a:r>
          </a:p>
          <a:p>
            <a:pPr marL="0" indent="0">
              <a:buNone/>
            </a:pPr>
            <a:r>
              <a:rPr lang="hu-HU" sz="1800" dirty="0"/>
              <a:t> </a:t>
            </a:r>
            <a:r>
              <a:rPr lang="hu-HU" sz="1800" dirty="0" err="1"/>
              <a:t>odynophagia</a:t>
            </a:r>
            <a:r>
              <a:rPr lang="hu-HU" sz="1800" dirty="0"/>
              <a:t>: fájdalmas nyelés</a:t>
            </a:r>
          </a:p>
          <a:p>
            <a:pPr marL="0" indent="0">
              <a:buNone/>
            </a:pPr>
            <a:r>
              <a:rPr lang="hu-HU" sz="1800" dirty="0"/>
              <a:t> étvágy, hasi fájdalom, gyomorégés, savas felböfögés</a:t>
            </a:r>
          </a:p>
          <a:p>
            <a:pPr marL="0" indent="0">
              <a:buNone/>
            </a:pPr>
            <a:r>
              <a:rPr lang="hu-HU" sz="1800" dirty="0"/>
              <a:t> fogak rendben vannak?</a:t>
            </a:r>
          </a:p>
          <a:p>
            <a:pPr marL="0" indent="0">
              <a:buNone/>
            </a:pPr>
            <a:r>
              <a:rPr lang="hu-HU" sz="1800" dirty="0"/>
              <a:t> hányinger, hányás, reflux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6329363" y="957263"/>
            <a:ext cx="4929187" cy="571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hányadék (íz, szag, szín, pH jellemzi) tartalma: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 Sav (GORD, ulcus duodeni)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 epe: epe- és panreasbetegségek (vagy hosszan tartó hányás)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 emésztetlen étel (ileus a GI-tractus felső szakaszában)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 faeces (miserere): ileus a GI-tractus alsó szakaszában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 vér (haematemesis): ulcus, tumor, oesophagus varix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piros: felsőbb szakaszról jövő vér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Kávézacc(/alj)szerű (sav-hematin): alsóbb szakaszról származó vér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 mi váltja ki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 összefügg-e a hányás az étkezéssel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 megelőzi-e hányinger (nausea)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 szokott-e savas felböfögése, „gyomor”égése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 láz? (fertőzésre utal)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56762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Vizelet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0013" y="771526"/>
            <a:ext cx="6986587" cy="6086474"/>
          </a:xfrm>
        </p:spPr>
        <p:txBody>
          <a:bodyPr>
            <a:normAutofit/>
          </a:bodyPr>
          <a:lstStyle/>
          <a:p>
            <a:r>
              <a:rPr lang="hu-HU" dirty="0"/>
              <a:t> mennyiség → soknak vagy kevésnek ítéli</a:t>
            </a:r>
          </a:p>
          <a:p>
            <a:r>
              <a:rPr lang="hu-HU" dirty="0"/>
              <a:t> </a:t>
            </a:r>
            <a:r>
              <a:rPr lang="hu-HU" dirty="0" err="1"/>
              <a:t>anuria</a:t>
            </a:r>
            <a:r>
              <a:rPr lang="hu-HU" dirty="0"/>
              <a:t> → 50 ml / nap alatt; </a:t>
            </a:r>
            <a:r>
              <a:rPr lang="hu-HU" dirty="0" err="1"/>
              <a:t>oliguria</a:t>
            </a:r>
            <a:r>
              <a:rPr lang="hu-HU" dirty="0"/>
              <a:t> → 400-500 ml / nap alatt; </a:t>
            </a:r>
            <a:r>
              <a:rPr lang="hu-HU" dirty="0" err="1"/>
              <a:t>polyuria</a:t>
            </a:r>
            <a:r>
              <a:rPr lang="hu-HU" dirty="0"/>
              <a:t> → 2500-3000 ml / nap felett</a:t>
            </a:r>
          </a:p>
          <a:p>
            <a:r>
              <a:rPr lang="hu-HU" dirty="0"/>
              <a:t>(DM, DI, szekunder </a:t>
            </a:r>
            <a:r>
              <a:rPr lang="hu-HU" dirty="0" err="1"/>
              <a:t>polyuria</a:t>
            </a:r>
            <a:r>
              <a:rPr lang="hu-HU" dirty="0"/>
              <a:t>....)</a:t>
            </a:r>
          </a:p>
          <a:p>
            <a:r>
              <a:rPr lang="hu-HU" dirty="0"/>
              <a:t> folyadékfogyasztás / nap (mennyit iszik)</a:t>
            </a:r>
          </a:p>
          <a:p>
            <a:r>
              <a:rPr lang="hu-HU" dirty="0"/>
              <a:t> éjszakai vizelés (</a:t>
            </a:r>
            <a:r>
              <a:rPr lang="hu-HU" dirty="0" err="1"/>
              <a:t>nycturia</a:t>
            </a:r>
            <a:r>
              <a:rPr lang="hu-HU" dirty="0"/>
              <a:t>, </a:t>
            </a:r>
            <a:r>
              <a:rPr lang="hu-HU" dirty="0" err="1"/>
              <a:t>nocturia</a:t>
            </a:r>
            <a:r>
              <a:rPr lang="hu-HU" dirty="0"/>
              <a:t>) → hányszor kell éjjel kimenni...</a:t>
            </a:r>
          </a:p>
          <a:p>
            <a:r>
              <a:rPr lang="hu-HU" dirty="0"/>
              <a:t> szín</a:t>
            </a:r>
          </a:p>
          <a:p>
            <a:r>
              <a:rPr lang="hu-HU" dirty="0"/>
              <a:t> szalmasárga  normális (</a:t>
            </a:r>
            <a:r>
              <a:rPr lang="hu-HU" dirty="0" err="1"/>
              <a:t>urochrom</a:t>
            </a:r>
            <a:r>
              <a:rPr lang="hu-HU" dirty="0"/>
              <a:t> miatt)</a:t>
            </a:r>
          </a:p>
          <a:p>
            <a:r>
              <a:rPr lang="hu-HU" dirty="0"/>
              <a:t> sötétsárga  reggel normálisan is, vagy ha keveset iszik</a:t>
            </a:r>
          </a:p>
          <a:p>
            <a:r>
              <a:rPr lang="hu-HU" dirty="0"/>
              <a:t> </a:t>
            </a:r>
            <a:r>
              <a:rPr lang="hu-HU" dirty="0" err="1"/>
              <a:t>haematuria</a:t>
            </a:r>
            <a:r>
              <a:rPr lang="hu-HU" dirty="0"/>
              <a:t>: üledékben </a:t>
            </a:r>
            <a:r>
              <a:rPr lang="hu-HU" dirty="0" err="1"/>
              <a:t>vvt</a:t>
            </a:r>
            <a:r>
              <a:rPr lang="hu-HU" dirty="0"/>
              <a:t> (5 db / ml felett) van</a:t>
            </a:r>
          </a:p>
          <a:p>
            <a:r>
              <a:rPr lang="hu-HU" dirty="0"/>
              <a:t> makroszkópos </a:t>
            </a:r>
            <a:r>
              <a:rPr lang="hu-HU" dirty="0" err="1"/>
              <a:t>haematuria</a:t>
            </a:r>
            <a:endParaRPr lang="hu-HU" dirty="0"/>
          </a:p>
          <a:p>
            <a:r>
              <a:rPr lang="hu-HU" dirty="0"/>
              <a:t> mikroszkópos </a:t>
            </a:r>
            <a:r>
              <a:rPr lang="hu-HU" dirty="0" err="1"/>
              <a:t>haematuria</a:t>
            </a:r>
            <a:endParaRPr lang="hu-HU" dirty="0"/>
          </a:p>
        </p:txBody>
      </p:sp>
      <p:sp>
        <p:nvSpPr>
          <p:cNvPr id="5" name="Szövegdoboz 4"/>
          <p:cNvSpPr txBox="1"/>
          <p:nvPr/>
        </p:nvSpPr>
        <p:spPr>
          <a:xfrm>
            <a:off x="7366373" y="771526"/>
            <a:ext cx="427672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 sötét vizelet bilirubin vagy UBG miatt is lehet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 sárga → indirekt bilirubin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 barna → direkt bilirubin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 piros → friss vér (általában extrarenális)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 barnás, kólaszínű → állott vér (általában renális), rhabdomyolysis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 barna, fekete → DA-származék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 egyéb panaszok: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 csíp-e a vizelete  urethritis, húgyúti infectio esetén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 pollakisuria  többször, kis adagokban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 stranguria  görcsös, fájdalmas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 dysuria  nehezített vizeletürítés (hasprés kell)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 incontinentia  a húgycsövön át történő akaratlan vizeletvesztés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48629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Széklet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00026" y="1028700"/>
            <a:ext cx="9849828" cy="5219699"/>
          </a:xfrm>
        </p:spPr>
        <p:txBody>
          <a:bodyPr>
            <a:normAutofit/>
          </a:bodyPr>
          <a:lstStyle/>
          <a:p>
            <a:r>
              <a:rPr lang="hu-HU" dirty="0"/>
              <a:t>Rendszeresség (habitus)</a:t>
            </a:r>
          </a:p>
          <a:p>
            <a:pPr marL="0" indent="0">
              <a:buNone/>
            </a:pPr>
            <a:r>
              <a:rPr lang="hu-HU" dirty="0"/>
              <a:t> székelési habitus megváltozása → colon és</a:t>
            </a:r>
          </a:p>
          <a:p>
            <a:pPr marL="0" indent="0">
              <a:buNone/>
            </a:pPr>
            <a:r>
              <a:rPr lang="hu-HU" dirty="0" err="1"/>
              <a:t>rectumdaganatok</a:t>
            </a:r>
            <a:r>
              <a:rPr lang="hu-HU" dirty="0"/>
              <a:t> vezető tünete</a:t>
            </a:r>
          </a:p>
          <a:p>
            <a:r>
              <a:rPr lang="hu-HU" dirty="0"/>
              <a:t>gyakoriság (hányszor egy nap)</a:t>
            </a:r>
          </a:p>
          <a:p>
            <a:r>
              <a:rPr lang="hu-HU" dirty="0"/>
              <a:t>székletürítés</a:t>
            </a:r>
          </a:p>
          <a:p>
            <a:pPr marL="0" indent="0">
              <a:buNone/>
            </a:pPr>
            <a:r>
              <a:rPr lang="hu-HU" dirty="0"/>
              <a:t> széklet-</a:t>
            </a:r>
            <a:r>
              <a:rPr lang="hu-HU" dirty="0" err="1"/>
              <a:t>incontinentia</a:t>
            </a:r>
            <a:r>
              <a:rPr lang="hu-HU" dirty="0"/>
              <a:t>: ha akaratlagosan nem tudja</a:t>
            </a:r>
          </a:p>
          <a:p>
            <a:pPr marL="0" indent="0">
              <a:buNone/>
            </a:pPr>
            <a:r>
              <a:rPr lang="hu-HU" dirty="0"/>
              <a:t>befolyásolni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dyschezia</a:t>
            </a:r>
            <a:r>
              <a:rPr lang="hu-HU" dirty="0"/>
              <a:t>: fájdalmas székelés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tenesmus</a:t>
            </a:r>
            <a:r>
              <a:rPr lang="hu-HU" dirty="0"/>
              <a:t>: ismétlődő, kínzó, görcsös székelési ingerek (utána általában csak kevés nyák ürül)</a:t>
            </a:r>
          </a:p>
          <a:p>
            <a:pPr marL="0" indent="0">
              <a:buNone/>
            </a:pPr>
            <a:r>
              <a:rPr lang="hu-HU" dirty="0"/>
              <a:t> láz? (fertőzésre utal)</a:t>
            </a:r>
          </a:p>
          <a:p>
            <a:pPr marL="0" indent="0">
              <a:buNone/>
            </a:pPr>
            <a:r>
              <a:rPr lang="hu-HU" dirty="0"/>
              <a:t> széklet jellege (szín, szag, nyák)</a:t>
            </a:r>
          </a:p>
        </p:txBody>
      </p:sp>
    </p:spTree>
    <p:extLst>
      <p:ext uri="{BB962C8B-B14F-4D97-AF65-F5344CB8AC3E}">
        <p14:creationId xmlns:p14="http://schemas.microsoft.com/office/powerpoint/2010/main" val="160965662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628650"/>
          </a:xfrm>
        </p:spPr>
        <p:txBody>
          <a:bodyPr/>
          <a:lstStyle/>
          <a:p>
            <a:r>
              <a:rPr lang="hu-HU" sz="3600" dirty="0"/>
              <a:t>Széklet jellege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42888" y="857250"/>
            <a:ext cx="11772900" cy="5772150"/>
          </a:xfrm>
        </p:spPr>
        <p:txBody>
          <a:bodyPr>
            <a:normAutofit fontScale="77500" lnSpcReduction="20000"/>
          </a:bodyPr>
          <a:lstStyle/>
          <a:p>
            <a:r>
              <a:rPr lang="hu-HU" dirty="0"/>
              <a:t> </a:t>
            </a:r>
            <a:r>
              <a:rPr lang="hu-HU" dirty="0" err="1"/>
              <a:t>diarrhoea</a:t>
            </a:r>
            <a:r>
              <a:rPr lang="hu-HU" dirty="0"/>
              <a:t> (hasmenés): híg, vizes széklet (ált. napi 300 g felett, minimum napi 3x)</a:t>
            </a:r>
          </a:p>
          <a:p>
            <a:r>
              <a:rPr lang="hu-HU" dirty="0"/>
              <a:t> köthető-e táplálékfelvételhez, gyógyszerhez</a:t>
            </a:r>
          </a:p>
          <a:p>
            <a:r>
              <a:rPr lang="hu-HU" dirty="0"/>
              <a:t> az ozmotikus hasmenés koplalásra megszűnik, a </a:t>
            </a:r>
            <a:r>
              <a:rPr lang="hu-HU" dirty="0" err="1"/>
              <a:t>szekretoros</a:t>
            </a:r>
            <a:r>
              <a:rPr lang="hu-HU" dirty="0"/>
              <a:t> nem</a:t>
            </a:r>
          </a:p>
          <a:p>
            <a:r>
              <a:rPr lang="hu-HU" dirty="0"/>
              <a:t> </a:t>
            </a:r>
            <a:r>
              <a:rPr lang="hu-HU" dirty="0" err="1"/>
              <a:t>chronicus</a:t>
            </a:r>
            <a:r>
              <a:rPr lang="hu-HU" dirty="0"/>
              <a:t> hasmenés: 2 hónapnál tovább tart</a:t>
            </a:r>
          </a:p>
          <a:p>
            <a:r>
              <a:rPr lang="hu-HU" dirty="0"/>
              <a:t> nem gyulladásos (ozmotikus) hasmenés</a:t>
            </a:r>
          </a:p>
          <a:p>
            <a:r>
              <a:rPr lang="hu-HU" dirty="0"/>
              <a:t> vízszerű széklet (vékonybél érintett)</a:t>
            </a:r>
          </a:p>
          <a:p>
            <a:r>
              <a:rPr lang="hu-HU" dirty="0"/>
              <a:t> nagy volumenű széklet</a:t>
            </a:r>
          </a:p>
          <a:p>
            <a:r>
              <a:rPr lang="hu-HU" dirty="0"/>
              <a:t> </a:t>
            </a:r>
            <a:r>
              <a:rPr lang="hu-HU" dirty="0" err="1"/>
              <a:t>enterotoxin</a:t>
            </a:r>
            <a:r>
              <a:rPr lang="hu-HU" dirty="0"/>
              <a:t> termelés</a:t>
            </a:r>
          </a:p>
          <a:p>
            <a:r>
              <a:rPr lang="hu-HU" dirty="0"/>
              <a:t> gyulladásos (</a:t>
            </a:r>
            <a:r>
              <a:rPr lang="hu-HU" dirty="0" err="1"/>
              <a:t>dysenteria</a:t>
            </a:r>
            <a:r>
              <a:rPr lang="hu-HU" dirty="0"/>
              <a:t> </a:t>
            </a:r>
            <a:r>
              <a:rPr lang="hu-HU" dirty="0" err="1"/>
              <a:t>sy</a:t>
            </a:r>
            <a:r>
              <a:rPr lang="hu-HU" dirty="0"/>
              <a:t>)</a:t>
            </a:r>
          </a:p>
          <a:p>
            <a:r>
              <a:rPr lang="hu-HU" dirty="0"/>
              <a:t> véres, nyálkás székürítés (vastagbél érintett)</a:t>
            </a:r>
          </a:p>
          <a:p>
            <a:r>
              <a:rPr lang="hu-HU" dirty="0"/>
              <a:t> hasi görcsök</a:t>
            </a:r>
          </a:p>
          <a:p>
            <a:r>
              <a:rPr lang="hu-HU" dirty="0"/>
              <a:t> gyakori kevés széklet</a:t>
            </a:r>
          </a:p>
          <a:p>
            <a:r>
              <a:rPr lang="hu-HU" dirty="0"/>
              <a:t> </a:t>
            </a:r>
            <a:r>
              <a:rPr lang="hu-HU" dirty="0" err="1"/>
              <a:t>cytotoxin</a:t>
            </a:r>
            <a:r>
              <a:rPr lang="hu-HU" dirty="0"/>
              <a:t> termelés</a:t>
            </a:r>
          </a:p>
          <a:p>
            <a:r>
              <a:rPr lang="hu-HU" dirty="0"/>
              <a:t> </a:t>
            </a:r>
            <a:r>
              <a:rPr lang="hu-HU" dirty="0" err="1"/>
              <a:t>neurotoxin</a:t>
            </a:r>
            <a:r>
              <a:rPr lang="hu-HU" dirty="0"/>
              <a:t> termelés (</a:t>
            </a:r>
            <a:r>
              <a:rPr lang="hu-HU" dirty="0" err="1"/>
              <a:t>Clostridium</a:t>
            </a:r>
            <a:r>
              <a:rPr lang="hu-HU" dirty="0"/>
              <a:t> </a:t>
            </a:r>
            <a:r>
              <a:rPr lang="hu-HU" dirty="0" err="1"/>
              <a:t>botulinum</a:t>
            </a:r>
            <a:r>
              <a:rPr lang="hu-HU" dirty="0"/>
              <a:t>, B. </a:t>
            </a:r>
            <a:r>
              <a:rPr lang="hu-HU" dirty="0" err="1"/>
              <a:t>cereus</a:t>
            </a:r>
            <a:r>
              <a:rPr lang="hu-HU" dirty="0"/>
              <a:t>, S. </a:t>
            </a:r>
            <a:r>
              <a:rPr lang="hu-HU" dirty="0" err="1"/>
              <a:t>aureus</a:t>
            </a:r>
            <a:r>
              <a:rPr lang="hu-HU" dirty="0"/>
              <a:t>)</a:t>
            </a:r>
          </a:p>
          <a:p>
            <a:r>
              <a:rPr lang="hu-HU" dirty="0"/>
              <a:t> izombénulások (kettőslátás, nyelési zavar), szájszárazság</a:t>
            </a:r>
          </a:p>
          <a:p>
            <a:r>
              <a:rPr lang="hu-HU" dirty="0"/>
              <a:t> hányás, fejfájás, végtaggyengeség, viszketés, </a:t>
            </a:r>
            <a:r>
              <a:rPr lang="hu-HU" dirty="0" err="1"/>
              <a:t>paresthesia</a:t>
            </a:r>
            <a:endParaRPr lang="hu-HU" dirty="0"/>
          </a:p>
          <a:p>
            <a:r>
              <a:rPr lang="hu-HU" dirty="0"/>
              <a:t> izzadás, nyálfolyás, hasmenés, </a:t>
            </a:r>
            <a:r>
              <a:rPr lang="hu-HU" dirty="0" err="1"/>
              <a:t>tetania</a:t>
            </a:r>
            <a:r>
              <a:rPr lang="hu-HU" dirty="0"/>
              <a:t>, szűk pupilla</a:t>
            </a:r>
          </a:p>
          <a:p>
            <a:r>
              <a:rPr lang="hu-HU" dirty="0"/>
              <a:t> tág pupilla, száraz bőr nyálkahártya, kipirult arc, hallucináció</a:t>
            </a:r>
          </a:p>
        </p:txBody>
      </p:sp>
    </p:spTree>
    <p:extLst>
      <p:ext uri="{BB962C8B-B14F-4D97-AF65-F5344CB8AC3E}">
        <p14:creationId xmlns:p14="http://schemas.microsoft.com/office/powerpoint/2010/main" val="197908104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718857"/>
          </a:xfrm>
        </p:spPr>
        <p:txBody>
          <a:bodyPr/>
          <a:lstStyle/>
          <a:p>
            <a:r>
              <a:rPr lang="hu-HU" sz="3600" dirty="0"/>
              <a:t>Széklet jellege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00026" y="718857"/>
            <a:ext cx="11572874" cy="6010555"/>
          </a:xfrm>
        </p:spPr>
        <p:txBody>
          <a:bodyPr>
            <a:normAutofit fontScale="92500" lnSpcReduction="20000"/>
          </a:bodyPr>
          <a:lstStyle/>
          <a:p>
            <a:r>
              <a:rPr lang="hu-HU" dirty="0"/>
              <a:t> </a:t>
            </a:r>
            <a:r>
              <a:rPr lang="hu-HU" dirty="0" err="1"/>
              <a:t>obstipatio</a:t>
            </a:r>
            <a:r>
              <a:rPr lang="hu-HU" dirty="0"/>
              <a:t> (székrekedés): száraz, kemény széklet a lassú </a:t>
            </a:r>
            <a:r>
              <a:rPr lang="hu-HU" dirty="0" err="1"/>
              <a:t>bélmotilitás</a:t>
            </a:r>
            <a:r>
              <a:rPr lang="hu-HU" dirty="0"/>
              <a:t> miatt (ált.</a:t>
            </a:r>
          </a:p>
          <a:p>
            <a:r>
              <a:rPr lang="hu-HU" dirty="0"/>
              <a:t>heti 2 vagy ennél kevesebb)</a:t>
            </a:r>
          </a:p>
          <a:p>
            <a:r>
              <a:rPr lang="hu-HU" dirty="0"/>
              <a:t> volt-e véres, fekete (vagy </a:t>
            </a:r>
            <a:r>
              <a:rPr lang="hu-HU" dirty="0" err="1"/>
              <a:t>cola</a:t>
            </a:r>
            <a:r>
              <a:rPr lang="hu-HU" dirty="0"/>
              <a:t>-színű)?</a:t>
            </a:r>
          </a:p>
          <a:p>
            <a:r>
              <a:rPr lang="hu-HU" dirty="0"/>
              <a:t> </a:t>
            </a:r>
            <a:r>
              <a:rPr lang="hu-HU" dirty="0" err="1"/>
              <a:t>melaena</a:t>
            </a:r>
            <a:r>
              <a:rPr lang="hu-HU" dirty="0"/>
              <a:t> (fekete, általában felső szakaszról (nyelőcső, gyomor), alsóról csak</a:t>
            </a:r>
          </a:p>
          <a:p>
            <a:r>
              <a:rPr lang="hu-HU" dirty="0"/>
              <a:t>székletpangás vagy szulfidképző baktériumok jelenléte esetén)</a:t>
            </a:r>
          </a:p>
          <a:p>
            <a:r>
              <a:rPr lang="hu-HU" dirty="0"/>
              <a:t> </a:t>
            </a:r>
            <a:r>
              <a:rPr lang="hu-HU" dirty="0" err="1"/>
              <a:t>haematochezia</a:t>
            </a:r>
            <a:r>
              <a:rPr lang="hu-HU" dirty="0"/>
              <a:t> (piros, általában alsó szakaszról, felsőről csak nagy</a:t>
            </a:r>
          </a:p>
          <a:p>
            <a:r>
              <a:rPr lang="hu-HU" dirty="0"/>
              <a:t>mennyiség esetén)</a:t>
            </a:r>
          </a:p>
          <a:p>
            <a:r>
              <a:rPr lang="hu-HU" dirty="0"/>
              <a:t> vérrel </a:t>
            </a:r>
            <a:r>
              <a:rPr lang="hu-HU" dirty="0" err="1"/>
              <a:t>festenyzett</a:t>
            </a:r>
            <a:r>
              <a:rPr lang="hu-HU" dirty="0"/>
              <a:t> széklet: </a:t>
            </a:r>
            <a:r>
              <a:rPr lang="hu-HU" dirty="0" err="1"/>
              <a:t>végbélcarcinomában</a:t>
            </a:r>
            <a:r>
              <a:rPr lang="hu-HU" dirty="0"/>
              <a:t> gyakori, de aranyeres</a:t>
            </a:r>
          </a:p>
          <a:p>
            <a:r>
              <a:rPr lang="hu-HU" dirty="0"/>
              <a:t>csomóknál (</a:t>
            </a:r>
            <a:r>
              <a:rPr lang="hu-HU" dirty="0" err="1"/>
              <a:t>haemorrhoidok</a:t>
            </a:r>
            <a:r>
              <a:rPr lang="hu-HU" dirty="0"/>
              <a:t>) is lehet</a:t>
            </a:r>
          </a:p>
          <a:p>
            <a:r>
              <a:rPr lang="hu-HU" dirty="0"/>
              <a:t> </a:t>
            </a:r>
            <a:r>
              <a:rPr lang="hu-HU" dirty="0" err="1"/>
              <a:t>occult</a:t>
            </a:r>
            <a:r>
              <a:rPr lang="hu-HU" dirty="0"/>
              <a:t> vérzés (nem látható, de kimutatható </a:t>
            </a:r>
            <a:r>
              <a:rPr lang="hu-HU" dirty="0" err="1"/>
              <a:t>Weber</a:t>
            </a:r>
            <a:r>
              <a:rPr lang="hu-HU" dirty="0"/>
              <a:t>-próbával) → gyomorrák,</a:t>
            </a:r>
          </a:p>
          <a:p>
            <a:r>
              <a:rPr lang="hu-HU" dirty="0"/>
              <a:t>vastagbélrák lehet</a:t>
            </a:r>
          </a:p>
          <a:p>
            <a:r>
              <a:rPr lang="hu-HU" dirty="0"/>
              <a:t> ha fehér: epeúti obstrukció (</a:t>
            </a:r>
            <a:r>
              <a:rPr lang="hu-HU" dirty="0" err="1"/>
              <a:t>epeút</a:t>
            </a:r>
            <a:r>
              <a:rPr lang="hu-HU" dirty="0"/>
              <a:t>-elzáródás)</a:t>
            </a:r>
          </a:p>
          <a:p>
            <a:r>
              <a:rPr lang="hu-HU" dirty="0"/>
              <a:t> ha fájdalommal társul: lehet epekő miatt</a:t>
            </a:r>
          </a:p>
          <a:p>
            <a:r>
              <a:rPr lang="hu-HU" dirty="0"/>
              <a:t> ha fájdalommal nem társul: </a:t>
            </a:r>
            <a:r>
              <a:rPr lang="hu-HU" dirty="0" err="1"/>
              <a:t>pancreasfej</a:t>
            </a:r>
            <a:r>
              <a:rPr lang="hu-HU" dirty="0"/>
              <a:t>-tumor okozhatja (</a:t>
            </a:r>
            <a:r>
              <a:rPr lang="hu-HU" dirty="0" err="1"/>
              <a:t>Courvoisier</a:t>
            </a:r>
            <a:r>
              <a:rPr lang="hu-HU" dirty="0"/>
              <a:t>-tünet)</a:t>
            </a:r>
          </a:p>
          <a:p>
            <a:r>
              <a:rPr lang="hu-HU" dirty="0"/>
              <a:t> </a:t>
            </a:r>
            <a:r>
              <a:rPr lang="hu-HU" dirty="0" err="1"/>
              <a:t>steatorrhea</a:t>
            </a:r>
            <a:r>
              <a:rPr lang="hu-HU" dirty="0"/>
              <a:t>: zsírszékelés (zsíremésztés vagy -felszívódás zavara miatt)</a:t>
            </a:r>
          </a:p>
          <a:p>
            <a:r>
              <a:rPr lang="hu-HU" dirty="0"/>
              <a:t> </a:t>
            </a:r>
            <a:r>
              <a:rPr lang="hu-HU" dirty="0" err="1"/>
              <a:t>pleiochrom</a:t>
            </a:r>
            <a:r>
              <a:rPr lang="hu-HU" dirty="0"/>
              <a:t> (sötét) széklet: </a:t>
            </a:r>
            <a:r>
              <a:rPr lang="hu-HU" dirty="0" err="1"/>
              <a:t>prehepaticus</a:t>
            </a:r>
            <a:r>
              <a:rPr lang="hu-HU" dirty="0"/>
              <a:t> </a:t>
            </a:r>
            <a:r>
              <a:rPr lang="hu-HU" dirty="0" err="1"/>
              <a:t>icterus</a:t>
            </a:r>
            <a:r>
              <a:rPr lang="hu-HU" dirty="0"/>
              <a:t> esetén</a:t>
            </a:r>
          </a:p>
        </p:txBody>
      </p:sp>
    </p:spTree>
    <p:extLst>
      <p:ext uri="{BB962C8B-B14F-4D97-AF65-F5344CB8AC3E}">
        <p14:creationId xmlns:p14="http://schemas.microsoft.com/office/powerpoint/2010/main" val="352845442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061757"/>
          </a:xfrm>
        </p:spPr>
        <p:txBody>
          <a:bodyPr/>
          <a:lstStyle/>
          <a:p>
            <a:r>
              <a:rPr lang="hu-HU" dirty="0"/>
              <a:t>Gyógyszerek, vér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46137" y="1438556"/>
            <a:ext cx="8946541" cy="4195481"/>
          </a:xfrm>
        </p:spPr>
        <p:txBody>
          <a:bodyPr>
            <a:normAutofit fontScale="92500" lnSpcReduction="20000"/>
          </a:bodyPr>
          <a:lstStyle/>
          <a:p>
            <a:r>
              <a:rPr lang="hu-HU" dirty="0"/>
              <a:t> Gyógyszerek</a:t>
            </a:r>
          </a:p>
          <a:p>
            <a:r>
              <a:rPr lang="hu-HU" dirty="0"/>
              <a:t> szedett gyógyszerek (ki adta, mikor és miért):</a:t>
            </a:r>
          </a:p>
          <a:p>
            <a:r>
              <a:rPr lang="hu-HU" dirty="0"/>
              <a:t> dózis (naponta hányszor, mekkora hatóanyag-tartalmú</a:t>
            </a:r>
          </a:p>
          <a:p>
            <a:r>
              <a:rPr lang="hu-HU" dirty="0"/>
              <a:t>formát)</a:t>
            </a:r>
          </a:p>
          <a:p>
            <a:r>
              <a:rPr lang="hu-HU" dirty="0"/>
              <a:t> tud-e gyógyszerérzékenységről (kapott-e tőle kiütést,</a:t>
            </a:r>
          </a:p>
          <a:p>
            <a:r>
              <a:rPr lang="hu-HU" dirty="0" err="1"/>
              <a:t>oedemát</a:t>
            </a:r>
            <a:r>
              <a:rPr lang="hu-HU" dirty="0"/>
              <a:t>)  feltüntetni (pl. CAVE: penicillin), betegnek</a:t>
            </a:r>
          </a:p>
          <a:p>
            <a:r>
              <a:rPr lang="hu-HU" dirty="0"/>
              <a:t>cédulát adni róla</a:t>
            </a:r>
          </a:p>
          <a:p>
            <a:r>
              <a:rPr lang="hu-HU" dirty="0"/>
              <a:t> Vér</a:t>
            </a:r>
          </a:p>
          <a:p>
            <a:r>
              <a:rPr lang="hu-HU" dirty="0"/>
              <a:t> transzfúziók: kapott-e vért (mikor, hányszor, mennyit,</a:t>
            </a:r>
          </a:p>
          <a:p>
            <a:r>
              <a:rPr lang="hu-HU" dirty="0"/>
              <a:t>volt-e szövődmény)</a:t>
            </a:r>
          </a:p>
          <a:p>
            <a:r>
              <a:rPr lang="hu-HU" dirty="0"/>
              <a:t> vércsoport</a:t>
            </a:r>
          </a:p>
        </p:txBody>
      </p:sp>
    </p:spTree>
    <p:extLst>
      <p:ext uri="{BB962C8B-B14F-4D97-AF65-F5344CB8AC3E}">
        <p14:creationId xmlns:p14="http://schemas.microsoft.com/office/powerpoint/2010/main" val="34010421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Életmód (rizikófaktorok)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2875" y="871538"/>
            <a:ext cx="11730037" cy="5629275"/>
          </a:xfrm>
        </p:spPr>
        <p:txBody>
          <a:bodyPr>
            <a:normAutofit fontScale="92500" lnSpcReduction="20000"/>
          </a:bodyPr>
          <a:lstStyle/>
          <a:p>
            <a:r>
              <a:rPr lang="hu-HU" dirty="0"/>
              <a:t> élvezeti szerek (napi mennyiség (de kell-e szorzószám), fogyasztás</a:t>
            </a:r>
          </a:p>
          <a:p>
            <a:r>
              <a:rPr lang="hu-HU" dirty="0"/>
              <a:t>időtartama, régebben fogyasztott-e, </a:t>
            </a:r>
            <a:r>
              <a:rPr lang="hu-HU" dirty="0" err="1"/>
              <a:t>heteroanamnézis</a:t>
            </a:r>
            <a:r>
              <a:rPr lang="hu-HU" dirty="0"/>
              <a:t> jelentősége...)</a:t>
            </a:r>
          </a:p>
          <a:p>
            <a:r>
              <a:rPr lang="hu-HU" dirty="0"/>
              <a:t> dohányzás (mennyi, mióta)</a:t>
            </a:r>
          </a:p>
          <a:p>
            <a:r>
              <a:rPr lang="hu-HU" dirty="0"/>
              <a:t> dózis- és időfüggő memória működik a szervezetben (</a:t>
            </a:r>
            <a:r>
              <a:rPr lang="hu-HU" dirty="0" err="1"/>
              <a:t>exdohányosok</a:t>
            </a:r>
            <a:r>
              <a:rPr lang="hu-HU" dirty="0"/>
              <a:t>: 10-20 évig magasabb kockázat)</a:t>
            </a:r>
          </a:p>
          <a:p>
            <a:r>
              <a:rPr lang="hu-HU" dirty="0"/>
              <a:t> csomagév</a:t>
            </a:r>
          </a:p>
          <a:p>
            <a:r>
              <a:rPr lang="hu-HU" dirty="0"/>
              <a:t> alkohol (mi, mennyi, mióta)</a:t>
            </a:r>
          </a:p>
          <a:p>
            <a:r>
              <a:rPr lang="hu-HU" dirty="0"/>
              <a:t> bort külön meg kell kérdezni → valaki a bort nem tekinti</a:t>
            </a:r>
          </a:p>
          <a:p>
            <a:r>
              <a:rPr lang="hu-HU" dirty="0"/>
              <a:t>alkoholnak (Alkoholt iszik ? Nem. És bort ? Azt igen. Mennyit ?</a:t>
            </a:r>
          </a:p>
          <a:p>
            <a:r>
              <a:rPr lang="hu-HU" dirty="0"/>
              <a:t>Nem sokat, 1 litert naponta...)</a:t>
            </a:r>
          </a:p>
          <a:p>
            <a:r>
              <a:rPr lang="hu-HU" dirty="0"/>
              <a:t> kávé (hány csésze)</a:t>
            </a:r>
          </a:p>
          <a:p>
            <a:r>
              <a:rPr lang="hu-HU" dirty="0"/>
              <a:t> kábítószer</a:t>
            </a:r>
          </a:p>
          <a:p>
            <a:r>
              <a:rPr lang="hu-HU" dirty="0"/>
              <a:t> stressz (munkahelyi, családi)</a:t>
            </a:r>
          </a:p>
          <a:p>
            <a:r>
              <a:rPr lang="hu-HU" dirty="0"/>
              <a:t> szexuális élet (négyszemközt)</a:t>
            </a:r>
          </a:p>
          <a:p>
            <a:r>
              <a:rPr lang="hu-HU" dirty="0"/>
              <a:t> nőgyógyászati anamnézis: ciklus, </a:t>
            </a:r>
            <a:r>
              <a:rPr lang="hu-HU" dirty="0" err="1"/>
              <a:t>menses</a:t>
            </a:r>
            <a:r>
              <a:rPr lang="hu-HU" dirty="0"/>
              <a:t>, szülések, extrauterin</a:t>
            </a:r>
          </a:p>
          <a:p>
            <a:r>
              <a:rPr lang="hu-HU" dirty="0"/>
              <a:t>terhességek, </a:t>
            </a:r>
            <a:r>
              <a:rPr lang="hu-HU" dirty="0" err="1"/>
              <a:t>abortusok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72077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874059"/>
          </a:xfrm>
        </p:spPr>
        <p:txBody>
          <a:bodyPr/>
          <a:lstStyle/>
          <a:p>
            <a:r>
              <a:rPr lang="hu-HU" dirty="0"/>
              <a:t>A betegség alakulása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" y="874060"/>
            <a:ext cx="10192870" cy="5374340"/>
          </a:xfrm>
        </p:spPr>
        <p:txBody>
          <a:bodyPr/>
          <a:lstStyle/>
          <a:p>
            <a:r>
              <a:rPr lang="hu-HU" dirty="0"/>
              <a:t> </a:t>
            </a:r>
            <a:r>
              <a:rPr lang="hu-HU" dirty="0" err="1"/>
              <a:t>Etiológia</a:t>
            </a:r>
            <a:r>
              <a:rPr lang="hu-HU" dirty="0"/>
              <a:t>:</a:t>
            </a:r>
          </a:p>
          <a:p>
            <a:pPr marL="0" indent="0">
              <a:buNone/>
            </a:pPr>
            <a:r>
              <a:rPr lang="hu-HU" dirty="0"/>
              <a:t>A kórfolyamat kialakulása, kifejlődése</a:t>
            </a:r>
          </a:p>
          <a:p>
            <a:r>
              <a:rPr lang="hu-HU" dirty="0"/>
              <a:t> </a:t>
            </a:r>
            <a:r>
              <a:rPr lang="hu-HU" dirty="0" err="1"/>
              <a:t>Pathogenesis</a:t>
            </a:r>
            <a:r>
              <a:rPr lang="hu-HU" dirty="0"/>
              <a:t>:</a:t>
            </a:r>
          </a:p>
          <a:p>
            <a:pPr marL="0" indent="0">
              <a:buNone/>
            </a:pPr>
            <a:r>
              <a:rPr lang="hu-HU" dirty="0"/>
              <a:t>A kifejlődött kórfolyamat zajlása, lefolyása (kórlefolyás)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/>
              <a:t>                                                     Fiziológiás állapot</a:t>
            </a:r>
          </a:p>
          <a:p>
            <a:pPr marL="0" indent="0">
              <a:buNone/>
            </a:pPr>
            <a:r>
              <a:rPr lang="hu-HU" dirty="0"/>
              <a:t>                                                                                            </a:t>
            </a:r>
            <a:r>
              <a:rPr lang="hu-HU" sz="2400" b="1" dirty="0" err="1"/>
              <a:t>Etiológia</a:t>
            </a:r>
            <a:r>
              <a:rPr lang="hu-HU" dirty="0"/>
              <a:t> </a:t>
            </a:r>
          </a:p>
          <a:p>
            <a:pPr marL="0" indent="0">
              <a:buNone/>
            </a:pPr>
            <a:r>
              <a:rPr lang="hu-HU" dirty="0"/>
              <a:t>                                                        Kóros állapot</a:t>
            </a:r>
          </a:p>
          <a:p>
            <a:pPr marL="0" indent="0">
              <a:buNone/>
            </a:pPr>
            <a:r>
              <a:rPr lang="hu-HU" dirty="0"/>
              <a:t>                                                                                                                 </a:t>
            </a:r>
            <a:r>
              <a:rPr lang="hu-HU" sz="2400" b="1" dirty="0" err="1"/>
              <a:t>Pathogenezis</a:t>
            </a:r>
            <a:endParaRPr lang="hu-HU" sz="2400" b="1" dirty="0"/>
          </a:p>
          <a:p>
            <a:pPr marL="0" indent="0">
              <a:buNone/>
            </a:pPr>
            <a:r>
              <a:rPr lang="hu-HU" dirty="0"/>
              <a:t>Progresszió                              </a:t>
            </a:r>
            <a:r>
              <a:rPr lang="hu-HU" dirty="0" err="1"/>
              <a:t>Stagnáció</a:t>
            </a:r>
            <a:r>
              <a:rPr lang="hu-HU" dirty="0"/>
              <a:t>                                Regresszió </a:t>
            </a:r>
          </a:p>
          <a:p>
            <a:pPr marL="0" indent="0">
              <a:buNone/>
            </a:pPr>
            <a:r>
              <a:rPr lang="hu-HU" dirty="0"/>
              <a:t>(állapotromlás)                   (változatlan állapot)                (állapotjavulás)</a:t>
            </a:r>
          </a:p>
        </p:txBody>
      </p:sp>
      <p:sp>
        <p:nvSpPr>
          <p:cNvPr id="4" name="Lefelé nyíl 3"/>
          <p:cNvSpPr/>
          <p:nvPr/>
        </p:nvSpPr>
        <p:spPr>
          <a:xfrm>
            <a:off x="4546553" y="3534336"/>
            <a:ext cx="295836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Jobbra nyíl 7"/>
          <p:cNvSpPr/>
          <p:nvPr/>
        </p:nvSpPr>
        <p:spPr>
          <a:xfrm rot="9615584">
            <a:off x="1990165" y="4437833"/>
            <a:ext cx="1183341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Jobbra nyíl 8"/>
          <p:cNvSpPr/>
          <p:nvPr/>
        </p:nvSpPr>
        <p:spPr>
          <a:xfrm rot="779396">
            <a:off x="6185646" y="4437833"/>
            <a:ext cx="1183341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0" name="Jobbra nyíl 9"/>
          <p:cNvSpPr/>
          <p:nvPr/>
        </p:nvSpPr>
        <p:spPr>
          <a:xfrm rot="5400000">
            <a:off x="4499126" y="4408339"/>
            <a:ext cx="434867" cy="278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1" name="Jobb oldali kapcsos zárójel 10"/>
          <p:cNvSpPr/>
          <p:nvPr/>
        </p:nvSpPr>
        <p:spPr>
          <a:xfrm>
            <a:off x="6175094" y="3227294"/>
            <a:ext cx="185365" cy="764242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2" name="Jobb oldali kapcsos zárójel 11"/>
          <p:cNvSpPr/>
          <p:nvPr/>
        </p:nvSpPr>
        <p:spPr>
          <a:xfrm>
            <a:off x="7668223" y="4000807"/>
            <a:ext cx="185365" cy="764242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6" name="Szövegdoboz 15"/>
          <p:cNvSpPr txBox="1"/>
          <p:nvPr/>
        </p:nvSpPr>
        <p:spPr>
          <a:xfrm>
            <a:off x="389965" y="6131859"/>
            <a:ext cx="10206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A szakaszok természetesen váltogathatják is egymást adott kórfolyamaton belül!</a:t>
            </a: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88539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Szerv specifikus kérdések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914400"/>
            <a:ext cx="11930063" cy="5600700"/>
          </a:xfrm>
        </p:spPr>
        <p:txBody>
          <a:bodyPr/>
          <a:lstStyle/>
          <a:p>
            <a:r>
              <a:rPr lang="hu-HU" dirty="0"/>
              <a:t>Mellkasi panaszok</a:t>
            </a:r>
          </a:p>
          <a:p>
            <a:r>
              <a:rPr lang="hu-HU" dirty="0"/>
              <a:t>Légzési </a:t>
            </a:r>
            <a:r>
              <a:rPr lang="hu-HU" dirty="0" err="1"/>
              <a:t>anamnaesis</a:t>
            </a:r>
            <a:endParaRPr lang="hu-HU" dirty="0"/>
          </a:p>
          <a:p>
            <a:r>
              <a:rPr lang="hu-HU" dirty="0"/>
              <a:t>Hasi panaszok</a:t>
            </a:r>
          </a:p>
          <a:p>
            <a:r>
              <a:rPr lang="hu-HU" dirty="0"/>
              <a:t>Fejfájás</a:t>
            </a:r>
          </a:p>
          <a:p>
            <a:r>
              <a:rPr lang="hu-HU" dirty="0"/>
              <a:t>Végtagok</a:t>
            </a:r>
          </a:p>
        </p:txBody>
      </p:sp>
    </p:spTree>
    <p:extLst>
      <p:ext uri="{BB962C8B-B14F-4D97-AF65-F5344CB8AC3E}">
        <p14:creationId xmlns:p14="http://schemas.microsoft.com/office/powerpoint/2010/main" val="28814036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557213"/>
          </a:xfrm>
        </p:spPr>
        <p:txBody>
          <a:bodyPr/>
          <a:lstStyle/>
          <a:p>
            <a:r>
              <a:rPr lang="hu-HU" sz="3200" dirty="0"/>
              <a:t>Mellkasi panaszok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557213"/>
            <a:ext cx="11972925" cy="6129337"/>
          </a:xfrm>
        </p:spPr>
        <p:txBody>
          <a:bodyPr>
            <a:normAutofit fontScale="62500" lnSpcReduction="20000"/>
          </a:bodyPr>
          <a:lstStyle/>
          <a:p>
            <a:r>
              <a:rPr lang="hu-HU" dirty="0"/>
              <a:t> Fájdalom</a:t>
            </a:r>
          </a:p>
          <a:p>
            <a:r>
              <a:rPr lang="hu-HU" dirty="0"/>
              <a:t> Szívdobogásérzés, heves szívverés (</a:t>
            </a:r>
            <a:r>
              <a:rPr lang="hu-HU" dirty="0" err="1"/>
              <a:t>palpitatio</a:t>
            </a:r>
            <a:r>
              <a:rPr lang="hu-HU" dirty="0"/>
              <a:t>  szakkifejezést általában nem írunk az anamnézisbe,</a:t>
            </a:r>
          </a:p>
          <a:p>
            <a:r>
              <a:rPr lang="hu-HU" dirty="0"/>
              <a:t>csak ha a beteg mondta)</a:t>
            </a:r>
          </a:p>
          <a:p>
            <a:r>
              <a:rPr lang="hu-HU" dirty="0"/>
              <a:t> Erősebb dobbanás (</a:t>
            </a:r>
            <a:r>
              <a:rPr lang="hu-HU" dirty="0" err="1"/>
              <a:t>extrasystole</a:t>
            </a:r>
            <a:r>
              <a:rPr lang="hu-HU" dirty="0"/>
              <a:t>), de gyakran a kompenzációs szünetet érzi meg</a:t>
            </a:r>
          </a:p>
          <a:p>
            <a:r>
              <a:rPr lang="hu-HU" dirty="0"/>
              <a:t> Fulladás</a:t>
            </a:r>
          </a:p>
          <a:p>
            <a:r>
              <a:rPr lang="hu-HU" dirty="0"/>
              <a:t> terhelésre (</a:t>
            </a:r>
            <a:r>
              <a:rPr lang="hu-HU" dirty="0" err="1"/>
              <a:t>effort</a:t>
            </a:r>
            <a:r>
              <a:rPr lang="hu-HU" dirty="0"/>
              <a:t>)</a:t>
            </a:r>
          </a:p>
          <a:p>
            <a:r>
              <a:rPr lang="hu-HU" dirty="0"/>
              <a:t> vagy nyugalomban is</a:t>
            </a:r>
          </a:p>
          <a:p>
            <a:r>
              <a:rPr lang="hu-HU" dirty="0"/>
              <a:t> Gyakoribb okok:</a:t>
            </a:r>
          </a:p>
          <a:p>
            <a:r>
              <a:rPr lang="hu-HU" dirty="0"/>
              <a:t> angina </a:t>
            </a:r>
            <a:r>
              <a:rPr lang="hu-HU" dirty="0" err="1"/>
              <a:t>pectoris</a:t>
            </a:r>
            <a:r>
              <a:rPr lang="hu-HU" dirty="0"/>
              <a:t>: szorító, tompa </a:t>
            </a:r>
            <a:r>
              <a:rPr lang="hu-HU" dirty="0" err="1"/>
              <a:t>retrosternalis</a:t>
            </a:r>
            <a:r>
              <a:rPr lang="hu-HU" dirty="0"/>
              <a:t> fájdalom, </a:t>
            </a:r>
            <a:r>
              <a:rPr lang="hu-HU" dirty="0" err="1"/>
              <a:t>max</a:t>
            </a:r>
            <a:r>
              <a:rPr lang="hu-HU" dirty="0"/>
              <a:t>. 5-15 percig tart nitroglicerinre</a:t>
            </a:r>
          </a:p>
          <a:p>
            <a:r>
              <a:rPr lang="hu-HU" dirty="0"/>
              <a:t>enyhül</a:t>
            </a:r>
          </a:p>
          <a:p>
            <a:r>
              <a:rPr lang="hu-HU" dirty="0"/>
              <a:t> Súlyosság (CCS = </a:t>
            </a:r>
            <a:r>
              <a:rPr lang="hu-HU" dirty="0" err="1"/>
              <a:t>Canadian</a:t>
            </a:r>
            <a:r>
              <a:rPr lang="hu-HU" dirty="0"/>
              <a:t> </a:t>
            </a:r>
            <a:r>
              <a:rPr lang="hu-HU" dirty="0" err="1"/>
              <a:t>Cardiovascular</a:t>
            </a:r>
            <a:r>
              <a:rPr lang="hu-HU" dirty="0"/>
              <a:t> Society stádiumok):</a:t>
            </a:r>
          </a:p>
          <a:p>
            <a:r>
              <a:rPr lang="hu-HU" dirty="0"/>
              <a:t> I  nincs fizikai korlátozottság</a:t>
            </a:r>
          </a:p>
          <a:p>
            <a:r>
              <a:rPr lang="hu-HU" dirty="0"/>
              <a:t> II  enyhe fizikai korlátozottság (gyors járás, több mint 1 emelet)</a:t>
            </a:r>
          </a:p>
          <a:p>
            <a:r>
              <a:rPr lang="hu-HU" dirty="0"/>
              <a:t> III  jelentős fizikai korlátozottság (kevesebb mint 1 emelet)</a:t>
            </a:r>
          </a:p>
          <a:p>
            <a:r>
              <a:rPr lang="hu-HU" dirty="0"/>
              <a:t> IV  nyugalmi v. minimális mozgásra jelentkező angina</a:t>
            </a:r>
          </a:p>
          <a:p>
            <a:r>
              <a:rPr lang="hu-HU" dirty="0"/>
              <a:t> </a:t>
            </a:r>
            <a:r>
              <a:rPr lang="hu-HU" dirty="0" err="1"/>
              <a:t>pulmonalis</a:t>
            </a:r>
            <a:r>
              <a:rPr lang="hu-HU" dirty="0"/>
              <a:t> </a:t>
            </a:r>
            <a:r>
              <a:rPr lang="hu-HU" dirty="0" err="1"/>
              <a:t>embolia</a:t>
            </a:r>
            <a:r>
              <a:rPr lang="hu-HU" dirty="0"/>
              <a:t>: éles, szúró fájdalom</a:t>
            </a:r>
          </a:p>
          <a:p>
            <a:r>
              <a:rPr lang="hu-HU" dirty="0"/>
              <a:t> </a:t>
            </a:r>
            <a:r>
              <a:rPr lang="hu-HU" dirty="0" err="1"/>
              <a:t>pleuralis</a:t>
            </a:r>
            <a:r>
              <a:rPr lang="hu-HU" dirty="0"/>
              <a:t> fájdalom (</a:t>
            </a:r>
            <a:r>
              <a:rPr lang="hu-HU" dirty="0" err="1"/>
              <a:t>pleuritis</a:t>
            </a:r>
            <a:r>
              <a:rPr lang="hu-HU" dirty="0"/>
              <a:t>, </a:t>
            </a:r>
            <a:r>
              <a:rPr lang="hu-HU" dirty="0" err="1"/>
              <a:t>pneumonia</a:t>
            </a:r>
            <a:r>
              <a:rPr lang="hu-HU" dirty="0"/>
              <a:t>, PTX, tumor): éles, szúró, belégzéssel összefüggő</a:t>
            </a:r>
          </a:p>
          <a:p>
            <a:r>
              <a:rPr lang="hu-HU" dirty="0"/>
              <a:t>fájdalom</a:t>
            </a:r>
          </a:p>
          <a:p>
            <a:r>
              <a:rPr lang="hu-HU" dirty="0"/>
              <a:t> csont-ízületi, vagy izomeredetű is lehet</a:t>
            </a:r>
          </a:p>
          <a:p>
            <a:r>
              <a:rPr lang="hu-HU" dirty="0"/>
              <a:t> </a:t>
            </a:r>
            <a:r>
              <a:rPr lang="hu-HU" dirty="0" err="1"/>
              <a:t>pyrosis</a:t>
            </a:r>
            <a:r>
              <a:rPr lang="hu-HU" dirty="0"/>
              <a:t> („gyomorégés”, valójában a nyelőcsőben keletkezik): a </a:t>
            </a:r>
            <a:r>
              <a:rPr lang="hu-HU" dirty="0" err="1"/>
              <a:t>sternum</a:t>
            </a:r>
            <a:r>
              <a:rPr lang="hu-HU" dirty="0"/>
              <a:t> alsó vagy az </a:t>
            </a:r>
            <a:r>
              <a:rPr lang="hu-HU" dirty="0" err="1"/>
              <a:t>epigastrium</a:t>
            </a:r>
            <a:endParaRPr lang="hu-HU" dirty="0"/>
          </a:p>
          <a:p>
            <a:r>
              <a:rPr lang="hu-HU" dirty="0"/>
              <a:t>felső részénél jelentkező, a torok felé sugárzó égő fájdalom (pl. GERD esetén)</a:t>
            </a:r>
          </a:p>
        </p:txBody>
      </p:sp>
    </p:spTree>
    <p:extLst>
      <p:ext uri="{BB962C8B-B14F-4D97-AF65-F5344CB8AC3E}">
        <p14:creationId xmlns:p14="http://schemas.microsoft.com/office/powerpoint/2010/main" val="147574723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Légzési anamnézis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2876" y="814388"/>
            <a:ext cx="11572874" cy="5757862"/>
          </a:xfrm>
        </p:spPr>
        <p:txBody>
          <a:bodyPr>
            <a:normAutofit fontScale="70000" lnSpcReduction="20000"/>
          </a:bodyPr>
          <a:lstStyle/>
          <a:p>
            <a:r>
              <a:rPr lang="hu-HU" dirty="0"/>
              <a:t> Nehézlégzés (</a:t>
            </a:r>
            <a:r>
              <a:rPr lang="hu-HU" dirty="0" err="1"/>
              <a:t>dyspnoe</a:t>
            </a:r>
            <a:r>
              <a:rPr lang="hu-HU" dirty="0"/>
              <a:t>)</a:t>
            </a:r>
          </a:p>
          <a:p>
            <a:r>
              <a:rPr lang="hu-HU" dirty="0"/>
              <a:t> Nyugalmi vagy terheléses</a:t>
            </a:r>
          </a:p>
          <a:p>
            <a:r>
              <a:rPr lang="hu-HU" dirty="0"/>
              <a:t> </a:t>
            </a:r>
            <a:r>
              <a:rPr lang="hu-HU" dirty="0" err="1"/>
              <a:t>effort</a:t>
            </a:r>
            <a:r>
              <a:rPr lang="hu-HU" dirty="0"/>
              <a:t> → szív v. tüdőbetegség</a:t>
            </a:r>
          </a:p>
          <a:p>
            <a:r>
              <a:rPr lang="hu-HU" dirty="0"/>
              <a:t> </a:t>
            </a:r>
            <a:r>
              <a:rPr lang="hu-HU" dirty="0" err="1"/>
              <a:t>orthopnoe</a:t>
            </a:r>
            <a:r>
              <a:rPr lang="hu-HU" dirty="0"/>
              <a:t> → fekve jelentős fulladás, felülésre enyhül (szívbetegségre</a:t>
            </a:r>
          </a:p>
          <a:p>
            <a:r>
              <a:rPr lang="hu-HU" dirty="0"/>
              <a:t>utal általában)</a:t>
            </a:r>
          </a:p>
          <a:p>
            <a:r>
              <a:rPr lang="hu-HU" dirty="0"/>
              <a:t> </a:t>
            </a:r>
            <a:r>
              <a:rPr lang="hu-HU" dirty="0" err="1"/>
              <a:t>paroxysmalis</a:t>
            </a:r>
            <a:r>
              <a:rPr lang="hu-HU" dirty="0"/>
              <a:t> </a:t>
            </a:r>
            <a:r>
              <a:rPr lang="hu-HU" dirty="0" err="1"/>
              <a:t>nocturnalis</a:t>
            </a:r>
            <a:r>
              <a:rPr lang="hu-HU" dirty="0"/>
              <a:t> </a:t>
            </a:r>
            <a:r>
              <a:rPr lang="hu-HU" dirty="0" err="1"/>
              <a:t>dyspnoe</a:t>
            </a:r>
            <a:r>
              <a:rPr lang="hu-HU" dirty="0"/>
              <a:t> → bal kamrai elégtelenség jele</a:t>
            </a:r>
          </a:p>
          <a:p>
            <a:r>
              <a:rPr lang="hu-HU" dirty="0"/>
              <a:t> gyorsan vagy lassan kezdődik</a:t>
            </a:r>
          </a:p>
          <a:p>
            <a:r>
              <a:rPr lang="hu-HU" dirty="0"/>
              <a:t> hirtelen kezdet → tüdőembólia, </a:t>
            </a:r>
            <a:r>
              <a:rPr lang="hu-HU" dirty="0" err="1"/>
              <a:t>tüdőoedema</a:t>
            </a:r>
            <a:r>
              <a:rPr lang="hu-HU" dirty="0"/>
              <a:t>, PTX, légúti obstrukció,</a:t>
            </a:r>
          </a:p>
          <a:p>
            <a:r>
              <a:rPr lang="hu-HU" dirty="0" err="1"/>
              <a:t>tachyarrythmia</a:t>
            </a:r>
            <a:endParaRPr lang="hu-HU" dirty="0"/>
          </a:p>
          <a:p>
            <a:r>
              <a:rPr lang="hu-HU" dirty="0"/>
              <a:t> lassú kezdet → szívelégtelenség</a:t>
            </a:r>
          </a:p>
          <a:p>
            <a:r>
              <a:rPr lang="hu-HU" dirty="0"/>
              <a:t> légzési fázis</a:t>
            </a:r>
          </a:p>
          <a:p>
            <a:r>
              <a:rPr lang="hu-HU" dirty="0"/>
              <a:t> </a:t>
            </a:r>
            <a:r>
              <a:rPr lang="hu-HU" dirty="0" err="1"/>
              <a:t>inspiratoricus</a:t>
            </a:r>
            <a:r>
              <a:rPr lang="hu-HU" dirty="0"/>
              <a:t>: pl. szívelégtelenség</a:t>
            </a:r>
          </a:p>
          <a:p>
            <a:r>
              <a:rPr lang="hu-HU" dirty="0"/>
              <a:t> </a:t>
            </a:r>
            <a:r>
              <a:rPr lang="hu-HU" dirty="0" err="1"/>
              <a:t>exspiratoricus</a:t>
            </a:r>
            <a:r>
              <a:rPr lang="hu-HU" dirty="0"/>
              <a:t>: </a:t>
            </a:r>
            <a:r>
              <a:rPr lang="hu-HU" dirty="0" err="1"/>
              <a:t>obstruktív</a:t>
            </a:r>
            <a:r>
              <a:rPr lang="hu-HU" dirty="0"/>
              <a:t> tüdőbetegségek, (pl. </a:t>
            </a:r>
            <a:r>
              <a:rPr lang="hu-HU" dirty="0" err="1"/>
              <a:t>asthma</a:t>
            </a:r>
            <a:r>
              <a:rPr lang="hu-HU" dirty="0"/>
              <a:t> </a:t>
            </a:r>
            <a:r>
              <a:rPr lang="hu-HU" dirty="0" err="1"/>
              <a:t>bronchiale</a:t>
            </a:r>
            <a:r>
              <a:rPr lang="hu-HU" dirty="0"/>
              <a:t>,</a:t>
            </a:r>
          </a:p>
          <a:p>
            <a:r>
              <a:rPr lang="hu-HU" dirty="0" err="1"/>
              <a:t>chronicus</a:t>
            </a:r>
            <a:r>
              <a:rPr lang="hu-HU" dirty="0"/>
              <a:t> bronchitis)</a:t>
            </a:r>
          </a:p>
          <a:p>
            <a:r>
              <a:rPr lang="hu-HU" dirty="0"/>
              <a:t> Kevert (általában ez jellemző)</a:t>
            </a:r>
          </a:p>
          <a:p>
            <a:r>
              <a:rPr lang="hu-HU" dirty="0"/>
              <a:t> Fulladás</a:t>
            </a:r>
          </a:p>
          <a:p>
            <a:r>
              <a:rPr lang="hu-HU" dirty="0"/>
              <a:t> nyugalomban vagy csak megerőltetésre (szív vagy tüdő)</a:t>
            </a:r>
          </a:p>
          <a:p>
            <a:r>
              <a:rPr lang="hu-HU" dirty="0"/>
              <a:t> esetleg köhögés miatt (tüdő)</a:t>
            </a:r>
          </a:p>
        </p:txBody>
      </p:sp>
    </p:spTree>
    <p:extLst>
      <p:ext uri="{BB962C8B-B14F-4D97-AF65-F5344CB8AC3E}">
        <p14:creationId xmlns:p14="http://schemas.microsoft.com/office/powerpoint/2010/main" val="375447439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504545"/>
          </a:xfrm>
        </p:spPr>
        <p:txBody>
          <a:bodyPr/>
          <a:lstStyle/>
          <a:p>
            <a:r>
              <a:rPr lang="hu-HU" sz="3600" dirty="0"/>
              <a:t>Légzési anamnézis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785814"/>
            <a:ext cx="11658600" cy="5800724"/>
          </a:xfrm>
        </p:spPr>
        <p:txBody>
          <a:bodyPr>
            <a:normAutofit fontScale="70000" lnSpcReduction="20000"/>
          </a:bodyPr>
          <a:lstStyle/>
          <a:p>
            <a:r>
              <a:rPr lang="hu-HU" dirty="0"/>
              <a:t> Köhögés</a:t>
            </a:r>
          </a:p>
          <a:p>
            <a:r>
              <a:rPr lang="hu-HU" dirty="0"/>
              <a:t> száraz</a:t>
            </a:r>
          </a:p>
          <a:p>
            <a:r>
              <a:rPr lang="hu-HU" dirty="0"/>
              <a:t> produktív</a:t>
            </a:r>
          </a:p>
          <a:p>
            <a:r>
              <a:rPr lang="hu-HU" dirty="0"/>
              <a:t> Köpet színe</a:t>
            </a:r>
          </a:p>
          <a:p>
            <a:r>
              <a:rPr lang="hu-HU" dirty="0"/>
              <a:t> vérköpés, </a:t>
            </a:r>
            <a:r>
              <a:rPr lang="hu-HU" dirty="0" err="1"/>
              <a:t>haemoptoe</a:t>
            </a:r>
            <a:r>
              <a:rPr lang="hu-HU" dirty="0"/>
              <a:t>: </a:t>
            </a:r>
            <a:r>
              <a:rPr lang="hu-HU" dirty="0" err="1"/>
              <a:t>tüdőinfarctus</a:t>
            </a:r>
            <a:r>
              <a:rPr lang="hu-HU" dirty="0"/>
              <a:t>, </a:t>
            </a:r>
            <a:r>
              <a:rPr lang="hu-HU" dirty="0" err="1"/>
              <a:t>bronchiectasia</a:t>
            </a:r>
            <a:r>
              <a:rPr lang="hu-HU" dirty="0"/>
              <a:t>, pangás, </a:t>
            </a:r>
            <a:r>
              <a:rPr lang="hu-HU" dirty="0" err="1"/>
              <a:t>pneumonia</a:t>
            </a:r>
            <a:r>
              <a:rPr lang="hu-HU" dirty="0"/>
              <a:t>, tumor, TBC</a:t>
            </a:r>
          </a:p>
          <a:p>
            <a:r>
              <a:rPr lang="hu-HU" dirty="0"/>
              <a:t> rózsaszín, szilvalészerű: </a:t>
            </a:r>
            <a:r>
              <a:rPr lang="hu-HU" dirty="0" err="1"/>
              <a:t>tüdőoedema</a:t>
            </a:r>
            <a:endParaRPr lang="hu-HU" dirty="0"/>
          </a:p>
          <a:p>
            <a:r>
              <a:rPr lang="hu-HU" dirty="0"/>
              <a:t> fehér, habos: </a:t>
            </a:r>
            <a:r>
              <a:rPr lang="hu-HU" dirty="0" err="1"/>
              <a:t>chronicus</a:t>
            </a:r>
            <a:r>
              <a:rPr lang="hu-HU" dirty="0"/>
              <a:t> bronchitis</a:t>
            </a:r>
          </a:p>
          <a:p>
            <a:r>
              <a:rPr lang="hu-HU" dirty="0"/>
              <a:t> sárgászöld: </a:t>
            </a:r>
            <a:r>
              <a:rPr lang="hu-HU" dirty="0" err="1"/>
              <a:t>acut</a:t>
            </a:r>
            <a:r>
              <a:rPr lang="hu-HU" dirty="0"/>
              <a:t> </a:t>
            </a:r>
            <a:r>
              <a:rPr lang="hu-HU" dirty="0" err="1"/>
              <a:t>infectio</a:t>
            </a:r>
            <a:endParaRPr lang="hu-HU" dirty="0"/>
          </a:p>
          <a:p>
            <a:r>
              <a:rPr lang="hu-HU" dirty="0"/>
              <a:t> Csuklás (</a:t>
            </a:r>
            <a:r>
              <a:rPr lang="hu-HU" dirty="0" err="1"/>
              <a:t>singultus</a:t>
            </a:r>
            <a:r>
              <a:rPr lang="hu-HU" dirty="0"/>
              <a:t>): A rekeszizom </a:t>
            </a:r>
            <a:r>
              <a:rPr lang="hu-HU" dirty="0" err="1"/>
              <a:t>clonusos</a:t>
            </a:r>
            <a:r>
              <a:rPr lang="hu-HU" dirty="0"/>
              <a:t> görcse, melyet jellegzetes hangjelenséggel kísért</a:t>
            </a:r>
          </a:p>
          <a:p>
            <a:r>
              <a:rPr lang="hu-HU" dirty="0"/>
              <a:t>hirtelen, gyors belégzés kísér.</a:t>
            </a:r>
          </a:p>
          <a:p>
            <a:r>
              <a:rPr lang="hu-HU" dirty="0"/>
              <a:t> Okai:</a:t>
            </a:r>
          </a:p>
          <a:p>
            <a:r>
              <a:rPr lang="hu-HU" dirty="0"/>
              <a:t> Reflexes eredetű, mely kiindulhat:</a:t>
            </a:r>
          </a:p>
          <a:p>
            <a:r>
              <a:rPr lang="hu-HU" dirty="0"/>
              <a:t> Nyelőcső nyálkahártyájából</a:t>
            </a:r>
          </a:p>
          <a:p>
            <a:r>
              <a:rPr lang="hu-HU" dirty="0"/>
              <a:t> Gyomor nyálkahártyájából</a:t>
            </a:r>
          </a:p>
          <a:p>
            <a:r>
              <a:rPr lang="hu-HU" dirty="0"/>
              <a:t> </a:t>
            </a:r>
            <a:r>
              <a:rPr lang="hu-HU" dirty="0" err="1"/>
              <a:t>Pleurából</a:t>
            </a:r>
            <a:r>
              <a:rPr lang="hu-HU" dirty="0"/>
              <a:t> (például: </a:t>
            </a:r>
            <a:r>
              <a:rPr lang="hu-HU" dirty="0" err="1"/>
              <a:t>pleuritis</a:t>
            </a:r>
            <a:r>
              <a:rPr lang="hu-HU" dirty="0"/>
              <a:t> esetén)</a:t>
            </a:r>
          </a:p>
          <a:p>
            <a:r>
              <a:rPr lang="hu-HU" dirty="0"/>
              <a:t> </a:t>
            </a:r>
            <a:r>
              <a:rPr lang="hu-HU" dirty="0" err="1"/>
              <a:t>Peritoneumból</a:t>
            </a:r>
            <a:r>
              <a:rPr lang="hu-HU" dirty="0"/>
              <a:t> (fontos </a:t>
            </a:r>
            <a:r>
              <a:rPr lang="hu-HU" dirty="0" err="1"/>
              <a:t>peritonealis</a:t>
            </a:r>
            <a:r>
              <a:rPr lang="hu-HU" dirty="0"/>
              <a:t> </a:t>
            </a:r>
            <a:r>
              <a:rPr lang="hu-HU" dirty="0" err="1"/>
              <a:t>izgalmi</a:t>
            </a:r>
            <a:r>
              <a:rPr lang="hu-HU" dirty="0"/>
              <a:t> jel!)</a:t>
            </a:r>
          </a:p>
          <a:p>
            <a:r>
              <a:rPr lang="hu-HU" dirty="0"/>
              <a:t> Centrális eredetű</a:t>
            </a:r>
          </a:p>
          <a:p>
            <a:r>
              <a:rPr lang="hu-HU" dirty="0"/>
              <a:t> </a:t>
            </a:r>
            <a:r>
              <a:rPr lang="hu-HU" dirty="0" err="1"/>
              <a:t>Idiopátiás</a:t>
            </a:r>
            <a:endParaRPr lang="hu-HU" dirty="0"/>
          </a:p>
          <a:p>
            <a:r>
              <a:rPr lang="hu-HU" dirty="0"/>
              <a:t> Globus </a:t>
            </a:r>
            <a:r>
              <a:rPr lang="hu-HU" dirty="0" err="1"/>
              <a:t>hystericus</a:t>
            </a:r>
            <a:r>
              <a:rPr lang="hu-HU" dirty="0"/>
              <a:t>: gombócérzés a torokban, nincs organikus oka</a:t>
            </a:r>
          </a:p>
        </p:txBody>
      </p:sp>
    </p:spTree>
    <p:extLst>
      <p:ext uri="{BB962C8B-B14F-4D97-AF65-F5344CB8AC3E}">
        <p14:creationId xmlns:p14="http://schemas.microsoft.com/office/powerpoint/2010/main" val="339934618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Hasi panaszok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971550"/>
            <a:ext cx="11687175" cy="5672138"/>
          </a:xfrm>
        </p:spPr>
        <p:txBody>
          <a:bodyPr>
            <a:normAutofit fontScale="92500" lnSpcReduction="10000"/>
          </a:bodyPr>
          <a:lstStyle/>
          <a:p>
            <a:r>
              <a:rPr lang="hu-HU" dirty="0"/>
              <a:t> Gyomorfekély, nyombélfekély (</a:t>
            </a:r>
            <a:r>
              <a:rPr lang="hu-HU" dirty="0" err="1"/>
              <a:t>duodenumfekély</a:t>
            </a:r>
            <a:r>
              <a:rPr lang="hu-HU" dirty="0"/>
              <a:t>): </a:t>
            </a:r>
            <a:r>
              <a:rPr lang="hu-HU" dirty="0" err="1"/>
              <a:t>epigastrialis</a:t>
            </a:r>
            <a:r>
              <a:rPr lang="hu-HU" dirty="0"/>
              <a:t> fájdalom</a:t>
            </a:r>
          </a:p>
          <a:p>
            <a:r>
              <a:rPr lang="hu-HU" dirty="0"/>
              <a:t> gyomorfekély: étkezés kiváltja a fájdalmat</a:t>
            </a:r>
          </a:p>
          <a:p>
            <a:r>
              <a:rPr lang="hu-HU" dirty="0"/>
              <a:t> nyombélfekély: éjszakai fájdalom, étkezésre szűnik, 2 óra múlva visszatér</a:t>
            </a:r>
          </a:p>
          <a:p>
            <a:r>
              <a:rPr lang="hu-HU" dirty="0"/>
              <a:t> Epekő-</a:t>
            </a:r>
            <a:r>
              <a:rPr lang="hu-HU" dirty="0" err="1"/>
              <a:t>colika</a:t>
            </a:r>
            <a:r>
              <a:rPr lang="hu-HU" dirty="0"/>
              <a:t>: általában este jelentkező, rohamszerű, </a:t>
            </a:r>
            <a:r>
              <a:rPr lang="hu-HU" dirty="0" err="1"/>
              <a:t>epigastrialis</a:t>
            </a:r>
            <a:r>
              <a:rPr lang="hu-HU" dirty="0"/>
              <a:t>, jobb bordaív alá vetülő</a:t>
            </a:r>
          </a:p>
          <a:p>
            <a:r>
              <a:rPr lang="hu-HU" dirty="0"/>
              <a:t>fájdalom</a:t>
            </a:r>
          </a:p>
          <a:p>
            <a:r>
              <a:rPr lang="hu-HU" dirty="0"/>
              <a:t> lapockába, hátba sugárzik</a:t>
            </a:r>
          </a:p>
          <a:p>
            <a:r>
              <a:rPr lang="hu-HU" dirty="0"/>
              <a:t> rossz közérzet, hányinger, hőemelkedés, láz mellett</a:t>
            </a:r>
          </a:p>
          <a:p>
            <a:r>
              <a:rPr lang="hu-HU" dirty="0"/>
              <a:t> </a:t>
            </a:r>
            <a:r>
              <a:rPr lang="hu-HU" dirty="0" err="1"/>
              <a:t>Pancreas</a:t>
            </a:r>
            <a:r>
              <a:rPr lang="hu-HU" dirty="0"/>
              <a:t> eredetű fájdalom: övszerű, megsemmisítő fájdalom </a:t>
            </a:r>
            <a:r>
              <a:rPr lang="hu-HU" dirty="0" err="1"/>
              <a:t>epigastrialisan</a:t>
            </a:r>
            <a:r>
              <a:rPr lang="hu-HU" dirty="0"/>
              <a:t> vagy a</a:t>
            </a:r>
          </a:p>
          <a:p>
            <a:r>
              <a:rPr lang="hu-HU" dirty="0"/>
              <a:t>köldök körül</a:t>
            </a:r>
          </a:p>
          <a:p>
            <a:r>
              <a:rPr lang="hu-HU" dirty="0"/>
              <a:t> hátba sugárzik</a:t>
            </a:r>
          </a:p>
          <a:p>
            <a:r>
              <a:rPr lang="hu-HU" dirty="0"/>
              <a:t> Vesekő-</a:t>
            </a:r>
            <a:r>
              <a:rPr lang="hu-HU" dirty="0" err="1"/>
              <a:t>colica</a:t>
            </a:r>
            <a:r>
              <a:rPr lang="hu-HU" dirty="0"/>
              <a:t>: </a:t>
            </a:r>
            <a:r>
              <a:rPr lang="hu-HU" dirty="0" err="1"/>
              <a:t>inguinalis</a:t>
            </a:r>
            <a:r>
              <a:rPr lang="hu-HU" dirty="0"/>
              <a:t> tájék (lágyéktájék, nemi szervek) felé sugárzó fájdalom</a:t>
            </a:r>
          </a:p>
          <a:p>
            <a:r>
              <a:rPr lang="hu-HU" dirty="0"/>
              <a:t> Májtáji feszülés (fájdalom)</a:t>
            </a:r>
          </a:p>
          <a:p>
            <a:r>
              <a:rPr lang="hu-HU" dirty="0"/>
              <a:t> </a:t>
            </a:r>
            <a:r>
              <a:rPr lang="hu-HU" dirty="0" err="1"/>
              <a:t>Meteorismus</a:t>
            </a:r>
            <a:r>
              <a:rPr lang="hu-HU" dirty="0"/>
              <a:t>: puffadás</a:t>
            </a:r>
          </a:p>
          <a:p>
            <a:r>
              <a:rPr lang="hu-HU" dirty="0"/>
              <a:t> </a:t>
            </a:r>
            <a:r>
              <a:rPr lang="hu-HU" dirty="0" err="1"/>
              <a:t>Flatulentia</a:t>
            </a:r>
            <a:r>
              <a:rPr lang="hu-HU" dirty="0"/>
              <a:t>: szelek bőséges távozása</a:t>
            </a:r>
          </a:p>
        </p:txBody>
      </p:sp>
    </p:spTree>
    <p:extLst>
      <p:ext uri="{BB962C8B-B14F-4D97-AF65-F5344CB8AC3E}">
        <p14:creationId xmlns:p14="http://schemas.microsoft.com/office/powerpoint/2010/main" val="22114179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Fejfájás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57164" y="771526"/>
            <a:ext cx="11615736" cy="5929312"/>
          </a:xfrm>
        </p:spPr>
        <p:txBody>
          <a:bodyPr/>
          <a:lstStyle/>
          <a:p>
            <a:r>
              <a:rPr lang="hu-HU" dirty="0"/>
              <a:t> Tarkótáji fejfájás</a:t>
            </a:r>
          </a:p>
          <a:p>
            <a:r>
              <a:rPr lang="hu-HU" dirty="0"/>
              <a:t> </a:t>
            </a:r>
            <a:r>
              <a:rPr lang="hu-HU" dirty="0" err="1"/>
              <a:t>Hypertensióban</a:t>
            </a:r>
            <a:r>
              <a:rPr lang="hu-HU" dirty="0"/>
              <a:t> gyakori a fejfájás → VÉRNYOMÁSMÉRÉS!!!</a:t>
            </a:r>
          </a:p>
          <a:p>
            <a:r>
              <a:rPr lang="hu-HU" dirty="0"/>
              <a:t> </a:t>
            </a:r>
            <a:r>
              <a:rPr lang="hu-HU" dirty="0" err="1"/>
              <a:t>Ictalis</a:t>
            </a:r>
            <a:r>
              <a:rPr lang="hu-HU" dirty="0"/>
              <a:t> (hirtelen kezdetű) fejfájás → hirtelen ICP emelkedésre utal</a:t>
            </a:r>
          </a:p>
          <a:p>
            <a:r>
              <a:rPr lang="hu-HU" dirty="0"/>
              <a:t> okai: </a:t>
            </a:r>
            <a:r>
              <a:rPr lang="hu-HU" dirty="0" err="1"/>
              <a:t>saccularis</a:t>
            </a:r>
            <a:r>
              <a:rPr lang="hu-HU" dirty="0"/>
              <a:t> (</a:t>
            </a:r>
            <a:r>
              <a:rPr lang="hu-HU" dirty="0" err="1"/>
              <a:t>berry</a:t>
            </a:r>
            <a:r>
              <a:rPr lang="hu-HU" dirty="0"/>
              <a:t>-) </a:t>
            </a:r>
            <a:r>
              <a:rPr lang="hu-HU" dirty="0" err="1"/>
              <a:t>aneurysma</a:t>
            </a:r>
            <a:r>
              <a:rPr lang="hu-HU" dirty="0"/>
              <a:t>, </a:t>
            </a:r>
            <a:r>
              <a:rPr lang="hu-HU" dirty="0" err="1"/>
              <a:t>hypertensiv</a:t>
            </a:r>
            <a:r>
              <a:rPr lang="hu-HU" dirty="0"/>
              <a:t> krízis, bevérzett tumor, </a:t>
            </a:r>
            <a:r>
              <a:rPr lang="hu-HU" dirty="0" err="1"/>
              <a:t>vascularis</a:t>
            </a:r>
            <a:endParaRPr lang="hu-HU" dirty="0"/>
          </a:p>
          <a:p>
            <a:r>
              <a:rPr lang="hu-HU" dirty="0" err="1"/>
              <a:t>malformatio</a:t>
            </a:r>
            <a:r>
              <a:rPr lang="hu-HU" dirty="0"/>
              <a:t> (AVM)</a:t>
            </a:r>
          </a:p>
          <a:p>
            <a:r>
              <a:rPr lang="hu-HU" dirty="0"/>
              <a:t> Élete legrosszabb (PSS=10!) fejfájása (hirtelen) → </a:t>
            </a:r>
            <a:r>
              <a:rPr lang="hu-HU" dirty="0" err="1"/>
              <a:t>subarachnoidalis</a:t>
            </a:r>
            <a:r>
              <a:rPr lang="hu-HU" dirty="0"/>
              <a:t> vérzés (SAV) gyanú</a:t>
            </a:r>
          </a:p>
          <a:p>
            <a:r>
              <a:rPr lang="hu-HU" dirty="0"/>
              <a:t> Progresszív fejfájás → ICP ↑ (</a:t>
            </a:r>
            <a:r>
              <a:rPr lang="hu-HU" dirty="0" err="1"/>
              <a:t>intracranialis</a:t>
            </a:r>
            <a:r>
              <a:rPr lang="hu-HU" dirty="0"/>
              <a:t> nyomásfokozódás)</a:t>
            </a:r>
          </a:p>
          <a:p>
            <a:r>
              <a:rPr lang="hu-HU" dirty="0"/>
              <a:t> </a:t>
            </a:r>
            <a:r>
              <a:rPr lang="hu-HU" dirty="0" err="1"/>
              <a:t>Migrain</a:t>
            </a:r>
            <a:r>
              <a:rPr lang="hu-HU" dirty="0"/>
              <a:t> → fél oldali, görcsös, lüktető, vegetatív tünetekkel kísért, 4-72 h-</a:t>
            </a:r>
            <a:r>
              <a:rPr lang="hu-HU" dirty="0" err="1"/>
              <a:t>ig</a:t>
            </a:r>
            <a:r>
              <a:rPr lang="hu-HU" dirty="0"/>
              <a:t> tart</a:t>
            </a:r>
          </a:p>
          <a:p>
            <a:r>
              <a:rPr lang="hu-HU" dirty="0"/>
              <a:t> </a:t>
            </a:r>
            <a:r>
              <a:rPr lang="hu-HU" dirty="0" err="1"/>
              <a:t>Tenziós</a:t>
            </a:r>
            <a:r>
              <a:rPr lang="hu-HU" dirty="0"/>
              <a:t> (izomfeszüléses) → leggyakoribb primer fejfájás, 2 oldali, tompa, nyomó</a:t>
            </a:r>
          </a:p>
          <a:p>
            <a:r>
              <a:rPr lang="hu-HU" dirty="0"/>
              <a:t> </a:t>
            </a:r>
            <a:r>
              <a:rPr lang="hu-HU" dirty="0" err="1"/>
              <a:t>Trigemino-autonom</a:t>
            </a:r>
            <a:r>
              <a:rPr lang="hu-HU" dirty="0"/>
              <a:t> → erős, fél oldali, </a:t>
            </a:r>
            <a:r>
              <a:rPr lang="hu-HU" dirty="0" err="1"/>
              <a:t>orbitalis</a:t>
            </a:r>
            <a:r>
              <a:rPr lang="hu-HU" dirty="0"/>
              <a:t> / </a:t>
            </a:r>
            <a:r>
              <a:rPr lang="hu-HU" dirty="0" err="1"/>
              <a:t>periorbotalis</a:t>
            </a:r>
            <a:r>
              <a:rPr lang="hu-HU" dirty="0"/>
              <a:t> / </a:t>
            </a:r>
            <a:r>
              <a:rPr lang="hu-HU" dirty="0" err="1"/>
              <a:t>temporalis</a:t>
            </a:r>
            <a:r>
              <a:rPr lang="hu-HU" dirty="0"/>
              <a:t>, fél oldali</a:t>
            </a:r>
          </a:p>
          <a:p>
            <a:r>
              <a:rPr lang="hu-HU" dirty="0" err="1"/>
              <a:t>autonom</a:t>
            </a:r>
            <a:r>
              <a:rPr lang="hu-HU" dirty="0"/>
              <a:t> tünetekkel (könnyezés, szemhéjduzzanat, orrfolyás, verejtékezés, kötőhártya</a:t>
            </a:r>
          </a:p>
          <a:p>
            <a:r>
              <a:rPr lang="hu-HU" dirty="0"/>
              <a:t>belövelltség)</a:t>
            </a:r>
          </a:p>
        </p:txBody>
      </p:sp>
    </p:spTree>
    <p:extLst>
      <p:ext uri="{BB962C8B-B14F-4D97-AF65-F5344CB8AC3E}">
        <p14:creationId xmlns:p14="http://schemas.microsoft.com/office/powerpoint/2010/main" val="177090180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Végtagok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1450" y="814388"/>
            <a:ext cx="11887200" cy="5843587"/>
          </a:xfrm>
        </p:spPr>
        <p:txBody>
          <a:bodyPr/>
          <a:lstStyle/>
          <a:p>
            <a:r>
              <a:rPr lang="hu-HU" dirty="0"/>
              <a:t> Alsó végtagfájdalom</a:t>
            </a:r>
          </a:p>
          <a:p>
            <a:r>
              <a:rPr lang="hu-HU" dirty="0"/>
              <a:t> </a:t>
            </a:r>
            <a:r>
              <a:rPr lang="hu-HU" dirty="0" err="1"/>
              <a:t>Claudicatio</a:t>
            </a:r>
            <a:r>
              <a:rPr lang="hu-HU" dirty="0"/>
              <a:t> </a:t>
            </a:r>
            <a:r>
              <a:rPr lang="hu-HU" dirty="0" err="1"/>
              <a:t>intermittens</a:t>
            </a:r>
            <a:endParaRPr lang="hu-HU" dirty="0"/>
          </a:p>
          <a:p>
            <a:r>
              <a:rPr lang="hu-HU" dirty="0"/>
              <a:t> </a:t>
            </a:r>
            <a:r>
              <a:rPr lang="hu-HU" dirty="0" err="1"/>
              <a:t>claudicatio</a:t>
            </a:r>
            <a:r>
              <a:rPr lang="hu-HU" dirty="0"/>
              <a:t>-index: hány m-t tud megtenni?</a:t>
            </a:r>
          </a:p>
          <a:p>
            <a:r>
              <a:rPr lang="hu-HU" dirty="0"/>
              <a:t> </a:t>
            </a:r>
            <a:r>
              <a:rPr lang="hu-HU" dirty="0" err="1"/>
              <a:t>burning</a:t>
            </a:r>
            <a:r>
              <a:rPr lang="hu-HU" dirty="0"/>
              <a:t> </a:t>
            </a:r>
            <a:r>
              <a:rPr lang="hu-HU" dirty="0" err="1"/>
              <a:t>feet</a:t>
            </a:r>
            <a:r>
              <a:rPr lang="hu-HU" dirty="0"/>
              <a:t> → égő fájdalom (DM-es </a:t>
            </a:r>
            <a:r>
              <a:rPr lang="hu-HU" dirty="0" err="1"/>
              <a:t>polyneuropathiában</a:t>
            </a:r>
            <a:r>
              <a:rPr lang="hu-HU" dirty="0"/>
              <a:t>)</a:t>
            </a:r>
          </a:p>
          <a:p>
            <a:r>
              <a:rPr lang="hu-HU" dirty="0"/>
              <a:t> </a:t>
            </a:r>
            <a:r>
              <a:rPr lang="hu-HU" dirty="0" err="1"/>
              <a:t>Thrombophlebitis</a:t>
            </a:r>
            <a:r>
              <a:rPr lang="hu-HU" dirty="0"/>
              <a:t> (</a:t>
            </a:r>
            <a:r>
              <a:rPr lang="hu-HU" dirty="0" err="1"/>
              <a:t>phlebothrombosis</a:t>
            </a:r>
            <a:r>
              <a:rPr lang="hu-HU" dirty="0"/>
              <a:t>) </a:t>
            </a:r>
            <a:r>
              <a:rPr lang="hu-HU" dirty="0" err="1"/>
              <a:t>profunda</a:t>
            </a:r>
            <a:endParaRPr lang="hu-HU" dirty="0"/>
          </a:p>
          <a:p>
            <a:r>
              <a:rPr lang="hu-HU" dirty="0"/>
              <a:t> ASO (</a:t>
            </a:r>
            <a:r>
              <a:rPr lang="hu-HU" dirty="0" err="1"/>
              <a:t>arteriosclerosis</a:t>
            </a:r>
            <a:r>
              <a:rPr lang="hu-HU" dirty="0"/>
              <a:t> </a:t>
            </a:r>
            <a:r>
              <a:rPr lang="hu-HU" dirty="0" err="1"/>
              <a:t>obliterans</a:t>
            </a:r>
            <a:r>
              <a:rPr lang="hu-HU" dirty="0"/>
              <a:t>)</a:t>
            </a:r>
          </a:p>
          <a:p>
            <a:r>
              <a:rPr lang="hu-HU" dirty="0"/>
              <a:t> Zsibbadás → végtagok </a:t>
            </a:r>
            <a:r>
              <a:rPr lang="hu-HU" dirty="0" err="1"/>
              <a:t>distalis</a:t>
            </a:r>
            <a:r>
              <a:rPr lang="hu-HU" dirty="0"/>
              <a:t> részén (először alsón) →</a:t>
            </a:r>
          </a:p>
          <a:p>
            <a:r>
              <a:rPr lang="hu-HU" dirty="0" err="1"/>
              <a:t>polyneuropathia</a:t>
            </a:r>
            <a:endParaRPr lang="hu-HU" dirty="0"/>
          </a:p>
          <a:p>
            <a:r>
              <a:rPr lang="hu-HU" dirty="0"/>
              <a:t> Érzészavar → pl. zokni és kesztyűszerű érzéskiesés / csökkenés →</a:t>
            </a:r>
          </a:p>
          <a:p>
            <a:r>
              <a:rPr lang="hu-HU" dirty="0" err="1"/>
              <a:t>polyneuropathia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8199775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Önellenőrző kérdések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  <a:p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1103312" y="1853248"/>
            <a:ext cx="95602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Hogyan történhet a fájdalom felmérése?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Milyen kérdéseket tenne fel a fájdalom felmérése során?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A széklet jellegében mit kell megfigyelni?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Milyen színű a normális vizelet?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28413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Fizikális vizsgálat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36830" y="1400530"/>
            <a:ext cx="10878017" cy="4984375"/>
          </a:xfrm>
        </p:spPr>
        <p:txBody>
          <a:bodyPr>
            <a:normAutofit/>
          </a:bodyPr>
          <a:lstStyle/>
          <a:p>
            <a:r>
              <a:rPr lang="hu-HU" sz="2800" dirty="0"/>
              <a:t>Fizikális vizsgálatnak a vizsgáló érzékszerveinek segítségével elvégzett vizsgálatokat nevezzük. A fizikális vizsgálat tehát lényegében nem igényel semmilyen „külső” segédeszközt: csak a vizsgáló megfelelő testi és szellemi jelenlétét. Megfelelő felkészültséggel, tapasztalattal és józan ítélőképességgel a legtöbb és főleg gyors beavatkozást igénylő kórkép, illetve esemény jó találati aránnyal felismerhető. </a:t>
            </a:r>
          </a:p>
        </p:txBody>
      </p:sp>
    </p:spTree>
    <p:extLst>
      <p:ext uri="{BB962C8B-B14F-4D97-AF65-F5344CB8AC3E}">
        <p14:creationId xmlns:p14="http://schemas.microsoft.com/office/powerpoint/2010/main" val="169242883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Fizikális vizsgálat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95835" y="1143000"/>
            <a:ext cx="11631705" cy="5432612"/>
          </a:xfrm>
        </p:spPr>
        <p:txBody>
          <a:bodyPr>
            <a:normAutofit/>
          </a:bodyPr>
          <a:lstStyle/>
          <a:p>
            <a:r>
              <a:rPr lang="hu-HU" dirty="0"/>
              <a:t>A betegvizsgálatban felhasznált érzékszerveink a szem, a fül, a tapintó és hőérzékelő kezünk, de fontos a betegségekhez társuló szagok felismerése is (pl. </a:t>
            </a:r>
            <a:r>
              <a:rPr lang="hu-HU" dirty="0" err="1"/>
              <a:t>acetonaemia</a:t>
            </a:r>
            <a:r>
              <a:rPr lang="hu-HU" dirty="0"/>
              <a:t>, </a:t>
            </a:r>
            <a:r>
              <a:rPr lang="hu-HU" dirty="0" err="1"/>
              <a:t>foetor</a:t>
            </a:r>
            <a:r>
              <a:rPr lang="hu-HU" dirty="0"/>
              <a:t> </a:t>
            </a:r>
            <a:r>
              <a:rPr lang="hu-HU" dirty="0" err="1"/>
              <a:t>hepaticus</a:t>
            </a:r>
            <a:r>
              <a:rPr lang="hu-HU" dirty="0"/>
              <a:t>).</a:t>
            </a:r>
          </a:p>
          <a:p>
            <a:endParaRPr lang="hu-HU" dirty="0"/>
          </a:p>
          <a:p>
            <a:r>
              <a:rPr lang="hu-HU" dirty="0"/>
              <a:t>A szélesebb értelemben vett fizikális vizsgálatba tartozik azonban már néhány egyszerű eszköz használata is, pl. fonendoszkóp, vérnyomásmérő, reflexkalapács, lázmérő, </a:t>
            </a:r>
            <a:r>
              <a:rPr lang="hu-HU" dirty="0" err="1"/>
              <a:t>nyelvlapoc</a:t>
            </a:r>
            <a:r>
              <a:rPr lang="hu-HU" dirty="0"/>
              <a:t>, pupillalámpa, centiméterszalag.</a:t>
            </a:r>
          </a:p>
          <a:p>
            <a:endParaRPr lang="hu-HU" dirty="0"/>
          </a:p>
          <a:p>
            <a:r>
              <a:rPr lang="hu-HU" dirty="0"/>
              <a:t>A fizikális vizsgálat alapmódszerei a következők: </a:t>
            </a:r>
            <a:r>
              <a:rPr lang="hu-HU" b="1" dirty="0"/>
              <a:t>megtekintés (</a:t>
            </a:r>
            <a:r>
              <a:rPr lang="hu-HU" b="1" dirty="0" err="1"/>
              <a:t>inspectio</a:t>
            </a:r>
            <a:r>
              <a:rPr lang="hu-HU" b="1" dirty="0"/>
              <a:t>), tapintás (</a:t>
            </a:r>
            <a:r>
              <a:rPr lang="hu-HU" b="1" dirty="0" err="1"/>
              <a:t>palpatio</a:t>
            </a:r>
            <a:r>
              <a:rPr lang="hu-HU" b="1" dirty="0"/>
              <a:t>), kopogtatás (</a:t>
            </a:r>
            <a:r>
              <a:rPr lang="hu-HU" b="1" dirty="0" err="1"/>
              <a:t>percussio</a:t>
            </a:r>
            <a:r>
              <a:rPr lang="hu-HU" b="1" dirty="0"/>
              <a:t>), </a:t>
            </a:r>
            <a:r>
              <a:rPr lang="hu-HU" b="1" dirty="0" err="1"/>
              <a:t>hallgatózás</a:t>
            </a:r>
            <a:r>
              <a:rPr lang="hu-HU" b="1" dirty="0"/>
              <a:t> (</a:t>
            </a:r>
            <a:r>
              <a:rPr lang="hu-HU" b="1" dirty="0" err="1"/>
              <a:t>auscultatio</a:t>
            </a:r>
            <a:r>
              <a:rPr lang="hu-HU" b="1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607012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887506"/>
          </a:xfrm>
        </p:spPr>
        <p:txBody>
          <a:bodyPr/>
          <a:lstStyle/>
          <a:p>
            <a:r>
              <a:rPr lang="hu-HU" dirty="0"/>
              <a:t>A betegség okai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88259" y="887506"/>
            <a:ext cx="11739281" cy="5970494"/>
          </a:xfrm>
        </p:spPr>
        <p:txBody>
          <a:bodyPr>
            <a:normAutofit/>
          </a:bodyPr>
          <a:lstStyle/>
          <a:p>
            <a:r>
              <a:rPr lang="hu-HU" b="1" u="sng" dirty="0"/>
              <a:t>Elsődleges kórokok:</a:t>
            </a:r>
          </a:p>
          <a:p>
            <a:pPr marL="0" indent="0">
              <a:buNone/>
            </a:pPr>
            <a:r>
              <a:rPr lang="hu-HU" dirty="0"/>
              <a:t>A kórfolyamattal ok-okozati összefüggésben vannak</a:t>
            </a:r>
          </a:p>
          <a:p>
            <a:pPr marL="0" indent="0">
              <a:buNone/>
            </a:pPr>
            <a:r>
              <a:rPr lang="hu-HU" dirty="0"/>
              <a:t>(</a:t>
            </a:r>
            <a:r>
              <a:rPr lang="hu-HU" dirty="0" err="1"/>
              <a:t>enélkül</a:t>
            </a:r>
            <a:r>
              <a:rPr lang="hu-HU" dirty="0"/>
              <a:t> nincs kórfolyamat)</a:t>
            </a:r>
          </a:p>
          <a:p>
            <a:r>
              <a:rPr lang="hu-HU" dirty="0"/>
              <a:t>Külső:</a:t>
            </a:r>
          </a:p>
          <a:p>
            <a:pPr marL="0" indent="0">
              <a:buNone/>
            </a:pPr>
            <a:r>
              <a:rPr lang="hu-HU" dirty="0"/>
              <a:t> Élő</a:t>
            </a:r>
          </a:p>
          <a:p>
            <a:pPr marL="0" indent="0">
              <a:buNone/>
            </a:pPr>
            <a:r>
              <a:rPr lang="hu-HU" dirty="0"/>
              <a:t> Élettelen</a:t>
            </a:r>
          </a:p>
          <a:p>
            <a:pPr marL="0" indent="0">
              <a:buNone/>
            </a:pPr>
            <a:r>
              <a:rPr lang="hu-HU" dirty="0"/>
              <a:t> </a:t>
            </a:r>
            <a:r>
              <a:rPr lang="hu-HU" dirty="0" err="1"/>
              <a:t>Pszichoszociális</a:t>
            </a:r>
            <a:endParaRPr lang="hu-HU" dirty="0"/>
          </a:p>
          <a:p>
            <a:r>
              <a:rPr lang="hu-HU" dirty="0"/>
              <a:t>Belső:</a:t>
            </a:r>
          </a:p>
          <a:p>
            <a:pPr marL="0" indent="0">
              <a:buNone/>
            </a:pPr>
            <a:r>
              <a:rPr lang="hu-HU" dirty="0"/>
              <a:t> Genetika</a:t>
            </a:r>
          </a:p>
          <a:p>
            <a:r>
              <a:rPr lang="hu-HU" b="1" u="sng" dirty="0"/>
              <a:t>Másodlagos kórokok:</a:t>
            </a:r>
          </a:p>
          <a:p>
            <a:pPr marL="0" indent="0">
              <a:buNone/>
            </a:pPr>
            <a:r>
              <a:rPr lang="hu-HU" dirty="0"/>
              <a:t>Az elsődleges kórok által kialakított kórfolyamatot befolyásolják</a:t>
            </a:r>
          </a:p>
          <a:p>
            <a:pPr marL="0" indent="0">
              <a:buNone/>
            </a:pPr>
            <a:r>
              <a:rPr lang="hu-HU" dirty="0"/>
              <a:t> Külső: táplálkozás, időjárás, stb.</a:t>
            </a:r>
          </a:p>
          <a:p>
            <a:pPr marL="0" indent="0">
              <a:buNone/>
            </a:pPr>
            <a:r>
              <a:rPr lang="hu-HU" dirty="0"/>
              <a:t> Belső: alkat, meglévő betegségek, stb.</a:t>
            </a:r>
          </a:p>
        </p:txBody>
      </p:sp>
    </p:spTree>
    <p:extLst>
      <p:ext uri="{BB962C8B-B14F-4D97-AF65-F5344CB8AC3E}">
        <p14:creationId xmlns:p14="http://schemas.microsoft.com/office/powerpoint/2010/main" val="186848812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Megtekintés (</a:t>
            </a:r>
            <a:r>
              <a:rPr lang="hu-HU" dirty="0" err="1"/>
              <a:t>inspectio</a:t>
            </a:r>
            <a:r>
              <a:rPr lang="hu-HU" dirty="0"/>
              <a:t>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88987" y="1400530"/>
            <a:ext cx="8946541" cy="4195481"/>
          </a:xfrm>
        </p:spPr>
        <p:txBody>
          <a:bodyPr>
            <a:normAutofit/>
          </a:bodyPr>
          <a:lstStyle/>
          <a:p>
            <a:r>
              <a:rPr lang="hu-HU" sz="2800" dirty="0"/>
              <a:t>A megtekintés a fizikális kórisme egyszerű módszere. A kellő gyakorlati tapasztalat növelheti az </a:t>
            </a:r>
            <a:r>
              <a:rPr lang="hu-HU" sz="2800" dirty="0" err="1"/>
              <a:t>inspectióval</a:t>
            </a:r>
            <a:r>
              <a:rPr lang="hu-HU" sz="2800" dirty="0"/>
              <a:t> nyert adatok értékét.</a:t>
            </a:r>
          </a:p>
          <a:p>
            <a:endParaRPr lang="hu-HU" sz="2800" dirty="0"/>
          </a:p>
          <a:p>
            <a:r>
              <a:rPr lang="hu-HU" sz="2800" dirty="0"/>
              <a:t>A megtekintés három lényeges előfeltétele: a természetes eredetű, optimális megvilágítás, a vizsgált egyén megfelelő testhelyzete, éles szemű megfigyelő.</a:t>
            </a:r>
          </a:p>
          <a:p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365427902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685800"/>
          </a:xfrm>
        </p:spPr>
        <p:txBody>
          <a:bodyPr/>
          <a:lstStyle/>
          <a:p>
            <a:r>
              <a:rPr lang="hu-HU" dirty="0" err="1"/>
              <a:t>Inspectio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685800"/>
            <a:ext cx="11944350" cy="6172200"/>
          </a:xfrm>
        </p:spPr>
        <p:txBody>
          <a:bodyPr>
            <a:normAutofit fontScale="77500" lnSpcReduction="20000"/>
          </a:bodyPr>
          <a:lstStyle/>
          <a:p>
            <a:r>
              <a:rPr lang="hu-HU" dirty="0"/>
              <a:t>Habitus</a:t>
            </a:r>
          </a:p>
          <a:p>
            <a:r>
              <a:rPr lang="hu-HU" dirty="0"/>
              <a:t>Viselkedés</a:t>
            </a:r>
          </a:p>
          <a:p>
            <a:r>
              <a:rPr lang="hu-HU" dirty="0"/>
              <a:t>Alkat: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Astheniás</a:t>
            </a:r>
            <a:r>
              <a:rPr lang="hu-HU" dirty="0"/>
              <a:t>,</a:t>
            </a:r>
          </a:p>
          <a:p>
            <a:pPr marL="0" indent="0">
              <a:buNone/>
            </a:pPr>
            <a:r>
              <a:rPr lang="hu-HU" dirty="0"/>
              <a:t> Piknikus,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Muscularis</a:t>
            </a:r>
            <a:r>
              <a:rPr lang="hu-HU" dirty="0"/>
              <a:t> (atlétikus)</a:t>
            </a:r>
          </a:p>
          <a:p>
            <a:r>
              <a:rPr lang="hu-HU" dirty="0"/>
              <a:t>Fejlettség, tápláltság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Cachexia</a:t>
            </a:r>
            <a:r>
              <a:rPr lang="hu-HU" dirty="0"/>
              <a:t>, anorexia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Obesitas</a:t>
            </a:r>
            <a:endParaRPr lang="hu-HU" dirty="0"/>
          </a:p>
          <a:p>
            <a:pPr>
              <a:buFont typeface="Courier New" panose="02070309020205020404" pitchFamily="49" charset="0"/>
              <a:buChar char="o"/>
            </a:pPr>
            <a:r>
              <a:rPr lang="hu-HU" dirty="0"/>
              <a:t>Alma típus (szív- és érrendszeri kockázat)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dirty="0"/>
              <a:t>Körte típus</a:t>
            </a:r>
          </a:p>
          <a:p>
            <a:r>
              <a:rPr lang="hu-HU" dirty="0"/>
              <a:t>Mozgás, járás</a:t>
            </a:r>
          </a:p>
          <a:p>
            <a:r>
              <a:rPr lang="hu-HU" dirty="0"/>
              <a:t>Mozgásakadályozottság és képtelenség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Hypo</a:t>
            </a:r>
            <a:r>
              <a:rPr lang="hu-HU" dirty="0"/>
              <a:t>- és </a:t>
            </a:r>
            <a:r>
              <a:rPr lang="hu-HU" dirty="0" err="1"/>
              <a:t>akinesis</a:t>
            </a:r>
            <a:r>
              <a:rPr lang="hu-HU" dirty="0"/>
              <a:t> (</a:t>
            </a:r>
            <a:r>
              <a:rPr lang="hu-HU" dirty="0" err="1"/>
              <a:t>Parkinsonismus</a:t>
            </a:r>
            <a:r>
              <a:rPr lang="hu-HU" dirty="0"/>
              <a:t>)</a:t>
            </a:r>
          </a:p>
          <a:p>
            <a:pPr marL="0" indent="0">
              <a:buNone/>
            </a:pPr>
            <a:r>
              <a:rPr lang="hu-HU" dirty="0"/>
              <a:t> Fekvőbeteg testhelyzete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dirty="0"/>
              <a:t>Vadászkutya („</a:t>
            </a:r>
            <a:r>
              <a:rPr lang="hu-HU" dirty="0" err="1"/>
              <a:t>chien</a:t>
            </a:r>
            <a:r>
              <a:rPr lang="hu-HU" dirty="0"/>
              <a:t> de </a:t>
            </a:r>
            <a:r>
              <a:rPr lang="hu-HU" dirty="0" err="1"/>
              <a:t>fusil</a:t>
            </a:r>
            <a:r>
              <a:rPr lang="hu-HU" dirty="0"/>
              <a:t>”=puska „kakas”-a) fekvés (</a:t>
            </a:r>
            <a:r>
              <a:rPr lang="hu-HU" dirty="0" err="1"/>
              <a:t>meningitis</a:t>
            </a:r>
            <a:r>
              <a:rPr lang="hu-HU" dirty="0"/>
              <a:t>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dirty="0"/>
              <a:t>Háton fekvés felhúzott alsó végtagokkal (</a:t>
            </a:r>
            <a:r>
              <a:rPr lang="hu-HU" dirty="0" err="1"/>
              <a:t>pancreas</a:t>
            </a:r>
            <a:r>
              <a:rPr lang="hu-HU" dirty="0"/>
              <a:t> betegség)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dirty="0"/>
              <a:t>Ülőhelyzet (</a:t>
            </a:r>
            <a:r>
              <a:rPr lang="hu-HU" dirty="0" err="1"/>
              <a:t>orthopnoe</a:t>
            </a:r>
            <a:r>
              <a:rPr lang="hu-HU" dirty="0"/>
              <a:t>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hu-HU" dirty="0"/>
              <a:t>Oldalfekvés (</a:t>
            </a:r>
            <a:r>
              <a:rPr lang="hu-HU" dirty="0" err="1"/>
              <a:t>pleuritis</a:t>
            </a:r>
            <a:r>
              <a:rPr lang="hu-H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735328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761720"/>
          </a:xfrm>
        </p:spPr>
        <p:txBody>
          <a:bodyPr/>
          <a:lstStyle/>
          <a:p>
            <a:r>
              <a:rPr lang="hu-HU" dirty="0" err="1"/>
              <a:t>Inspectio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00026" y="871538"/>
            <a:ext cx="11358562" cy="5829300"/>
          </a:xfrm>
        </p:spPr>
        <p:txBody>
          <a:bodyPr>
            <a:normAutofit fontScale="62500" lnSpcReduction="20000"/>
          </a:bodyPr>
          <a:lstStyle/>
          <a:p>
            <a:r>
              <a:rPr lang="hu-HU" b="1" dirty="0"/>
              <a:t>Látható alkati rendellenességek</a:t>
            </a:r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Parkinsonismus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Bechterew</a:t>
            </a:r>
            <a:r>
              <a:rPr lang="hu-HU" dirty="0"/>
              <a:t>-kór</a:t>
            </a:r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Paresis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Ataxia</a:t>
            </a:r>
            <a:endParaRPr lang="hu-HU" dirty="0"/>
          </a:p>
          <a:p>
            <a:r>
              <a:rPr lang="hu-HU" b="1" dirty="0"/>
              <a:t>mellkasi deformitások</a:t>
            </a:r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Pectus</a:t>
            </a:r>
            <a:r>
              <a:rPr lang="hu-HU" dirty="0"/>
              <a:t> </a:t>
            </a:r>
            <a:r>
              <a:rPr lang="hu-HU" dirty="0" err="1"/>
              <a:t>excavatum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Pectus</a:t>
            </a:r>
            <a:r>
              <a:rPr lang="hu-HU" dirty="0"/>
              <a:t> </a:t>
            </a:r>
            <a:r>
              <a:rPr lang="hu-HU" dirty="0" err="1"/>
              <a:t>carinatum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Emphysemas</a:t>
            </a:r>
            <a:r>
              <a:rPr lang="hu-HU" dirty="0"/>
              <a:t> mellkas</a:t>
            </a:r>
          </a:p>
          <a:p>
            <a:r>
              <a:rPr lang="hu-HU" b="1" dirty="0"/>
              <a:t>gerincdeformitások</a:t>
            </a:r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kyphosis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lordosis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 (</a:t>
            </a:r>
            <a:r>
              <a:rPr lang="hu-HU" dirty="0" err="1"/>
              <a:t>kypho</a:t>
            </a:r>
            <a:r>
              <a:rPr lang="hu-HU" dirty="0"/>
              <a:t>-)</a:t>
            </a:r>
            <a:r>
              <a:rPr lang="hu-HU" dirty="0" err="1"/>
              <a:t>scoliosis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gibbus</a:t>
            </a:r>
            <a:r>
              <a:rPr lang="hu-HU" dirty="0"/>
              <a:t> (púp)</a:t>
            </a:r>
          </a:p>
          <a:p>
            <a:r>
              <a:rPr lang="hu-HU" b="1" dirty="0"/>
              <a:t>A végtagok rendellenességei</a:t>
            </a:r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Arachnodactylia</a:t>
            </a:r>
            <a:r>
              <a:rPr lang="hu-HU" dirty="0"/>
              <a:t> (Marfan szindróma)</a:t>
            </a:r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Gigantismus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Pes</a:t>
            </a:r>
            <a:r>
              <a:rPr lang="hu-HU" dirty="0"/>
              <a:t> </a:t>
            </a:r>
            <a:r>
              <a:rPr lang="hu-HU" dirty="0" err="1"/>
              <a:t>planus</a:t>
            </a:r>
            <a:r>
              <a:rPr lang="hu-HU" dirty="0"/>
              <a:t> (statikai következmények)</a:t>
            </a:r>
          </a:p>
          <a:p>
            <a:pPr marL="0" indent="0">
              <a:buNone/>
            </a:pPr>
            <a:r>
              <a:rPr lang="hu-HU" dirty="0"/>
              <a:t> </a:t>
            </a:r>
            <a:r>
              <a:rPr lang="hu-HU" dirty="0" err="1"/>
              <a:t>Dobverőújj</a:t>
            </a:r>
            <a:r>
              <a:rPr lang="hu-HU" dirty="0"/>
              <a:t> (</a:t>
            </a:r>
            <a:r>
              <a:rPr lang="hu-HU" dirty="0" err="1"/>
              <a:t>hypoxia</a:t>
            </a:r>
            <a:r>
              <a:rPr lang="hu-HU" dirty="0"/>
              <a:t> hatására)</a:t>
            </a:r>
          </a:p>
          <a:p>
            <a:pPr marL="0" indent="0">
              <a:buNone/>
            </a:pPr>
            <a:r>
              <a:rPr lang="hu-HU" dirty="0"/>
              <a:t> Ízületi duzzanat, deformitás, mozgáskorlátozottság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6129338" y="928688"/>
            <a:ext cx="4714875" cy="541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137421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 err="1"/>
              <a:t>Inspectio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14325" y="857250"/>
            <a:ext cx="11215687" cy="5700713"/>
          </a:xfrm>
        </p:spPr>
        <p:txBody>
          <a:bodyPr>
            <a:normAutofit fontScale="62500" lnSpcReduction="20000"/>
          </a:bodyPr>
          <a:lstStyle/>
          <a:p>
            <a:r>
              <a:rPr lang="hu-HU" dirty="0"/>
              <a:t>Bőr</a:t>
            </a:r>
          </a:p>
          <a:p>
            <a:pPr marL="0" indent="0">
              <a:buNone/>
            </a:pPr>
            <a:r>
              <a:rPr lang="hu-HU" dirty="0"/>
              <a:t> Bőrbetegségek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Icterus</a:t>
            </a:r>
            <a:r>
              <a:rPr lang="hu-HU" dirty="0"/>
              <a:t> (sárgaság)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Anaemia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Cyanosis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Plethor</a:t>
            </a:r>
            <a:r>
              <a:rPr lang="hu-HU" dirty="0"/>
              <a:t>(e)a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Spider-naevus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Erythema</a:t>
            </a:r>
            <a:r>
              <a:rPr lang="hu-HU" dirty="0"/>
              <a:t> (pl. </a:t>
            </a:r>
            <a:r>
              <a:rPr lang="hu-HU" dirty="0" err="1"/>
              <a:t>lupus</a:t>
            </a:r>
            <a:r>
              <a:rPr lang="hu-HU" dirty="0"/>
              <a:t> </a:t>
            </a:r>
            <a:r>
              <a:rPr lang="hu-HU" dirty="0" err="1"/>
              <a:t>eythematosusban</a:t>
            </a:r>
            <a:r>
              <a:rPr lang="hu-HU" dirty="0"/>
              <a:t>)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Purpura</a:t>
            </a:r>
            <a:r>
              <a:rPr lang="hu-HU" dirty="0"/>
              <a:t>, </a:t>
            </a:r>
            <a:r>
              <a:rPr lang="hu-HU" dirty="0" err="1"/>
              <a:t>petechia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Xanthoma</a:t>
            </a:r>
            <a:endParaRPr lang="hu-HU" dirty="0"/>
          </a:p>
          <a:p>
            <a:r>
              <a:rPr lang="hu-HU" dirty="0"/>
              <a:t>Szőrzet, haj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Alopecia</a:t>
            </a:r>
            <a:r>
              <a:rPr lang="hu-HU" dirty="0"/>
              <a:t> (</a:t>
            </a:r>
            <a:r>
              <a:rPr lang="hu-HU" dirty="0" err="1"/>
              <a:t>areata</a:t>
            </a:r>
            <a:r>
              <a:rPr lang="hu-HU" dirty="0"/>
              <a:t>, </a:t>
            </a:r>
            <a:r>
              <a:rPr lang="hu-HU" dirty="0" err="1"/>
              <a:t>totalis</a:t>
            </a:r>
            <a:r>
              <a:rPr lang="hu-HU" dirty="0"/>
              <a:t>)</a:t>
            </a:r>
          </a:p>
          <a:p>
            <a:r>
              <a:rPr lang="hu-HU" dirty="0"/>
              <a:t>Lehelet</a:t>
            </a:r>
          </a:p>
          <a:p>
            <a:pPr marL="0" indent="0">
              <a:buNone/>
            </a:pPr>
            <a:r>
              <a:rPr lang="hu-HU" dirty="0"/>
              <a:t> Acetonos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Uraemiás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Alkoholos</a:t>
            </a:r>
          </a:p>
          <a:p>
            <a:r>
              <a:rPr lang="hu-HU" dirty="0"/>
              <a:t>Nyálkahártya (kötőhártya, száj, garat)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Aphta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Soor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Gyulladás</a:t>
            </a:r>
          </a:p>
        </p:txBody>
      </p:sp>
    </p:spTree>
    <p:extLst>
      <p:ext uri="{BB962C8B-B14F-4D97-AF65-F5344CB8AC3E}">
        <p14:creationId xmlns:p14="http://schemas.microsoft.com/office/powerpoint/2010/main" val="96088440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Anorexia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2549" y="1285133"/>
            <a:ext cx="4979952" cy="525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13477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Obesitas</a:t>
            </a:r>
            <a:endParaRPr lang="hu-HU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295" y="1283495"/>
            <a:ext cx="5236368" cy="5236368"/>
          </a:xfrm>
        </p:spPr>
      </p:pic>
    </p:spTree>
    <p:extLst>
      <p:ext uri="{BB962C8B-B14F-4D97-AF65-F5344CB8AC3E}">
        <p14:creationId xmlns:p14="http://schemas.microsoft.com/office/powerpoint/2010/main" val="351930130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Parkinson-kór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0069" y="1417269"/>
            <a:ext cx="4675269" cy="496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6471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Megfigyelés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Járás,mozgás</a:t>
            </a:r>
            <a:r>
              <a:rPr lang="hu-HU" dirty="0"/>
              <a:t> </a:t>
            </a:r>
          </a:p>
          <a:p>
            <a:r>
              <a:rPr lang="hu-HU" dirty="0"/>
              <a:t>Szimmetrikus járásformák</a:t>
            </a:r>
          </a:p>
          <a:p>
            <a:r>
              <a:rPr lang="hu-HU" dirty="0"/>
              <a:t>Parkinson kór</a:t>
            </a:r>
          </a:p>
          <a:p>
            <a:r>
              <a:rPr lang="hu-HU" dirty="0" err="1"/>
              <a:t>Lacunaris</a:t>
            </a:r>
            <a:r>
              <a:rPr lang="hu-HU" dirty="0"/>
              <a:t> infarktus</a:t>
            </a:r>
          </a:p>
          <a:p>
            <a:r>
              <a:rPr lang="hu-HU" dirty="0" err="1"/>
              <a:t>Cerebelláris</a:t>
            </a:r>
            <a:r>
              <a:rPr lang="hu-HU" dirty="0"/>
              <a:t> </a:t>
            </a:r>
            <a:r>
              <a:rPr lang="hu-HU" dirty="0" err="1"/>
              <a:t>ataxia</a:t>
            </a:r>
            <a:endParaRPr lang="hu-HU" dirty="0"/>
          </a:p>
          <a:p>
            <a:r>
              <a:rPr lang="hu-HU" dirty="0" err="1"/>
              <a:t>Hemiparesis</a:t>
            </a:r>
            <a:r>
              <a:rPr lang="hu-HU" dirty="0"/>
              <a:t> vagy </a:t>
            </a:r>
            <a:r>
              <a:rPr lang="hu-HU" dirty="0" err="1"/>
              <a:t>hemiplegia</a:t>
            </a:r>
            <a:r>
              <a:rPr lang="hu-H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98905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2805" y="1664738"/>
            <a:ext cx="7068333" cy="485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75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Érdekesség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Marfan-szindróma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6" y="2747608"/>
            <a:ext cx="4933948" cy="370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58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A betegség okai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8600" y="1035424"/>
            <a:ext cx="11658600" cy="5567082"/>
          </a:xfrm>
        </p:spPr>
        <p:txBody>
          <a:bodyPr/>
          <a:lstStyle/>
          <a:p>
            <a:r>
              <a:rPr lang="hu-HU" b="1" dirty="0"/>
              <a:t>Behatolási kapu: </a:t>
            </a:r>
            <a:r>
              <a:rPr lang="hu-HU" dirty="0"/>
              <a:t>A szervezet azon pontja(i), amelyeken keresztül az adott kórok képes bejutni és hatni (a kórokozó preferált támadási pontjait jelenti)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b="1" dirty="0" err="1"/>
              <a:t>Locus</a:t>
            </a:r>
            <a:r>
              <a:rPr lang="hu-HU" b="1" dirty="0"/>
              <a:t> </a:t>
            </a:r>
            <a:r>
              <a:rPr lang="hu-HU" b="1" dirty="0" err="1"/>
              <a:t>minores</a:t>
            </a:r>
            <a:r>
              <a:rPr lang="hu-HU" b="1" dirty="0"/>
              <a:t> </a:t>
            </a:r>
            <a:r>
              <a:rPr lang="hu-HU" b="1" dirty="0" err="1"/>
              <a:t>resistentiae</a:t>
            </a:r>
            <a:r>
              <a:rPr lang="hu-HU" b="1" dirty="0"/>
              <a:t>: </a:t>
            </a:r>
            <a:r>
              <a:rPr lang="hu-HU" dirty="0"/>
              <a:t>Az adott kóroknak kitett szervezet azon pontjai, amelyek a kórok szempontjából gyengén vannak védve, azaz a betegség könnyen kialakulhat (az egyént </a:t>
            </a:r>
            <a:r>
              <a:rPr lang="hu-HU" dirty="0" err="1"/>
              <a:t>jellemzi</a:t>
            </a:r>
            <a:r>
              <a:rPr lang="hu-HU" dirty="0"/>
              <a:t>, beazonosítja a gyenge védelmi pontokat)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A kórfolyamat ott fejlődik ki, ahol a kórok behatolási kapuja egybeesik a gyenge pontokkal </a:t>
            </a:r>
            <a:r>
              <a:rPr lang="hu-HU" dirty="0">
                <a:sym typeface="Wingdings" panose="05000000000000000000" pitchFamily="2" charset="2"/>
              </a:rPr>
              <a:t></a:t>
            </a:r>
            <a:r>
              <a:rPr lang="hu-HU" dirty="0"/>
              <a:t> PÉLDA</a:t>
            </a:r>
          </a:p>
        </p:txBody>
      </p:sp>
    </p:spTree>
    <p:extLst>
      <p:ext uri="{BB962C8B-B14F-4D97-AF65-F5344CB8AC3E}">
        <p14:creationId xmlns:p14="http://schemas.microsoft.com/office/powerpoint/2010/main" val="349277072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Megfigyelés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9090" y="1138518"/>
            <a:ext cx="8946541" cy="4195481"/>
          </a:xfrm>
        </p:spPr>
        <p:txBody>
          <a:bodyPr>
            <a:noAutofit/>
          </a:bodyPr>
          <a:lstStyle/>
          <a:p>
            <a:r>
              <a:rPr lang="hu-HU" sz="2800" dirty="0"/>
              <a:t> Beteg habitusa</a:t>
            </a:r>
          </a:p>
          <a:p>
            <a:r>
              <a:rPr lang="hu-HU" sz="2800" dirty="0"/>
              <a:t> Tápláltság</a:t>
            </a:r>
          </a:p>
          <a:p>
            <a:r>
              <a:rPr lang="hu-HU" sz="2800" dirty="0"/>
              <a:t> Bőr</a:t>
            </a:r>
          </a:p>
          <a:p>
            <a:r>
              <a:rPr lang="hu-HU" sz="2800" dirty="0"/>
              <a:t> </a:t>
            </a:r>
            <a:r>
              <a:rPr lang="hu-HU" sz="2800" dirty="0" err="1"/>
              <a:t>Facies</a:t>
            </a:r>
            <a:r>
              <a:rPr lang="hu-HU" sz="2800" dirty="0"/>
              <a:t> </a:t>
            </a:r>
            <a:r>
              <a:rPr lang="hu-HU" sz="2800" dirty="0" err="1"/>
              <a:t>mitralis</a:t>
            </a:r>
            <a:r>
              <a:rPr lang="hu-HU" sz="2800" dirty="0"/>
              <a:t> (”</a:t>
            </a:r>
            <a:r>
              <a:rPr lang="hu-HU" sz="2800" dirty="0" err="1"/>
              <a:t>mitrális</a:t>
            </a:r>
            <a:r>
              <a:rPr lang="hu-HU" sz="2800" dirty="0"/>
              <a:t> rózsa”)</a:t>
            </a:r>
          </a:p>
          <a:p>
            <a:r>
              <a:rPr lang="hu-HU" sz="2800" dirty="0"/>
              <a:t> Periorális </a:t>
            </a:r>
            <a:r>
              <a:rPr lang="hu-HU" sz="2800" dirty="0" err="1"/>
              <a:t>pallor</a:t>
            </a:r>
            <a:endParaRPr lang="hu-HU" sz="2800" dirty="0"/>
          </a:p>
          <a:p>
            <a:r>
              <a:rPr lang="hu-HU" sz="2800" dirty="0"/>
              <a:t> Ödéma (</a:t>
            </a:r>
            <a:r>
              <a:rPr lang="hu-HU" sz="2800" dirty="0" err="1"/>
              <a:t>anasarca</a:t>
            </a:r>
            <a:r>
              <a:rPr lang="hu-HU" sz="2800" dirty="0"/>
              <a:t>)</a:t>
            </a:r>
          </a:p>
          <a:p>
            <a:r>
              <a:rPr lang="hu-HU" sz="2800" dirty="0"/>
              <a:t> </a:t>
            </a:r>
            <a:r>
              <a:rPr lang="hu-HU" sz="2800" dirty="0" err="1"/>
              <a:t>Varicositas</a:t>
            </a:r>
            <a:endParaRPr lang="hu-HU" sz="2800" dirty="0"/>
          </a:p>
          <a:p>
            <a:r>
              <a:rPr lang="hu-HU" sz="2800" dirty="0"/>
              <a:t> </a:t>
            </a:r>
            <a:r>
              <a:rPr lang="hu-HU" sz="2800" dirty="0" err="1"/>
              <a:t>Suffusio</a:t>
            </a:r>
            <a:endParaRPr lang="hu-HU" sz="2800" dirty="0"/>
          </a:p>
          <a:p>
            <a:r>
              <a:rPr lang="hu-HU" sz="2800" dirty="0"/>
              <a:t> Cianózis (nyálkahártya, </a:t>
            </a:r>
            <a:r>
              <a:rPr lang="hu-HU" sz="2800" dirty="0" err="1"/>
              <a:t>acro</a:t>
            </a:r>
            <a:r>
              <a:rPr lang="hu-HU" sz="2800" dirty="0"/>
              <a:t>)</a:t>
            </a:r>
          </a:p>
        </p:txBody>
      </p:sp>
      <p:sp>
        <p:nvSpPr>
          <p:cNvPr id="4" name="Jobb oldali kapcsos zárójel 3"/>
          <p:cNvSpPr/>
          <p:nvPr/>
        </p:nvSpPr>
        <p:spPr>
          <a:xfrm>
            <a:off x="6588310" y="2825423"/>
            <a:ext cx="257175" cy="821670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u-H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7800975" y="2652832"/>
            <a:ext cx="4118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Lehetséges ok: </a:t>
            </a:r>
            <a:r>
              <a:rPr kumimoji="0" lang="hu-H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mitrális</a:t>
            </a:r>
            <a:r>
              <a:rPr kumimoji="0" lang="hu-HU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</a:t>
            </a:r>
            <a:r>
              <a:rPr kumimoji="0" lang="hu-HU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stenosis</a:t>
            </a:r>
            <a:r>
              <a:rPr kumimoji="0" lang="hu-H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</a:t>
            </a:r>
            <a:br>
              <a:rPr kumimoji="0" lang="hu-H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</a:br>
            <a:endParaRPr kumimoji="0" lang="hu-H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687781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Megfigyelés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0484" y="2307445"/>
            <a:ext cx="3967266" cy="2991456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980" y="1152983"/>
            <a:ext cx="3207908" cy="486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5044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Megfigyelés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4736" y="1853248"/>
            <a:ext cx="6157777" cy="426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0414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Megfigyelés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Dobverőujj (valódi és ál):</a:t>
            </a:r>
          </a:p>
          <a:p>
            <a:pPr marL="0" indent="0">
              <a:buNone/>
            </a:pPr>
            <a:r>
              <a:rPr lang="hu-HU" dirty="0"/>
              <a:t> Krónikus </a:t>
            </a:r>
            <a:r>
              <a:rPr lang="hu-HU" dirty="0" err="1"/>
              <a:t>hipoxia</a:t>
            </a:r>
            <a:r>
              <a:rPr lang="hu-HU" dirty="0"/>
              <a:t> jele</a:t>
            </a:r>
          </a:p>
          <a:p>
            <a:r>
              <a:rPr lang="hu-HU" dirty="0"/>
              <a:t>Légzési tevékenység: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Auto</a:t>
            </a:r>
            <a:r>
              <a:rPr lang="hu-HU" dirty="0"/>
              <a:t>-PEEP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Dyspnoe</a:t>
            </a:r>
            <a:endParaRPr lang="hu-HU" dirty="0"/>
          </a:p>
          <a:p>
            <a:r>
              <a:rPr lang="hu-HU" dirty="0"/>
              <a:t>Nyaki vénák teltsége (CVP)</a:t>
            </a:r>
          </a:p>
          <a:p>
            <a:r>
              <a:rPr lang="hu-HU" dirty="0"/>
              <a:t>Szívcsúcslökés</a:t>
            </a:r>
          </a:p>
        </p:txBody>
      </p:sp>
    </p:spTree>
    <p:extLst>
      <p:ext uri="{BB962C8B-B14F-4D97-AF65-F5344CB8AC3E}">
        <p14:creationId xmlns:p14="http://schemas.microsoft.com/office/powerpoint/2010/main" val="118194020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Megfigyelés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Légzési segédizmok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1183" y="1853248"/>
            <a:ext cx="4062918" cy="464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6742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Légzési segédizmok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85764" y="1071564"/>
            <a:ext cx="10715624" cy="5629274"/>
          </a:xfrm>
        </p:spPr>
        <p:txBody>
          <a:bodyPr>
            <a:normAutofit/>
          </a:bodyPr>
          <a:lstStyle/>
          <a:p>
            <a:r>
              <a:rPr lang="hu-HU" dirty="0"/>
              <a:t>A fokozott O2 igény következtében fellépő nehézlégzésben működésbe lépő izmok összessége.</a:t>
            </a:r>
          </a:p>
          <a:p>
            <a:r>
              <a:rPr lang="hu-HU" dirty="0"/>
              <a:t>Kilégzést segítik (bordákat süllyesztik):</a:t>
            </a:r>
          </a:p>
          <a:p>
            <a:pPr marL="0" indent="0">
              <a:buNone/>
            </a:pPr>
            <a:r>
              <a:rPr lang="hu-HU" dirty="0"/>
              <a:t> Mm. </a:t>
            </a:r>
            <a:r>
              <a:rPr lang="hu-HU" dirty="0" err="1"/>
              <a:t>Intecostales</a:t>
            </a:r>
            <a:r>
              <a:rPr lang="hu-HU" dirty="0"/>
              <a:t> </a:t>
            </a:r>
            <a:r>
              <a:rPr lang="hu-HU" dirty="0" err="1"/>
              <a:t>interni</a:t>
            </a:r>
            <a:r>
              <a:rPr lang="hu-HU" dirty="0"/>
              <a:t> et </a:t>
            </a:r>
            <a:r>
              <a:rPr lang="hu-HU" dirty="0" err="1"/>
              <a:t>intimi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M. </a:t>
            </a:r>
            <a:r>
              <a:rPr lang="hu-HU" dirty="0" err="1"/>
              <a:t>subcostalis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M. </a:t>
            </a:r>
            <a:r>
              <a:rPr lang="hu-HU" dirty="0" err="1"/>
              <a:t>traversus</a:t>
            </a:r>
            <a:r>
              <a:rPr lang="hu-HU" dirty="0"/>
              <a:t> </a:t>
            </a:r>
            <a:r>
              <a:rPr lang="hu-HU" dirty="0" err="1"/>
              <a:t>thoracis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Hasizmok</a:t>
            </a:r>
          </a:p>
          <a:p>
            <a:pPr marL="0" indent="0">
              <a:buNone/>
            </a:pPr>
            <a:r>
              <a:rPr lang="hu-HU" dirty="0"/>
              <a:t> M. </a:t>
            </a:r>
            <a:r>
              <a:rPr lang="hu-HU" dirty="0" err="1"/>
              <a:t>quadratus</a:t>
            </a:r>
            <a:r>
              <a:rPr lang="hu-HU" dirty="0"/>
              <a:t> </a:t>
            </a:r>
            <a:r>
              <a:rPr lang="hu-HU" dirty="0" err="1"/>
              <a:t>lumborum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M. </a:t>
            </a:r>
            <a:r>
              <a:rPr lang="hu-HU" dirty="0" err="1"/>
              <a:t>serratus</a:t>
            </a:r>
            <a:r>
              <a:rPr lang="hu-HU" dirty="0"/>
              <a:t> </a:t>
            </a:r>
            <a:r>
              <a:rPr lang="hu-HU" dirty="0" err="1"/>
              <a:t>posterior</a:t>
            </a:r>
            <a:r>
              <a:rPr lang="hu-HU" dirty="0"/>
              <a:t> </a:t>
            </a:r>
            <a:r>
              <a:rPr lang="hu-HU" dirty="0" err="1"/>
              <a:t>inferior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7874803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/>
              <a:t>Légzési segédizmok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0" y="924206"/>
            <a:ext cx="12030075" cy="5548032"/>
          </a:xfrm>
        </p:spPr>
        <p:txBody>
          <a:bodyPr/>
          <a:lstStyle/>
          <a:p>
            <a:r>
              <a:rPr lang="hu-HU" dirty="0"/>
              <a:t>Belégzést segítik:</a:t>
            </a:r>
          </a:p>
          <a:p>
            <a:pPr marL="0" indent="0">
              <a:buNone/>
            </a:pPr>
            <a:r>
              <a:rPr lang="hu-HU" dirty="0"/>
              <a:t> Mély és felületes nyakizmok</a:t>
            </a:r>
          </a:p>
          <a:p>
            <a:pPr marL="0" indent="0">
              <a:buNone/>
            </a:pPr>
            <a:r>
              <a:rPr lang="hu-HU" dirty="0"/>
              <a:t> </a:t>
            </a:r>
            <a:r>
              <a:rPr lang="hu-HU" dirty="0" err="1"/>
              <a:t>Thoracohumeralis</a:t>
            </a:r>
            <a:r>
              <a:rPr lang="hu-HU" dirty="0"/>
              <a:t> izomcsoport</a:t>
            </a:r>
          </a:p>
          <a:p>
            <a:pPr marL="0" indent="0">
              <a:buNone/>
            </a:pPr>
            <a:r>
              <a:rPr lang="hu-HU" dirty="0"/>
              <a:t> Mm. </a:t>
            </a:r>
            <a:r>
              <a:rPr lang="hu-HU" dirty="0" err="1"/>
              <a:t>Intercartilaginei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M. </a:t>
            </a:r>
            <a:r>
              <a:rPr lang="hu-HU" dirty="0" err="1"/>
              <a:t>serratus</a:t>
            </a:r>
            <a:r>
              <a:rPr lang="hu-HU" dirty="0"/>
              <a:t> </a:t>
            </a:r>
            <a:r>
              <a:rPr lang="hu-HU" dirty="0" err="1"/>
              <a:t>posterior</a:t>
            </a:r>
            <a:r>
              <a:rPr lang="hu-HU" dirty="0"/>
              <a:t> </a:t>
            </a:r>
            <a:r>
              <a:rPr lang="hu-HU" dirty="0" err="1"/>
              <a:t>superior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 Mély hátizomzat</a:t>
            </a:r>
          </a:p>
          <a:p>
            <a:pPr marL="0" indent="0">
              <a:buNone/>
            </a:pPr>
            <a:r>
              <a:rPr lang="hu-HU" dirty="0"/>
              <a:t> Orrszárnyi légzést segítő izmok (főként csecsemőkben)</a:t>
            </a:r>
          </a:p>
        </p:txBody>
      </p:sp>
    </p:spTree>
    <p:extLst>
      <p:ext uri="{BB962C8B-B14F-4D97-AF65-F5344CB8AC3E}">
        <p14:creationId xmlns:p14="http://schemas.microsoft.com/office/powerpoint/2010/main" val="373677284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Inspectio-Emphysema</a:t>
            </a:r>
            <a:r>
              <a:rPr lang="hu-HU" dirty="0"/>
              <a:t> 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5642" y="1516725"/>
            <a:ext cx="6275521" cy="477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8586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404723" cy="1400530"/>
          </a:xfrm>
        </p:spPr>
        <p:txBody>
          <a:bodyPr/>
          <a:lstStyle/>
          <a:p>
            <a:r>
              <a:rPr lang="hu-HU" dirty="0" err="1"/>
              <a:t>Inspectio</a:t>
            </a:r>
            <a:r>
              <a:rPr lang="hu-HU" dirty="0"/>
              <a:t>-légzési elégtelenség 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4526" y="1704336"/>
            <a:ext cx="6499474" cy="4184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85148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mellkasfal betegségei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0874" y="1999174"/>
            <a:ext cx="3379701" cy="4491560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786" y="2590592"/>
            <a:ext cx="4432614" cy="339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44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2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1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4.xml><?xml version="1.0" encoding="utf-8"?>
<a:theme xmlns:a="http://schemas.openxmlformats.org/drawingml/2006/main" name="3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5.xml><?xml version="1.0" encoding="utf-8"?>
<a:theme xmlns:a="http://schemas.openxmlformats.org/drawingml/2006/main" name="4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21AB8F6582EA244B5E4BCF27D7BFAA1" ma:contentTypeVersion="2" ma:contentTypeDescription="Új dokumentum létrehozása." ma:contentTypeScope="" ma:versionID="54f24e6cc8f3183c6fa125099b342526">
  <xsd:schema xmlns:xsd="http://www.w3.org/2001/XMLSchema" xmlns:xs="http://www.w3.org/2001/XMLSchema" xmlns:p="http://schemas.microsoft.com/office/2006/metadata/properties" xmlns:ns2="cf0129bd-0b42-4155-885b-6074fa7fc0c4" targetNamespace="http://schemas.microsoft.com/office/2006/metadata/properties" ma:root="true" ma:fieldsID="3dc14443adc959497dc6ef8cff929100" ns2:_="">
    <xsd:import namespace="cf0129bd-0b42-4155-885b-6074fa7fc0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129bd-0b42-4155-885b-6074fa7fc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51511C3-842D-4E84-B7C8-CBEF22F5CC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129bd-0b42-4155-885b-6074fa7fc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0710482-2D65-48AF-B636-97C48B51B8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924E8A-6472-494E-8989-A567ED78B61F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11384</Words>
  <Application>Microsoft Office PowerPoint</Application>
  <PresentationFormat>Szélesvásznú</PresentationFormat>
  <Paragraphs>1912</Paragraphs>
  <Slides>239</Slides>
  <Notes>0</Notes>
  <HiddenSlides>0</HiddenSlides>
  <MMClips>3</MMClips>
  <ScaleCrop>false</ScaleCrop>
  <HeadingPairs>
    <vt:vector size="6" baseType="variant">
      <vt:variant>
        <vt:lpstr>Használt betűtípusok</vt:lpstr>
      </vt:variant>
      <vt:variant>
        <vt:i4>10</vt:i4>
      </vt:variant>
      <vt:variant>
        <vt:lpstr>Téma</vt:lpstr>
      </vt:variant>
      <vt:variant>
        <vt:i4>5</vt:i4>
      </vt:variant>
      <vt:variant>
        <vt:lpstr>Diacímek</vt:lpstr>
      </vt:variant>
      <vt:variant>
        <vt:i4>239</vt:i4>
      </vt:variant>
    </vt:vector>
  </HeadingPairs>
  <TitlesOfParts>
    <vt:vector size="254" baseType="lpstr">
      <vt:lpstr>Arial</vt:lpstr>
      <vt:lpstr>Calibri</vt:lpstr>
      <vt:lpstr>Century Gothic</vt:lpstr>
      <vt:lpstr>Courier New</vt:lpstr>
      <vt:lpstr>Symbol</vt:lpstr>
      <vt:lpstr>Times New Roman</vt:lpstr>
      <vt:lpstr>Tw Cen MT</vt:lpstr>
      <vt:lpstr>Verdana</vt:lpstr>
      <vt:lpstr>Wingdings</vt:lpstr>
      <vt:lpstr>Wingdings 3</vt:lpstr>
      <vt:lpstr>Ion</vt:lpstr>
      <vt:lpstr>2_Ion</vt:lpstr>
      <vt:lpstr>1_Ion</vt:lpstr>
      <vt:lpstr>3_Ion</vt:lpstr>
      <vt:lpstr>4_Ion</vt:lpstr>
      <vt:lpstr>GINOP-5.3.5-18-2019-00115 A munkaerőhiány és az elöregedő társadalom okozta, az egészségügyi intézményeket érintő foglalkoztatási válsághelyzetek megelőzése és kezelése az ápoló képzés szintjeinek és hatásköreinek fejlesztésével</vt:lpstr>
      <vt:lpstr>Diagnosztikai ismeretek, állapotfelmérés I-II.</vt:lpstr>
      <vt:lpstr>Tantárgyak</vt:lpstr>
      <vt:lpstr>Fizikális vizsgálatok</vt:lpstr>
      <vt:lpstr>Egészség-betegség</vt:lpstr>
      <vt:lpstr>Betegség formái </vt:lpstr>
      <vt:lpstr>A betegség alakulása </vt:lpstr>
      <vt:lpstr>A betegség okai </vt:lpstr>
      <vt:lpstr>A betegség okai </vt:lpstr>
      <vt:lpstr>Kórlefolyás </vt:lpstr>
      <vt:lpstr>Kimenetel</vt:lpstr>
      <vt:lpstr>PowerPoint-bemutató</vt:lpstr>
      <vt:lpstr>Diagnózis </vt:lpstr>
      <vt:lpstr>Diagnózis </vt:lpstr>
      <vt:lpstr>Diagnózis </vt:lpstr>
      <vt:lpstr>Diagnózis </vt:lpstr>
      <vt:lpstr>A diagnózisalkotás menete </vt:lpstr>
      <vt:lpstr>A diagnózisalkotás menete </vt:lpstr>
      <vt:lpstr>ADATINFORMÁCIÓTUDÁS </vt:lpstr>
      <vt:lpstr>Vizsgálatok értékelése </vt:lpstr>
      <vt:lpstr>Önellenőrző kérdések </vt:lpstr>
      <vt:lpstr>Gyors betegvizsgálat </vt:lpstr>
      <vt:lpstr>Gyors állapotfelmérés</vt:lpstr>
      <vt:lpstr>Gyors állapotfelmérés</vt:lpstr>
      <vt:lpstr>Gyors betegvizsgálat </vt:lpstr>
      <vt:lpstr>Kóros légzéstípusok</vt:lpstr>
      <vt:lpstr>Kóros légzéstípusok</vt:lpstr>
      <vt:lpstr>Kóros légzéstípusok</vt:lpstr>
      <vt:lpstr>Kóros légzéstípusok</vt:lpstr>
      <vt:lpstr>Abnormális légzési hangok </vt:lpstr>
      <vt:lpstr>Gyors állapotfelmérés</vt:lpstr>
      <vt:lpstr>Gyors állapotfelmérés</vt:lpstr>
      <vt:lpstr>GCS</vt:lpstr>
      <vt:lpstr>Gyors állapotfelmérés</vt:lpstr>
      <vt:lpstr>Önellenőrző kérdések </vt:lpstr>
      <vt:lpstr>A betegvizsgálat lépései </vt:lpstr>
      <vt:lpstr>Anamnézis </vt:lpstr>
      <vt:lpstr>Anamnézis</vt:lpstr>
      <vt:lpstr>Anamnézis</vt:lpstr>
      <vt:lpstr>Anamnézis</vt:lpstr>
      <vt:lpstr>Anamnézis </vt:lpstr>
      <vt:lpstr>SAMPLE</vt:lpstr>
      <vt:lpstr>KV TEGYELE</vt:lpstr>
      <vt:lpstr>KV TEGYELE </vt:lpstr>
      <vt:lpstr>KV TEGYELE</vt:lpstr>
      <vt:lpstr>KV TEGYELE</vt:lpstr>
      <vt:lpstr>KV TEGYELE</vt:lpstr>
      <vt:lpstr>KV TEGYELE</vt:lpstr>
      <vt:lpstr>KV TEGYELE </vt:lpstr>
      <vt:lpstr>KV TEGYELE</vt:lpstr>
      <vt:lpstr>Önellenőrző kérdések </vt:lpstr>
      <vt:lpstr>Az anamnézisfelvétel menete </vt:lpstr>
      <vt:lpstr>A fájdalom jellemzői </vt:lpstr>
      <vt:lpstr>A fájdalom helye </vt:lpstr>
      <vt:lpstr>Fájdalom kisugárzása</vt:lpstr>
      <vt:lpstr>A fájdalom idő jellemzői </vt:lpstr>
      <vt:lpstr>A fájdalom jellege </vt:lpstr>
      <vt:lpstr>A fájdalom kiválthatósága </vt:lpstr>
      <vt:lpstr>A fájdalom lefolyása </vt:lpstr>
      <vt:lpstr>A fájdalom megélése </vt:lpstr>
      <vt:lpstr>Konstans kérdések </vt:lpstr>
      <vt:lpstr>Étvágy-éhség</vt:lpstr>
      <vt:lpstr>Étvágy, testsúly</vt:lpstr>
      <vt:lpstr>Vizelet</vt:lpstr>
      <vt:lpstr>Széklet</vt:lpstr>
      <vt:lpstr>Széklet jellege</vt:lpstr>
      <vt:lpstr>Széklet jellege </vt:lpstr>
      <vt:lpstr>Gyógyszerek, vér </vt:lpstr>
      <vt:lpstr>Életmód (rizikófaktorok)</vt:lpstr>
      <vt:lpstr>Szerv specifikus kérdések </vt:lpstr>
      <vt:lpstr>Mellkasi panaszok </vt:lpstr>
      <vt:lpstr>Légzési anamnézis </vt:lpstr>
      <vt:lpstr>Légzési anamnézis</vt:lpstr>
      <vt:lpstr>Hasi panaszok </vt:lpstr>
      <vt:lpstr>Fejfájás</vt:lpstr>
      <vt:lpstr>Végtagok</vt:lpstr>
      <vt:lpstr>Önellenőrző kérdések </vt:lpstr>
      <vt:lpstr>Fizikális vizsgálat </vt:lpstr>
      <vt:lpstr>Fizikális vizsgálat </vt:lpstr>
      <vt:lpstr>Megtekintés (inspectio)</vt:lpstr>
      <vt:lpstr>Inspectio</vt:lpstr>
      <vt:lpstr>Inspectio</vt:lpstr>
      <vt:lpstr>Inspectio</vt:lpstr>
      <vt:lpstr>Anorexia</vt:lpstr>
      <vt:lpstr>Obesitas</vt:lpstr>
      <vt:lpstr>Parkinson-kór</vt:lpstr>
      <vt:lpstr>Megfigyelés</vt:lpstr>
      <vt:lpstr>PowerPoint-bemutató</vt:lpstr>
      <vt:lpstr>Érdekesség</vt:lpstr>
      <vt:lpstr>Megfigyelés</vt:lpstr>
      <vt:lpstr>Megfigyelés</vt:lpstr>
      <vt:lpstr>Megfigyelés</vt:lpstr>
      <vt:lpstr>Megfigyelés</vt:lpstr>
      <vt:lpstr>Megfigyelés</vt:lpstr>
      <vt:lpstr>Légzési segédizmok </vt:lpstr>
      <vt:lpstr>Légzési segédizmok</vt:lpstr>
      <vt:lpstr>Inspectio-Emphysema </vt:lpstr>
      <vt:lpstr>Inspectio-légzési elégtelenség </vt:lpstr>
      <vt:lpstr>A mellkasfal betegségei</vt:lpstr>
      <vt:lpstr>A mellkasfal betegségei</vt:lpstr>
      <vt:lpstr>A mellkasfal betegségei</vt:lpstr>
      <vt:lpstr>A mellkasfal betegségei</vt:lpstr>
      <vt:lpstr>Megfigyelés</vt:lpstr>
      <vt:lpstr>Inspectio- hormon rendszer</vt:lpstr>
      <vt:lpstr>Hyperthyreosis</vt:lpstr>
      <vt:lpstr>Hypothyreosis</vt:lpstr>
      <vt:lpstr>Cushing-szindróma</vt:lpstr>
      <vt:lpstr>Önellenőrző kérdések </vt:lpstr>
      <vt:lpstr>Fizikális vizsgálat </vt:lpstr>
      <vt:lpstr>Kopogtatás (percussio)</vt:lpstr>
      <vt:lpstr>Jellemző kopogtatási hangok</vt:lpstr>
      <vt:lpstr>A kopogtatás technikája</vt:lpstr>
      <vt:lpstr>A kopogtatás típusai </vt:lpstr>
      <vt:lpstr>Önellenőrző kérdések </vt:lpstr>
      <vt:lpstr>Diagnosztikai ismeretek, állapotfelmérés  II. </vt:lpstr>
      <vt:lpstr>Diagnosztikai alapismeretek, módszerek (eszöz nélküli, eszközös)</vt:lpstr>
      <vt:lpstr>A testmagasság mérése</vt:lpstr>
      <vt:lpstr>A testmagasság</vt:lpstr>
      <vt:lpstr>A testmagasság mérés nem vagy nehezen mozgó betegnél:</vt:lpstr>
      <vt:lpstr>A testfelszín (testfelület):</vt:lpstr>
      <vt:lpstr>A testtömeg mérése</vt:lpstr>
      <vt:lpstr>PowerPoint-bemutató</vt:lpstr>
      <vt:lpstr>PowerPoint-bemutató</vt:lpstr>
      <vt:lpstr>Testzsírszázalék</vt:lpstr>
      <vt:lpstr>PowerPoint-bemutató</vt:lpstr>
      <vt:lpstr>Testkörfogat mérése</vt:lpstr>
      <vt:lpstr>Vitális paraméterek mérése, megfigyelése</vt:lpstr>
      <vt:lpstr>Hőmérséklet</vt:lpstr>
      <vt:lpstr>Hőmérséklet - Hypotermia</vt:lpstr>
      <vt:lpstr>PowerPoint-bemutató</vt:lpstr>
      <vt:lpstr>Hőmérséklet - Hypotermia</vt:lpstr>
      <vt:lpstr>PowerPoint-bemutató</vt:lpstr>
      <vt:lpstr>Hőmérséklet - Hypotermia</vt:lpstr>
      <vt:lpstr>Hőmérséklet - Hypotermia</vt:lpstr>
      <vt:lpstr>Hőmérséklet - Hypotermia</vt:lpstr>
      <vt:lpstr>Hőmérséklet - Hypertermia</vt:lpstr>
      <vt:lpstr>Hőmérséklet - Hypertermia</vt:lpstr>
      <vt:lpstr>Hőmérséklet - Hypertermia</vt:lpstr>
      <vt:lpstr>Hőmérséklet - Hypertermia</vt:lpstr>
      <vt:lpstr>Hőmérséklet - Hypertermia</vt:lpstr>
      <vt:lpstr>PowerPoint-bemutató</vt:lpstr>
      <vt:lpstr>Hőmérséklet - Hypertermia</vt:lpstr>
      <vt:lpstr>PowerPoint-bemutató</vt:lpstr>
      <vt:lpstr>PowerPoint-bemutató</vt:lpstr>
      <vt:lpstr>Hőmérséklet - Hypertermia</vt:lpstr>
      <vt:lpstr>PowerPoint-bemutató</vt:lpstr>
      <vt:lpstr>Hőmérséklet - Hypertermia</vt:lpstr>
      <vt:lpstr>Hőmérséklet - Hypertermia</vt:lpstr>
      <vt:lpstr>Hőmérséklet - Hypertermia</vt:lpstr>
      <vt:lpstr>Hőmérséklet - Hypertermia</vt:lpstr>
      <vt:lpstr>Hőmérséklet - Hypertermia</vt:lpstr>
      <vt:lpstr>Hőmérséklet - Hypertermia</vt:lpstr>
      <vt:lpstr>PowerPoint-bemutató</vt:lpstr>
      <vt:lpstr>PowerPoint-bemutató</vt:lpstr>
      <vt:lpstr>PowerPoint-bemutató</vt:lpstr>
      <vt:lpstr>Hőmérséklet - Hypertermia</vt:lpstr>
      <vt:lpstr>Hőmérséklet - Hypertermia</vt:lpstr>
      <vt:lpstr>PowerPoint-bemutató</vt:lpstr>
      <vt:lpstr>Hőmérséklet - Hypertermia</vt:lpstr>
      <vt:lpstr>Hőmérséklet - Hypertermia</vt:lpstr>
      <vt:lpstr>Pulzus</vt:lpstr>
      <vt:lpstr>Pulzus</vt:lpstr>
      <vt:lpstr>Pulzus</vt:lpstr>
      <vt:lpstr>Pulzus</vt:lpstr>
      <vt:lpstr>Pulzus</vt:lpstr>
      <vt:lpstr>Pulzus</vt:lpstr>
      <vt:lpstr>Pulzus</vt:lpstr>
      <vt:lpstr>Pulzus</vt:lpstr>
      <vt:lpstr>Pulzus</vt:lpstr>
      <vt:lpstr>PowerPoint-bemutató</vt:lpstr>
      <vt:lpstr>PowerPoint-bemutató</vt:lpstr>
      <vt:lpstr>Pulzus</vt:lpstr>
      <vt:lpstr>PowerPoint-bemutató</vt:lpstr>
      <vt:lpstr>PowerPoint-bemutató</vt:lpstr>
      <vt:lpstr>Pulzus</vt:lpstr>
      <vt:lpstr>Pulzus</vt:lpstr>
      <vt:lpstr>PowerPoint-bemutató</vt:lpstr>
      <vt:lpstr>Pulzus</vt:lpstr>
      <vt:lpstr>Pulzus</vt:lpstr>
      <vt:lpstr>IEC – International Electrotechnicial Comission AAMI – Association for the Advancement of Medical Instrumentation</vt:lpstr>
      <vt:lpstr>Pulzus</vt:lpstr>
      <vt:lpstr>Pulzus</vt:lpstr>
      <vt:lpstr>Légzés</vt:lpstr>
      <vt:lpstr>Légzés - Kóros légzésminták/légzéstípusok</vt:lpstr>
      <vt:lpstr>Légzés - Kóros légzésminták/légzéstípusok</vt:lpstr>
      <vt:lpstr>PowerPoint-bemutató</vt:lpstr>
      <vt:lpstr>Légzés - Kóros légzésminták/légzéstípusok</vt:lpstr>
      <vt:lpstr>Légzés - Kóros légzésminták/légzéstípusok</vt:lpstr>
      <vt:lpstr>Légzés</vt:lpstr>
      <vt:lpstr>Légzés</vt:lpstr>
      <vt:lpstr>Légzés</vt:lpstr>
      <vt:lpstr>Légzés</vt:lpstr>
      <vt:lpstr>PowerPoint-bemutató</vt:lpstr>
      <vt:lpstr>PowerPoint-bemutató</vt:lpstr>
      <vt:lpstr>Vérnyomás</vt:lpstr>
      <vt:lpstr>PowerPoint-bemutató</vt:lpstr>
      <vt:lpstr>PowerPoint-bemutató</vt:lpstr>
      <vt:lpstr>PowerPoint-bemutató</vt:lpstr>
      <vt:lpstr>Vérnyomás</vt:lpstr>
      <vt:lpstr>Vérnyomás</vt:lpstr>
      <vt:lpstr>Vérnyomás</vt:lpstr>
      <vt:lpstr>Vérnyomás</vt:lpstr>
      <vt:lpstr>A Korotkov- hangok</vt:lpstr>
      <vt:lpstr>Vérnyomás</vt:lpstr>
      <vt:lpstr>Vérnyomás</vt:lpstr>
      <vt:lpstr>PowerPoint-bemutató</vt:lpstr>
      <vt:lpstr>PowerPoint-bemutató</vt:lpstr>
      <vt:lpstr>Vérnyomás</vt:lpstr>
      <vt:lpstr>PowerPoint-bemutató</vt:lpstr>
      <vt:lpstr>Vérnyomás</vt:lpstr>
      <vt:lpstr>Vérnyomás</vt:lpstr>
      <vt:lpstr>Vérnyomás</vt:lpstr>
      <vt:lpstr>Vérnyomás - mérés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Vérnyomás</vt:lpstr>
      <vt:lpstr>PowerPoint-bemutató</vt:lpstr>
      <vt:lpstr>Vérnyomás</vt:lpstr>
      <vt:lpstr>Az EKG vizsgálat elméleti alapjai és technikai kivitelezése.</vt:lpstr>
      <vt:lpstr>PowerPoint-bemutató</vt:lpstr>
      <vt:lpstr>PowerPoint-bemutató</vt:lpstr>
      <vt:lpstr>Ápolási feladatok EKG vizsgálat előtt:</vt:lpstr>
      <vt:lpstr>Vizsgálat menete</vt:lpstr>
      <vt:lpstr>Terheléses EKG</vt:lpstr>
      <vt:lpstr>Önellenőrző kérdések </vt:lpstr>
      <vt:lpstr>Köszönöm a figyelmet!  </vt:lpstr>
      <vt:lpstr>Felhasznált irodalom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Diagnosztikai ismeretek, állapotfelmérés I.</dc:title>
  <dc:creator>Madarász Ildi</dc:creator>
  <cp:lastModifiedBy>Novák Emese</cp:lastModifiedBy>
  <cp:revision>6</cp:revision>
  <dcterms:created xsi:type="dcterms:W3CDTF">2021-01-15T08:50:59Z</dcterms:created>
  <dcterms:modified xsi:type="dcterms:W3CDTF">2021-05-27T11:14:03Z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0x010100621AB8F6582EA244B5E4BCF27D7BFAA1</vt:lpwstr>
  </property>
</Properties>
</file>