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8" r:id="rId5"/>
  </p:sldMasterIdLst>
  <p:sldIdLst>
    <p:sldId id="282" r:id="rId6"/>
    <p:sldId id="256" r:id="rId7"/>
    <p:sldId id="294" r:id="rId8"/>
    <p:sldId id="257" r:id="rId9"/>
    <p:sldId id="258" r:id="rId10"/>
    <p:sldId id="259" r:id="rId11"/>
    <p:sldId id="260" r:id="rId12"/>
    <p:sldId id="270" r:id="rId13"/>
    <p:sldId id="271" r:id="rId14"/>
    <p:sldId id="272" r:id="rId15"/>
    <p:sldId id="273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6" r:id="rId26"/>
    <p:sldId id="277" r:id="rId27"/>
    <p:sldId id="278" r:id="rId28"/>
    <p:sldId id="279" r:id="rId29"/>
    <p:sldId id="280" r:id="rId30"/>
    <p:sldId id="281" r:id="rId31"/>
    <p:sldId id="275" r:id="rId32"/>
    <p:sldId id="274" r:id="rId33"/>
    <p:sldId id="285" r:id="rId34"/>
    <p:sldId id="283" r:id="rId35"/>
    <p:sldId id="286" r:id="rId36"/>
    <p:sldId id="287" r:id="rId37"/>
    <p:sldId id="289" r:id="rId38"/>
    <p:sldId id="290" r:id="rId39"/>
    <p:sldId id="291" r:id="rId40"/>
    <p:sldId id="292" r:id="rId41"/>
    <p:sldId id="293" r:id="rId42"/>
    <p:sldId id="295" r:id="rId43"/>
    <p:sldId id="296" r:id="rId44"/>
    <p:sldId id="297" r:id="rId45"/>
    <p:sldId id="298" r:id="rId46"/>
    <p:sldId id="299" r:id="rId47"/>
    <p:sldId id="300" r:id="rId48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óni" initials="o" lastIdx="1" clrIdx="0">
    <p:extLst>
      <p:ext uri="{19B8F6BF-5375-455C-9EA6-DF929625EA0E}">
        <p15:presenceInfo xmlns:p15="http://schemas.microsoft.com/office/powerpoint/2012/main" userId="Món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96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presProps" Target="pres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3-13T10:17:54.650" idx="1">
    <p:pos x="10" y="10"/>
    <p:text>Az1. a helyes válasz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3-13T10:17:54.650" idx="1">
    <p:pos x="10" y="10"/>
    <p:text>Az1. a helyes válasz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3-13T10:17:54.650" idx="1">
    <p:pos x="10" y="10"/>
    <p:text>Az1. a helyes válasz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3-13T10:17:54.650" idx="1">
    <p:pos x="10" y="10"/>
    <p:text>Az1. a helyes válasz</p:text>
    <p:extLst>
      <p:ext uri="{C676402C-5697-4E1C-873F-D02D1690AC5C}">
        <p15:threadingInfo xmlns:p15="http://schemas.microsoft.com/office/powerpoint/2012/main" timeZoneBias="-6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3141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75314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981501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4702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22427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60238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439822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836813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86139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885740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1437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021827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420926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799846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555905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251805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06305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524116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507454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040381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342275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4881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223721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278231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51364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359558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734079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27050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01573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10025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58665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72152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45858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79868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832368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481AF2F-0639-404E-93BD-6362C545A333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162E1-8E92-4036-A533-A42581AF544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392408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85DEF7-8A17-404F-8613-F92932B7F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487" y="2553757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hu-HU" sz="1600" b="1" dirty="0">
                <a:latin typeface="Tw Cen MT" panose="020B0602020104020603" pitchFamily="34" charset="-18"/>
              </a:rPr>
              <a:t>GINOP-5.3.5-18-2019-00115</a:t>
            </a:r>
            <a:br>
              <a:rPr lang="hu-HU" b="1" dirty="0">
                <a:latin typeface="Tw Cen MT" panose="020B0602020104020603" pitchFamily="34" charset="-18"/>
              </a:rPr>
            </a:br>
            <a:r>
              <a:rPr lang="hu-HU" sz="1600" b="1" dirty="0">
                <a:latin typeface="Tw Cen MT" panose="020B0602020104020603" pitchFamily="34" charset="-18"/>
              </a:rPr>
              <a:t>A munkaerőhiány és az elöregedő társadalom okozta, az egészségügyi intézményeket érintő foglalkoztatási válsághelyzetek megelőzése és kezelése az ápoló képzés szintjeinek és hatásköreinek fejlesztésével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DE4384DD-F304-48D4-BED9-5B25415C095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96350" y="4371975"/>
            <a:ext cx="3295650" cy="2486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F19B4F11-6F5D-43DF-8094-4143BC5532A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495550" cy="895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4222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Kálcium</a:t>
            </a:r>
            <a:r>
              <a:rPr lang="hu-HU" dirty="0"/>
              <a:t> egyensúly zavarai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54672" y="2122587"/>
            <a:ext cx="6281557" cy="2910968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hu-HU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Hypocalcaemia</a:t>
            </a:r>
            <a:r>
              <a:rPr lang="hu-H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: </a:t>
            </a:r>
            <a:r>
              <a:rPr lang="hu-HU" dirty="0"/>
              <a:t>a vér </a:t>
            </a:r>
            <a:r>
              <a:rPr lang="hu-HU" dirty="0" err="1"/>
              <a:t>kálciumszintjének</a:t>
            </a:r>
            <a:r>
              <a:rPr lang="hu-HU" dirty="0"/>
              <a:t> csökkenése</a:t>
            </a:r>
          </a:p>
          <a:p>
            <a:r>
              <a:rPr lang="hu-HU" dirty="0"/>
              <a:t>Okai: pajzsmirigy-, mellékpajzsmirigy túlműködése, D-vitaminhiány, </a:t>
            </a:r>
            <a:r>
              <a:rPr lang="hu-HU" dirty="0" err="1"/>
              <a:t>pacreatitis</a:t>
            </a:r>
            <a:endParaRPr lang="hu-HU" dirty="0"/>
          </a:p>
          <a:p>
            <a:r>
              <a:rPr lang="hu-HU" dirty="0"/>
              <a:t>Tünetei: zsibbadás, görcsök, </a:t>
            </a:r>
            <a:r>
              <a:rPr lang="hu-HU" dirty="0" err="1"/>
              <a:t>tetánia</a:t>
            </a:r>
            <a:r>
              <a:rPr lang="hu-HU" dirty="0"/>
              <a:t>, patológiás csonttörések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7654835" y="2122587"/>
            <a:ext cx="4058194" cy="3672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000" indent="-45720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hu-HU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Hypercalcaemia</a:t>
            </a:r>
            <a:r>
              <a:rPr lang="hu-H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: </a:t>
            </a:r>
            <a:r>
              <a:rPr lang="hu-HU" dirty="0"/>
              <a:t>a vér </a:t>
            </a:r>
            <a:r>
              <a:rPr lang="hu-HU" dirty="0" err="1"/>
              <a:t>kálciumszintjének</a:t>
            </a:r>
            <a:r>
              <a:rPr lang="hu-HU" dirty="0"/>
              <a:t> a normális fölé emelkedése</a:t>
            </a:r>
          </a:p>
          <a:p>
            <a:pPr marL="342000" indent="-45720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hu-HU" dirty="0"/>
              <a:t>Okai: olyan elváltozások okozzák, amelyek a csont fokozott lebontásával járnak, mint </a:t>
            </a:r>
            <a:r>
              <a:rPr lang="hu-HU" dirty="0" err="1"/>
              <a:t>osteoporozis</a:t>
            </a:r>
            <a:r>
              <a:rPr lang="hu-HU" dirty="0"/>
              <a:t>, tumoros betegségek, </a:t>
            </a:r>
            <a:r>
              <a:rPr lang="hu-HU" dirty="0" err="1"/>
              <a:t>Paget</a:t>
            </a:r>
            <a:r>
              <a:rPr lang="hu-HU" dirty="0"/>
              <a:t>-kór</a:t>
            </a:r>
          </a:p>
          <a:p>
            <a:pPr marL="342000" indent="-45720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hu-HU" dirty="0"/>
              <a:t>Tünetei: hányinger, hányás, letargia, gyengeség, beszűkült tudat, szívmegállás is kialakulhat</a:t>
            </a:r>
          </a:p>
        </p:txBody>
      </p:sp>
    </p:spTree>
    <p:extLst>
      <p:ext uri="{BB962C8B-B14F-4D97-AF65-F5344CB8AC3E}">
        <p14:creationId xmlns:p14="http://schemas.microsoft.com/office/powerpoint/2010/main" val="2182872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Magnéziumegyensúly zavarai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1130" y="1957125"/>
            <a:ext cx="5898378" cy="3677322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hu-HU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Hypomagnesaemia</a:t>
            </a:r>
            <a:r>
              <a:rPr lang="hu-H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: </a:t>
            </a:r>
            <a:r>
              <a:rPr lang="hu-HU" dirty="0"/>
              <a:t>a vérben található magnézium mennyisége a normálisnál alacsonyabb.</a:t>
            </a:r>
          </a:p>
          <a:p>
            <a:r>
              <a:rPr lang="hu-HU" dirty="0"/>
              <a:t>Okai: elégtelen táplálkozás és alkoholizmus, hasmenés, hányás, különböző sipolyok, </a:t>
            </a:r>
            <a:r>
              <a:rPr lang="hu-HU" dirty="0" err="1"/>
              <a:t>polyuria</a:t>
            </a:r>
            <a:endParaRPr lang="hu-HU" dirty="0"/>
          </a:p>
          <a:p>
            <a:r>
              <a:rPr lang="hu-HU" dirty="0"/>
              <a:t>Tünetei: remegés, élénk reflexek, zavartság, dezorientáltság, szívritmus zavar</a:t>
            </a:r>
          </a:p>
          <a:p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7393576" y="2002971"/>
            <a:ext cx="4676503" cy="20108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000" indent="-45720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hu-HU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Hypermagnesaemia</a:t>
            </a:r>
            <a:r>
              <a:rPr lang="hu-H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: </a:t>
            </a:r>
            <a:r>
              <a:rPr lang="hu-HU" dirty="0"/>
              <a:t>a vérben található magnézium mennyisége a normálisnál magasabb.</a:t>
            </a:r>
          </a:p>
          <a:p>
            <a:pPr marL="342000" indent="-45720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hu-HU" dirty="0"/>
              <a:t>Okai: veseelégtelenség</a:t>
            </a:r>
          </a:p>
          <a:p>
            <a:pPr marL="342000" indent="-45720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hu-HU" dirty="0"/>
              <a:t>Tünetei: reflexek gyengülése,   légzésdepresszió</a:t>
            </a:r>
          </a:p>
        </p:txBody>
      </p:sp>
    </p:spTree>
    <p:extLst>
      <p:ext uri="{BB962C8B-B14F-4D97-AF65-F5344CB8AC3E}">
        <p14:creationId xmlns:p14="http://schemas.microsoft.com/office/powerpoint/2010/main" val="19596359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</p:nvPr>
        </p:nvGraphicFramePr>
        <p:xfrm>
          <a:off x="737551" y="711519"/>
          <a:ext cx="10313625" cy="5802493"/>
        </p:xfrm>
        <a:graphic>
          <a:graphicData uri="http://schemas.openxmlformats.org/drawingml/2006/table">
            <a:tbl>
              <a:tblPr/>
              <a:tblGrid>
                <a:gridCol w="23499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5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87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335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36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Infúziós terápia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796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b="1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Intravenas</a:t>
                      </a:r>
                      <a:endParaRPr lang="hu-HU" sz="24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000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Periferias</a:t>
                      </a:r>
                      <a:endParaRPr lang="hu-HU" sz="2000" dirty="0">
                        <a:solidFill>
                          <a:schemeClr val="bg1"/>
                        </a:solidFill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 defTabSz="685800" rtl="0" eaLnBrk="1" latinLnBrk="0" hangingPunct="1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hu-HU" sz="2000" kern="12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+mn-cs"/>
                        </a:rPr>
                        <a:t>Rövid </a:t>
                      </a:r>
                      <a:r>
                        <a:rPr lang="hu-HU" sz="2000" kern="1200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+mn-cs"/>
                        </a:rPr>
                        <a:t>kanül</a:t>
                      </a:r>
                      <a:r>
                        <a:rPr lang="hu-HU" sz="2000" kern="12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+mn-cs"/>
                        </a:rPr>
                        <a:t> (</a:t>
                      </a:r>
                      <a:r>
                        <a:rPr lang="hu-HU" sz="2000" kern="1200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+mn-cs"/>
                        </a:rPr>
                        <a:t>Short</a:t>
                      </a:r>
                      <a:r>
                        <a:rPr lang="hu-HU" sz="2000" kern="12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hu-HU" sz="2000" kern="1200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+mn-cs"/>
                        </a:rPr>
                        <a:t>catheter</a:t>
                      </a:r>
                      <a:r>
                        <a:rPr lang="hu-HU" sz="2000" kern="12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+mn-cs"/>
                        </a:rPr>
                        <a:t>)</a:t>
                      </a:r>
                    </a:p>
                    <a:p>
                      <a:pPr marL="342900" indent="-342900" algn="l" defTabSz="685800" rtl="0" eaLnBrk="1" latinLnBrk="0" hangingPunct="1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hu-HU" sz="2000" kern="12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+mn-cs"/>
                        </a:rPr>
                        <a:t>Középutas </a:t>
                      </a:r>
                      <a:r>
                        <a:rPr lang="hu-HU" sz="2000" kern="1200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+mn-cs"/>
                        </a:rPr>
                        <a:t>kanül</a:t>
                      </a:r>
                      <a:r>
                        <a:rPr lang="hu-HU" sz="2000" kern="12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+mn-cs"/>
                        </a:rPr>
                        <a:t> (</a:t>
                      </a:r>
                      <a:r>
                        <a:rPr lang="hu-HU" sz="2000" kern="1200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+mn-cs"/>
                        </a:rPr>
                        <a:t>Midline</a:t>
                      </a:r>
                      <a:r>
                        <a:rPr lang="hu-HU" sz="2000" kern="12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hu-HU" sz="2000" kern="1200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+mn-cs"/>
                        </a:rPr>
                        <a:t>catheter</a:t>
                      </a:r>
                      <a:r>
                        <a:rPr lang="hu-HU" sz="2000" kern="12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3902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000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Centralis</a:t>
                      </a:r>
                      <a:endParaRPr lang="hu-HU" sz="2000" dirty="0">
                        <a:solidFill>
                          <a:schemeClr val="bg1"/>
                        </a:solidFill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Perifériásan bevezetett centrális</a:t>
                      </a:r>
                      <a:r>
                        <a:rPr lang="hu-HU" sz="2000" baseline="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 </a:t>
                      </a:r>
                      <a:r>
                        <a:rPr lang="hu-HU" sz="20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vénás katéter (</a:t>
                      </a:r>
                      <a:r>
                        <a:rPr lang="hu-HU" sz="2000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peripheraily</a:t>
                      </a:r>
                      <a:r>
                        <a:rPr lang="hu-HU" sz="20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 </a:t>
                      </a:r>
                      <a:r>
                        <a:rPr lang="hu-HU" sz="2000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inserted</a:t>
                      </a:r>
                      <a:r>
                        <a:rPr lang="hu-HU" sz="20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 </a:t>
                      </a:r>
                      <a:r>
                        <a:rPr lang="hu-HU" sz="2000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central</a:t>
                      </a:r>
                      <a:r>
                        <a:rPr lang="hu-HU" sz="20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 </a:t>
                      </a:r>
                      <a:r>
                        <a:rPr lang="hu-HU" sz="2000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catheter</a:t>
                      </a:r>
                      <a:r>
                        <a:rPr lang="hu-HU" sz="20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)</a:t>
                      </a:r>
                    </a:p>
                    <a:p>
                      <a:pPr marL="34290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hu-HU" sz="2000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Tunelizált</a:t>
                      </a:r>
                      <a:r>
                        <a:rPr lang="hu-HU" sz="20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 centrális vénás katéter</a:t>
                      </a:r>
                    </a:p>
                    <a:p>
                      <a:pPr marL="34290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hu-HU" sz="2000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Perkután</a:t>
                      </a:r>
                      <a:r>
                        <a:rPr lang="hu-HU" sz="20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 centrális vénás katéter</a:t>
                      </a:r>
                    </a:p>
                    <a:p>
                      <a:pPr marL="34290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Beültetett port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03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b="1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Intraossealis</a:t>
                      </a:r>
                      <a:endParaRPr lang="hu-HU" sz="24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u-HU" sz="2000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Cortex</a:t>
                      </a:r>
                      <a:r>
                        <a:rPr lang="hu-HU" sz="2000" baseline="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 fúrása szükséges, magas nyomással</a:t>
                      </a:r>
                      <a:endParaRPr lang="hu-HU" sz="2000" dirty="0">
                        <a:solidFill>
                          <a:schemeClr val="bg1"/>
                        </a:solidFill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hu-H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96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b="1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Subcutan</a:t>
                      </a:r>
                      <a:endParaRPr lang="hu-HU" sz="24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000" b="1" dirty="0" err="1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Hypodermoclysis</a:t>
                      </a:r>
                      <a:endParaRPr lang="hu-HU" sz="2000" b="1" dirty="0">
                        <a:solidFill>
                          <a:schemeClr val="bg1"/>
                        </a:solidFill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izotóniás infúziós oldat és néhány gyógyszer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24 óra / 3000 ml,</a:t>
                      </a:r>
                      <a:r>
                        <a:rPr lang="hu-HU" sz="2000" baseline="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 1</a:t>
                      </a:r>
                      <a:r>
                        <a:rPr lang="hu-HU" sz="20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500 ml egy adagolási</a:t>
                      </a:r>
                      <a:r>
                        <a:rPr lang="hu-HU" sz="2000" baseline="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 helyszín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2000" dirty="0">
                          <a:solidFill>
                            <a:schemeClr val="bg1"/>
                          </a:solidFill>
                          <a:latin typeface="+mj-lt"/>
                          <a:ea typeface="Times New Roman"/>
                        </a:rPr>
                        <a:t>1 ml/perc sebességgel (45–60°)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hu-H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08049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174936" y="235099"/>
            <a:ext cx="7886700" cy="831626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hu-HU" altLang="hu-HU" b="1" dirty="0" err="1">
                <a:solidFill>
                  <a:schemeClr val="tx1"/>
                </a:solidFill>
              </a:rPr>
              <a:t>Intravasculáris</a:t>
            </a:r>
            <a:r>
              <a:rPr lang="hu-HU" altLang="hu-HU" b="1" dirty="0">
                <a:solidFill>
                  <a:schemeClr val="tx1"/>
                </a:solidFill>
              </a:rPr>
              <a:t> </a:t>
            </a:r>
            <a:r>
              <a:rPr lang="hu-HU" altLang="hu-HU" b="1" dirty="0" err="1">
                <a:solidFill>
                  <a:schemeClr val="tx1"/>
                </a:solidFill>
              </a:rPr>
              <a:t>kanülök</a:t>
            </a:r>
            <a:r>
              <a:rPr lang="hu-HU" altLang="hu-HU" b="1" dirty="0">
                <a:solidFill>
                  <a:schemeClr val="tx1"/>
                </a:solidFill>
              </a:rPr>
              <a:t> típusai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695400" y="1066725"/>
            <a:ext cx="7886700" cy="2473775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hu-HU" altLang="hu-HU" b="1" dirty="0"/>
              <a:t>Felmérés</a:t>
            </a:r>
            <a:r>
              <a:rPr lang="hu-HU" altLang="hu-HU" dirty="0"/>
              <a:t>:</a:t>
            </a:r>
          </a:p>
          <a:p>
            <a:pPr eaLnBrk="1" hangingPunct="1"/>
            <a:r>
              <a:rPr lang="hu-HU" altLang="hu-HU" dirty="0"/>
              <a:t>Indikációk</a:t>
            </a:r>
          </a:p>
          <a:p>
            <a:pPr eaLnBrk="1" hangingPunct="1"/>
            <a:r>
              <a:rPr lang="hu-HU" altLang="hu-HU" dirty="0"/>
              <a:t>Terápia időtartama</a:t>
            </a:r>
          </a:p>
          <a:p>
            <a:pPr eaLnBrk="1" hangingPunct="1"/>
            <a:r>
              <a:rPr lang="hu-HU" altLang="hu-HU" dirty="0"/>
              <a:t>(Perifériás) vénák állapota</a:t>
            </a:r>
          </a:p>
          <a:p>
            <a:pPr eaLnBrk="1" hangingPunct="1"/>
            <a:r>
              <a:rPr lang="hu-HU" altLang="hu-HU" dirty="0"/>
              <a:t>Beteg általános állapota</a:t>
            </a:r>
          </a:p>
          <a:p>
            <a:pPr eaLnBrk="1" hangingPunct="1"/>
            <a:r>
              <a:rPr lang="hu-HU" altLang="hu-HU" dirty="0"/>
              <a:t>Gyógyszeres terápia/oldatok jellemzői</a:t>
            </a:r>
          </a:p>
          <a:p>
            <a:pPr eaLnBrk="1" hangingPunct="1"/>
            <a:endParaRPr lang="hu-HU" altLang="hu-HU" dirty="0"/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549404"/>
              </p:ext>
            </p:extLst>
          </p:nvPr>
        </p:nvGraphicFramePr>
        <p:xfrm>
          <a:off x="695400" y="3717033"/>
          <a:ext cx="10945216" cy="2933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2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72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4608">
                <a:tc gridSpan="2">
                  <a:txBody>
                    <a:bodyPr/>
                    <a:lstStyle/>
                    <a:p>
                      <a:pPr algn="ctr"/>
                      <a:r>
                        <a:rPr lang="hu-HU" sz="3600" dirty="0"/>
                        <a:t>Perifériás </a:t>
                      </a:r>
                      <a:r>
                        <a:rPr lang="hu-HU" sz="3600" dirty="0" err="1"/>
                        <a:t>kanülálás</a:t>
                      </a:r>
                      <a:r>
                        <a:rPr lang="hu-HU" sz="3600" dirty="0"/>
                        <a:t> </a:t>
                      </a: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006">
                <a:tc>
                  <a:txBody>
                    <a:bodyPr/>
                    <a:lstStyle/>
                    <a:p>
                      <a:pPr algn="ctr"/>
                      <a:r>
                        <a:rPr lang="hu-HU" sz="2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indikációi 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kontraindikációi</a:t>
                      </a:r>
                      <a:endParaRPr lang="hu-HU" sz="2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78675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hu-HU" sz="2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5–9 </a:t>
                      </a:r>
                      <a:r>
                        <a:rPr kumimoji="0" lang="hu-HU" sz="21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pH-jú</a:t>
                      </a:r>
                      <a:r>
                        <a:rPr kumimoji="0" lang="hu-HU" sz="2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oldat beadása,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hu-HU" sz="2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intravénás gyógyszeres terápia,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hu-HU" sz="2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900 </a:t>
                      </a:r>
                      <a:r>
                        <a:rPr kumimoji="0" lang="hu-HU" sz="21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mOsmol</a:t>
                      </a:r>
                      <a:r>
                        <a:rPr kumimoji="0" lang="hu-HU" sz="2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/l-nél alacsonyabb koncentrációjú oldat beadása,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hu-HU" sz="2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vérvétel lehetősége.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685800" rtl="0" eaLnBrk="1" fontAlgn="auto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hu-HU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sérült, gyulladt, égett bőr </a:t>
                      </a:r>
                    </a:p>
                    <a:p>
                      <a:pPr marL="171450" marR="0" lvl="0" indent="-171450" algn="l" defTabSz="685800" rtl="0" eaLnBrk="1" fontAlgn="auto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hu-HU" sz="2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oedemás</a:t>
                      </a:r>
                      <a:r>
                        <a:rPr kumimoji="0" lang="hu-HU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végtag </a:t>
                      </a:r>
                    </a:p>
                    <a:p>
                      <a:pPr marL="171450" marR="0" lvl="0" indent="-171450" algn="l" defTabSz="685800" rtl="0" eaLnBrk="1" fontAlgn="auto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hu-HU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diagnosztizált vénás trombózis, </a:t>
                      </a:r>
                      <a:br>
                        <a:rPr kumimoji="0" lang="hu-HU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hu-HU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obstrukció adott érszakaszon</a:t>
                      </a:r>
                    </a:p>
                    <a:p>
                      <a:pPr marL="171450" marR="0" lvl="0" indent="-171450" algn="l" defTabSz="685800" rtl="0" eaLnBrk="1" fontAlgn="auto" latinLnBrk="0" hangingPunct="1">
                        <a:lnSpc>
                          <a:spcPct val="9000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hu-HU" sz="2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Chimino</a:t>
                      </a:r>
                      <a:r>
                        <a:rPr kumimoji="0" lang="hu-HU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hu-HU" sz="2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shunt</a:t>
                      </a:r>
                      <a:r>
                        <a:rPr kumimoji="0" lang="hu-HU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hu-HU" sz="2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paresis</a:t>
                      </a:r>
                      <a:r>
                        <a:rPr kumimoji="0" lang="hu-HU" sz="2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hu-HU" sz="2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plegia</a:t>
                      </a:r>
                      <a:endParaRPr kumimoji="0" lang="hu-HU" sz="2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89399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833" y="3088979"/>
            <a:ext cx="5556167" cy="3769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Kép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402751" cy="417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989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958" y="4609934"/>
            <a:ext cx="4812851" cy="203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281836" y="-496516"/>
            <a:ext cx="9499375" cy="783899"/>
          </a:xfrm>
        </p:spPr>
        <p:txBody>
          <a:bodyPr>
            <a:normAutofit fontScale="90000"/>
          </a:bodyPr>
          <a:lstStyle/>
          <a:p>
            <a:pPr algn="ctr"/>
            <a:br>
              <a:rPr lang="hu-HU" altLang="hu-HU" sz="4000" dirty="0">
                <a:solidFill>
                  <a:schemeClr val="tx1"/>
                </a:solidFill>
              </a:rPr>
            </a:br>
            <a:r>
              <a:rPr lang="hu-HU" altLang="hu-HU" sz="4000" b="1" dirty="0">
                <a:solidFill>
                  <a:schemeClr val="tx1"/>
                </a:solidFill>
              </a:rPr>
              <a:t>Perifériás rövid </a:t>
            </a:r>
            <a:r>
              <a:rPr lang="hu-HU" altLang="hu-HU" sz="4000" b="1" dirty="0" err="1">
                <a:solidFill>
                  <a:schemeClr val="tx1"/>
                </a:solidFill>
              </a:rPr>
              <a:t>kanül</a:t>
            </a:r>
            <a:endParaRPr lang="hu-HU" altLang="hu-HU" sz="4000" b="1" dirty="0">
              <a:solidFill>
                <a:schemeClr val="tx1"/>
              </a:solidFill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177" y="704139"/>
            <a:ext cx="6754527" cy="5068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8422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313"/>
            <a:ext cx="40386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6875" y="1484313"/>
            <a:ext cx="41751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zövegdoboz 8"/>
          <p:cNvSpPr txBox="1"/>
          <p:nvPr/>
        </p:nvSpPr>
        <p:spPr>
          <a:xfrm>
            <a:off x="1703512" y="3356992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b="1" dirty="0">
                <a:latin typeface="Arial Black" pitchFamily="34" charset="0"/>
              </a:rPr>
              <a:t>kisebb átmérőjű </a:t>
            </a:r>
            <a:r>
              <a:rPr lang="hu-HU" sz="2800" b="1" dirty="0" err="1">
                <a:latin typeface="Arial Black" pitchFamily="34" charset="0"/>
              </a:rPr>
              <a:t>kanül</a:t>
            </a:r>
            <a:endParaRPr lang="hu-HU" sz="2800" b="1" dirty="0">
              <a:latin typeface="Arial Black" pitchFamily="34" charset="0"/>
            </a:endParaRPr>
          </a:p>
        </p:txBody>
      </p:sp>
      <p:sp>
        <p:nvSpPr>
          <p:cNvPr id="10" name="Szövegdoboz 9"/>
          <p:cNvSpPr txBox="1"/>
          <p:nvPr/>
        </p:nvSpPr>
        <p:spPr>
          <a:xfrm>
            <a:off x="2567608" y="3933056"/>
            <a:ext cx="788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b="1" dirty="0">
                <a:latin typeface="Arial Black" pitchFamily="34" charset="0"/>
              </a:rPr>
              <a:t>jobb vérátáramlás a </a:t>
            </a:r>
            <a:r>
              <a:rPr lang="hu-HU" sz="2800" b="1" dirty="0" err="1">
                <a:latin typeface="Arial Black" pitchFamily="34" charset="0"/>
              </a:rPr>
              <a:t>kanül</a:t>
            </a:r>
            <a:r>
              <a:rPr lang="hu-HU" sz="2800" b="1" dirty="0">
                <a:latin typeface="Arial Black" pitchFamily="34" charset="0"/>
              </a:rPr>
              <a:t> végén</a:t>
            </a:r>
          </a:p>
        </p:txBody>
      </p:sp>
      <p:sp>
        <p:nvSpPr>
          <p:cNvPr id="11" name="Szövegdoboz 10"/>
          <p:cNvSpPr txBox="1"/>
          <p:nvPr/>
        </p:nvSpPr>
        <p:spPr>
          <a:xfrm>
            <a:off x="3287688" y="4581128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b="1" dirty="0">
                <a:latin typeface="Arial Black" pitchFamily="34" charset="0"/>
              </a:rPr>
              <a:t>jobb oldat eloszlás</a:t>
            </a:r>
          </a:p>
        </p:txBody>
      </p:sp>
      <p:sp>
        <p:nvSpPr>
          <p:cNvPr id="12" name="Szövegdoboz 11"/>
          <p:cNvSpPr txBox="1"/>
          <p:nvPr/>
        </p:nvSpPr>
        <p:spPr>
          <a:xfrm>
            <a:off x="4151784" y="5229200"/>
            <a:ext cx="673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b="1" dirty="0">
                <a:latin typeface="Arial Black" pitchFamily="34" charset="0"/>
              </a:rPr>
              <a:t>kisebb mértékű vénafal irritáció</a:t>
            </a:r>
          </a:p>
        </p:txBody>
      </p:sp>
      <p:sp>
        <p:nvSpPr>
          <p:cNvPr id="13" name="Szövegdoboz 12"/>
          <p:cNvSpPr txBox="1"/>
          <p:nvPr/>
        </p:nvSpPr>
        <p:spPr>
          <a:xfrm>
            <a:off x="5015880" y="5877272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b="1" dirty="0">
                <a:latin typeface="Arial Black" pitchFamily="34" charset="0"/>
              </a:rPr>
              <a:t>kevesebb szövődmény</a:t>
            </a:r>
          </a:p>
        </p:txBody>
      </p:sp>
      <p:cxnSp>
        <p:nvCxnSpPr>
          <p:cNvPr id="15" name="Egyenes összekötő nyíllal 14"/>
          <p:cNvCxnSpPr/>
          <p:nvPr/>
        </p:nvCxnSpPr>
        <p:spPr>
          <a:xfrm>
            <a:off x="2207568" y="3861048"/>
            <a:ext cx="36004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gyenes összekötő nyíllal 16"/>
          <p:cNvCxnSpPr/>
          <p:nvPr/>
        </p:nvCxnSpPr>
        <p:spPr>
          <a:xfrm>
            <a:off x="2855640" y="4365104"/>
            <a:ext cx="432048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gyenes összekötő nyíllal 19"/>
          <p:cNvCxnSpPr>
            <a:endCxn id="12" idx="1"/>
          </p:cNvCxnSpPr>
          <p:nvPr/>
        </p:nvCxnSpPr>
        <p:spPr>
          <a:xfrm>
            <a:off x="3647728" y="5085184"/>
            <a:ext cx="504056" cy="4056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gyenes összekötő nyíllal 21"/>
          <p:cNvCxnSpPr>
            <a:endCxn id="13" idx="1"/>
          </p:cNvCxnSpPr>
          <p:nvPr/>
        </p:nvCxnSpPr>
        <p:spPr>
          <a:xfrm>
            <a:off x="4511824" y="5733256"/>
            <a:ext cx="504056" cy="4056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19536" y="332656"/>
            <a:ext cx="828092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25554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hu-HU" altLang="hu-HU" b="1" dirty="0">
                <a:solidFill>
                  <a:schemeClr val="tx1"/>
                </a:solidFill>
              </a:rPr>
              <a:t>Érleszorító gumi – </a:t>
            </a:r>
            <a:r>
              <a:rPr lang="hu-HU" altLang="hu-HU" b="1" dirty="0" err="1">
                <a:solidFill>
                  <a:schemeClr val="tx1"/>
                </a:solidFill>
              </a:rPr>
              <a:t>strangulátor</a:t>
            </a:r>
            <a:r>
              <a:rPr lang="hu-HU" altLang="hu-HU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351344" y="1026387"/>
            <a:ext cx="8590409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hu-HU" altLang="hu-HU" sz="2000" b="1" dirty="0"/>
              <a:t>Indikációk: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sz="2000" dirty="0"/>
              <a:t>perifériás véna punkciója (infúzió, vérvétel)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sz="2000" dirty="0"/>
              <a:t>vérzés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hu-HU" altLang="hu-HU" sz="2000" dirty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hu-HU" altLang="hu-HU" sz="2000" b="1" dirty="0"/>
              <a:t>Kivitel</a:t>
            </a:r>
            <a:r>
              <a:rPr lang="hu-HU" altLang="hu-HU" sz="2000" dirty="0"/>
              <a:t>: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sz="2000" dirty="0"/>
              <a:t>többször használatos csatos érleszorítók 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sz="2000" dirty="0"/>
              <a:t>egyszer használatos érleszorítók </a:t>
            </a:r>
          </a:p>
          <a:p>
            <a:pPr eaLnBrk="1" hangingPunct="1">
              <a:lnSpc>
                <a:spcPct val="90000"/>
              </a:lnSpc>
            </a:pPr>
            <a:endParaRPr lang="hu-HU" altLang="hu-HU" sz="2000" dirty="0"/>
          </a:p>
          <a:p>
            <a:pPr eaLnBrk="1" hangingPunct="1">
              <a:lnSpc>
                <a:spcPct val="90000"/>
              </a:lnSpc>
            </a:pPr>
            <a:endParaRPr lang="hu-HU" altLang="hu-HU" sz="2800" dirty="0"/>
          </a:p>
        </p:txBody>
      </p:sp>
      <p:pic>
        <p:nvPicPr>
          <p:cNvPr id="22532" name="Picture 5" descr="K+ęp 0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472627" y="2257745"/>
            <a:ext cx="4437147" cy="2968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951" y="3972401"/>
            <a:ext cx="29845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4005064"/>
            <a:ext cx="3667125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zövegdoboz 1"/>
          <p:cNvSpPr txBox="1"/>
          <p:nvPr/>
        </p:nvSpPr>
        <p:spPr>
          <a:xfrm>
            <a:off x="7756527" y="6066171"/>
            <a:ext cx="4136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altLang="hu-HU" b="1" dirty="0" err="1"/>
              <a:t>strangulátor</a:t>
            </a:r>
            <a:r>
              <a:rPr lang="hu-HU" altLang="hu-HU" b="1" dirty="0"/>
              <a:t> felengedésének ideje</a:t>
            </a:r>
          </a:p>
        </p:txBody>
      </p:sp>
    </p:spTree>
    <p:extLst>
      <p:ext uri="{BB962C8B-B14F-4D97-AF65-F5344CB8AC3E}">
        <p14:creationId xmlns:p14="http://schemas.microsoft.com/office/powerpoint/2010/main" val="42423730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1922464" y="-323940"/>
            <a:ext cx="7886700" cy="1089944"/>
          </a:xfrm>
        </p:spPr>
        <p:txBody>
          <a:bodyPr>
            <a:normAutofit fontScale="90000"/>
          </a:bodyPr>
          <a:lstStyle/>
          <a:p>
            <a:pPr algn="ctr"/>
            <a:br>
              <a:rPr lang="hu-HU" altLang="hu-HU" sz="4000" dirty="0">
                <a:solidFill>
                  <a:schemeClr val="tx1"/>
                </a:solidFill>
              </a:rPr>
            </a:br>
            <a:r>
              <a:rPr lang="hu-HU" altLang="hu-HU" sz="4000" b="1" dirty="0">
                <a:solidFill>
                  <a:schemeClr val="tx1"/>
                </a:solidFill>
              </a:rPr>
              <a:t>Perifériás rövid </a:t>
            </a:r>
            <a:r>
              <a:rPr lang="hu-HU" altLang="hu-HU" sz="4000" b="1" dirty="0" err="1">
                <a:solidFill>
                  <a:schemeClr val="tx1"/>
                </a:solidFill>
              </a:rPr>
              <a:t>kanül</a:t>
            </a:r>
            <a:r>
              <a:rPr lang="hu-HU" altLang="hu-HU" sz="4000" b="1" dirty="0">
                <a:solidFill>
                  <a:schemeClr val="tx1"/>
                </a:solidFill>
              </a:rPr>
              <a:t> felvezetése</a:t>
            </a:r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1758" y="1466761"/>
            <a:ext cx="3455988" cy="2311400"/>
          </a:xfrm>
          <a:noFill/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713" y="1466761"/>
            <a:ext cx="3525837" cy="234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371" y="4365625"/>
            <a:ext cx="3381375" cy="225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975" y="4441507"/>
            <a:ext cx="3457575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74274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3600" dirty="0" err="1">
                <a:solidFill>
                  <a:schemeClr val="tx1"/>
                </a:solidFill>
              </a:rPr>
              <a:t>Kanülgondozás</a:t>
            </a:r>
            <a:br>
              <a:rPr lang="hu-HU" dirty="0">
                <a:solidFill>
                  <a:schemeClr val="tx1"/>
                </a:solidFill>
              </a:rPr>
            </a:br>
            <a:r>
              <a:rPr lang="hu-HU" b="1" dirty="0">
                <a:solidFill>
                  <a:schemeClr val="tx1"/>
                </a:solidFill>
              </a:rPr>
              <a:t>Kötéscsere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016227" y="2131296"/>
            <a:ext cx="9895614" cy="4574305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hu-HU" dirty="0"/>
              <a:t>A </a:t>
            </a:r>
            <a:r>
              <a:rPr lang="hu-HU" dirty="0" err="1"/>
              <a:t>kanülök</a:t>
            </a:r>
            <a:r>
              <a:rPr lang="hu-HU" dirty="0"/>
              <a:t> kötéscseréjét az alkalmazott kötöző-anyagok függvényében kell elvégezni</a:t>
            </a:r>
          </a:p>
          <a:p>
            <a:pPr>
              <a:lnSpc>
                <a:spcPct val="110000"/>
              </a:lnSpc>
            </a:pPr>
            <a:r>
              <a:rPr lang="hu-HU" b="1" dirty="0"/>
              <a:t>géz alapú kötszereket </a:t>
            </a:r>
            <a:r>
              <a:rPr lang="hu-HU" dirty="0"/>
              <a:t>maximum </a:t>
            </a:r>
            <a:r>
              <a:rPr lang="hu-HU" b="1" dirty="0"/>
              <a:t>24 óránként </a:t>
            </a:r>
            <a:r>
              <a:rPr lang="hu-HU" dirty="0"/>
              <a:t>kell cserélni, illetve szennyeződés, átnedvesedés esetén.</a:t>
            </a:r>
          </a:p>
          <a:p>
            <a:pPr>
              <a:lnSpc>
                <a:spcPct val="110000"/>
              </a:lnSpc>
            </a:pPr>
            <a:r>
              <a:rPr lang="hu-HU" b="1" dirty="0"/>
              <a:t>transzparens</a:t>
            </a:r>
            <a:r>
              <a:rPr lang="hu-HU" dirty="0"/>
              <a:t> kötszereket </a:t>
            </a:r>
            <a:r>
              <a:rPr lang="hu-HU" dirty="0" err="1"/>
              <a:t>short</a:t>
            </a:r>
            <a:r>
              <a:rPr lang="hu-HU" dirty="0"/>
              <a:t> </a:t>
            </a:r>
            <a:r>
              <a:rPr lang="hu-HU" dirty="0" err="1"/>
              <a:t>kanülök</a:t>
            </a:r>
            <a:r>
              <a:rPr lang="hu-HU" dirty="0"/>
              <a:t> esetén maximum </a:t>
            </a:r>
            <a:r>
              <a:rPr lang="hu-HU" b="1" dirty="0"/>
              <a:t>72 óráig </a:t>
            </a:r>
            <a:r>
              <a:rPr lang="hu-HU" dirty="0"/>
              <a:t>lehet alkalmazni</a:t>
            </a:r>
          </a:p>
          <a:p>
            <a:pPr>
              <a:lnSpc>
                <a:spcPct val="110000"/>
              </a:lnSpc>
            </a:pPr>
            <a:r>
              <a:rPr lang="hu-HU" dirty="0" err="1"/>
              <a:t>Midline</a:t>
            </a:r>
            <a:r>
              <a:rPr lang="hu-HU" dirty="0"/>
              <a:t> és PICC katéterek esetén a </a:t>
            </a:r>
            <a:r>
              <a:rPr lang="hu-HU" b="1" dirty="0"/>
              <a:t>transzparens</a:t>
            </a:r>
            <a:r>
              <a:rPr lang="hu-HU" dirty="0"/>
              <a:t> kötszereket </a:t>
            </a:r>
            <a:r>
              <a:rPr lang="hu-HU" b="1" dirty="0"/>
              <a:t>7 naponta </a:t>
            </a:r>
            <a:r>
              <a:rPr lang="hu-HU" dirty="0"/>
              <a:t>kell cserélni de szennyeződés esetén ezek is azonnal eltávolítandók</a:t>
            </a:r>
          </a:p>
          <a:p>
            <a:pPr>
              <a:lnSpc>
                <a:spcPct val="110000"/>
              </a:lnSpc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208254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353765" y="-224246"/>
            <a:ext cx="12108199" cy="3329581"/>
          </a:xfrm>
        </p:spPr>
        <p:txBody>
          <a:bodyPr/>
          <a:lstStyle/>
          <a:p>
            <a:pPr algn="ctr"/>
            <a:r>
              <a:rPr lang="hu-HU" sz="4000" dirty="0"/>
              <a:t>Terápiás alapismeretek, betegmegfigyelés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825515" y="3384009"/>
            <a:ext cx="8825658" cy="861420"/>
          </a:xfrm>
        </p:spPr>
        <p:txBody>
          <a:bodyPr/>
          <a:lstStyle/>
          <a:p>
            <a:pPr algn="ctr"/>
            <a:r>
              <a:rPr lang="hu-HU" b="1" dirty="0">
                <a:solidFill>
                  <a:schemeClr val="tx1"/>
                </a:solidFill>
              </a:rPr>
              <a:t>Infúziós terápia</a:t>
            </a:r>
          </a:p>
        </p:txBody>
      </p:sp>
    </p:spTree>
    <p:extLst>
      <p:ext uri="{BB962C8B-B14F-4D97-AF65-F5344CB8AC3E}">
        <p14:creationId xmlns:p14="http://schemas.microsoft.com/office/powerpoint/2010/main" val="15852459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áblázat 2"/>
          <p:cNvGraphicFramePr>
            <a:graphicFrameLocks noGrp="1"/>
          </p:cNvGraphicFramePr>
          <p:nvPr/>
        </p:nvGraphicFramePr>
        <p:xfrm>
          <a:off x="59668" y="636463"/>
          <a:ext cx="12072664" cy="6192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7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48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8006">
                <a:tc>
                  <a:txBody>
                    <a:bodyPr/>
                    <a:lstStyle/>
                    <a:p>
                      <a:r>
                        <a:rPr lang="hu-HU" sz="14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Jelek és tünetek </a:t>
                      </a:r>
                      <a:endParaRPr lang="hu-HU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4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Fokozat </a:t>
                      </a:r>
                      <a:endParaRPr lang="hu-HU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b="1" i="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Phlebitis</a:t>
                      </a:r>
                      <a:r>
                        <a:rPr lang="hu-HU" sz="14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stádiuma </a:t>
                      </a:r>
                      <a:endParaRPr lang="hu-HU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Kezelés</a:t>
                      </a:r>
                      <a:endParaRPr lang="hu-HU" sz="14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969">
                <a:tc>
                  <a:txBody>
                    <a:bodyPr/>
                    <a:lstStyle/>
                    <a:p>
                      <a:r>
                        <a:rPr lang="hu-HU" sz="1400" b="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kanül környékén nem látható elváltozás </a:t>
                      </a:r>
                      <a:endParaRPr lang="hu-HU" sz="1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b="1" i="0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</a:t>
                      </a:r>
                      <a:endParaRPr lang="hu-HU" sz="2000" b="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b="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phlebitis tünetei nem észlelhetőek </a:t>
                      </a:r>
                      <a:endParaRPr lang="hu-HU" sz="1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-"/>
                      </a:pP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terület megfigyelése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3215">
                <a:tc>
                  <a:txBody>
                    <a:bodyPr/>
                    <a:lstStyle/>
                    <a:p>
                      <a:r>
                        <a:rPr lang="hu-HU" sz="1400" b="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Legalább egy tünet fennállása az alábbiak közül:</a:t>
                      </a:r>
                      <a:br>
                        <a:rPr lang="hu-HU" sz="1400" b="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enyhe fájdalom jelentkezése a kanül környékén</a:t>
                      </a:r>
                      <a:br>
                        <a:rPr lang="hu-HU" sz="1400" b="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enyhe vörösség kialakulása a kanül környékén</a:t>
                      </a:r>
                      <a:endParaRPr lang="hu-HU" sz="1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b="1" i="0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</a:t>
                      </a:r>
                      <a:endParaRPr lang="hu-HU" sz="2000" b="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</a:t>
                      </a:r>
                      <a:r>
                        <a:rPr lang="hu-HU" sz="1400" b="0" i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phlebitis</a:t>
                      </a:r>
                      <a:r>
                        <a:rPr lang="hu-HU" sz="1400" b="0" i="0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kialakulásának első jelei</a:t>
                      </a:r>
                      <a:r>
                        <a:rPr lang="hu-HU" sz="1400" b="0" i="0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lehetnek</a:t>
                      </a:r>
                      <a:endParaRPr lang="hu-HU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-"/>
                      </a:pP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</a:t>
                      </a:r>
                      <a:r>
                        <a:rPr lang="hu-HU" sz="1400" b="0" i="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kanül</a:t>
                      </a: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további megfigyelése,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-"/>
                      </a:pPr>
                      <a:r>
                        <a:rPr lang="hu-HU" sz="1400" b="0" i="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phlebitis</a:t>
                      </a: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állapotának követése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85073">
                <a:tc>
                  <a:txBody>
                    <a:bodyPr/>
                    <a:lstStyle/>
                    <a:p>
                      <a:r>
                        <a:rPr lang="hu-HU" sz="1400" b="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legalább két tünet fennállása az alábbiak közül:</a:t>
                      </a:r>
                      <a:br>
                        <a:rPr lang="hu-HU" sz="1400" b="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elfehéredés a kanül környékén</a:t>
                      </a:r>
                      <a:br>
                        <a:rPr lang="hu-HU" sz="1400" b="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bőrpír megjelenése</a:t>
                      </a:r>
                      <a:br>
                        <a:rPr lang="hu-HU" sz="1400" b="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duzzanat kialakulása</a:t>
                      </a:r>
                      <a:endParaRPr lang="hu-HU" sz="14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b="1" i="0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hu-HU" sz="2000" b="1" i="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hu-HU" sz="2000" b="1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b="0" i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phlebitis</a:t>
                      </a: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korai stádiuma </a:t>
                      </a:r>
                      <a:endParaRPr lang="hu-HU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-"/>
                      </a:pPr>
                      <a:r>
                        <a:rPr lang="hu-HU" sz="1400" b="0" i="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kanül</a:t>
                      </a: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eltávolítása, új </a:t>
                      </a:r>
                      <a:r>
                        <a:rPr lang="hu-HU" sz="1400" b="0" i="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kanül</a:t>
                      </a: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bevezetése</a:t>
                      </a:r>
                      <a:b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másik punkciós helyen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5073">
                <a:tc>
                  <a:txBody>
                    <a:bodyPr/>
                    <a:lstStyle/>
                    <a:p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következő tünetek együttes fennállása:</a:t>
                      </a:r>
                      <a:b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fájdalom a </a:t>
                      </a:r>
                      <a:r>
                        <a:rPr lang="hu-HU" sz="1400" b="0" i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kanül</a:t>
                      </a: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teljes hosszában</a:t>
                      </a:r>
                      <a:b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bőrpír</a:t>
                      </a:r>
                      <a:b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a </a:t>
                      </a:r>
                      <a:r>
                        <a:rPr lang="hu-HU" sz="1400" b="0" i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kanül</a:t>
                      </a: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felett a bőr kemény tapintata</a:t>
                      </a:r>
                      <a:endParaRPr lang="hu-HU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b="1" i="0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hu-HU" sz="2000" b="1" i="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hu-HU" sz="2000" b="1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közepes súlyosságú </a:t>
                      </a:r>
                      <a:r>
                        <a:rPr lang="hu-HU" sz="1400" b="0" i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phlebitis</a:t>
                      </a:r>
                      <a:b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kialakulása</a:t>
                      </a:r>
                      <a:endParaRPr lang="hu-HU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-"/>
                      </a:pPr>
                      <a:r>
                        <a:rPr lang="hu-HU" sz="1400" b="0" i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kanül</a:t>
                      </a: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eltávolítása, új </a:t>
                      </a:r>
                      <a:r>
                        <a:rPr lang="hu-HU" sz="1400" b="0" i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kanül</a:t>
                      </a: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bevezetése</a:t>
                      </a:r>
                      <a:b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másik punkciós helyen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-"/>
                      </a:pP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</a:t>
                      </a:r>
                      <a:r>
                        <a:rPr lang="hu-HU" sz="1400" b="0" i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phlebitis</a:t>
                      </a: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kezelésének mérlegelése</a:t>
                      </a:r>
                      <a:endParaRPr lang="hu-HU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69774">
                <a:tc>
                  <a:txBody>
                    <a:bodyPr/>
                    <a:lstStyle/>
                    <a:p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következő tünetek együttes fennállása:</a:t>
                      </a:r>
                      <a:b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fájdalom a </a:t>
                      </a:r>
                      <a:r>
                        <a:rPr lang="hu-HU" sz="1400" b="0" i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kanül</a:t>
                      </a: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teljes hosszában</a:t>
                      </a:r>
                      <a:b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bőrpír</a:t>
                      </a:r>
                      <a:b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a </a:t>
                      </a:r>
                      <a:r>
                        <a:rPr lang="hu-HU" sz="1400" b="0" i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kanül</a:t>
                      </a: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felett a bőr kemény tapintatú</a:t>
                      </a:r>
                      <a:b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a véna köteges tapintatú</a:t>
                      </a:r>
                      <a:endParaRPr lang="hu-HU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b="1" i="0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hu-HU" sz="2000" b="1" i="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hu-HU" sz="2000" b="1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előrehaladott </a:t>
                      </a:r>
                      <a:r>
                        <a:rPr lang="hu-HU" sz="1400" b="0" i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phlebitis</a:t>
                      </a: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vagy kezdődő </a:t>
                      </a:r>
                      <a:r>
                        <a:rPr lang="hu-HU" sz="1400" b="0" i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thrombophlebitis</a:t>
                      </a: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kialakulása</a:t>
                      </a:r>
                      <a:endParaRPr lang="hu-HU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-"/>
                      </a:pP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az alkalmazott </a:t>
                      </a:r>
                      <a:r>
                        <a:rPr lang="hu-HU" sz="1400" b="0" i="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kanül</a:t>
                      </a: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eltávolítása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-"/>
                      </a:pP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új </a:t>
                      </a:r>
                      <a:r>
                        <a:rPr lang="hu-HU" sz="1400" b="0" i="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kanül</a:t>
                      </a: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bevezetése másik </a:t>
                      </a:r>
                      <a:r>
                        <a:rPr lang="hu-HU" sz="1400" b="0" i="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punctios</a:t>
                      </a: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helyen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-"/>
                      </a:pP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</a:t>
                      </a:r>
                      <a:r>
                        <a:rPr lang="hu-HU" sz="1400" b="0" i="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phlebitis</a:t>
                      </a: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kezelésének mérlegelése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-"/>
                      </a:pPr>
                      <a:endParaRPr lang="hu-HU" sz="1400" b="0" i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391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Minden tünet fennállása az alábbiak közül:</a:t>
                      </a:r>
                      <a:b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fájdalom a </a:t>
                      </a:r>
                      <a:r>
                        <a:rPr lang="hu-HU" sz="1400" b="0" i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kanül</a:t>
                      </a: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teljes hosszában</a:t>
                      </a:r>
                      <a:b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bőrpír</a:t>
                      </a:r>
                      <a:b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a </a:t>
                      </a:r>
                      <a:r>
                        <a:rPr lang="hu-HU" sz="1400" b="0" i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kanül</a:t>
                      </a: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felett a bőr kemény tapintatú</a:t>
                      </a:r>
                      <a:b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a véna köteges tapintatú</a:t>
                      </a:r>
                      <a:b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láz</a:t>
                      </a:r>
                      <a:endParaRPr lang="hu-HU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hu-H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b="1" i="0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</a:t>
                      </a:r>
                      <a:endParaRPr lang="hu-HU" sz="2000" b="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előrehaladott </a:t>
                      </a:r>
                      <a:r>
                        <a:rPr lang="hu-HU" sz="1400" b="0" i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thrombophlebitis</a:t>
                      </a:r>
                      <a:r>
                        <a:rPr lang="hu-H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hu-HU" sz="14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-"/>
                      </a:pP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az alkalmazott </a:t>
                      </a:r>
                      <a:r>
                        <a:rPr lang="hu-HU" sz="1400" b="0" i="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kanül</a:t>
                      </a: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eltávolítása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-"/>
                      </a:pP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új </a:t>
                      </a:r>
                      <a:r>
                        <a:rPr lang="hu-HU" sz="1400" b="0" i="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kanül</a:t>
                      </a: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bevezetése másik punkciós</a:t>
                      </a:r>
                      <a:b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helyen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-"/>
                      </a:pPr>
                      <a:r>
                        <a:rPr lang="hu-HU" sz="1400" b="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kezelés megkezdése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Szövegdoboz 3"/>
          <p:cNvSpPr txBox="1"/>
          <p:nvPr/>
        </p:nvSpPr>
        <p:spPr>
          <a:xfrm>
            <a:off x="3467708" y="103515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plebitis</a:t>
            </a:r>
            <a:r>
              <a:rPr lang="hu-H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skála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hu-H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1497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yíl: lefelé mutató 4">
            <a:extLst>
              <a:ext uri="{FF2B5EF4-FFF2-40B4-BE49-F238E27FC236}">
                <a16:creationId xmlns:a16="http://schemas.microsoft.com/office/drawing/2014/main" id="{BEB9BF5A-A5C2-4815-92D1-8CEC4989C4CA}"/>
              </a:ext>
            </a:extLst>
          </p:cNvPr>
          <p:cNvSpPr/>
          <p:nvPr/>
        </p:nvSpPr>
        <p:spPr>
          <a:xfrm rot="2669654">
            <a:off x="4788573" y="1378740"/>
            <a:ext cx="559530" cy="1224136"/>
          </a:xfrm>
          <a:prstGeom prst="down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prstClr val="white"/>
              </a:solidFill>
            </a:endParaRPr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393638" y="416975"/>
            <a:ext cx="9404723" cy="1400530"/>
          </a:xfrm>
        </p:spPr>
        <p:txBody>
          <a:bodyPr/>
          <a:lstStyle/>
          <a:p>
            <a:pPr algn="ctr"/>
            <a:r>
              <a:rPr lang="hu-HU" b="1" dirty="0">
                <a:solidFill>
                  <a:schemeClr val="tx1"/>
                </a:solidFill>
              </a:rPr>
              <a:t>Infúziós szerelékek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23392" y="2420888"/>
            <a:ext cx="5329808" cy="1080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hu-HU" dirty="0" err="1"/>
              <a:t>Mikrocseppes</a:t>
            </a:r>
            <a:r>
              <a:rPr lang="hu-HU" dirty="0"/>
              <a:t> </a:t>
            </a:r>
          </a:p>
          <a:p>
            <a:pPr marL="0" indent="0" algn="ctr">
              <a:buNone/>
            </a:pPr>
            <a:r>
              <a:rPr lang="hu-HU" dirty="0"/>
              <a:t>50-60 csepp /ml</a:t>
            </a:r>
          </a:p>
          <a:p>
            <a:pPr marL="0" indent="0" algn="ctr">
              <a:buNone/>
            </a:pPr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6096000" y="2348880"/>
            <a:ext cx="6048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 err="1"/>
              <a:t>Makrocseppes</a:t>
            </a:r>
            <a:r>
              <a:rPr lang="hu-HU" sz="2800" dirty="0"/>
              <a:t> </a:t>
            </a:r>
          </a:p>
          <a:p>
            <a:pPr algn="ctr"/>
            <a:r>
              <a:rPr lang="hu-HU" sz="2800" dirty="0"/>
              <a:t>10/12/15/20 csepp /ml</a:t>
            </a:r>
          </a:p>
        </p:txBody>
      </p:sp>
      <p:sp>
        <p:nvSpPr>
          <p:cNvPr id="6" name="Nyíl: lefelé mutató 5">
            <a:extLst>
              <a:ext uri="{FF2B5EF4-FFF2-40B4-BE49-F238E27FC236}">
                <a16:creationId xmlns:a16="http://schemas.microsoft.com/office/drawing/2014/main" id="{A64AC111-9E59-40CD-A3D8-F858A5EC3FDD}"/>
              </a:ext>
            </a:extLst>
          </p:cNvPr>
          <p:cNvSpPr/>
          <p:nvPr/>
        </p:nvSpPr>
        <p:spPr>
          <a:xfrm rot="18892173">
            <a:off x="6846531" y="1376153"/>
            <a:ext cx="559530" cy="1224136"/>
          </a:xfrm>
          <a:prstGeom prst="down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7147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áblázat 1"/>
          <p:cNvGraphicFramePr>
            <a:graphicFrameLocks noGrp="1"/>
          </p:cNvGraphicFramePr>
          <p:nvPr/>
        </p:nvGraphicFramePr>
        <p:xfrm>
          <a:off x="2135560" y="3140968"/>
          <a:ext cx="7632848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43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hu-HU" sz="2400" dirty="0"/>
                        <a:t>CSEPPSZÁM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b="1" dirty="0">
                          <a:solidFill>
                            <a:schemeClr val="tx2"/>
                          </a:solidFill>
                        </a:rPr>
                        <a:t>Infúzió mennyisége (ml</a:t>
                      </a:r>
                      <a:r>
                        <a:rPr lang="hu-HU" sz="2400" dirty="0"/>
                        <a:t>) X </a:t>
                      </a:r>
                      <a:r>
                        <a:rPr lang="hu-HU" sz="2400" b="1" dirty="0">
                          <a:solidFill>
                            <a:srgbClr val="FF0000"/>
                          </a:solidFill>
                        </a:rPr>
                        <a:t>cseppfaktor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hu-H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dirty="0"/>
                        <a:t>Infúzióra szánt idő mennyisége (min)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47651"/>
          </a:xfrm>
        </p:spPr>
        <p:txBody>
          <a:bodyPr/>
          <a:lstStyle/>
          <a:p>
            <a:pPr algn="ctr"/>
            <a:r>
              <a:rPr lang="hu-HU" b="1" dirty="0">
                <a:solidFill>
                  <a:schemeClr val="accent1">
                    <a:lumMod val="50000"/>
                  </a:schemeClr>
                </a:solidFill>
              </a:rPr>
              <a:t>Cseppszám meghatározása</a:t>
            </a:r>
          </a:p>
        </p:txBody>
      </p:sp>
      <p:sp>
        <p:nvSpPr>
          <p:cNvPr id="4" name="Tartalom helye 3"/>
          <p:cNvSpPr>
            <a:spLocks noGrp="1"/>
          </p:cNvSpPr>
          <p:nvPr>
            <p:ph idx="1"/>
          </p:nvPr>
        </p:nvSpPr>
        <p:spPr>
          <a:xfrm>
            <a:off x="407368" y="1492620"/>
            <a:ext cx="11449272" cy="1512168"/>
          </a:xfrm>
          <a:solidFill>
            <a:schemeClr val="tx1">
              <a:lumMod val="7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hu-HU" b="1" dirty="0">
                <a:solidFill>
                  <a:schemeClr val="accent1">
                    <a:lumMod val="50000"/>
                  </a:schemeClr>
                </a:solidFill>
              </a:rPr>
              <a:t>Példa</a:t>
            </a:r>
            <a:r>
              <a:rPr lang="hu-HU" dirty="0"/>
              <a:t>:</a:t>
            </a:r>
          </a:p>
          <a:p>
            <a:pPr marL="0" indent="0">
              <a:buNone/>
            </a:pPr>
            <a:r>
              <a:rPr lang="hu-HU" dirty="0"/>
              <a:t>1000 ml 0,9 %-os </a:t>
            </a:r>
            <a:r>
              <a:rPr lang="hu-HU" dirty="0" err="1"/>
              <a:t>NaCI</a:t>
            </a:r>
            <a:r>
              <a:rPr lang="hu-HU" dirty="0"/>
              <a:t> oldat, 3 óra alatt /15-as cseppfaktor mellett (15 csepp=1 ml) ? cseppszám</a:t>
            </a:r>
          </a:p>
        </p:txBody>
      </p:sp>
      <p:graphicFrame>
        <p:nvGraphicFramePr>
          <p:cNvPr id="6" name="Táblázat 5"/>
          <p:cNvGraphicFramePr>
            <a:graphicFrameLocks noGrp="1"/>
          </p:cNvGraphicFramePr>
          <p:nvPr/>
        </p:nvGraphicFramePr>
        <p:xfrm>
          <a:off x="838200" y="4437112"/>
          <a:ext cx="10802415" cy="10845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1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9298">
                <a:tc rowSpan="2">
                  <a:txBody>
                    <a:bodyPr/>
                    <a:lstStyle/>
                    <a:p>
                      <a:pPr algn="ctr"/>
                      <a:r>
                        <a:rPr lang="hu-HU" sz="2400" dirty="0"/>
                        <a:t>CSEPPSZÁM =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b="1" dirty="0">
                          <a:solidFill>
                            <a:schemeClr val="tx2"/>
                          </a:solidFill>
                        </a:rPr>
                        <a:t>1000</a:t>
                      </a:r>
                      <a:r>
                        <a:rPr lang="hu-HU" sz="2400" dirty="0"/>
                        <a:t> X </a:t>
                      </a:r>
                      <a:r>
                        <a:rPr lang="hu-HU" sz="2400" b="1" dirty="0">
                          <a:solidFill>
                            <a:srgbClr val="FF0000"/>
                          </a:solidFill>
                        </a:rPr>
                        <a:t>15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hu-HU" sz="2400" b="1" dirty="0">
                          <a:solidFill>
                            <a:srgbClr val="FF0000"/>
                          </a:solidFill>
                        </a:rPr>
                        <a:t>= 83 csepp /perc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210">
                <a:tc vMerge="1">
                  <a:txBody>
                    <a:bodyPr/>
                    <a:lstStyle/>
                    <a:p>
                      <a:endParaRPr lang="hu-H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dirty="0"/>
                        <a:t>180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hu-HU" sz="2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79904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1588"/>
            <a:ext cx="9144000" cy="686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52294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0"/>
            <a:ext cx="9166225" cy="666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30793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26" y="14288"/>
            <a:ext cx="9147175" cy="69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14599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39" y="1"/>
            <a:ext cx="9037637" cy="689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25434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2" y="147639"/>
            <a:ext cx="9234488" cy="637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33437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Cím 1"/>
          <p:cNvSpPr>
            <a:spLocks noGrp="1"/>
          </p:cNvSpPr>
          <p:nvPr>
            <p:ph type="title"/>
          </p:nvPr>
        </p:nvSpPr>
        <p:spPr>
          <a:xfrm>
            <a:off x="1992313" y="115888"/>
            <a:ext cx="8229600" cy="1143000"/>
          </a:xfrm>
        </p:spPr>
        <p:txBody>
          <a:bodyPr/>
          <a:lstStyle/>
          <a:p>
            <a:pPr algn="ctr"/>
            <a:r>
              <a:rPr lang="hu-HU" dirty="0"/>
              <a:t>Infúziós terápia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127760" y="1228907"/>
            <a:ext cx="10473690" cy="517189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  <a:defRPr/>
            </a:pPr>
            <a:r>
              <a:rPr lang="hu-HU" sz="2400" u="sng" dirty="0"/>
              <a:t>Infúziós oldatok csoportosítása:</a:t>
            </a:r>
          </a:p>
          <a:p>
            <a:pPr>
              <a:defRPr/>
            </a:pPr>
            <a:r>
              <a:rPr lang="hu-HU" sz="2400" b="1" dirty="0" err="1"/>
              <a:t>Krisztalloid</a:t>
            </a:r>
            <a:r>
              <a:rPr lang="hu-HU" sz="2400" dirty="0"/>
              <a:t> oldatok</a:t>
            </a:r>
          </a:p>
          <a:p>
            <a:pPr lvl="1">
              <a:defRPr/>
            </a:pPr>
            <a:r>
              <a:rPr lang="hu-HU" sz="2400" dirty="0"/>
              <a:t>Izotóniás elektrolit oldatok pl.: 0,9% </a:t>
            </a:r>
            <a:r>
              <a:rPr lang="hu-HU" sz="2400" dirty="0" err="1"/>
              <a:t>NaCl</a:t>
            </a:r>
            <a:endParaRPr lang="hu-HU" sz="2400" dirty="0"/>
          </a:p>
          <a:p>
            <a:pPr lvl="1">
              <a:defRPr/>
            </a:pPr>
            <a:r>
              <a:rPr lang="hu-HU" sz="2400" dirty="0" err="1"/>
              <a:t>Hipotoniás</a:t>
            </a:r>
            <a:r>
              <a:rPr lang="hu-HU" sz="2400" dirty="0"/>
              <a:t> elektrolit oldatok pl.:0,25 % </a:t>
            </a:r>
            <a:r>
              <a:rPr lang="hu-HU" sz="2400" dirty="0" err="1"/>
              <a:t>NaCl</a:t>
            </a:r>
            <a:r>
              <a:rPr lang="hu-HU" sz="2400" dirty="0"/>
              <a:t>, 0,45 % </a:t>
            </a:r>
            <a:r>
              <a:rPr lang="hu-HU" sz="2400" dirty="0" err="1"/>
              <a:t>NaCl</a:t>
            </a:r>
            <a:endParaRPr lang="hu-HU" sz="2400" dirty="0"/>
          </a:p>
          <a:p>
            <a:pPr lvl="1">
              <a:defRPr/>
            </a:pPr>
            <a:r>
              <a:rPr lang="hu-HU" sz="2400" dirty="0" err="1"/>
              <a:t>Hypertoniás</a:t>
            </a:r>
            <a:r>
              <a:rPr lang="hu-HU" sz="2400" dirty="0"/>
              <a:t> elektrolit oldatok pl.: 3 % </a:t>
            </a:r>
            <a:r>
              <a:rPr lang="hu-HU" sz="2400" dirty="0" err="1"/>
              <a:t>NaCl</a:t>
            </a:r>
            <a:r>
              <a:rPr lang="hu-HU" sz="2400" dirty="0"/>
              <a:t>, 5 % </a:t>
            </a:r>
            <a:r>
              <a:rPr lang="hu-HU" sz="2400" dirty="0" err="1"/>
              <a:t>NaCl</a:t>
            </a:r>
            <a:endParaRPr lang="hu-HU" sz="2400" dirty="0"/>
          </a:p>
          <a:p>
            <a:pPr lvl="1">
              <a:defRPr/>
            </a:pPr>
            <a:r>
              <a:rPr lang="hu-HU" sz="2400" dirty="0"/>
              <a:t>Bázis elektrolit oldatok pl.: </a:t>
            </a:r>
            <a:r>
              <a:rPr lang="hu-HU" sz="2400" dirty="0" err="1"/>
              <a:t>Ringer</a:t>
            </a:r>
            <a:r>
              <a:rPr lang="hu-HU" sz="2400" dirty="0"/>
              <a:t>, </a:t>
            </a:r>
            <a:r>
              <a:rPr lang="hu-HU" sz="2400" dirty="0" err="1"/>
              <a:t>Ringer</a:t>
            </a:r>
            <a:r>
              <a:rPr lang="hu-HU" sz="2400" dirty="0"/>
              <a:t> laktát, </a:t>
            </a:r>
            <a:r>
              <a:rPr lang="hu-HU" sz="2400" dirty="0" err="1"/>
              <a:t>Ringer</a:t>
            </a:r>
            <a:r>
              <a:rPr lang="hu-HU" sz="2400" dirty="0"/>
              <a:t> acetát</a:t>
            </a:r>
          </a:p>
          <a:p>
            <a:pPr>
              <a:defRPr/>
            </a:pPr>
            <a:r>
              <a:rPr lang="hu-HU" sz="2400" b="1" dirty="0"/>
              <a:t>Kolloid</a:t>
            </a:r>
            <a:r>
              <a:rPr lang="hu-HU" sz="2400" dirty="0"/>
              <a:t> oldatok</a:t>
            </a:r>
          </a:p>
          <a:p>
            <a:pPr lvl="1">
              <a:defRPr/>
            </a:pPr>
            <a:r>
              <a:rPr lang="hu-HU" sz="2400" dirty="0"/>
              <a:t>Albumin pl.: </a:t>
            </a:r>
          </a:p>
          <a:p>
            <a:pPr lvl="1">
              <a:defRPr/>
            </a:pPr>
            <a:r>
              <a:rPr lang="hu-HU" sz="2400" dirty="0"/>
              <a:t>Keményítő oldatok (</a:t>
            </a:r>
            <a:r>
              <a:rPr lang="hu-HU" sz="2400" dirty="0" err="1"/>
              <a:t>hidroxietil</a:t>
            </a:r>
            <a:r>
              <a:rPr lang="hu-HU" sz="2400" dirty="0"/>
              <a:t> keményítő)</a:t>
            </a:r>
          </a:p>
          <a:p>
            <a:pPr lvl="1">
              <a:defRPr/>
            </a:pPr>
            <a:r>
              <a:rPr lang="hu-HU" sz="2400" dirty="0"/>
              <a:t>Zselatinok</a:t>
            </a:r>
          </a:p>
          <a:p>
            <a:pPr lvl="1">
              <a:defRPr/>
            </a:pPr>
            <a:r>
              <a:rPr lang="hu-HU" sz="2400" dirty="0" err="1"/>
              <a:t>Dextránok</a:t>
            </a:r>
            <a:endParaRPr lang="hu-HU" sz="2400" dirty="0"/>
          </a:p>
          <a:p>
            <a:pPr>
              <a:defRPr/>
            </a:pPr>
            <a:r>
              <a:rPr lang="hu-HU" sz="2400" b="1" dirty="0" err="1"/>
              <a:t>Hypertóniás-hyperonkotikus</a:t>
            </a:r>
            <a:r>
              <a:rPr lang="hu-HU" sz="2400" b="1" dirty="0"/>
              <a:t> oldatok </a:t>
            </a:r>
            <a:r>
              <a:rPr lang="hu-HU" sz="2400" dirty="0"/>
              <a:t>= dehidráló infúzió</a:t>
            </a:r>
          </a:p>
          <a:p>
            <a:pPr marL="0" indent="0">
              <a:buNone/>
              <a:defRPr/>
            </a:pPr>
            <a:r>
              <a:rPr lang="hu-HU" sz="2400" dirty="0"/>
              <a:t>     plazma volumen expanderek</a:t>
            </a:r>
          </a:p>
        </p:txBody>
      </p:sp>
    </p:spTree>
    <p:extLst>
      <p:ext uri="{BB962C8B-B14F-4D97-AF65-F5344CB8AC3E}">
        <p14:creationId xmlns:p14="http://schemas.microsoft.com/office/powerpoint/2010/main" val="36029777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Cím 1"/>
          <p:cNvSpPr>
            <a:spLocks noGrp="1"/>
          </p:cNvSpPr>
          <p:nvPr>
            <p:ph type="title"/>
          </p:nvPr>
        </p:nvSpPr>
        <p:spPr>
          <a:xfrm>
            <a:off x="1992313" y="0"/>
            <a:ext cx="8229600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/>
              <a:t>Infúziós terápia</a:t>
            </a: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6008764"/>
              </p:ext>
            </p:extLst>
          </p:nvPr>
        </p:nvGraphicFramePr>
        <p:xfrm>
          <a:off x="1715104" y="946098"/>
          <a:ext cx="9943496" cy="5682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17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717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1926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800" b="1" dirty="0">
                          <a:solidFill>
                            <a:schemeClr val="bg1"/>
                          </a:solidFill>
                        </a:rPr>
                        <a:t>Volumenpótszerek - kolloidok</a:t>
                      </a: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926">
                <a:tc>
                  <a:txBody>
                    <a:bodyPr/>
                    <a:lstStyle/>
                    <a:p>
                      <a:pPr algn="ctr"/>
                      <a:r>
                        <a:rPr lang="hu-HU" sz="2800" dirty="0">
                          <a:solidFill>
                            <a:schemeClr val="bg1"/>
                          </a:solidFill>
                        </a:rPr>
                        <a:t>Előnyei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800" dirty="0">
                          <a:solidFill>
                            <a:schemeClr val="bg1"/>
                          </a:solidFill>
                        </a:rPr>
                        <a:t>Hátrányai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1164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Szobahőmérsékleten tárolható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Hosszú eltarthatóság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Placentán nem jut át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hu-HU" sz="1800" dirty="0" err="1">
                          <a:solidFill>
                            <a:schemeClr val="bg1"/>
                          </a:solidFill>
                        </a:rPr>
                        <a:t>Haemodinamikai</a:t>
                      </a: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 stabilizálásra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Javítják a </a:t>
                      </a:r>
                      <a:r>
                        <a:rPr lang="hu-HU" sz="1800" dirty="0" err="1">
                          <a:solidFill>
                            <a:schemeClr val="bg1"/>
                          </a:solidFill>
                        </a:rPr>
                        <a:t>mikrocirkulációt</a:t>
                      </a:r>
                      <a:endParaRPr lang="hu-H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Fennáll a veszélye az allergiás reakciónak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A </a:t>
                      </a:r>
                      <a:r>
                        <a:rPr lang="hu-HU" sz="1800" dirty="0" err="1">
                          <a:solidFill>
                            <a:schemeClr val="bg1"/>
                          </a:solidFill>
                        </a:rPr>
                        <a:t>hemostasisra</a:t>
                      </a: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 kedvezőtlenül hatnak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Befolyásolnak bizonyos laborparamétereket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Egyes szervfunkciókat ronthatnak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67320">
                <a:tc gridSpan="2"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-"/>
                      </a:pP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makromolekulákat  és háttéroldatokat (elektrolit és cukor) tartalmaznak, így nagyobb mértékben maradnak az érpályában, mint a </a:t>
                      </a:r>
                      <a:r>
                        <a:rPr lang="hu-HU" sz="1800" dirty="0" err="1">
                          <a:solidFill>
                            <a:schemeClr val="bg1"/>
                          </a:solidFill>
                        </a:rPr>
                        <a:t>krisztalloidok</a:t>
                      </a: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hu-HU" sz="1800" dirty="0" err="1">
                          <a:solidFill>
                            <a:schemeClr val="bg1"/>
                          </a:solidFill>
                        </a:rPr>
                        <a:t>a</a:t>
                      </a: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 molekulák mérete miatt nincs kapilláris membrántranszport, így abban a térben maradnak ahová beadják)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-"/>
                      </a:pP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nem távozik az </a:t>
                      </a:r>
                      <a:r>
                        <a:rPr lang="hu-HU" sz="1800" dirty="0" err="1">
                          <a:solidFill>
                            <a:schemeClr val="bg1"/>
                          </a:solidFill>
                        </a:rPr>
                        <a:t>interstitiumba</a:t>
                      </a: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, így növeli keringő vérvolument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-"/>
                      </a:pP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magas ozmotikus nyomással rendelkeznek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-"/>
                      </a:pP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ne alkalmazzunk kolloid oldatot </a:t>
                      </a:r>
                      <a:r>
                        <a:rPr lang="hu-HU" sz="1800" dirty="0" err="1">
                          <a:solidFill>
                            <a:schemeClr val="bg1"/>
                          </a:solidFill>
                        </a:rPr>
                        <a:t>krisztalloid</a:t>
                      </a: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 nélkül (előtte, vagy egyidejűleg 500 ml </a:t>
                      </a:r>
                      <a:r>
                        <a:rPr lang="hu-HU" sz="1800" dirty="0" err="1">
                          <a:solidFill>
                            <a:schemeClr val="bg1"/>
                          </a:solidFill>
                        </a:rPr>
                        <a:t>krisztalloid</a:t>
                      </a:r>
                      <a:r>
                        <a:rPr lang="hu-HU" sz="1800" dirty="0">
                          <a:solidFill>
                            <a:schemeClr val="bg1"/>
                          </a:solidFill>
                        </a:rPr>
                        <a:t> infúziót is) 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defRPr/>
                      </a:pPr>
                      <a:endParaRPr lang="hu-H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2203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Idegen kifejezések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81094" y="1704575"/>
            <a:ext cx="11088688" cy="4913939"/>
          </a:xfrm>
        </p:spPr>
        <p:txBody>
          <a:bodyPr>
            <a:normAutofit fontScale="85000" lnSpcReduction="10000"/>
          </a:bodyPr>
          <a:lstStyle/>
          <a:p>
            <a:r>
              <a:rPr lang="hu-HU" b="1" dirty="0" err="1"/>
              <a:t>dehidráció</a:t>
            </a:r>
            <a:r>
              <a:rPr lang="hu-HU" b="1" dirty="0"/>
              <a:t>:</a:t>
            </a:r>
            <a:r>
              <a:rPr lang="hu-HU" dirty="0"/>
              <a:t> folyadék vesztés</a:t>
            </a:r>
          </a:p>
          <a:p>
            <a:r>
              <a:rPr lang="hu-HU" b="1" dirty="0" err="1"/>
              <a:t>exsiccosis</a:t>
            </a:r>
            <a:r>
              <a:rPr lang="hu-HU" b="1" dirty="0"/>
              <a:t>:</a:t>
            </a:r>
            <a:r>
              <a:rPr lang="hu-HU" dirty="0"/>
              <a:t> kiszáradás</a:t>
            </a:r>
          </a:p>
          <a:p>
            <a:r>
              <a:rPr lang="hu-HU" b="1" dirty="0"/>
              <a:t>CN/BUN: </a:t>
            </a:r>
            <a:r>
              <a:rPr lang="hu-HU" dirty="0"/>
              <a:t>karbamid nitrogén </a:t>
            </a:r>
          </a:p>
          <a:p>
            <a:r>
              <a:rPr lang="hu-HU" b="1" dirty="0" err="1"/>
              <a:t>Hyponatraemia</a:t>
            </a:r>
            <a:r>
              <a:rPr lang="hu-HU" b="1" dirty="0"/>
              <a:t>: </a:t>
            </a:r>
            <a:r>
              <a:rPr lang="hu-HU" dirty="0"/>
              <a:t>a vér nátrium koncentrációja a normálisnál alacsonyabb</a:t>
            </a:r>
          </a:p>
          <a:p>
            <a:r>
              <a:rPr lang="hu-HU" b="1" dirty="0" err="1"/>
              <a:t>Hypernatraemia</a:t>
            </a:r>
            <a:r>
              <a:rPr lang="hu-HU" b="1" dirty="0"/>
              <a:t>:</a:t>
            </a:r>
            <a:r>
              <a:rPr lang="hu-HU" dirty="0"/>
              <a:t> a vér nátrium koncentrációja a normálisnál magasabb</a:t>
            </a:r>
          </a:p>
          <a:p>
            <a:r>
              <a:rPr lang="hu-HU" b="1" dirty="0" err="1"/>
              <a:t>Hypokalaemia</a:t>
            </a:r>
            <a:r>
              <a:rPr lang="hu-HU" b="1" dirty="0"/>
              <a:t>: </a:t>
            </a:r>
            <a:r>
              <a:rPr lang="hu-HU" dirty="0"/>
              <a:t>a vér káliumszintjének csökkenése</a:t>
            </a:r>
          </a:p>
          <a:p>
            <a:r>
              <a:rPr lang="hu-HU" b="1" dirty="0" err="1"/>
              <a:t>Hyperkalaemia</a:t>
            </a:r>
            <a:r>
              <a:rPr lang="hu-HU" b="1" dirty="0"/>
              <a:t>: </a:t>
            </a:r>
            <a:r>
              <a:rPr lang="hu-HU" dirty="0"/>
              <a:t>a vér káliumszintjének </a:t>
            </a:r>
            <a:r>
              <a:rPr lang="hu-HU" dirty="0" err="1"/>
              <a:t>felszaparodása</a:t>
            </a:r>
            <a:endParaRPr lang="hu-HU" dirty="0"/>
          </a:p>
          <a:p>
            <a:r>
              <a:rPr lang="hu-HU" b="1" dirty="0" err="1"/>
              <a:t>Hypocalcaemia</a:t>
            </a:r>
            <a:r>
              <a:rPr lang="hu-HU" b="1" dirty="0"/>
              <a:t>: </a:t>
            </a:r>
            <a:r>
              <a:rPr lang="hu-HU" dirty="0"/>
              <a:t>a vér </a:t>
            </a:r>
            <a:r>
              <a:rPr lang="hu-HU" dirty="0" err="1"/>
              <a:t>kálciumszintjének</a:t>
            </a:r>
            <a:r>
              <a:rPr lang="hu-HU" dirty="0"/>
              <a:t> csökkenése</a:t>
            </a:r>
          </a:p>
          <a:p>
            <a:r>
              <a:rPr lang="hu-HU" b="1" dirty="0" err="1"/>
              <a:t>Hypercalcaemia</a:t>
            </a:r>
            <a:r>
              <a:rPr lang="hu-HU" b="1" dirty="0"/>
              <a:t>: </a:t>
            </a:r>
            <a:r>
              <a:rPr lang="hu-HU" dirty="0"/>
              <a:t>a vér </a:t>
            </a:r>
            <a:r>
              <a:rPr lang="hu-HU" dirty="0" err="1"/>
              <a:t>kálciumszintjének</a:t>
            </a:r>
            <a:r>
              <a:rPr lang="hu-HU" dirty="0"/>
              <a:t> a normális fölé emelkedése</a:t>
            </a:r>
          </a:p>
          <a:p>
            <a:r>
              <a:rPr lang="hu-HU" b="1" dirty="0" err="1"/>
              <a:t>Hypomagnesaemia</a:t>
            </a:r>
            <a:r>
              <a:rPr lang="hu-HU" b="1" dirty="0"/>
              <a:t>: </a:t>
            </a:r>
            <a:r>
              <a:rPr lang="hu-HU" dirty="0"/>
              <a:t>a vérben található magnézium mennyisége a normálisnál alacsonyabb.</a:t>
            </a:r>
          </a:p>
          <a:p>
            <a:r>
              <a:rPr lang="hu-HU" b="1" dirty="0" err="1"/>
              <a:t>Hypermagnesaemia</a:t>
            </a:r>
            <a:r>
              <a:rPr lang="hu-HU" b="1" dirty="0"/>
              <a:t>: </a:t>
            </a:r>
            <a:r>
              <a:rPr lang="hu-HU" dirty="0"/>
              <a:t>a vérben található magnézium mennyisége a normálisnál magasabb.</a:t>
            </a:r>
          </a:p>
          <a:p>
            <a:r>
              <a:rPr lang="hu-HU" b="1" dirty="0" err="1"/>
              <a:t>Gauge</a:t>
            </a:r>
            <a:r>
              <a:rPr lang="hu-HU" b="1" dirty="0"/>
              <a:t> (G): </a:t>
            </a:r>
            <a:r>
              <a:rPr lang="hu-HU" dirty="0"/>
              <a:t>tű belső átmérője</a:t>
            </a:r>
          </a:p>
          <a:p>
            <a:r>
              <a:rPr lang="hu-HU" altLang="hu-HU" b="1" dirty="0" err="1"/>
              <a:t>Strangulátor</a:t>
            </a:r>
            <a:r>
              <a:rPr lang="hu-HU" altLang="hu-HU" b="1" dirty="0"/>
              <a:t>: </a:t>
            </a:r>
            <a:r>
              <a:rPr lang="hu-HU" altLang="hu-HU" dirty="0"/>
              <a:t>érleszorító gumi</a:t>
            </a:r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9680444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ábláza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95628"/>
              </p:ext>
            </p:extLst>
          </p:nvPr>
        </p:nvGraphicFramePr>
        <p:xfrm>
          <a:off x="772479" y="365760"/>
          <a:ext cx="10931841" cy="6392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53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29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73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61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7068">
                <a:tc>
                  <a:txBody>
                    <a:bodyPr/>
                    <a:lstStyle/>
                    <a:p>
                      <a:pPr algn="ctr"/>
                      <a:r>
                        <a:rPr lang="hu-HU" sz="1600" dirty="0"/>
                        <a:t>Kolloidok típusai</a:t>
                      </a: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Hatás/</a:t>
                      </a:r>
                      <a:r>
                        <a:rPr lang="hu-HU" sz="18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indikáció/ mellékhatás</a:t>
                      </a:r>
                      <a:endParaRPr lang="hu-H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600" dirty="0"/>
                        <a:t>Adagolás előtt</a:t>
                      </a:r>
                      <a:r>
                        <a:rPr lang="hu-HU" sz="1600" baseline="0" dirty="0"/>
                        <a:t> ellenőrizni kell…</a:t>
                      </a:r>
                    </a:p>
                    <a:p>
                      <a:pPr algn="ctr"/>
                      <a:r>
                        <a:rPr lang="hu-HU" sz="1600" dirty="0"/>
                        <a:t>/Megjegyzés</a:t>
                      </a: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/>
                        <a:t>Készítmény</a:t>
                      </a: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7553">
                <a:tc>
                  <a:txBody>
                    <a:bodyPr/>
                    <a:lstStyle/>
                    <a:p>
                      <a:pPr algn="ctr"/>
                      <a:r>
                        <a:rPr lang="hu-HU" sz="1400" b="1" u="none" dirty="0">
                          <a:solidFill>
                            <a:schemeClr val="bg1"/>
                          </a:solidFill>
                        </a:rPr>
                        <a:t>Albumin 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növeli a plazma kolloid ozmotikus nyomását, vizet visszatartva növeli az </a:t>
                      </a:r>
                      <a:r>
                        <a:rPr lang="hu-HU" sz="1400" dirty="0" err="1">
                          <a:solidFill>
                            <a:schemeClr val="bg1"/>
                          </a:solidFill>
                        </a:rPr>
                        <a:t>intravasalis</a:t>
                      </a:r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 térfogatot</a:t>
                      </a:r>
                      <a:br>
                        <a:rPr lang="hu-HU" sz="1400" dirty="0">
                          <a:solidFill>
                            <a:schemeClr val="bg1"/>
                          </a:solidFill>
                        </a:rPr>
                      </a:br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akut </a:t>
                      </a:r>
                      <a:r>
                        <a:rPr lang="hu-HU" sz="1400" b="1" dirty="0" err="1">
                          <a:solidFill>
                            <a:schemeClr val="bg1"/>
                          </a:solidFill>
                        </a:rPr>
                        <a:t>hipalbuminémia</a:t>
                      </a:r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, szepszis, égés, májbetegség esetén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b="1" dirty="0" err="1">
                          <a:solidFill>
                            <a:schemeClr val="bg1"/>
                          </a:solidFill>
                        </a:rPr>
                        <a:t>serum</a:t>
                      </a:r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 fehérjeszint, </a:t>
                      </a:r>
                      <a:r>
                        <a:rPr lang="hu-HU" sz="1400" b="1" dirty="0" err="1">
                          <a:solidFill>
                            <a:schemeClr val="bg1"/>
                          </a:solidFill>
                        </a:rPr>
                        <a:t>Htc-t</a:t>
                      </a:r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, ionok,    véralvadás</a:t>
                      </a:r>
                    </a:p>
                    <a:p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allergiás reakciót alakíthat ki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Human albumin 5, 15, 20, 25%, Plazmaprotein 5%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9262">
                <a:tc>
                  <a:txBody>
                    <a:bodyPr/>
                    <a:lstStyle/>
                    <a:p>
                      <a:pPr algn="ctr"/>
                      <a:r>
                        <a:rPr lang="hu-HU" sz="1600" b="1" u="none" dirty="0">
                          <a:solidFill>
                            <a:schemeClr val="bg1"/>
                          </a:solidFill>
                        </a:rPr>
                        <a:t>Zselatin </a:t>
                      </a:r>
                      <a:endParaRPr lang="hu-HU" sz="1400" b="1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szarvasmarhából származó </a:t>
                      </a:r>
                      <a:r>
                        <a:rPr lang="hu-HU" sz="1400" dirty="0" err="1">
                          <a:solidFill>
                            <a:schemeClr val="bg1"/>
                          </a:solidFill>
                        </a:rPr>
                        <a:t>polipeptid</a:t>
                      </a:r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.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baleset, égés, műtét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0" dirty="0" err="1">
                          <a:solidFill>
                            <a:schemeClr val="bg1"/>
                          </a:solidFill>
                        </a:rPr>
                        <a:t>Eu-ban</a:t>
                      </a:r>
                      <a:r>
                        <a:rPr lang="hu-HU" sz="1400" b="0" dirty="0">
                          <a:solidFill>
                            <a:schemeClr val="bg1"/>
                          </a:solidFill>
                        </a:rPr>
                        <a:t> alkalmazása csekély az </a:t>
                      </a:r>
                      <a:r>
                        <a:rPr lang="hu-HU" sz="1400" b="0" dirty="0" err="1">
                          <a:solidFill>
                            <a:schemeClr val="bg1"/>
                          </a:solidFill>
                        </a:rPr>
                        <a:t>anaphylaxiás</a:t>
                      </a:r>
                      <a:r>
                        <a:rPr lang="hu-HU" sz="1400" b="0" baseline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hu-HU" sz="1400" b="0" dirty="0">
                          <a:solidFill>
                            <a:schemeClr val="bg1"/>
                          </a:solidFill>
                        </a:rPr>
                        <a:t>reakciók száma miatt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Véralvadás, </a:t>
                      </a:r>
                      <a:r>
                        <a:rPr lang="hu-HU" sz="1400" b="1" dirty="0" err="1">
                          <a:solidFill>
                            <a:schemeClr val="bg1"/>
                          </a:solidFill>
                        </a:rPr>
                        <a:t>serum</a:t>
                      </a:r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 ionok szintjét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dirty="0" err="1"/>
                        <a:t>Geloplasma</a:t>
                      </a:r>
                      <a:r>
                        <a:rPr lang="hu-HU" sz="1400" dirty="0"/>
                        <a:t>, </a:t>
                      </a:r>
                      <a:r>
                        <a:rPr lang="hu-HU" sz="1400" dirty="0" err="1"/>
                        <a:t>Gelofusin</a:t>
                      </a:r>
                      <a:r>
                        <a:rPr lang="hu-HU" sz="1400" dirty="0"/>
                        <a:t> 6%, </a:t>
                      </a:r>
                      <a:r>
                        <a:rPr lang="hu-HU" sz="1400" dirty="0" err="1"/>
                        <a:t>Gelaspan</a:t>
                      </a:r>
                      <a:r>
                        <a:rPr lang="hu-HU" sz="1400" dirty="0"/>
                        <a:t> 4% 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5844">
                <a:tc>
                  <a:txBody>
                    <a:bodyPr/>
                    <a:lstStyle/>
                    <a:p>
                      <a:pPr algn="ctr"/>
                      <a:r>
                        <a:rPr lang="hu-HU" sz="1400" b="1" u="none" dirty="0" err="1">
                          <a:solidFill>
                            <a:schemeClr val="bg1"/>
                          </a:solidFill>
                        </a:rPr>
                        <a:t>Dextrán</a:t>
                      </a:r>
                      <a:r>
                        <a:rPr lang="hu-HU" sz="1400" b="1" u="none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dirty="0" err="1">
                          <a:solidFill>
                            <a:schemeClr val="bg1"/>
                          </a:solidFill>
                        </a:rPr>
                        <a:t>Shock</a:t>
                      </a:r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 esetén alkalmazható</a:t>
                      </a:r>
                    </a:p>
                    <a:p>
                      <a:r>
                        <a:rPr lang="hu-HU" sz="1400" dirty="0" err="1">
                          <a:solidFill>
                            <a:schemeClr val="bg1"/>
                          </a:solidFill>
                        </a:rPr>
                        <a:t>intravasalis</a:t>
                      </a:r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 volumennövelő hatása </a:t>
                      </a:r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6-8 órán át tart</a:t>
                      </a:r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. </a:t>
                      </a:r>
                    </a:p>
                    <a:p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Súlyos mellékhatásokkal rendelkeznek: véralvadási zavarok, </a:t>
                      </a:r>
                      <a:r>
                        <a:rPr lang="hu-HU" sz="1400" dirty="0" err="1">
                          <a:solidFill>
                            <a:schemeClr val="bg1"/>
                          </a:solidFill>
                        </a:rPr>
                        <a:t>oliguria</a:t>
                      </a:r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, </a:t>
                      </a:r>
                      <a:r>
                        <a:rPr lang="hu-HU" sz="1400" dirty="0" err="1">
                          <a:solidFill>
                            <a:schemeClr val="bg1"/>
                          </a:solidFill>
                        </a:rPr>
                        <a:t>anuria</a:t>
                      </a:r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, vesekárosodás, </a:t>
                      </a:r>
                      <a:r>
                        <a:rPr lang="hu-HU" sz="1400" dirty="0" err="1">
                          <a:solidFill>
                            <a:schemeClr val="bg1"/>
                          </a:solidFill>
                        </a:rPr>
                        <a:t>anaphylaxia</a:t>
                      </a:r>
                      <a:endParaRPr lang="hu-H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Véralvadási paraméterek ellenőrzése</a:t>
                      </a:r>
                    </a:p>
                    <a:p>
                      <a:r>
                        <a:rPr lang="hu-HU" sz="1400" dirty="0" err="1">
                          <a:solidFill>
                            <a:schemeClr val="bg1"/>
                          </a:solidFill>
                        </a:rPr>
                        <a:t>Prophylaxis</a:t>
                      </a:r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: </a:t>
                      </a:r>
                      <a:r>
                        <a:rPr lang="hu-HU" sz="1400" b="1" dirty="0" err="1">
                          <a:solidFill>
                            <a:schemeClr val="bg1"/>
                          </a:solidFill>
                        </a:rPr>
                        <a:t>Promit</a:t>
                      </a:r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hu-HU" sz="1400" b="1" dirty="0" err="1">
                          <a:solidFill>
                            <a:schemeClr val="bg1"/>
                          </a:solidFill>
                        </a:rPr>
                        <a:t>inj</a:t>
                      </a:r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.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dirty="0" err="1"/>
                        <a:t>Rheomacrodex</a:t>
                      </a:r>
                      <a:r>
                        <a:rPr lang="hu-HU" sz="1400" dirty="0"/>
                        <a:t> 10% fiziológiás sóoldatban, vagy 5%-os glükóz oldatban, </a:t>
                      </a:r>
                      <a:r>
                        <a:rPr lang="hu-HU" sz="1400" dirty="0" err="1"/>
                        <a:t>Macrodex</a:t>
                      </a:r>
                      <a:endParaRPr lang="hu-HU" sz="1400" dirty="0"/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2426">
                <a:tc>
                  <a:txBody>
                    <a:bodyPr/>
                    <a:lstStyle/>
                    <a:p>
                      <a:pPr algn="ctr"/>
                      <a:r>
                        <a:rPr lang="hu-HU" sz="1600" b="1" u="none" dirty="0">
                          <a:solidFill>
                            <a:schemeClr val="bg1"/>
                          </a:solidFill>
                        </a:rPr>
                        <a:t>Keményítő </a:t>
                      </a:r>
                      <a:endParaRPr lang="hu-HU" sz="1400" b="1" u="none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trauma, vérzés, égési </a:t>
                      </a:r>
                      <a:r>
                        <a:rPr lang="hu-HU" sz="1400" b="1" dirty="0" err="1">
                          <a:solidFill>
                            <a:schemeClr val="bg1"/>
                          </a:solidFill>
                        </a:rPr>
                        <a:t>shock</a:t>
                      </a:r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, műtét </a:t>
                      </a:r>
                      <a:r>
                        <a:rPr lang="hu-HU" sz="1400" b="1" dirty="0" err="1">
                          <a:solidFill>
                            <a:schemeClr val="bg1"/>
                          </a:solidFill>
                        </a:rPr>
                        <a:t>hypovolaemiás</a:t>
                      </a:r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 állapot</a:t>
                      </a:r>
                    </a:p>
                    <a:p>
                      <a:r>
                        <a:rPr lang="hu-HU" sz="1400" dirty="0" err="1">
                          <a:solidFill>
                            <a:schemeClr val="bg1"/>
                          </a:solidFill>
                        </a:rPr>
                        <a:t>intravaszkuláris</a:t>
                      </a:r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 volumennövelő </a:t>
                      </a:r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hatásuk 4 óra</a:t>
                      </a:r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, kisebb a kockázata az </a:t>
                      </a:r>
                      <a:r>
                        <a:rPr lang="hu-HU" sz="1400" dirty="0" err="1">
                          <a:solidFill>
                            <a:schemeClr val="bg1"/>
                          </a:solidFill>
                        </a:rPr>
                        <a:t>anafilaxiás</a:t>
                      </a:r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 reakció kialakulásának, egyéb kolloidokkal összehasonlítva, hosszan tartó adagolása viszketést okozhat, mert a szervezetben a kristályok lerakódnak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Véralvadási paraméterek, </a:t>
                      </a:r>
                      <a:r>
                        <a:rPr lang="hu-HU" sz="1400" dirty="0" err="1">
                          <a:solidFill>
                            <a:schemeClr val="bg1"/>
                          </a:solidFill>
                        </a:rPr>
                        <a:t>serum</a:t>
                      </a:r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 ionok,  kreatinin ellenőrzése</a:t>
                      </a:r>
                    </a:p>
                    <a:p>
                      <a:r>
                        <a:rPr lang="hu-HU" sz="1400" dirty="0">
                          <a:solidFill>
                            <a:schemeClr val="bg1"/>
                          </a:solidFill>
                        </a:rPr>
                        <a:t>maximális napi dózis: </a:t>
                      </a:r>
                    </a:p>
                    <a:p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20 ml/</a:t>
                      </a:r>
                      <a:r>
                        <a:rPr lang="hu-HU" sz="1400" b="1" dirty="0" err="1">
                          <a:solidFill>
                            <a:schemeClr val="bg1"/>
                          </a:solidFill>
                        </a:rPr>
                        <a:t>tskg</a:t>
                      </a:r>
                      <a:r>
                        <a:rPr lang="hu-HU" sz="1400" b="1" dirty="0">
                          <a:solidFill>
                            <a:schemeClr val="bg1"/>
                          </a:solidFill>
                        </a:rPr>
                        <a:t>/nap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1400" dirty="0"/>
                        <a:t>HAES-6%,10%k, </a:t>
                      </a:r>
                    </a:p>
                    <a:p>
                      <a:r>
                        <a:rPr lang="hu-HU" sz="1400" dirty="0" err="1"/>
                        <a:t>Isohes</a:t>
                      </a:r>
                      <a:r>
                        <a:rPr lang="hu-HU" sz="1400" dirty="0"/>
                        <a:t>, </a:t>
                      </a:r>
                      <a:r>
                        <a:rPr lang="hu-HU" sz="1400" dirty="0" err="1"/>
                        <a:t>Expahes</a:t>
                      </a:r>
                      <a:r>
                        <a:rPr lang="hu-HU" sz="1400" dirty="0"/>
                        <a:t>, </a:t>
                      </a:r>
                      <a:r>
                        <a:rPr lang="hu-HU" sz="1400" dirty="0" err="1"/>
                        <a:t>Plasmasteril</a:t>
                      </a:r>
                      <a:r>
                        <a:rPr lang="hu-HU" sz="1400" dirty="0"/>
                        <a:t> 6% 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00853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03312" y="352425"/>
            <a:ext cx="8229600" cy="719138"/>
          </a:xfrm>
        </p:spPr>
        <p:txBody>
          <a:bodyPr>
            <a:normAutofit fontScale="90000"/>
          </a:bodyPr>
          <a:lstStyle/>
          <a:p>
            <a:r>
              <a:rPr lang="hu-HU" b="1" dirty="0">
                <a:solidFill>
                  <a:schemeClr val="tx1"/>
                </a:solidFill>
              </a:rPr>
              <a:t>Ozmotikus </a:t>
            </a:r>
            <a:r>
              <a:rPr lang="hu-HU" b="1" dirty="0" err="1">
                <a:solidFill>
                  <a:schemeClr val="tx1"/>
                </a:solidFill>
              </a:rPr>
              <a:t>diuretikumok</a:t>
            </a:r>
            <a:endParaRPr lang="hu-HU" b="1" dirty="0">
              <a:solidFill>
                <a:schemeClr val="tx1"/>
              </a:solidFill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Cél: életfontos szervek ödémájának csökkentése, folyadékot vonzanak az érpályába, amely kiürítésére kerül</a:t>
            </a:r>
          </a:p>
          <a:p>
            <a:r>
              <a:rPr lang="hu-HU" dirty="0"/>
              <a:t>Indikáció: </a:t>
            </a:r>
            <a:r>
              <a:rPr lang="hu-HU" dirty="0" err="1"/>
              <a:t>agyödéma</a:t>
            </a:r>
            <a:r>
              <a:rPr lang="hu-HU" dirty="0"/>
              <a:t>, </a:t>
            </a:r>
            <a:r>
              <a:rPr lang="hu-HU" dirty="0" err="1"/>
              <a:t>acut</a:t>
            </a:r>
            <a:r>
              <a:rPr lang="hu-HU" dirty="0"/>
              <a:t> </a:t>
            </a:r>
            <a:r>
              <a:rPr lang="hu-HU" dirty="0" err="1"/>
              <a:t>glaukomás</a:t>
            </a:r>
            <a:r>
              <a:rPr lang="hu-HU" dirty="0"/>
              <a:t> roham, mérgezés, veseelégtelenség </a:t>
            </a:r>
          </a:p>
          <a:p>
            <a:r>
              <a:rPr lang="hu-HU" dirty="0"/>
              <a:t>Pl. </a:t>
            </a:r>
            <a:r>
              <a:rPr lang="hu-HU" dirty="0" err="1"/>
              <a:t>Mannisol-B</a:t>
            </a:r>
            <a:r>
              <a:rPr lang="hu-HU" dirty="0"/>
              <a:t>, Glicerin</a:t>
            </a:r>
          </a:p>
        </p:txBody>
      </p:sp>
    </p:spTree>
    <p:extLst>
      <p:ext uri="{BB962C8B-B14F-4D97-AF65-F5344CB8AC3E}">
        <p14:creationId xmlns:p14="http://schemas.microsoft.com/office/powerpoint/2010/main" val="40648239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Infúzió adagoló készülékek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46111" y="1853248"/>
            <a:ext cx="8946541" cy="4195481"/>
          </a:xfrm>
        </p:spPr>
        <p:txBody>
          <a:bodyPr/>
          <a:lstStyle/>
          <a:p>
            <a:pPr>
              <a:buNone/>
            </a:pPr>
            <a:r>
              <a:rPr lang="hu-HU" b="1" dirty="0" err="1"/>
              <a:t>Volumetrikus</a:t>
            </a:r>
            <a:r>
              <a:rPr lang="hu-HU" b="1" dirty="0"/>
              <a:t> infúziós pumpa </a:t>
            </a:r>
            <a:r>
              <a:rPr lang="hu-HU" dirty="0"/>
              <a:t>– </a:t>
            </a:r>
            <a:r>
              <a:rPr lang="hu-HU" dirty="0" err="1"/>
              <a:t>volumenvezérelt</a:t>
            </a:r>
            <a:r>
              <a:rPr lang="hu-HU" dirty="0"/>
              <a:t> infúziós pumpa</a:t>
            </a:r>
          </a:p>
          <a:p>
            <a:r>
              <a:rPr lang="hu-HU" dirty="0" err="1"/>
              <a:t>leküzdhetőek</a:t>
            </a:r>
            <a:r>
              <a:rPr lang="hu-HU" dirty="0"/>
              <a:t> a cseppméretből eredő különbségek </a:t>
            </a:r>
          </a:p>
          <a:p>
            <a:r>
              <a:rPr lang="hu-HU" dirty="0"/>
              <a:t>legfeljebb 2000 ml folyadék egyidejű beadására alkalmas</a:t>
            </a:r>
          </a:p>
          <a:p>
            <a:r>
              <a:rPr lang="hu-HU" dirty="0"/>
              <a:t>nagyon pontos</a:t>
            </a:r>
          </a:p>
          <a:p>
            <a:r>
              <a:rPr lang="hu-HU" dirty="0"/>
              <a:t>speciális szerelék szükséges</a:t>
            </a:r>
          </a:p>
          <a:p>
            <a:r>
              <a:rPr lang="hu-HU" dirty="0"/>
              <a:t>szenzor érzékeli a légbuborékot és riaszt </a:t>
            </a:r>
          </a:p>
          <a:p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1308" y="2427936"/>
            <a:ext cx="2719052" cy="407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8397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40509" y="320854"/>
            <a:ext cx="7489065" cy="1325563"/>
          </a:xfrm>
        </p:spPr>
        <p:txBody>
          <a:bodyPr/>
          <a:lstStyle/>
          <a:p>
            <a:pPr eaLnBrk="1" hangingPunct="1"/>
            <a:r>
              <a:rPr lang="hu-HU" dirty="0"/>
              <a:t>Infúzió adagoló készülékek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04850" y="1568450"/>
            <a:ext cx="10515600" cy="43513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hu-HU" sz="2400" b="1" dirty="0"/>
              <a:t>Fecskendős infúziós pumpa</a:t>
            </a:r>
          </a:p>
          <a:p>
            <a:pPr eaLnBrk="1" hangingPunct="1"/>
            <a:r>
              <a:rPr lang="hu-HU" sz="2400" dirty="0"/>
              <a:t>kiszorításos elven működik</a:t>
            </a:r>
          </a:p>
          <a:p>
            <a:pPr eaLnBrk="1" hangingPunct="1"/>
            <a:r>
              <a:rPr lang="hu-HU" sz="2400" dirty="0"/>
              <a:t>kis mennyiségű infúzió hosszú idejű beadására </a:t>
            </a:r>
          </a:p>
          <a:p>
            <a:pPr eaLnBrk="1" hangingPunct="1"/>
            <a:r>
              <a:rPr lang="hu-HU" sz="2400" dirty="0"/>
              <a:t>készülékbe helyezendő fecskendő 2-100ml</a:t>
            </a:r>
          </a:p>
          <a:p>
            <a:pPr eaLnBrk="1" hangingPunct="1"/>
            <a:r>
              <a:rPr lang="hu-HU" sz="2400" dirty="0" err="1"/>
              <a:t>perfúzoros</a:t>
            </a:r>
            <a:r>
              <a:rPr lang="hu-HU" sz="2400" dirty="0"/>
              <a:t> szerelékre van szükség </a:t>
            </a:r>
          </a:p>
          <a:p>
            <a:pPr eaLnBrk="1" hangingPunct="1"/>
            <a:r>
              <a:rPr lang="hu-HU" sz="2400" dirty="0"/>
              <a:t>áramlási sebesség 0,1 és 100 ml/óra között </a:t>
            </a:r>
          </a:p>
          <a:p>
            <a:pPr eaLnBrk="1" hangingPunct="1"/>
            <a:r>
              <a:rPr lang="hu-HU" sz="2400" dirty="0"/>
              <a:t>pontosak</a:t>
            </a:r>
          </a:p>
        </p:txBody>
      </p:sp>
      <p:pic>
        <p:nvPicPr>
          <p:cNvPr id="72708" name="Picture 4" descr="cs+-t+Ârt+Âk 0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26" y="4001294"/>
            <a:ext cx="3851275" cy="256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81869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895350" y="318889"/>
            <a:ext cx="7886700" cy="903634"/>
          </a:xfrm>
        </p:spPr>
        <p:txBody>
          <a:bodyPr/>
          <a:lstStyle/>
          <a:p>
            <a:pPr algn="ctr" eaLnBrk="1" hangingPunct="1"/>
            <a:r>
              <a:rPr lang="hu-HU" b="1" dirty="0">
                <a:solidFill>
                  <a:schemeClr val="tx1"/>
                </a:solidFill>
              </a:rPr>
              <a:t>Infúzió adagoló készülékek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895350" y="1413023"/>
            <a:ext cx="10086975" cy="43513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hu-HU" sz="2400" b="1" dirty="0"/>
              <a:t>Egyszer használatos, hordozható, </a:t>
            </a:r>
            <a:r>
              <a:rPr lang="hu-HU" sz="2400" b="1" dirty="0" err="1"/>
              <a:t>elasztomerikus</a:t>
            </a:r>
            <a:r>
              <a:rPr lang="hu-HU" sz="2400" b="1" dirty="0"/>
              <a:t> infúziós pumpa</a:t>
            </a:r>
            <a:r>
              <a:rPr lang="hu-HU" sz="2400" dirty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hu-HU" sz="2400" dirty="0"/>
              <a:t>folyamatos gyógyszeradagolás </a:t>
            </a:r>
          </a:p>
          <a:p>
            <a:pPr eaLnBrk="1" hangingPunct="1">
              <a:lnSpc>
                <a:spcPct val="90000"/>
              </a:lnSpc>
            </a:pPr>
            <a:r>
              <a:rPr lang="hu-HU" sz="2400" dirty="0"/>
              <a:t>elem vagy áram nélkül működtethetők </a:t>
            </a:r>
          </a:p>
          <a:p>
            <a:pPr eaLnBrk="1" hangingPunct="1">
              <a:lnSpc>
                <a:spcPct val="90000"/>
              </a:lnSpc>
            </a:pPr>
            <a:r>
              <a:rPr lang="hu-HU" sz="2400" dirty="0"/>
              <a:t>kemoterápia, </a:t>
            </a:r>
            <a:r>
              <a:rPr lang="hu-HU" sz="2400" dirty="0" err="1"/>
              <a:t>antivirális</a:t>
            </a:r>
            <a:r>
              <a:rPr lang="hu-HU" sz="2400" dirty="0"/>
              <a:t> kezelés, </a:t>
            </a:r>
            <a:r>
              <a:rPr lang="hu-HU" sz="2400" dirty="0" err="1"/>
              <a:t>immunoszuppresszáns</a:t>
            </a:r>
            <a:r>
              <a:rPr lang="hu-HU" sz="2400" dirty="0"/>
              <a:t> </a:t>
            </a:r>
            <a:r>
              <a:rPr lang="hu-HU" sz="2400" dirty="0" err="1"/>
              <a:t>kezelés</a:t>
            </a:r>
            <a:r>
              <a:rPr lang="hu-HU" sz="2400" dirty="0"/>
              <a:t>, fájdalomcsillapítás </a:t>
            </a:r>
          </a:p>
          <a:p>
            <a:pPr eaLnBrk="1" hangingPunct="1">
              <a:lnSpc>
                <a:spcPct val="90000"/>
              </a:lnSpc>
            </a:pPr>
            <a:r>
              <a:rPr lang="hu-HU" sz="2400" dirty="0"/>
              <a:t>jelentősen növelhető a betegek mobilitása és komfortérzete </a:t>
            </a:r>
          </a:p>
          <a:p>
            <a:pPr eaLnBrk="1" hangingPunct="1">
              <a:lnSpc>
                <a:spcPct val="90000"/>
              </a:lnSpc>
            </a:pPr>
            <a:r>
              <a:rPr lang="hu-HU" sz="2400" dirty="0"/>
              <a:t>gravitációs elven működik</a:t>
            </a:r>
          </a:p>
        </p:txBody>
      </p:sp>
      <p:pic>
        <p:nvPicPr>
          <p:cNvPr id="75780" name="Picture 4" descr="szerda 0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4962526"/>
            <a:ext cx="2843213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61" y="4229100"/>
            <a:ext cx="3149791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73874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95350" y="288927"/>
            <a:ext cx="7886700" cy="903634"/>
          </a:xfrm>
        </p:spPr>
        <p:txBody>
          <a:bodyPr/>
          <a:lstStyle/>
          <a:p>
            <a:pPr algn="ctr" eaLnBrk="1" hangingPunct="1"/>
            <a:r>
              <a:rPr lang="hu-HU" b="1" dirty="0">
                <a:solidFill>
                  <a:schemeClr val="tx1"/>
                </a:solidFill>
              </a:rPr>
              <a:t>Infúzió adagoló készülékek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hu-HU" sz="2800" b="1" dirty="0"/>
              <a:t>Páciens vezérelt </a:t>
            </a:r>
            <a:r>
              <a:rPr lang="hu-HU" sz="2800" b="1" dirty="0" err="1"/>
              <a:t>analgézia</a:t>
            </a:r>
            <a:r>
              <a:rPr lang="hu-HU" sz="2800" b="1" dirty="0"/>
              <a:t> (PCA - </a:t>
            </a:r>
            <a:r>
              <a:rPr lang="hu-HU" sz="2800" b="1" dirty="0" err="1"/>
              <a:t>Patient</a:t>
            </a:r>
            <a:r>
              <a:rPr lang="hu-HU" sz="2800" b="1" dirty="0"/>
              <a:t> </a:t>
            </a:r>
            <a:r>
              <a:rPr lang="hu-HU" sz="2800" b="1" dirty="0" err="1"/>
              <a:t>Controlled</a:t>
            </a:r>
            <a:r>
              <a:rPr lang="hu-HU" sz="2800" b="1" dirty="0"/>
              <a:t> </a:t>
            </a:r>
            <a:r>
              <a:rPr lang="hu-HU" sz="2800" b="1" dirty="0" err="1"/>
              <a:t>Analgesia</a:t>
            </a:r>
            <a:r>
              <a:rPr lang="hu-HU" sz="2800" b="1" dirty="0"/>
              <a:t>)</a:t>
            </a:r>
            <a:r>
              <a:rPr lang="hu-HU" sz="2800" dirty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hu-HU" sz="2800" dirty="0"/>
              <a:t>lehetővé teszi a folyamatos gyógyszeradagolást </a:t>
            </a:r>
          </a:p>
          <a:p>
            <a:pPr eaLnBrk="1" hangingPunct="1">
              <a:lnSpc>
                <a:spcPct val="80000"/>
              </a:lnSpc>
            </a:pPr>
            <a:r>
              <a:rPr lang="hu-HU" sz="2800" dirty="0"/>
              <a:t>a beteg maga szabályozhatja a készüléket</a:t>
            </a:r>
          </a:p>
          <a:p>
            <a:pPr eaLnBrk="1" hangingPunct="1">
              <a:lnSpc>
                <a:spcPct val="80000"/>
              </a:lnSpc>
            </a:pPr>
            <a:r>
              <a:rPr lang="hu-HU" sz="2800" dirty="0"/>
              <a:t>nincs túladagolás</a:t>
            </a:r>
          </a:p>
          <a:p>
            <a:pPr eaLnBrk="1" hangingPunct="1">
              <a:lnSpc>
                <a:spcPct val="80000"/>
              </a:lnSpc>
            </a:pPr>
            <a:endParaRPr lang="hu-HU" sz="2800" dirty="0"/>
          </a:p>
          <a:p>
            <a:pPr eaLnBrk="1" hangingPunct="1">
              <a:lnSpc>
                <a:spcPct val="80000"/>
              </a:lnSpc>
            </a:pPr>
            <a:r>
              <a:rPr lang="hu-HU" sz="2800" dirty="0"/>
              <a:t>Ápolói teendők az infúzió adagolókkal kapcsolatosan</a:t>
            </a:r>
          </a:p>
          <a:p>
            <a:pPr lvl="1" eaLnBrk="1" hangingPunct="1">
              <a:lnSpc>
                <a:spcPct val="80000"/>
              </a:lnSpc>
            </a:pPr>
            <a:r>
              <a:rPr lang="hu-HU" sz="2400" dirty="0" err="1"/>
              <a:t>Akkumlátor</a:t>
            </a:r>
            <a:endParaRPr lang="hu-HU" sz="2400" dirty="0"/>
          </a:p>
          <a:p>
            <a:pPr lvl="1" eaLnBrk="1" hangingPunct="1">
              <a:lnSpc>
                <a:spcPct val="80000"/>
              </a:lnSpc>
            </a:pPr>
            <a:r>
              <a:rPr lang="hu-HU" sz="2400" dirty="0"/>
              <a:t>Tisztítás</a:t>
            </a:r>
          </a:p>
          <a:p>
            <a:pPr lvl="1" eaLnBrk="1" hangingPunct="1">
              <a:lnSpc>
                <a:spcPct val="80000"/>
              </a:lnSpc>
            </a:pPr>
            <a:r>
              <a:rPr lang="hu-HU" sz="2400" dirty="0"/>
              <a:t>programozás</a:t>
            </a:r>
          </a:p>
        </p:txBody>
      </p:sp>
    </p:spTree>
    <p:extLst>
      <p:ext uri="{BB962C8B-B14F-4D97-AF65-F5344CB8AC3E}">
        <p14:creationId xmlns:p14="http://schemas.microsoft.com/office/powerpoint/2010/main" val="27723939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0"/>
            <a:ext cx="8229600" cy="1143000"/>
          </a:xfrm>
        </p:spPr>
        <p:txBody>
          <a:bodyPr/>
          <a:lstStyle/>
          <a:p>
            <a:pPr eaLnBrk="1" hangingPunct="1"/>
            <a:r>
              <a:rPr lang="hu-HU" b="1"/>
              <a:t>Piggy Back</a:t>
            </a:r>
            <a:r>
              <a:rPr lang="hu-HU"/>
              <a:t> 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2063750" y="981076"/>
            <a:ext cx="8229600" cy="4525963"/>
          </a:xfrm>
        </p:spPr>
        <p:txBody>
          <a:bodyPr/>
          <a:lstStyle/>
          <a:p>
            <a:pPr eaLnBrk="1" hangingPunct="1"/>
            <a:r>
              <a:rPr lang="hu-HU" sz="2800"/>
              <a:t>másodlagos infúziós szerelék</a:t>
            </a:r>
          </a:p>
          <a:p>
            <a:pPr eaLnBrk="1" hangingPunct="1"/>
            <a:r>
              <a:rPr lang="hu-HU" sz="2800"/>
              <a:t>intermittáló infúzió adagolásához </a:t>
            </a:r>
          </a:p>
          <a:p>
            <a:pPr eaLnBrk="1" hangingPunct="1"/>
            <a:r>
              <a:rPr lang="hu-HU" sz="2800"/>
              <a:t>külön szerelék szükséges + „Y” csatlakozó</a:t>
            </a:r>
          </a:p>
          <a:p>
            <a:pPr eaLnBrk="1" hangingPunct="1"/>
            <a:r>
              <a:rPr lang="hu-HU" sz="2800"/>
              <a:t>infúziós pumpával együtt használható</a:t>
            </a:r>
          </a:p>
          <a:p>
            <a:pPr eaLnBrk="1" hangingPunct="1"/>
            <a:r>
              <a:rPr lang="hu-HU" sz="2800"/>
              <a:t> mindig magasabban kell </a:t>
            </a:r>
          </a:p>
          <a:p>
            <a:pPr lvl="1" eaLnBrk="1" hangingPunct="1">
              <a:buFontTx/>
              <a:buNone/>
            </a:pPr>
            <a:r>
              <a:rPr lang="hu-HU"/>
              <a:t>elhelyezni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192" y="3000375"/>
            <a:ext cx="2715766" cy="385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88926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Irodalom jegyzék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err="1"/>
              <a:t>Lipienné</a:t>
            </a:r>
            <a:r>
              <a:rPr lang="hu-HU" dirty="0"/>
              <a:t> K. I. -Ridegné Cs. I.(2016): Betegmegfigyelés Műszaki Könyvkiadó, Budapest</a:t>
            </a:r>
          </a:p>
          <a:p>
            <a:r>
              <a:rPr lang="hu-HU" dirty="0"/>
              <a:t>Oláh András </a:t>
            </a:r>
            <a:r>
              <a:rPr lang="hu-HU" dirty="0" err="1"/>
              <a:t>szerk</a:t>
            </a:r>
            <a:r>
              <a:rPr lang="hu-HU" dirty="0"/>
              <a:t>. (2012): Az ápolás-tudomány tankönyve Medicina Könyvkiadó, Budapest,</a:t>
            </a:r>
          </a:p>
        </p:txBody>
      </p:sp>
    </p:spTree>
    <p:extLst>
      <p:ext uri="{BB962C8B-B14F-4D97-AF65-F5344CB8AC3E}">
        <p14:creationId xmlns:p14="http://schemas.microsoft.com/office/powerpoint/2010/main" val="25891473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69516" y="2595026"/>
            <a:ext cx="9404723" cy="1400530"/>
          </a:xfrm>
        </p:spPr>
        <p:txBody>
          <a:bodyPr/>
          <a:lstStyle/>
          <a:p>
            <a:pPr algn="ctr"/>
            <a:r>
              <a:rPr lang="hu-HU" dirty="0"/>
              <a:t>Ellenőrző kérdések</a:t>
            </a:r>
          </a:p>
        </p:txBody>
      </p:sp>
    </p:spTree>
    <p:extLst>
      <p:ext uri="{BB962C8B-B14F-4D97-AF65-F5344CB8AC3E}">
        <p14:creationId xmlns:p14="http://schemas.microsoft.com/office/powerpoint/2010/main" val="31075658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326853" y="70032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4000" dirty="0">
                <a:latin typeface="Calibri" panose="020F0502020204030204"/>
              </a:rPr>
              <a:t>Intravénás </a:t>
            </a:r>
            <a:r>
              <a:rPr lang="hu-HU" altLang="hu-HU" sz="4000" dirty="0" err="1">
                <a:latin typeface="Calibri" panose="020F0502020204030204"/>
              </a:rPr>
              <a:t>kanülök</a:t>
            </a:r>
            <a:r>
              <a:rPr lang="hu-HU" altLang="hu-HU" sz="4000" dirty="0">
                <a:latin typeface="Calibri" panose="020F0502020204030204"/>
              </a:rPr>
              <a:t> gondozására jellemző, általánosságban</a:t>
            </a:r>
            <a:endParaRPr lang="ru-RU" altLang="hu-HU" sz="4000" dirty="0">
              <a:latin typeface="Calibri" panose="020F0502020204030204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1" y="459980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Midline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katéter esetében az öblítő folyadék 5 ml</a:t>
            </a:r>
            <a:endParaRPr lang="ru-R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1" y="3647760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Az öblítő folyadék mennyisége több legyen mint a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kanül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űrtartalma</a:t>
            </a:r>
            <a:endParaRPr lang="ru-R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1" y="270857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A transzparens kötszerek akár 14 napig is alkalmazhatóak</a:t>
            </a:r>
            <a:endParaRPr lang="ru-R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63351" y="1769384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Az etanol nem alkalmazható átöblítésre</a:t>
            </a:r>
            <a:endParaRPr lang="ru-R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770471" y="1438465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192241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Infúziós terápia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Infúziós terápia fogalma: oldat formájában, benne gyógyszert, ásványi anyagot, folyadékot bejuttatunk a keringésbe.</a:t>
            </a:r>
          </a:p>
          <a:p>
            <a:endParaRPr lang="hu-HU" dirty="0"/>
          </a:p>
          <a:p>
            <a:r>
              <a:rPr lang="hu-HU" dirty="0"/>
              <a:t>Indikáció: </a:t>
            </a:r>
          </a:p>
          <a:p>
            <a:pPr lvl="1"/>
            <a:r>
              <a:rPr lang="hu-HU" dirty="0"/>
              <a:t>Gyógyszerbejuttatás</a:t>
            </a:r>
          </a:p>
          <a:p>
            <a:pPr lvl="1"/>
            <a:r>
              <a:rPr lang="hu-HU" dirty="0"/>
              <a:t>Folyadékpótlás</a:t>
            </a:r>
          </a:p>
          <a:p>
            <a:pPr lvl="1"/>
            <a:r>
              <a:rPr lang="hu-HU" dirty="0"/>
              <a:t>Sav-bázis elektrolit háztartás zavarának rendezése</a:t>
            </a:r>
          </a:p>
        </p:txBody>
      </p:sp>
    </p:spTree>
    <p:extLst>
      <p:ext uri="{BB962C8B-B14F-4D97-AF65-F5344CB8AC3E}">
        <p14:creationId xmlns:p14="http://schemas.microsoft.com/office/powerpoint/2010/main" val="9740475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70032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dirty="0">
                <a:latin typeface="Calibri" panose="020F0502020204030204"/>
              </a:rPr>
              <a:t>Az intravénás </a:t>
            </a:r>
            <a:r>
              <a:rPr lang="hu-HU" altLang="hu-HU" dirty="0" err="1">
                <a:latin typeface="Calibri" panose="020F0502020204030204"/>
              </a:rPr>
              <a:t>kanülök</a:t>
            </a:r>
            <a:r>
              <a:rPr lang="hu-HU" altLang="hu-HU" dirty="0">
                <a:latin typeface="Calibri" panose="020F0502020204030204"/>
              </a:rPr>
              <a:t> átöblítésére és kötéscseréjére jellemző általánosságban</a:t>
            </a:r>
            <a:endParaRPr lang="ru-RU" altLang="hu-HU" dirty="0">
              <a:latin typeface="Calibri" panose="020F0502020204030204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Antibiotikum zárat perifériás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rövidkanülöknél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alkalmazunk</a:t>
            </a:r>
            <a:endParaRPr lang="ru-R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95102" y="184588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A géz alapú kötszereket 24 óránként cserélni kell</a:t>
            </a:r>
            <a:endParaRPr lang="ru-R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Használaton kívüli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kanülöket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2 naponta át kell öblíteni</a:t>
            </a:r>
            <a:endParaRPr lang="ru-R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A transzparens kötszerek akár 15 napon keresztül is alkalmazhatók</a:t>
            </a:r>
            <a:endParaRPr lang="ru-R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105536" y="1424583"/>
            <a:ext cx="8478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376256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310977" y="685773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4000" dirty="0">
                <a:latin typeface="Calibri" panose="020F0502020204030204"/>
              </a:rPr>
              <a:t>Az infúziós terápiára jellemző:</a:t>
            </a:r>
            <a:endParaRPr lang="ru-RU" altLang="hu-HU" sz="4000" dirty="0">
              <a:latin typeface="Calibri" panose="020F0502020204030204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310977" y="1807807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1800" dirty="0">
                <a:solidFill>
                  <a:prstClr val="white"/>
                </a:solidFill>
                <a:latin typeface="Arial Black" panose="020B0A04020102020204" pitchFamily="34" charset="0"/>
              </a:rPr>
              <a:t>Az infúziós szerelékek cseppkamráját nem kell feltölteni az infúziós oldat alkalmazása előtt</a:t>
            </a:r>
            <a:endParaRPr lang="ru-RU" altLang="hu-HU" sz="18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79226" y="4935783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000" dirty="0">
                <a:solidFill>
                  <a:prstClr val="white"/>
                </a:solidFill>
                <a:latin typeface="Arial Black" panose="020B0A04020102020204" pitchFamily="34" charset="0"/>
              </a:rPr>
              <a:t>Vérkészítmények adásához nagyobb belső átmérőjű kanült kell választani </a:t>
            </a:r>
            <a:endParaRPr lang="ru-RU" altLang="hu-HU" sz="20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A lehető legkisebb méretű kanült kell választani</a:t>
            </a:r>
            <a:endParaRPr lang="ru-R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Géz alapú kötszereket naponta legalább kétszer cserélni kell</a:t>
            </a:r>
            <a:endParaRPr lang="ru-R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1924197" y="1401236"/>
            <a:ext cx="8212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88439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4000" dirty="0">
                <a:latin typeface="Calibri" panose="020F0502020204030204"/>
              </a:rPr>
              <a:t>A </a:t>
            </a:r>
            <a:r>
              <a:rPr lang="hu-HU" altLang="hu-HU" sz="4000" dirty="0" err="1">
                <a:latin typeface="Calibri" panose="020F0502020204030204"/>
              </a:rPr>
              <a:t>kanülökre</a:t>
            </a:r>
            <a:r>
              <a:rPr lang="hu-HU" altLang="hu-HU" sz="4000" dirty="0">
                <a:latin typeface="Calibri" panose="020F0502020204030204"/>
              </a:rPr>
              <a:t> jellemző, </a:t>
            </a:r>
            <a:r>
              <a:rPr lang="hu-HU" altLang="hu-HU" sz="4000" b="1" u="sng" dirty="0">
                <a:latin typeface="Calibri" panose="020F0502020204030204"/>
              </a:rPr>
              <a:t>KIVÉVE</a:t>
            </a:r>
            <a:r>
              <a:rPr lang="hu-HU" altLang="hu-HU" sz="4000" dirty="0">
                <a:latin typeface="Calibri" panose="020F0502020204030204"/>
              </a:rPr>
              <a:t>: </a:t>
            </a:r>
            <a:endParaRPr lang="ru-RU" altLang="hu-HU" sz="4000" dirty="0">
              <a:latin typeface="Calibri" panose="020F0502020204030204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1802200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5-9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pH-jú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oldatok adhatók perifériásan</a:t>
            </a:r>
            <a:endParaRPr lang="ru-R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1" y="490331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Kanül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zárására használható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NaHeparin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oldat </a:t>
            </a:r>
            <a:endParaRPr lang="ru-R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A perifériás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kanülök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hossza 5-7,5 cm</a:t>
            </a:r>
            <a:endParaRPr lang="ru-R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Perifériásan adható 20%-os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glucose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oldat</a:t>
            </a:r>
            <a:endParaRPr lang="ru-R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205873" y="1156476"/>
            <a:ext cx="9324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278023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305296" y="283974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A perifériás </a:t>
            </a:r>
            <a:r>
              <a:rPr lang="hu-HU" sz="4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vénakanülökre</a:t>
            </a:r>
            <a:r>
              <a:rPr lang="hu-H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 jellemző: </a:t>
            </a:r>
            <a:endParaRPr kumimoji="0" lang="ru-RU" altLang="hu-HU" sz="4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>
                <a:solidFill>
                  <a:prstClr val="white"/>
                </a:solidFill>
                <a:latin typeface="Arial Black" panose="020B0A04020102020204" pitchFamily="34" charset="0"/>
              </a:rPr>
              <a:t>ilyen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kanül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a PICC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kanül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184265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kis átmérőjű vénába nem adhatók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hyperosmoticus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oldatok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általában táplálásra alkalmazzák őket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ilyen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kanülökön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keresztül adagolható 5 pH alatti készítmény is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217182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93563" y="365632"/>
            <a:ext cx="10788243" cy="1400530"/>
          </a:xfrm>
        </p:spPr>
        <p:txBody>
          <a:bodyPr/>
          <a:lstStyle/>
          <a:p>
            <a:r>
              <a:rPr lang="hu-HU" sz="4000" dirty="0"/>
              <a:t>Folyadék és elektrolit-egyensúly zavarai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46111" y="2157421"/>
            <a:ext cx="11088688" cy="4195481"/>
          </a:xfrm>
        </p:spPr>
        <p:txBody>
          <a:bodyPr>
            <a:normAutofit fontScale="92500" lnSpcReduction="20000"/>
          </a:bodyPr>
          <a:lstStyle/>
          <a:p>
            <a:r>
              <a:rPr lang="hu-HU" dirty="0" err="1"/>
              <a:t>Dehidráció</a:t>
            </a:r>
            <a:r>
              <a:rPr lang="hu-HU" dirty="0"/>
              <a:t> (folyadék vesztés) és az </a:t>
            </a:r>
            <a:r>
              <a:rPr lang="hu-HU" dirty="0" err="1"/>
              <a:t>exsiccosis</a:t>
            </a:r>
            <a:r>
              <a:rPr lang="hu-HU" dirty="0"/>
              <a:t>(kiszáradás), akkor alakul ki, ha a beteg sokkal több folyadékot és elektrolitot veszít, mint amennyit felvenni képes.</a:t>
            </a:r>
          </a:p>
          <a:p>
            <a:endParaRPr lang="hu-HU" dirty="0"/>
          </a:p>
          <a:p>
            <a:r>
              <a:rPr lang="hu-HU" dirty="0" err="1"/>
              <a:t>Dehidráció</a:t>
            </a:r>
            <a:r>
              <a:rPr lang="hu-HU" dirty="0"/>
              <a:t> tünetei: </a:t>
            </a:r>
          </a:p>
          <a:p>
            <a:pPr lvl="1"/>
            <a:r>
              <a:rPr lang="hu-HU" dirty="0"/>
              <a:t>Szomjúságérzés, </a:t>
            </a:r>
          </a:p>
          <a:p>
            <a:pPr lvl="1"/>
            <a:r>
              <a:rPr lang="hu-HU" dirty="0" err="1"/>
              <a:t>oliguria</a:t>
            </a:r>
            <a:r>
              <a:rPr lang="hu-HU" dirty="0"/>
              <a:t>, </a:t>
            </a:r>
          </a:p>
          <a:p>
            <a:pPr lvl="1"/>
            <a:r>
              <a:rPr lang="hu-HU" dirty="0"/>
              <a:t>zavartság, </a:t>
            </a:r>
          </a:p>
          <a:p>
            <a:pPr lvl="1"/>
            <a:r>
              <a:rPr lang="hu-HU" dirty="0"/>
              <a:t>keringés romlás, </a:t>
            </a:r>
          </a:p>
          <a:p>
            <a:pPr lvl="1"/>
            <a:r>
              <a:rPr lang="hu-HU" dirty="0"/>
              <a:t>száraz nyelv, </a:t>
            </a:r>
          </a:p>
          <a:p>
            <a:pPr lvl="1"/>
            <a:r>
              <a:rPr lang="hu-HU" dirty="0"/>
              <a:t>csökkent </a:t>
            </a:r>
            <a:r>
              <a:rPr lang="hu-HU" dirty="0" err="1"/>
              <a:t>bőrturgor</a:t>
            </a:r>
            <a:r>
              <a:rPr lang="hu-HU" dirty="0"/>
              <a:t>, </a:t>
            </a:r>
          </a:p>
          <a:p>
            <a:pPr lvl="1"/>
            <a:r>
              <a:rPr lang="hu-HU" dirty="0"/>
              <a:t>elnyomható pulzus, </a:t>
            </a:r>
          </a:p>
          <a:p>
            <a:pPr lvl="1"/>
            <a:r>
              <a:rPr lang="hu-HU" dirty="0"/>
              <a:t>szapora légzés</a:t>
            </a:r>
          </a:p>
        </p:txBody>
      </p:sp>
    </p:spTree>
    <p:extLst>
      <p:ext uri="{BB962C8B-B14F-4D97-AF65-F5344CB8AC3E}">
        <p14:creationId xmlns:p14="http://schemas.microsoft.com/office/powerpoint/2010/main" val="942971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89357" y="182752"/>
            <a:ext cx="9404723" cy="1400530"/>
          </a:xfrm>
        </p:spPr>
        <p:txBody>
          <a:bodyPr/>
          <a:lstStyle/>
          <a:p>
            <a:r>
              <a:rPr lang="hu-HU" dirty="0" err="1"/>
              <a:t>Dehidráció</a:t>
            </a:r>
            <a:r>
              <a:rPr lang="hu-HU" dirty="0"/>
              <a:t> típusai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2" y="883017"/>
            <a:ext cx="8673736" cy="5863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138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675032" cy="1400530"/>
          </a:xfrm>
        </p:spPr>
        <p:txBody>
          <a:bodyPr/>
          <a:lstStyle/>
          <a:p>
            <a:r>
              <a:rPr lang="hu-HU" sz="3200" dirty="0"/>
              <a:t>A folyadékegyensúly zavarai </a:t>
            </a:r>
            <a:r>
              <a:rPr lang="hu-HU" sz="3200" dirty="0" err="1"/>
              <a:t>hypoosmolaris</a:t>
            </a:r>
            <a:r>
              <a:rPr lang="hu-HU" sz="3200" dirty="0"/>
              <a:t> zavar</a:t>
            </a:r>
            <a:br>
              <a:rPr lang="hu-HU" sz="3200" dirty="0"/>
            </a:br>
            <a:r>
              <a:rPr lang="hu-HU" sz="3200" dirty="0"/>
              <a:t>relatív vagy abszolút vízfelesleg </a:t>
            </a:r>
            <a:r>
              <a:rPr lang="hu-HU" sz="3200" b="1" dirty="0">
                <a:solidFill>
                  <a:schemeClr val="tx1"/>
                </a:solidFill>
              </a:rPr>
              <a:t>(</a:t>
            </a:r>
            <a:r>
              <a:rPr lang="hu-HU" sz="3200" b="1" dirty="0" err="1">
                <a:solidFill>
                  <a:schemeClr val="tx1"/>
                </a:solidFill>
              </a:rPr>
              <a:t>hypervolaemia</a:t>
            </a:r>
            <a:r>
              <a:rPr lang="hu-HU" sz="3200" b="1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46262" y="1853248"/>
            <a:ext cx="5419408" cy="4756558"/>
          </a:xfrm>
        </p:spPr>
        <p:txBody>
          <a:bodyPr>
            <a:noAutofit/>
          </a:bodyPr>
          <a:lstStyle/>
          <a:p>
            <a:r>
              <a:rPr lang="hu-HU" sz="1800" dirty="0"/>
              <a:t>Oka: </a:t>
            </a:r>
          </a:p>
          <a:p>
            <a:pPr marL="285750" indent="-193675">
              <a:buFontTx/>
              <a:buChar char="-"/>
            </a:pPr>
            <a:r>
              <a:rPr lang="hu-HU" sz="1800" dirty="0"/>
              <a:t>szívelégtelenség</a:t>
            </a:r>
          </a:p>
          <a:p>
            <a:pPr marL="285750" indent="-193675">
              <a:buFontTx/>
              <a:buChar char="-"/>
            </a:pPr>
            <a:r>
              <a:rPr lang="hu-HU" sz="1800" dirty="0"/>
              <a:t>veseelégtelenség</a:t>
            </a:r>
          </a:p>
          <a:p>
            <a:pPr marL="285750" indent="-193675">
              <a:buFontTx/>
              <a:buChar char="-"/>
            </a:pPr>
            <a:r>
              <a:rPr lang="hu-HU" sz="1800" dirty="0" err="1"/>
              <a:t>parenterális</a:t>
            </a:r>
            <a:r>
              <a:rPr lang="hu-HU" sz="1800" dirty="0"/>
              <a:t> folyadékpótlás</a:t>
            </a:r>
          </a:p>
          <a:p>
            <a:pPr marL="285750" indent="-285750">
              <a:buFontTx/>
              <a:buChar char="-"/>
            </a:pPr>
            <a:endParaRPr lang="hu-HU" sz="1800" dirty="0"/>
          </a:p>
          <a:p>
            <a:r>
              <a:rPr lang="hu-HU" sz="1800" dirty="0"/>
              <a:t>A </a:t>
            </a:r>
            <a:r>
              <a:rPr lang="hu-HU" sz="1800" dirty="0" err="1"/>
              <a:t>hypervolaemia</a:t>
            </a:r>
            <a:r>
              <a:rPr lang="hu-HU" sz="1800" dirty="0"/>
              <a:t> következtében keringés túlterhelés következhet be.</a:t>
            </a:r>
          </a:p>
          <a:p>
            <a:endParaRPr lang="hu-HU" sz="1800" dirty="0"/>
          </a:p>
        </p:txBody>
      </p:sp>
      <p:sp>
        <p:nvSpPr>
          <p:cNvPr id="4" name="Téglalap 3"/>
          <p:cNvSpPr/>
          <p:nvPr/>
        </p:nvSpPr>
        <p:spPr>
          <a:xfrm>
            <a:off x="6609806" y="1963843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u-HU" dirty="0"/>
              <a:t>Jelei:</a:t>
            </a:r>
          </a:p>
          <a:p>
            <a:pPr marL="285750" indent="-193675">
              <a:buFontTx/>
              <a:buChar char="-"/>
            </a:pPr>
            <a:r>
              <a:rPr lang="hu-HU" dirty="0"/>
              <a:t>emelkedett vérnyomás</a:t>
            </a:r>
          </a:p>
          <a:p>
            <a:pPr marL="285750" indent="-193675">
              <a:buFontTx/>
              <a:buChar char="-"/>
            </a:pPr>
            <a:r>
              <a:rPr lang="hu-HU" dirty="0"/>
              <a:t>bőséges nyál</a:t>
            </a:r>
          </a:p>
          <a:p>
            <a:pPr marL="285750" indent="-193675">
              <a:buFontTx/>
              <a:buChar char="-"/>
            </a:pPr>
            <a:r>
              <a:rPr lang="hu-HU" dirty="0"/>
              <a:t>homályos látás</a:t>
            </a:r>
          </a:p>
          <a:p>
            <a:pPr indent="-250825">
              <a:buFontTx/>
              <a:buChar char="-"/>
            </a:pPr>
            <a:r>
              <a:rPr lang="hu-HU" dirty="0" err="1"/>
              <a:t>tachycardia</a:t>
            </a:r>
            <a:endParaRPr lang="hu-HU" dirty="0"/>
          </a:p>
          <a:p>
            <a:pPr indent="-250825">
              <a:buFontTx/>
              <a:buChar char="-"/>
            </a:pPr>
            <a:r>
              <a:rPr lang="hu-HU" dirty="0"/>
              <a:t>emelkedett centrális vénás nyomás</a:t>
            </a:r>
          </a:p>
          <a:p>
            <a:pPr indent="-250825">
              <a:buFontTx/>
              <a:buChar char="-"/>
            </a:pPr>
            <a:r>
              <a:rPr lang="hu-HU" dirty="0"/>
              <a:t>telt nyaki vénák</a:t>
            </a:r>
          </a:p>
          <a:p>
            <a:pPr indent="-250825">
              <a:buFontTx/>
              <a:buChar char="-"/>
            </a:pPr>
            <a:r>
              <a:rPr lang="hu-HU" dirty="0"/>
              <a:t>testsúlyemelkedés</a:t>
            </a:r>
          </a:p>
          <a:p>
            <a:pPr indent="-250825">
              <a:buFontTx/>
              <a:buChar char="-"/>
            </a:pPr>
            <a:r>
              <a:rPr lang="hu-HU" dirty="0" err="1"/>
              <a:t>oedema</a:t>
            </a:r>
            <a:endParaRPr lang="hu-HU" dirty="0"/>
          </a:p>
          <a:p>
            <a:pPr indent="-250825">
              <a:buFontTx/>
              <a:buChar char="-"/>
            </a:pPr>
            <a:r>
              <a:rPr lang="hu-HU" dirty="0"/>
              <a:t>emelkedett légzésszám, </a:t>
            </a:r>
            <a:r>
              <a:rPr lang="hu-HU" dirty="0" err="1"/>
              <a:t>dyspnoe</a:t>
            </a: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20515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Nátrium egyensúly zavar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46111" y="1687158"/>
            <a:ext cx="5685020" cy="5070693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hu-HU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Hyponatraemia</a:t>
            </a:r>
            <a:r>
              <a:rPr lang="hu-H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: </a:t>
            </a:r>
            <a:r>
              <a:rPr lang="hu-HU" dirty="0"/>
              <a:t>a vér nátrium koncentrációja a normálisnál alacsonyabb</a:t>
            </a:r>
          </a:p>
          <a:p>
            <a:r>
              <a:rPr lang="hu-HU" dirty="0"/>
              <a:t>Okai: vese-, mellékvese betegség, fokozott verejtékezés, fokozott ADH szekréció</a:t>
            </a:r>
          </a:p>
          <a:p>
            <a:r>
              <a:rPr lang="hu-HU" dirty="0"/>
              <a:t>Tünetei: alacsony vérnyomás, hányinger, </a:t>
            </a:r>
            <a:r>
              <a:rPr lang="hu-HU" dirty="0" err="1"/>
              <a:t>tachycardia</a:t>
            </a:r>
            <a:r>
              <a:rPr lang="hu-HU" dirty="0"/>
              <a:t>, görcsroham, súlyos esetben kóma alakulhat ki.</a:t>
            </a:r>
          </a:p>
          <a:p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7071360" y="1687158"/>
            <a:ext cx="4937760" cy="31854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hu-HU" sz="2000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Hypernatraemia</a:t>
            </a:r>
            <a:r>
              <a:rPr lang="hu-HU" sz="20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:</a:t>
            </a:r>
            <a:r>
              <a:rPr lang="hu-HU" sz="2000" dirty="0"/>
              <a:t> a vér nátrium koncentrációja a normálisnál magasabb</a:t>
            </a:r>
          </a:p>
          <a:p>
            <a:pPr marL="342000" indent="-45720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hu-HU" sz="2000" dirty="0"/>
              <a:t>Okai: fokozott sóbevitel. Szomjazás, </a:t>
            </a:r>
            <a:r>
              <a:rPr lang="hu-HU" sz="2000" dirty="0" err="1"/>
              <a:t>hypertóniás</a:t>
            </a:r>
            <a:r>
              <a:rPr lang="hu-HU" sz="2000" dirty="0"/>
              <a:t> sóoldat </a:t>
            </a:r>
            <a:r>
              <a:rPr lang="hu-HU" sz="2000" dirty="0" err="1"/>
              <a:t>parenterális</a:t>
            </a:r>
            <a:r>
              <a:rPr lang="hu-HU" sz="2000" dirty="0"/>
              <a:t> bevitele</a:t>
            </a:r>
          </a:p>
          <a:p>
            <a:pPr marL="342000" indent="-45720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hu-HU" sz="2000" dirty="0"/>
              <a:t>Tünetei: szomjúság, </a:t>
            </a:r>
            <a:r>
              <a:rPr lang="hu-HU" sz="2000" dirty="0" err="1"/>
              <a:t>dehidratio</a:t>
            </a:r>
            <a:r>
              <a:rPr lang="hu-HU" sz="2000" dirty="0"/>
              <a:t>, </a:t>
            </a:r>
            <a:r>
              <a:rPr lang="hu-HU" sz="2000" dirty="0" err="1"/>
              <a:t>hypotensio</a:t>
            </a:r>
            <a:endParaRPr lang="hu-HU" sz="2000" dirty="0"/>
          </a:p>
          <a:p>
            <a:pPr marL="342000" indent="-457200">
              <a:spcBef>
                <a:spcPts val="1000"/>
              </a:spcBef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642713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Kálium egyensúly zavarai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46111" y="1853248"/>
            <a:ext cx="5201694" cy="4195481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hu-HU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Hypokalaemia</a:t>
            </a:r>
            <a:r>
              <a:rPr lang="hu-H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: </a:t>
            </a:r>
            <a:r>
              <a:rPr lang="hu-HU" dirty="0"/>
              <a:t>a vér káliumszintjének csökkenés</a:t>
            </a:r>
          </a:p>
          <a:p>
            <a:r>
              <a:rPr lang="hu-HU" dirty="0"/>
              <a:t>Okai: hasmenés, hányás, nagyfokú verejtékezés, diabetes kóma, diabetikus kezelés, </a:t>
            </a:r>
          </a:p>
          <a:p>
            <a:r>
              <a:rPr lang="hu-HU" dirty="0"/>
              <a:t>Tünetei: gyengeség, fáradtság, renyhe bélhangok, reflex kiesés, szívritmus zavar, súlyos esetben azonnali halált is okozhat.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6923315" y="1853248"/>
            <a:ext cx="4432662" cy="22878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000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hu-HU" b="1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Hyperkalaemia</a:t>
            </a:r>
            <a:r>
              <a:rPr lang="hu-HU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: </a:t>
            </a:r>
            <a:r>
              <a:rPr lang="hu-HU" dirty="0"/>
              <a:t>a vér káliumszintjének </a:t>
            </a:r>
            <a:r>
              <a:rPr lang="hu-HU" dirty="0" err="1"/>
              <a:t>felszaparodása</a:t>
            </a:r>
            <a:endParaRPr lang="hu-HU" dirty="0"/>
          </a:p>
          <a:p>
            <a:pPr marL="342000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hu-HU" dirty="0"/>
              <a:t> Okai: veseelégtelenség, volumen hiány, égés, acidózis</a:t>
            </a:r>
          </a:p>
          <a:p>
            <a:pPr marL="342000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hu-HU" dirty="0"/>
              <a:t>Tünetei: szorongás, gyengeség, hasmenés, szívritmus zavar, súlyos esetben szívmegállás</a:t>
            </a:r>
          </a:p>
        </p:txBody>
      </p:sp>
    </p:spTree>
    <p:extLst>
      <p:ext uri="{BB962C8B-B14F-4D97-AF65-F5344CB8AC3E}">
        <p14:creationId xmlns:p14="http://schemas.microsoft.com/office/powerpoint/2010/main" val="20507355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1_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621AB8F6582EA244B5E4BCF27D7BFAA1" ma:contentTypeVersion="2" ma:contentTypeDescription="Új dokumentum létrehozása." ma:contentTypeScope="" ma:versionID="54f24e6cc8f3183c6fa125099b342526">
  <xsd:schema xmlns:xsd="http://www.w3.org/2001/XMLSchema" xmlns:xs="http://www.w3.org/2001/XMLSchema" xmlns:p="http://schemas.microsoft.com/office/2006/metadata/properties" xmlns:ns2="cf0129bd-0b42-4155-885b-6074fa7fc0c4" targetNamespace="http://schemas.microsoft.com/office/2006/metadata/properties" ma:root="true" ma:fieldsID="3dc14443adc959497dc6ef8cff929100" ns2:_="">
    <xsd:import namespace="cf0129bd-0b42-4155-885b-6074fa7fc0c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129bd-0b42-4155-885b-6074fa7fc0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0FBC254-0042-4ED5-91F3-A83861F6EE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0129bd-0b42-4155-885b-6074fa7fc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EF44326-7003-47BA-AEB0-ABA9672E745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D49C802-7366-41E1-A270-A69D39489BE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1972</Words>
  <Application>Microsoft Office PowerPoint</Application>
  <PresentationFormat>Szélesvásznú</PresentationFormat>
  <Paragraphs>328</Paragraphs>
  <Slides>43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8</vt:i4>
      </vt:variant>
      <vt:variant>
        <vt:lpstr>Téma</vt:lpstr>
      </vt:variant>
      <vt:variant>
        <vt:i4>2</vt:i4>
      </vt:variant>
      <vt:variant>
        <vt:lpstr>Diacímek</vt:lpstr>
      </vt:variant>
      <vt:variant>
        <vt:i4>43</vt:i4>
      </vt:variant>
    </vt:vector>
  </HeadingPairs>
  <TitlesOfParts>
    <vt:vector size="53" baseType="lpstr">
      <vt:lpstr>Arial</vt:lpstr>
      <vt:lpstr>Arial Black</vt:lpstr>
      <vt:lpstr>Calibri</vt:lpstr>
      <vt:lpstr>Century Gothic</vt:lpstr>
      <vt:lpstr>Times New Roman</vt:lpstr>
      <vt:lpstr>Tw Cen MT</vt:lpstr>
      <vt:lpstr>Wingdings</vt:lpstr>
      <vt:lpstr>Wingdings 3</vt:lpstr>
      <vt:lpstr>Ion</vt:lpstr>
      <vt:lpstr>1_Ion</vt:lpstr>
      <vt:lpstr>GINOP-5.3.5-18-2019-00115 A munkaerőhiány és az elöregedő társadalom okozta, az egészségügyi intézményeket érintő foglalkoztatási válsághelyzetek megelőzése és kezelése az ápoló képzés szintjeinek és hatásköreinek fejlesztésével</vt:lpstr>
      <vt:lpstr>Terápiás alapismeretek, betegmegfigyelés</vt:lpstr>
      <vt:lpstr>Idegen kifejezések</vt:lpstr>
      <vt:lpstr>Infúziós terápia</vt:lpstr>
      <vt:lpstr>Folyadék és elektrolit-egyensúly zavarai</vt:lpstr>
      <vt:lpstr>Dehidráció típusai</vt:lpstr>
      <vt:lpstr>A folyadékegyensúly zavarai hypoosmolaris zavar relatív vagy abszolút vízfelesleg (hypervolaemia)</vt:lpstr>
      <vt:lpstr>Nátrium egyensúly zavar</vt:lpstr>
      <vt:lpstr>Kálium egyensúly zavarai</vt:lpstr>
      <vt:lpstr>Kálcium egyensúly zavarai</vt:lpstr>
      <vt:lpstr>Magnéziumegyensúly zavarai</vt:lpstr>
      <vt:lpstr>PowerPoint-bemutató</vt:lpstr>
      <vt:lpstr>Intravasculáris kanülök típusai</vt:lpstr>
      <vt:lpstr>PowerPoint-bemutató</vt:lpstr>
      <vt:lpstr> Perifériás rövid kanül</vt:lpstr>
      <vt:lpstr>PowerPoint-bemutató</vt:lpstr>
      <vt:lpstr>Érleszorító gumi – strangulátor </vt:lpstr>
      <vt:lpstr> Perifériás rövid kanül felvezetése</vt:lpstr>
      <vt:lpstr>Kanülgondozás Kötéscsere</vt:lpstr>
      <vt:lpstr>PowerPoint-bemutató</vt:lpstr>
      <vt:lpstr>Infúziós szerelékek</vt:lpstr>
      <vt:lpstr>Cseppszám meghatározása</vt:lpstr>
      <vt:lpstr>PowerPoint-bemutató</vt:lpstr>
      <vt:lpstr>PowerPoint-bemutató</vt:lpstr>
      <vt:lpstr>PowerPoint-bemutató</vt:lpstr>
      <vt:lpstr>PowerPoint-bemutató</vt:lpstr>
      <vt:lpstr>PowerPoint-bemutató</vt:lpstr>
      <vt:lpstr>Infúziós terápia</vt:lpstr>
      <vt:lpstr>Infúziós terápia</vt:lpstr>
      <vt:lpstr>PowerPoint-bemutató</vt:lpstr>
      <vt:lpstr>Ozmotikus diuretikumok</vt:lpstr>
      <vt:lpstr>Infúzió adagoló készülékek</vt:lpstr>
      <vt:lpstr>Infúzió adagoló készülékek</vt:lpstr>
      <vt:lpstr>Infúzió adagoló készülékek</vt:lpstr>
      <vt:lpstr>Infúzió adagoló készülékek</vt:lpstr>
      <vt:lpstr>Piggy Back </vt:lpstr>
      <vt:lpstr>Irodalom jegyzék</vt:lpstr>
      <vt:lpstr>Ellenőrző kérdések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Rozmann Nóra</dc:creator>
  <cp:lastModifiedBy>Novák Emese</cp:lastModifiedBy>
  <cp:revision>62</cp:revision>
  <dcterms:created xsi:type="dcterms:W3CDTF">2020-11-16T13:07:30Z</dcterms:created>
  <dcterms:modified xsi:type="dcterms:W3CDTF">2021-06-01T07:00:49Z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0x010100621AB8F6582EA244B5E4BCF27D7BFAA1</vt:lpwstr>
  </property>
</Properties>
</file>